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1"/>
  </p:notesMasterIdLst>
  <p:sldIdLst>
    <p:sldId id="280"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81" r:id="rId21"/>
    <p:sldId id="282" r:id="rId22"/>
    <p:sldId id="283" r:id="rId23"/>
    <p:sldId id="284" r:id="rId24"/>
    <p:sldId id="285" r:id="rId25"/>
    <p:sldId id="286" r:id="rId26"/>
    <p:sldId id="287" r:id="rId27"/>
    <p:sldId id="288" r:id="rId28"/>
    <p:sldId id="289"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BAFBA-B2DE-4950-A111-E1BEFC27806A}" type="datetimeFigureOut">
              <a:rPr lang="en-US" smtClean="0"/>
              <a:t>4/20/2020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90D1A7-D392-4BF3-9A93-3FA0E04BDF1F}" type="slidenum">
              <a:rPr lang="en-US" smtClean="0"/>
              <a:t>‹#›</a:t>
            </a:fld>
            <a:endParaRPr lang="en-US"/>
          </a:p>
        </p:txBody>
      </p:sp>
    </p:spTree>
    <p:extLst>
      <p:ext uri="{BB962C8B-B14F-4D97-AF65-F5344CB8AC3E}">
        <p14:creationId xmlns:p14="http://schemas.microsoft.com/office/powerpoint/2010/main" val="1370590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FEFA536C-C4FC-488D-A08D-2353E27B04A0}"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392740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0A8B7D0E-03CB-4020-9FD9-E2BB6A6532B8}"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457439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B146EDF9-F982-4A21-A807-66054A0CD541}"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331455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77F3030F-BEEF-4602-82D0-1B9FF352D59C}"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15779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0275" rtl="0" eaLnBrk="0" fontAlgn="base" latinLnBrk="0" hangingPunct="0">
              <a:lnSpc>
                <a:spcPct val="100000"/>
              </a:lnSpc>
              <a:spcBef>
                <a:spcPct val="0"/>
              </a:spcBef>
              <a:spcAft>
                <a:spcPct val="0"/>
              </a:spcAft>
              <a:buClrTx/>
              <a:buSzTx/>
              <a:buFontTx/>
              <a:buNone/>
              <a:tabLst/>
              <a:defRPr/>
            </a:pPr>
            <a:fld id="{376D17A0-4A80-47F9-90F9-019591C20D7E}"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Tree>
    <p:extLst>
      <p:ext uri="{BB962C8B-B14F-4D97-AF65-F5344CB8AC3E}">
        <p14:creationId xmlns:p14="http://schemas.microsoft.com/office/powerpoint/2010/main" val="127946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4AEFBC36-7262-4A09-8B80-2C2273D6FDAE}"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When a process arrives in the system to be executed, its size, expressed</a:t>
            </a:r>
          </a:p>
          <a:p>
            <a:r>
              <a:rPr lang="en-US" altLang="en-US" smtClean="0">
                <a:latin typeface="Times New Roman" panose="02020603050405020304" pitchFamily="18" charset="0"/>
              </a:rPr>
              <a:t>in pages, is examined. Each page of the process needs one frame. Thus, if the</a:t>
            </a:r>
          </a:p>
          <a:p>
            <a:r>
              <a:rPr lang="en-US" altLang="en-US" smtClean="0">
                <a:latin typeface="Times New Roman" panose="02020603050405020304" pitchFamily="18" charset="0"/>
              </a:rPr>
              <a:t>process requires </a:t>
            </a:r>
            <a:r>
              <a:rPr lang="en-US" altLang="en-US" i="1" smtClean="0">
                <a:latin typeface="Times New Roman" panose="02020603050405020304" pitchFamily="18" charset="0"/>
              </a:rPr>
              <a:t>n </a:t>
            </a:r>
            <a:r>
              <a:rPr lang="en-US" altLang="en-US" smtClean="0">
                <a:latin typeface="Times New Roman" panose="02020603050405020304" pitchFamily="18" charset="0"/>
              </a:rPr>
              <a:t>pages, at least </a:t>
            </a:r>
            <a:r>
              <a:rPr lang="en-US" altLang="en-US" i="1" smtClean="0">
                <a:latin typeface="Times New Roman" panose="02020603050405020304" pitchFamily="18" charset="0"/>
              </a:rPr>
              <a:t>n </a:t>
            </a:r>
            <a:r>
              <a:rPr lang="en-US" altLang="en-US" smtClean="0">
                <a:latin typeface="Times New Roman" panose="02020603050405020304" pitchFamily="18" charset="0"/>
              </a:rPr>
              <a:t>frames must be available in memory. If </a:t>
            </a:r>
            <a:r>
              <a:rPr lang="en-US" altLang="en-US" i="1" smtClean="0">
                <a:latin typeface="Times New Roman" panose="02020603050405020304" pitchFamily="18" charset="0"/>
              </a:rPr>
              <a:t>n</a:t>
            </a:r>
          </a:p>
          <a:p>
            <a:r>
              <a:rPr lang="en-US" altLang="en-US" smtClean="0">
                <a:latin typeface="Times New Roman" panose="02020603050405020304" pitchFamily="18" charset="0"/>
              </a:rPr>
              <a:t>frames are available, they are allocated to this arriving process. The first page</a:t>
            </a:r>
          </a:p>
          <a:p>
            <a:r>
              <a:rPr lang="en-US" altLang="en-US" smtClean="0">
                <a:latin typeface="Times New Roman" panose="02020603050405020304" pitchFamily="18" charset="0"/>
              </a:rPr>
              <a:t>of the process is loaded into one of the allocated frames, and the frame number</a:t>
            </a:r>
          </a:p>
          <a:p>
            <a:r>
              <a:rPr lang="en-US" altLang="en-US" smtClean="0">
                <a:latin typeface="Times New Roman" panose="02020603050405020304" pitchFamily="18" charset="0"/>
              </a:rPr>
              <a:t>is put in the page table for this process. The next page is loaded into another</a:t>
            </a:r>
          </a:p>
          <a:p>
            <a:r>
              <a:rPr lang="en-US" altLang="en-US" smtClean="0">
                <a:latin typeface="Times New Roman" panose="02020603050405020304" pitchFamily="18" charset="0"/>
              </a:rPr>
              <a:t>frame, its frame number is put into the page table, and so on (Figure 8.13).</a:t>
            </a:r>
          </a:p>
        </p:txBody>
      </p:sp>
    </p:spTree>
    <p:extLst>
      <p:ext uri="{BB962C8B-B14F-4D97-AF65-F5344CB8AC3E}">
        <p14:creationId xmlns:p14="http://schemas.microsoft.com/office/powerpoint/2010/main" val="1800512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F43F0478-51DE-48B9-BF85-F514BCAD6295}"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31939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B14D678D-D9BF-429B-B3C9-2D25D455F1A6}"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a TLB lookup in modern hardware is part of the instruction pipeline, essentially adding no</a:t>
            </a:r>
          </a:p>
          <a:p>
            <a:r>
              <a:rPr lang="en-US" altLang="en-US" smtClean="0">
                <a:latin typeface="Times New Roman" panose="02020603050405020304" pitchFamily="18" charset="0"/>
              </a:rPr>
              <a:t>performance penalty. To be able to execute the search within a pipeline step,</a:t>
            </a:r>
          </a:p>
          <a:p>
            <a:r>
              <a:rPr lang="en-US" altLang="en-US" smtClean="0">
                <a:latin typeface="Times New Roman" panose="02020603050405020304" pitchFamily="18" charset="0"/>
              </a:rPr>
              <a:t>however,</a:t>
            </a:r>
          </a:p>
          <a:p>
            <a:r>
              <a:rPr lang="en-US" altLang="en-US" smtClean="0">
                <a:latin typeface="Times New Roman" panose="02020603050405020304" pitchFamily="18" charset="0"/>
              </a:rPr>
              <a:t>The TLB is used with page tables in the following way. The TLB contains only a few of the page-table entries. When a logical address is generated by the</a:t>
            </a:r>
          </a:p>
          <a:p>
            <a:r>
              <a:rPr lang="en-US" altLang="en-US" smtClean="0">
                <a:latin typeface="Times New Roman" panose="02020603050405020304" pitchFamily="18" charset="0"/>
              </a:rPr>
              <a:t>CPU, its page number is presented to the TLB. If the page number is found, its frame number is immediately available and is used to access memory. As just</a:t>
            </a:r>
          </a:p>
          <a:p>
            <a:r>
              <a:rPr lang="en-US" altLang="en-US" smtClean="0">
                <a:latin typeface="Times New Roman" panose="02020603050405020304" pitchFamily="18" charset="0"/>
              </a:rPr>
              <a:t>mentioned, these steps </a:t>
            </a:r>
            <a:r>
              <a:rPr lang="en-US" altLang="en-US" b="1" smtClean="0">
                <a:latin typeface="Times New Roman" panose="02020603050405020304" pitchFamily="18" charset="0"/>
              </a:rPr>
              <a:t>are executed as part of the instruction pipeline within the CPU,</a:t>
            </a:r>
            <a:r>
              <a:rPr lang="en-US" altLang="en-US" smtClean="0">
                <a:latin typeface="Times New Roman" panose="02020603050405020304" pitchFamily="18" charset="0"/>
              </a:rPr>
              <a:t> adding no performance penalty compared with a system that does</a:t>
            </a:r>
          </a:p>
          <a:p>
            <a:r>
              <a:rPr lang="en-US" altLang="en-US" smtClean="0">
                <a:latin typeface="Times New Roman" panose="02020603050405020304" pitchFamily="18" charset="0"/>
              </a:rPr>
              <a:t>not implement paging.</a:t>
            </a:r>
          </a:p>
        </p:txBody>
      </p:sp>
    </p:spTree>
    <p:extLst>
      <p:ext uri="{BB962C8B-B14F-4D97-AF65-F5344CB8AC3E}">
        <p14:creationId xmlns:p14="http://schemas.microsoft.com/office/powerpoint/2010/main" val="4154138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FCED0E80-1305-4127-9AFE-597CC2EEFDC1}"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365545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14E5B53E-9B5E-4D45-9A7E-354A95C52C12}"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52161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00265E2A-0890-4A1C-B17B-73ECC9DC6D02}"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panose="02020603050405020304" pitchFamily="18" charset="0"/>
            </a:endParaRPr>
          </a:p>
        </p:txBody>
      </p:sp>
    </p:spTree>
    <p:extLst>
      <p:ext uri="{BB962C8B-B14F-4D97-AF65-F5344CB8AC3E}">
        <p14:creationId xmlns:p14="http://schemas.microsoft.com/office/powerpoint/2010/main" val="2294173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55AF67A2-392C-45BE-9A36-05F9C6DF52E0}"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7717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3AE28A16-A73E-4DF4-8956-AFD2B60F2302}"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72980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2A07369B-3210-4055-938B-FF56E66C9293}"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61684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DC48E2CA-C997-4D06-AE15-7C5BEFB8455E}"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90734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5E9C1F24-58DA-41ED-AC21-19A913691950}"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27</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31095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CB0DBCE9-5610-4524-9F5D-5AC16B35FD13}"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6297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0DC13421-D4D7-4418-8F41-6023C6C23D2A}"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45033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CC042742-007E-4196-A671-DFF48207A18A}"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8025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58A4DED9-1AC0-46D9-92DC-99A939B6129F}"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91111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5E0C3865-F987-494F-BD21-CDEB21DF776D}"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84101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03AC0344-B5D8-4346-B02C-5E69B08ADBB8}"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84459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26562194-59F5-4C8D-8D90-AF51D4BF811F}"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97025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59C74E-8A7A-4F04-A7B0-7A116CDBF108}"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7FA05-DD3B-414D-9B70-BDC403A05578}" type="slidenum">
              <a:rPr lang="en-US" smtClean="0"/>
              <a:t>‹#›</a:t>
            </a:fld>
            <a:endParaRPr lang="en-US"/>
          </a:p>
        </p:txBody>
      </p:sp>
    </p:spTree>
    <p:extLst>
      <p:ext uri="{BB962C8B-B14F-4D97-AF65-F5344CB8AC3E}">
        <p14:creationId xmlns:p14="http://schemas.microsoft.com/office/powerpoint/2010/main" val="178279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9C74E-8A7A-4F04-A7B0-7A116CDBF108}"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7FA05-DD3B-414D-9B70-BDC403A05578}" type="slidenum">
              <a:rPr lang="en-US" smtClean="0"/>
              <a:t>‹#›</a:t>
            </a:fld>
            <a:endParaRPr lang="en-US"/>
          </a:p>
        </p:txBody>
      </p:sp>
    </p:spTree>
    <p:extLst>
      <p:ext uri="{BB962C8B-B14F-4D97-AF65-F5344CB8AC3E}">
        <p14:creationId xmlns:p14="http://schemas.microsoft.com/office/powerpoint/2010/main" val="396267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9C74E-8A7A-4F04-A7B0-7A116CDBF108}"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7FA05-DD3B-414D-9B70-BDC403A05578}" type="slidenum">
              <a:rPr lang="en-US" smtClean="0"/>
              <a:t>‹#›</a:t>
            </a:fld>
            <a:endParaRPr lang="en-US"/>
          </a:p>
        </p:txBody>
      </p:sp>
    </p:spTree>
    <p:extLst>
      <p:ext uri="{BB962C8B-B14F-4D97-AF65-F5344CB8AC3E}">
        <p14:creationId xmlns:p14="http://schemas.microsoft.com/office/powerpoint/2010/main" val="3369111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2960688"/>
            <a:ext cx="114808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smtClean="0">
                <a:ln>
                  <a:noFill/>
                </a:ln>
                <a:solidFill>
                  <a:srgbClr val="000000"/>
                </a:solidFill>
                <a:effectLst/>
                <a:uLnTx/>
                <a:uFillTx/>
                <a:latin typeface="Verdana" pitchFamily="34" charset="0"/>
                <a:ea typeface="MS PGothic" pitchFamily="34" charset="-128"/>
                <a:cs typeface="+mn-cs"/>
              </a:endParaRPr>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smtClean="0">
                <a:ln>
                  <a:noFill/>
                </a:ln>
                <a:solidFill>
                  <a:srgbClr val="000000"/>
                </a:solidFill>
                <a:effectLst/>
                <a:uLnTx/>
                <a:uFillTx/>
                <a:latin typeface="Verdana" pitchFamily="34" charset="0"/>
                <a:ea typeface="MS PGothic" pitchFamily="34" charset="-128"/>
                <a:cs typeface="+mn-cs"/>
              </a:endParaRPr>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smtClean="0">
                <a:ln>
                  <a:noFill/>
                </a:ln>
                <a:solidFill>
                  <a:srgbClr val="000000"/>
                </a:solidFill>
                <a:effectLst/>
                <a:uLnTx/>
                <a:uFillTx/>
                <a:latin typeface="Verdana" pitchFamily="34" charset="0"/>
                <a:ea typeface="MS PGothic" pitchFamily="34" charset="-128"/>
                <a:cs typeface="+mn-cs"/>
              </a:endParaRPr>
            </a:p>
          </p:txBody>
        </p:sp>
      </p:grpSp>
      <p:sp>
        <p:nvSpPr>
          <p:cNvPr id="7" name="Text Box 7"/>
          <p:cNvSpPr txBox="1">
            <a:spLocks noChangeArrowheads="1"/>
          </p:cNvSpPr>
          <p:nvPr/>
        </p:nvSpPr>
        <p:spPr bwMode="auto">
          <a:xfrm>
            <a:off x="8652933" y="6588126"/>
            <a:ext cx="3617384"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000" b="1" i="0" u="none" strike="noStrike" kern="1200" cap="none" spc="0" normalizeH="0" baseline="0" noProof="0" smtClean="0">
                <a:ln>
                  <a:noFill/>
                </a:ln>
                <a:solidFill>
                  <a:srgbClr val="336699"/>
                </a:solidFill>
                <a:effectLst/>
                <a:uLnTx/>
                <a:uFillTx/>
                <a:latin typeface="Helvetica" pitchFamily="-84" charset="0"/>
                <a:ea typeface="MS PGothic" pitchFamily="34" charset="-128"/>
                <a:cs typeface="+mn-cs"/>
              </a:rPr>
              <a:t>Silberschatz, Galvin and Gagne ©2013</a:t>
            </a:r>
          </a:p>
        </p:txBody>
      </p:sp>
      <p:sp>
        <p:nvSpPr>
          <p:cNvPr id="8" name="Text Box 8"/>
          <p:cNvSpPr txBox="1">
            <a:spLocks noChangeArrowheads="1"/>
          </p:cNvSpPr>
          <p:nvPr/>
        </p:nvSpPr>
        <p:spPr bwMode="auto">
          <a:xfrm>
            <a:off x="35985" y="6613526"/>
            <a:ext cx="2659702" cy="246221"/>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1000" b="1" i="0" u="none" strike="noStrike" kern="1200" cap="none" spc="0" normalizeH="0" baseline="0" noProof="0" smtClean="0">
                <a:ln>
                  <a:noFill/>
                </a:ln>
                <a:solidFill>
                  <a:srgbClr val="336699"/>
                </a:solidFill>
                <a:effectLst/>
                <a:uLnTx/>
                <a:uFillTx/>
                <a:latin typeface="Helvetica" pitchFamily="-84" charset="0"/>
                <a:ea typeface="MS PGothic" pitchFamily="34" charset="-128"/>
                <a:cs typeface="+mn-cs"/>
              </a:rPr>
              <a:t>Operating System Concepts – 9</a:t>
            </a:r>
            <a:r>
              <a:rPr kumimoji="0" lang="en-US" altLang="en-US" sz="1000" b="1" i="0" u="none" strike="noStrike" kern="1200" cap="none" spc="0" normalizeH="0" baseline="30000" noProof="0" smtClean="0">
                <a:ln>
                  <a:noFill/>
                </a:ln>
                <a:solidFill>
                  <a:srgbClr val="336699"/>
                </a:solidFill>
                <a:effectLst/>
                <a:uLnTx/>
                <a:uFillTx/>
                <a:latin typeface="Helvetica" pitchFamily="-84" charset="0"/>
                <a:ea typeface="MS PGothic" pitchFamily="34" charset="-128"/>
                <a:cs typeface="+mn-cs"/>
              </a:rPr>
              <a:t>th</a:t>
            </a:r>
            <a:r>
              <a:rPr kumimoji="0" lang="en-US" altLang="en-US" sz="1000" b="1" i="0" u="none" strike="noStrike" kern="1200" cap="none" spc="0" normalizeH="0" baseline="0" noProof="0" smtClean="0">
                <a:ln>
                  <a:noFill/>
                </a:ln>
                <a:solidFill>
                  <a:srgbClr val="336699"/>
                </a:solidFill>
                <a:effectLst/>
                <a:uLnTx/>
                <a:uFillTx/>
                <a:latin typeface="Helvetica" pitchFamily="-84" charset="0"/>
                <a:ea typeface="MS PGothic" pitchFamily="34" charset="-128"/>
                <a:cs typeface="+mn-cs"/>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smtClean="0">
              <a:ln>
                <a:noFill/>
              </a:ln>
              <a:solidFill>
                <a:srgbClr val="000000"/>
              </a:solidFill>
              <a:effectLst/>
              <a:uLnTx/>
              <a:uFillTx/>
              <a:latin typeface="Verdana" pitchFamily="34" charset="0"/>
              <a:ea typeface="MS PGothic" pitchFamily="34" charset="-128"/>
              <a:cs typeface="+mn-cs"/>
            </a:endParaRPr>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645145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0537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95058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3194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53829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8586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1623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172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9C74E-8A7A-4F04-A7B0-7A116CDBF108}"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7FA05-DD3B-414D-9B70-BDC403A05578}" type="slidenum">
              <a:rPr lang="en-US" smtClean="0"/>
              <a:t>‹#›</a:t>
            </a:fld>
            <a:endParaRPr lang="en-US"/>
          </a:p>
        </p:txBody>
      </p:sp>
    </p:spTree>
    <p:extLst>
      <p:ext uri="{BB962C8B-B14F-4D97-AF65-F5344CB8AC3E}">
        <p14:creationId xmlns:p14="http://schemas.microsoft.com/office/powerpoint/2010/main" val="3337491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5019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960164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66288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2960688"/>
            <a:ext cx="114808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smtClean="0">
                <a:ln>
                  <a:noFill/>
                </a:ln>
                <a:solidFill>
                  <a:srgbClr val="000000"/>
                </a:solidFill>
                <a:effectLst/>
                <a:uLnTx/>
                <a:uFillTx/>
                <a:latin typeface="Verdana" pitchFamily="34" charset="0"/>
                <a:ea typeface="MS PGothic" pitchFamily="34" charset="-128"/>
                <a:cs typeface="+mn-cs"/>
              </a:endParaRPr>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smtClean="0">
                <a:ln>
                  <a:noFill/>
                </a:ln>
                <a:solidFill>
                  <a:srgbClr val="000000"/>
                </a:solidFill>
                <a:effectLst/>
                <a:uLnTx/>
                <a:uFillTx/>
                <a:latin typeface="Verdana" pitchFamily="34" charset="0"/>
                <a:ea typeface="MS PGothic" pitchFamily="34" charset="-128"/>
                <a:cs typeface="+mn-cs"/>
              </a:endParaRPr>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smtClean="0">
                <a:ln>
                  <a:noFill/>
                </a:ln>
                <a:solidFill>
                  <a:srgbClr val="000000"/>
                </a:solidFill>
                <a:effectLst/>
                <a:uLnTx/>
                <a:uFillTx/>
                <a:latin typeface="Verdana" pitchFamily="34" charset="0"/>
                <a:ea typeface="MS PGothic" pitchFamily="34" charset="-128"/>
                <a:cs typeface="+mn-cs"/>
              </a:endParaRPr>
            </a:p>
          </p:txBody>
        </p:sp>
      </p:grpSp>
      <p:sp>
        <p:nvSpPr>
          <p:cNvPr id="7" name="Text Box 7"/>
          <p:cNvSpPr txBox="1">
            <a:spLocks noChangeArrowheads="1"/>
          </p:cNvSpPr>
          <p:nvPr/>
        </p:nvSpPr>
        <p:spPr bwMode="auto">
          <a:xfrm>
            <a:off x="8652933" y="6588126"/>
            <a:ext cx="3617384"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000" b="1" i="0" u="none" strike="noStrike" kern="1200" cap="none" spc="0" normalizeH="0" baseline="0" noProof="0" smtClean="0">
                <a:ln>
                  <a:noFill/>
                </a:ln>
                <a:solidFill>
                  <a:srgbClr val="336699"/>
                </a:solidFill>
                <a:effectLst/>
                <a:uLnTx/>
                <a:uFillTx/>
                <a:latin typeface="Helvetica" pitchFamily="-84" charset="0"/>
                <a:ea typeface="MS PGothic" pitchFamily="34" charset="-128"/>
                <a:cs typeface="+mn-cs"/>
              </a:rPr>
              <a:t>Silberschatz, Galvin and Gagne ©2013</a:t>
            </a:r>
          </a:p>
        </p:txBody>
      </p:sp>
      <p:sp>
        <p:nvSpPr>
          <p:cNvPr id="8" name="Text Box 8"/>
          <p:cNvSpPr txBox="1">
            <a:spLocks noChangeArrowheads="1"/>
          </p:cNvSpPr>
          <p:nvPr/>
        </p:nvSpPr>
        <p:spPr bwMode="auto">
          <a:xfrm>
            <a:off x="35985" y="6613526"/>
            <a:ext cx="2659702" cy="246221"/>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1000" b="1" i="0" u="none" strike="noStrike" kern="1200" cap="none" spc="0" normalizeH="0" baseline="0" noProof="0" smtClean="0">
                <a:ln>
                  <a:noFill/>
                </a:ln>
                <a:solidFill>
                  <a:srgbClr val="336699"/>
                </a:solidFill>
                <a:effectLst/>
                <a:uLnTx/>
                <a:uFillTx/>
                <a:latin typeface="Helvetica" pitchFamily="-84" charset="0"/>
                <a:ea typeface="MS PGothic" pitchFamily="34" charset="-128"/>
                <a:cs typeface="+mn-cs"/>
              </a:rPr>
              <a:t>Operating System Concepts – 9</a:t>
            </a:r>
            <a:r>
              <a:rPr kumimoji="0" lang="en-US" altLang="en-US" sz="1000" b="1" i="0" u="none" strike="noStrike" kern="1200" cap="none" spc="0" normalizeH="0" baseline="30000" noProof="0" smtClean="0">
                <a:ln>
                  <a:noFill/>
                </a:ln>
                <a:solidFill>
                  <a:srgbClr val="336699"/>
                </a:solidFill>
                <a:effectLst/>
                <a:uLnTx/>
                <a:uFillTx/>
                <a:latin typeface="Helvetica" pitchFamily="-84" charset="0"/>
                <a:ea typeface="MS PGothic" pitchFamily="34" charset="-128"/>
                <a:cs typeface="+mn-cs"/>
              </a:rPr>
              <a:t>th</a:t>
            </a:r>
            <a:r>
              <a:rPr kumimoji="0" lang="en-US" altLang="en-US" sz="1000" b="1" i="0" u="none" strike="noStrike" kern="1200" cap="none" spc="0" normalizeH="0" baseline="0" noProof="0" smtClean="0">
                <a:ln>
                  <a:noFill/>
                </a:ln>
                <a:solidFill>
                  <a:srgbClr val="336699"/>
                </a:solidFill>
                <a:effectLst/>
                <a:uLnTx/>
                <a:uFillTx/>
                <a:latin typeface="Helvetica" pitchFamily="-84" charset="0"/>
                <a:ea typeface="MS PGothic" pitchFamily="34" charset="-128"/>
                <a:cs typeface="+mn-cs"/>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smtClean="0">
              <a:ln>
                <a:noFill/>
              </a:ln>
              <a:solidFill>
                <a:srgbClr val="000000"/>
              </a:solidFill>
              <a:effectLst/>
              <a:uLnTx/>
              <a:uFillTx/>
              <a:latin typeface="Verdana" pitchFamily="34" charset="0"/>
              <a:ea typeface="MS PGothic" pitchFamily="34" charset="-128"/>
              <a:cs typeface="+mn-cs"/>
            </a:endParaRPr>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9196973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97919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40353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23048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256883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12332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72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59C74E-8A7A-4F04-A7B0-7A116CDBF108}"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7FA05-DD3B-414D-9B70-BDC403A05578}" type="slidenum">
              <a:rPr lang="en-US" smtClean="0"/>
              <a:t>‹#›</a:t>
            </a:fld>
            <a:endParaRPr lang="en-US"/>
          </a:p>
        </p:txBody>
      </p:sp>
    </p:spTree>
    <p:extLst>
      <p:ext uri="{BB962C8B-B14F-4D97-AF65-F5344CB8AC3E}">
        <p14:creationId xmlns:p14="http://schemas.microsoft.com/office/powerpoint/2010/main" val="34331792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538157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497328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22298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524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59C74E-8A7A-4F04-A7B0-7A116CDBF108}"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7FA05-DD3B-414D-9B70-BDC403A05578}" type="slidenum">
              <a:rPr lang="en-US" smtClean="0"/>
              <a:t>‹#›</a:t>
            </a:fld>
            <a:endParaRPr lang="en-US"/>
          </a:p>
        </p:txBody>
      </p:sp>
    </p:spTree>
    <p:extLst>
      <p:ext uri="{BB962C8B-B14F-4D97-AF65-F5344CB8AC3E}">
        <p14:creationId xmlns:p14="http://schemas.microsoft.com/office/powerpoint/2010/main" val="169916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59C74E-8A7A-4F04-A7B0-7A116CDBF108}" type="datetimeFigureOut">
              <a:rPr lang="en-US" smtClean="0"/>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17FA05-DD3B-414D-9B70-BDC403A05578}" type="slidenum">
              <a:rPr lang="en-US" smtClean="0"/>
              <a:t>‹#›</a:t>
            </a:fld>
            <a:endParaRPr lang="en-US"/>
          </a:p>
        </p:txBody>
      </p:sp>
    </p:spTree>
    <p:extLst>
      <p:ext uri="{BB962C8B-B14F-4D97-AF65-F5344CB8AC3E}">
        <p14:creationId xmlns:p14="http://schemas.microsoft.com/office/powerpoint/2010/main" val="4230249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59C74E-8A7A-4F04-A7B0-7A116CDBF108}" type="datetimeFigureOut">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17FA05-DD3B-414D-9B70-BDC403A05578}" type="slidenum">
              <a:rPr lang="en-US" smtClean="0"/>
              <a:t>‹#›</a:t>
            </a:fld>
            <a:endParaRPr lang="en-US"/>
          </a:p>
        </p:txBody>
      </p:sp>
    </p:spTree>
    <p:extLst>
      <p:ext uri="{BB962C8B-B14F-4D97-AF65-F5344CB8AC3E}">
        <p14:creationId xmlns:p14="http://schemas.microsoft.com/office/powerpoint/2010/main" val="31303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9C74E-8A7A-4F04-A7B0-7A116CDBF108}" type="datetimeFigureOut">
              <a:rPr lang="en-US" smtClean="0"/>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17FA05-DD3B-414D-9B70-BDC403A05578}" type="slidenum">
              <a:rPr lang="en-US" smtClean="0"/>
              <a:t>‹#›</a:t>
            </a:fld>
            <a:endParaRPr lang="en-US"/>
          </a:p>
        </p:txBody>
      </p:sp>
    </p:spTree>
    <p:extLst>
      <p:ext uri="{BB962C8B-B14F-4D97-AF65-F5344CB8AC3E}">
        <p14:creationId xmlns:p14="http://schemas.microsoft.com/office/powerpoint/2010/main" val="422015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59C74E-8A7A-4F04-A7B0-7A116CDBF108}"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7FA05-DD3B-414D-9B70-BDC403A05578}" type="slidenum">
              <a:rPr lang="en-US" smtClean="0"/>
              <a:t>‹#›</a:t>
            </a:fld>
            <a:endParaRPr lang="en-US"/>
          </a:p>
        </p:txBody>
      </p:sp>
    </p:spTree>
    <p:extLst>
      <p:ext uri="{BB962C8B-B14F-4D97-AF65-F5344CB8AC3E}">
        <p14:creationId xmlns:p14="http://schemas.microsoft.com/office/powerpoint/2010/main" val="4242224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59C74E-8A7A-4F04-A7B0-7A116CDBF108}"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7FA05-DD3B-414D-9B70-BDC403A05578}" type="slidenum">
              <a:rPr lang="en-US" smtClean="0"/>
              <a:t>‹#›</a:t>
            </a:fld>
            <a:endParaRPr lang="en-US"/>
          </a:p>
        </p:txBody>
      </p:sp>
    </p:spTree>
    <p:extLst>
      <p:ext uri="{BB962C8B-B14F-4D97-AF65-F5344CB8AC3E}">
        <p14:creationId xmlns:p14="http://schemas.microsoft.com/office/powerpoint/2010/main" val="2200939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9C74E-8A7A-4F04-A7B0-7A116CDBF108}" type="datetimeFigureOut">
              <a:rPr lang="en-US" smtClean="0"/>
              <a:t>4/20/2020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7FA05-DD3B-414D-9B70-BDC403A05578}" type="slidenum">
              <a:rPr lang="en-US" smtClean="0"/>
              <a:t>‹#›</a:t>
            </a:fld>
            <a:endParaRPr lang="en-US"/>
          </a:p>
        </p:txBody>
      </p:sp>
    </p:spTree>
    <p:extLst>
      <p:ext uri="{BB962C8B-B14F-4D97-AF65-F5344CB8AC3E}">
        <p14:creationId xmlns:p14="http://schemas.microsoft.com/office/powerpoint/2010/main" val="112785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0"/>
            <a:ext cx="1593851"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1075267" y="1233489"/>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304800" cy="2286000"/>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smtClean="0">
              <a:ln>
                <a:noFill/>
              </a:ln>
              <a:solidFill>
                <a:srgbClr val="000000"/>
              </a:solidFill>
              <a:effectLst/>
              <a:uLnTx/>
              <a:uFillTx/>
              <a:latin typeface="Times New Roman" pitchFamily="18" charset="0"/>
              <a:ea typeface="MS PGothic" pitchFamily="34" charset="-128"/>
              <a:cs typeface="+mn-cs"/>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smtClean="0">
              <a:ln>
                <a:noFill/>
              </a:ln>
              <a:solidFill>
                <a:srgbClr val="000000"/>
              </a:solidFill>
              <a:effectLst/>
              <a:uLnTx/>
              <a:uFillTx/>
              <a:latin typeface="Verdana" panose="020B0604030504040204" pitchFamily="34" charset="0"/>
              <a:ea typeface="MS PGothic" panose="020B0600070205080204" pitchFamily="34" charset="-128"/>
              <a:cs typeface="+mn-cs"/>
            </a:endParaRPr>
          </a:p>
        </p:txBody>
      </p:sp>
      <p:sp>
        <p:nvSpPr>
          <p:cNvPr id="1031" name="Rectangle 7"/>
          <p:cNvSpPr>
            <a:spLocks noChangeArrowheads="1"/>
          </p:cNvSpPr>
          <p:nvPr/>
        </p:nvSpPr>
        <p:spPr bwMode="auto">
          <a:xfrm>
            <a:off x="0" y="2286000"/>
            <a:ext cx="304800" cy="2286000"/>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smtClean="0">
              <a:ln>
                <a:noFill/>
              </a:ln>
              <a:solidFill>
                <a:srgbClr val="000000"/>
              </a:solidFill>
              <a:effectLst/>
              <a:uLnTx/>
              <a:uFillTx/>
              <a:latin typeface="Times New Roman" pitchFamily="18" charset="0"/>
              <a:ea typeface="MS PGothic" pitchFamily="34" charset="-128"/>
              <a:cs typeface="+mn-cs"/>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smtClean="0">
              <a:ln>
                <a:noFill/>
              </a:ln>
              <a:solidFill>
                <a:srgbClr val="000000"/>
              </a:solidFill>
              <a:effectLst/>
              <a:uLnTx/>
              <a:uFillTx/>
              <a:latin typeface="Times New Roman" pitchFamily="18" charset="0"/>
              <a:ea typeface="MS PGothic" pitchFamily="34" charset="-128"/>
              <a:cs typeface="+mn-cs"/>
            </a:endParaRPr>
          </a:p>
        </p:txBody>
      </p:sp>
      <p:sp>
        <p:nvSpPr>
          <p:cNvPr id="1033" name="Text Box 9"/>
          <p:cNvSpPr txBox="1">
            <a:spLocks noChangeArrowheads="1"/>
          </p:cNvSpPr>
          <p:nvPr/>
        </p:nvSpPr>
        <p:spPr bwMode="auto">
          <a:xfrm>
            <a:off x="5749456" y="6613526"/>
            <a:ext cx="447558" cy="246221"/>
          </a:xfrm>
          <a:prstGeom prst="rect">
            <a:avLst/>
          </a:prstGeom>
          <a:noFill/>
          <a:ln>
            <a:noFill/>
          </a:ln>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000" b="1" i="0" u="none" strike="noStrike" kern="1200" cap="none" spc="0" normalizeH="0" baseline="0" noProof="0" smtClean="0">
                <a:ln>
                  <a:noFill/>
                </a:ln>
                <a:solidFill>
                  <a:srgbClr val="006699"/>
                </a:solidFill>
                <a:effectLst/>
                <a:uLnTx/>
                <a:uFillTx/>
                <a:latin typeface="Helvetica" panose="020B0604020202020204" pitchFamily="34" charset="0"/>
                <a:ea typeface="MS PGothic" panose="020B0600070205080204" pitchFamily="34" charset="-128"/>
                <a:cs typeface="+mn-cs"/>
              </a:rPr>
              <a:t>8.</a:t>
            </a:r>
            <a:fld id="{7B16A1C2-6911-402A-8C2B-56E4BFCA72B9}" type="slidenum">
              <a:rPr kumimoji="0" lang="en-US" altLang="en-US" sz="1000" b="1" i="0" u="none" strike="noStrike" kern="1200" cap="none" spc="0" normalizeH="0" baseline="0" noProof="0" smtClean="0">
                <a:ln>
                  <a:noFill/>
                </a:ln>
                <a:solidFill>
                  <a:srgbClr val="006699"/>
                </a:solidFill>
                <a:effectLst/>
                <a:uLnTx/>
                <a:uFillTx/>
                <a:latin typeface="Helvetica" panose="020B060402020202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5000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034" name="Text Box 10"/>
          <p:cNvSpPr txBox="1">
            <a:spLocks noChangeArrowheads="1"/>
          </p:cNvSpPr>
          <p:nvPr/>
        </p:nvSpPr>
        <p:spPr bwMode="auto">
          <a:xfrm>
            <a:off x="8652933" y="6588126"/>
            <a:ext cx="3617384"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000" b="1" i="0" u="none" strike="noStrike" kern="1200" cap="none" spc="0" normalizeH="0" baseline="0" noProof="0" smtClean="0">
                <a:ln>
                  <a:noFill/>
                </a:ln>
                <a:solidFill>
                  <a:srgbClr val="006699"/>
                </a:solidFill>
                <a:effectLst/>
                <a:uLnTx/>
                <a:uFillTx/>
                <a:latin typeface="Helvetica" pitchFamily="-84" charset="0"/>
                <a:ea typeface="MS PGothic" pitchFamily="34" charset="-128"/>
                <a:cs typeface="+mn-cs"/>
              </a:rPr>
              <a:t>Silberschatz, Galvin and Gagne ©2013</a:t>
            </a:r>
          </a:p>
        </p:txBody>
      </p:sp>
      <p:sp>
        <p:nvSpPr>
          <p:cNvPr id="1035" name="Text Box 11"/>
          <p:cNvSpPr txBox="1">
            <a:spLocks noChangeArrowheads="1"/>
          </p:cNvSpPr>
          <p:nvPr/>
        </p:nvSpPr>
        <p:spPr bwMode="auto">
          <a:xfrm>
            <a:off x="247651" y="6621464"/>
            <a:ext cx="2659702" cy="246221"/>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1000" b="1" i="0" u="none" strike="noStrike" kern="1200" cap="none" spc="0" normalizeH="0" baseline="0" noProof="0" smtClean="0">
                <a:ln>
                  <a:noFill/>
                </a:ln>
                <a:solidFill>
                  <a:srgbClr val="006699"/>
                </a:solidFill>
                <a:effectLst/>
                <a:uLnTx/>
                <a:uFillTx/>
                <a:latin typeface="Helvetica" pitchFamily="-84" charset="0"/>
                <a:ea typeface="MS PGothic" pitchFamily="34" charset="-128"/>
                <a:cs typeface="+mn-cs"/>
              </a:rPr>
              <a:t>Operating System Concepts – 9</a:t>
            </a:r>
            <a:r>
              <a:rPr kumimoji="0" lang="en-US" altLang="en-US" sz="1000" b="1" i="0" u="none" strike="noStrike" kern="1200" cap="none" spc="0" normalizeH="0" baseline="30000" noProof="0" smtClean="0">
                <a:ln>
                  <a:noFill/>
                </a:ln>
                <a:solidFill>
                  <a:srgbClr val="006699"/>
                </a:solidFill>
                <a:effectLst/>
                <a:uLnTx/>
                <a:uFillTx/>
                <a:latin typeface="Helvetica" pitchFamily="-84" charset="0"/>
                <a:ea typeface="MS PGothic" pitchFamily="34" charset="-128"/>
                <a:cs typeface="+mn-cs"/>
              </a:rPr>
              <a:t>th</a:t>
            </a:r>
            <a:r>
              <a:rPr kumimoji="0" lang="en-US" altLang="en-US" sz="1000" b="1" i="0" u="none" strike="noStrike" kern="1200" cap="none" spc="0" normalizeH="0" baseline="0" noProof="0" smtClean="0">
                <a:ln>
                  <a:noFill/>
                </a:ln>
                <a:solidFill>
                  <a:srgbClr val="006699"/>
                </a:solidFill>
                <a:effectLst/>
                <a:uLnTx/>
                <a:uFillTx/>
                <a:latin typeface="Helvetica" pitchFamily="-84" charset="0"/>
                <a:ea typeface="MS PGothic" pitchFamily="34" charset="-128"/>
                <a:cs typeface="+mn-cs"/>
              </a:rPr>
              <a:t> Edition</a:t>
            </a:r>
          </a:p>
        </p:txBody>
      </p:sp>
      <p:pic>
        <p:nvPicPr>
          <p:cNvPr id="1036" name="Picture 12" descr="dino_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365318" y="5849938"/>
            <a:ext cx="171238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9639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0"/>
            <a:ext cx="1593851"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1075267" y="1233489"/>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304800" cy="2286000"/>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smtClean="0">
              <a:ln>
                <a:noFill/>
              </a:ln>
              <a:solidFill>
                <a:srgbClr val="000000"/>
              </a:solidFill>
              <a:effectLst/>
              <a:uLnTx/>
              <a:uFillTx/>
              <a:latin typeface="Times New Roman" pitchFamily="18" charset="0"/>
              <a:ea typeface="MS PGothic" pitchFamily="34" charset="-128"/>
              <a:cs typeface="+mn-cs"/>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smtClean="0">
              <a:ln>
                <a:noFill/>
              </a:ln>
              <a:solidFill>
                <a:srgbClr val="000000"/>
              </a:solidFill>
              <a:effectLst/>
              <a:uLnTx/>
              <a:uFillTx/>
              <a:latin typeface="Verdana" panose="020B0604030504040204" pitchFamily="34" charset="0"/>
              <a:ea typeface="MS PGothic" panose="020B0600070205080204" pitchFamily="34" charset="-128"/>
              <a:cs typeface="+mn-cs"/>
            </a:endParaRPr>
          </a:p>
        </p:txBody>
      </p:sp>
      <p:sp>
        <p:nvSpPr>
          <p:cNvPr id="1031" name="Rectangle 7"/>
          <p:cNvSpPr>
            <a:spLocks noChangeArrowheads="1"/>
          </p:cNvSpPr>
          <p:nvPr/>
        </p:nvSpPr>
        <p:spPr bwMode="auto">
          <a:xfrm>
            <a:off x="0" y="2286000"/>
            <a:ext cx="304800" cy="2286000"/>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smtClean="0">
              <a:ln>
                <a:noFill/>
              </a:ln>
              <a:solidFill>
                <a:srgbClr val="000000"/>
              </a:solidFill>
              <a:effectLst/>
              <a:uLnTx/>
              <a:uFillTx/>
              <a:latin typeface="Times New Roman" pitchFamily="18" charset="0"/>
              <a:ea typeface="MS PGothic" pitchFamily="34" charset="-128"/>
              <a:cs typeface="+mn-cs"/>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smtClean="0">
              <a:ln>
                <a:noFill/>
              </a:ln>
              <a:solidFill>
                <a:srgbClr val="000000"/>
              </a:solidFill>
              <a:effectLst/>
              <a:uLnTx/>
              <a:uFillTx/>
              <a:latin typeface="Times New Roman" pitchFamily="18" charset="0"/>
              <a:ea typeface="MS PGothic" pitchFamily="34" charset="-128"/>
              <a:cs typeface="+mn-cs"/>
            </a:endParaRPr>
          </a:p>
        </p:txBody>
      </p:sp>
      <p:sp>
        <p:nvSpPr>
          <p:cNvPr id="1033" name="Text Box 9"/>
          <p:cNvSpPr txBox="1">
            <a:spLocks noChangeArrowheads="1"/>
          </p:cNvSpPr>
          <p:nvPr/>
        </p:nvSpPr>
        <p:spPr bwMode="auto">
          <a:xfrm>
            <a:off x="5749456" y="6613526"/>
            <a:ext cx="447558" cy="246221"/>
          </a:xfrm>
          <a:prstGeom prst="rect">
            <a:avLst/>
          </a:prstGeom>
          <a:noFill/>
          <a:ln>
            <a:noFill/>
          </a:ln>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000" b="1" i="0" u="none" strike="noStrike" kern="1200" cap="none" spc="0" normalizeH="0" baseline="0" noProof="0" smtClean="0">
                <a:ln>
                  <a:noFill/>
                </a:ln>
                <a:solidFill>
                  <a:srgbClr val="006699"/>
                </a:solidFill>
                <a:effectLst/>
                <a:uLnTx/>
                <a:uFillTx/>
                <a:latin typeface="Helvetica" panose="020B0604020202020204" pitchFamily="34" charset="0"/>
                <a:ea typeface="MS PGothic" panose="020B0600070205080204" pitchFamily="34" charset="-128"/>
                <a:cs typeface="+mn-cs"/>
              </a:rPr>
              <a:t>8.</a:t>
            </a:r>
            <a:fld id="{7B16A1C2-6911-402A-8C2B-56E4BFCA72B9}" type="slidenum">
              <a:rPr kumimoji="0" lang="en-US" altLang="en-US" sz="1000" b="1" i="0" u="none" strike="noStrike" kern="1200" cap="none" spc="0" normalizeH="0" baseline="0" noProof="0" smtClean="0">
                <a:ln>
                  <a:noFill/>
                </a:ln>
                <a:solidFill>
                  <a:srgbClr val="006699"/>
                </a:solidFill>
                <a:effectLst/>
                <a:uLnTx/>
                <a:uFillTx/>
                <a:latin typeface="Helvetica" panose="020B060402020202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5000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034" name="Text Box 10"/>
          <p:cNvSpPr txBox="1">
            <a:spLocks noChangeArrowheads="1"/>
          </p:cNvSpPr>
          <p:nvPr/>
        </p:nvSpPr>
        <p:spPr bwMode="auto">
          <a:xfrm>
            <a:off x="8652933" y="6588126"/>
            <a:ext cx="3617384"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000" b="1" i="0" u="none" strike="noStrike" kern="1200" cap="none" spc="0" normalizeH="0" baseline="0" noProof="0" smtClean="0">
                <a:ln>
                  <a:noFill/>
                </a:ln>
                <a:solidFill>
                  <a:srgbClr val="006699"/>
                </a:solidFill>
                <a:effectLst/>
                <a:uLnTx/>
                <a:uFillTx/>
                <a:latin typeface="Helvetica" pitchFamily="-84" charset="0"/>
                <a:ea typeface="MS PGothic" pitchFamily="34" charset="-128"/>
                <a:cs typeface="+mn-cs"/>
              </a:rPr>
              <a:t>Silberschatz, Galvin and Gagne ©2013</a:t>
            </a:r>
          </a:p>
        </p:txBody>
      </p:sp>
      <p:sp>
        <p:nvSpPr>
          <p:cNvPr id="1035" name="Text Box 11"/>
          <p:cNvSpPr txBox="1">
            <a:spLocks noChangeArrowheads="1"/>
          </p:cNvSpPr>
          <p:nvPr/>
        </p:nvSpPr>
        <p:spPr bwMode="auto">
          <a:xfrm>
            <a:off x="247651" y="6621464"/>
            <a:ext cx="2659702" cy="246221"/>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1000" b="1" i="0" u="none" strike="noStrike" kern="1200" cap="none" spc="0" normalizeH="0" baseline="0" noProof="0" smtClean="0">
                <a:ln>
                  <a:noFill/>
                </a:ln>
                <a:solidFill>
                  <a:srgbClr val="006699"/>
                </a:solidFill>
                <a:effectLst/>
                <a:uLnTx/>
                <a:uFillTx/>
                <a:latin typeface="Helvetica" pitchFamily="-84" charset="0"/>
                <a:ea typeface="MS PGothic" pitchFamily="34" charset="-128"/>
                <a:cs typeface="+mn-cs"/>
              </a:rPr>
              <a:t>Operating System Concepts – 9</a:t>
            </a:r>
            <a:r>
              <a:rPr kumimoji="0" lang="en-US" altLang="en-US" sz="1000" b="1" i="0" u="none" strike="noStrike" kern="1200" cap="none" spc="0" normalizeH="0" baseline="30000" noProof="0" smtClean="0">
                <a:ln>
                  <a:noFill/>
                </a:ln>
                <a:solidFill>
                  <a:srgbClr val="006699"/>
                </a:solidFill>
                <a:effectLst/>
                <a:uLnTx/>
                <a:uFillTx/>
                <a:latin typeface="Helvetica" pitchFamily="-84" charset="0"/>
                <a:ea typeface="MS PGothic" pitchFamily="34" charset="-128"/>
                <a:cs typeface="+mn-cs"/>
              </a:rPr>
              <a:t>th</a:t>
            </a:r>
            <a:r>
              <a:rPr kumimoji="0" lang="en-US" altLang="en-US" sz="1000" b="1" i="0" u="none" strike="noStrike" kern="1200" cap="none" spc="0" normalizeH="0" baseline="0" noProof="0" smtClean="0">
                <a:ln>
                  <a:noFill/>
                </a:ln>
                <a:solidFill>
                  <a:srgbClr val="006699"/>
                </a:solidFill>
                <a:effectLst/>
                <a:uLnTx/>
                <a:uFillTx/>
                <a:latin typeface="Helvetica" pitchFamily="-84" charset="0"/>
                <a:ea typeface="MS PGothic" pitchFamily="34" charset="-128"/>
                <a:cs typeface="+mn-cs"/>
              </a:rPr>
              <a:t> Edition</a:t>
            </a:r>
          </a:p>
        </p:txBody>
      </p:sp>
      <p:pic>
        <p:nvPicPr>
          <p:cNvPr id="1036" name="Picture 12" descr="dino_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365318" y="5849938"/>
            <a:ext cx="171238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24227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09800" y="793750"/>
            <a:ext cx="7772400" cy="2128838"/>
          </a:xfrm>
        </p:spPr>
        <p:txBody>
          <a:bodyPr/>
          <a:lstStyle/>
          <a:p>
            <a:pPr eaLnBrk="1" hangingPunct="1"/>
            <a:r>
              <a:rPr lang="en-US" altLang="en-US" smtClean="0"/>
              <a:t>Chapter 8:  Main Memory</a:t>
            </a:r>
          </a:p>
        </p:txBody>
      </p:sp>
    </p:spTree>
    <p:extLst>
      <p:ext uri="{BB962C8B-B14F-4D97-AF65-F5344CB8AC3E}">
        <p14:creationId xmlns:p14="http://schemas.microsoft.com/office/powerpoint/2010/main" val="3091523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2"/>
          <p:cNvSpPr>
            <a:spLocks noGrp="1"/>
          </p:cNvSpPr>
          <p:nvPr>
            <p:ph type="title"/>
          </p:nvPr>
        </p:nvSpPr>
        <p:spPr/>
        <p:txBody>
          <a:bodyPr/>
          <a:lstStyle/>
          <a:p>
            <a:r>
              <a:rPr lang="en-US" altLang="en-US" smtClean="0"/>
              <a:t>Segmentation Example</a:t>
            </a:r>
          </a:p>
        </p:txBody>
      </p:sp>
      <p:pic>
        <p:nvPicPr>
          <p:cNvPr id="65539"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582989" y="1233489"/>
            <a:ext cx="5724525" cy="4530725"/>
          </a:xfrm>
        </p:spPr>
      </p:pic>
    </p:spTree>
    <p:extLst>
      <p:ext uri="{BB962C8B-B14F-4D97-AF65-F5344CB8AC3E}">
        <p14:creationId xmlns:p14="http://schemas.microsoft.com/office/powerpoint/2010/main" val="3405349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ChangeArrowheads="1"/>
          </p:cNvSpPr>
          <p:nvPr>
            <p:ph type="title"/>
          </p:nvPr>
        </p:nvSpPr>
        <p:spPr>
          <a:xfrm>
            <a:off x="1981200" y="152401"/>
            <a:ext cx="8229600" cy="576263"/>
          </a:xfrm>
        </p:spPr>
        <p:txBody>
          <a:bodyPr/>
          <a:lstStyle/>
          <a:p>
            <a:pPr eaLnBrk="1" hangingPunct="1"/>
            <a:r>
              <a:rPr lang="en-US" altLang="en-US" smtClean="0"/>
              <a:t>Paging</a:t>
            </a:r>
          </a:p>
        </p:txBody>
      </p:sp>
      <p:sp>
        <p:nvSpPr>
          <p:cNvPr id="66563" name="Rectangle 1027"/>
          <p:cNvSpPr>
            <a:spLocks noGrp="1" noChangeArrowheads="1"/>
          </p:cNvSpPr>
          <p:nvPr>
            <p:ph type="body" idx="1"/>
          </p:nvPr>
        </p:nvSpPr>
        <p:spPr>
          <a:xfrm>
            <a:off x="2417764" y="1128713"/>
            <a:ext cx="7183437" cy="4767262"/>
          </a:xfrm>
        </p:spPr>
        <p:txBody>
          <a:bodyPr/>
          <a:lstStyle/>
          <a:p>
            <a:r>
              <a:rPr lang="en-US" altLang="en-US" dirty="0" smtClean="0"/>
              <a:t>Physical  address space of a process can be noncontiguous; process is allocated physical memory whenever the latter is available</a:t>
            </a:r>
          </a:p>
          <a:p>
            <a:endParaRPr lang="en-US" altLang="en-US" dirty="0" smtClean="0"/>
          </a:p>
          <a:p>
            <a:pPr lvl="1"/>
            <a:r>
              <a:rPr lang="en-US" altLang="en-US" dirty="0" smtClean="0"/>
              <a:t>Avoids external fragmentation</a:t>
            </a:r>
          </a:p>
          <a:p>
            <a:pPr lvl="1"/>
            <a:r>
              <a:rPr lang="en-US" altLang="en-US" dirty="0" smtClean="0"/>
              <a:t>Avoids problem of varying sized memory chunks</a:t>
            </a:r>
            <a:endParaRPr lang="en-US" altLang="en-US" sz="800" dirty="0"/>
          </a:p>
          <a:p>
            <a:endParaRPr lang="en-US" altLang="en-US" dirty="0" smtClean="0"/>
          </a:p>
          <a:p>
            <a:r>
              <a:rPr lang="en-US" altLang="en-US" dirty="0" smtClean="0"/>
              <a:t>Divide physical memory into fixed-sized blocks called </a:t>
            </a:r>
            <a:r>
              <a:rPr lang="en-US" altLang="en-US" b="1" dirty="0" smtClean="0">
                <a:solidFill>
                  <a:srgbClr val="3366FF"/>
                </a:solidFill>
              </a:rPr>
              <a:t>frames</a:t>
            </a:r>
            <a:endParaRPr lang="en-US" altLang="en-US" dirty="0" smtClean="0">
              <a:solidFill>
                <a:srgbClr val="3366FF"/>
              </a:solidFill>
            </a:endParaRPr>
          </a:p>
          <a:p>
            <a:pPr lvl="1"/>
            <a:r>
              <a:rPr lang="en-US" altLang="en-US" dirty="0" smtClean="0">
                <a:solidFill>
                  <a:srgbClr val="000000"/>
                </a:solidFill>
              </a:rPr>
              <a:t>Size </a:t>
            </a:r>
            <a:r>
              <a:rPr lang="en-US" altLang="en-US" dirty="0" smtClean="0"/>
              <a:t>is power of 2, between 512 bytes and 16 Mbytes</a:t>
            </a:r>
            <a:endParaRPr lang="en-US" altLang="en-US" sz="800" dirty="0"/>
          </a:p>
          <a:p>
            <a:endParaRPr lang="en-US" altLang="en-US" dirty="0" smtClean="0"/>
          </a:p>
          <a:p>
            <a:r>
              <a:rPr lang="en-US" altLang="en-US" dirty="0" smtClean="0"/>
              <a:t>Divide logical memory into blocks of same size called </a:t>
            </a:r>
            <a:r>
              <a:rPr lang="en-US" altLang="en-US" b="1" dirty="0" smtClean="0">
                <a:solidFill>
                  <a:srgbClr val="3366FF"/>
                </a:solidFill>
              </a:rPr>
              <a:t>pages</a:t>
            </a:r>
            <a:endParaRPr lang="en-US" altLang="en-US" sz="800" b="1" dirty="0">
              <a:solidFill>
                <a:srgbClr val="3366FF"/>
              </a:solidFill>
            </a:endParaRPr>
          </a:p>
        </p:txBody>
      </p:sp>
    </p:spTree>
    <p:extLst>
      <p:ext uri="{BB962C8B-B14F-4D97-AF65-F5344CB8AC3E}">
        <p14:creationId xmlns:p14="http://schemas.microsoft.com/office/powerpoint/2010/main" val="3738705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Grp="1" noChangeArrowheads="1"/>
          </p:cNvSpPr>
          <p:nvPr>
            <p:ph type="title"/>
          </p:nvPr>
        </p:nvSpPr>
        <p:spPr>
          <a:xfrm>
            <a:off x="1981200" y="152401"/>
            <a:ext cx="8229600" cy="576263"/>
          </a:xfrm>
        </p:spPr>
        <p:txBody>
          <a:bodyPr/>
          <a:lstStyle/>
          <a:p>
            <a:pPr eaLnBrk="1" hangingPunct="1"/>
            <a:r>
              <a:rPr lang="en-US" altLang="en-US" smtClean="0"/>
              <a:t>Paging (Cont.)</a:t>
            </a:r>
          </a:p>
        </p:txBody>
      </p:sp>
      <p:sp>
        <p:nvSpPr>
          <p:cNvPr id="68611" name="Rectangle 1027"/>
          <p:cNvSpPr>
            <a:spLocks noGrp="1" noChangeArrowheads="1"/>
          </p:cNvSpPr>
          <p:nvPr>
            <p:ph type="body" idx="1"/>
          </p:nvPr>
        </p:nvSpPr>
        <p:spPr>
          <a:xfrm>
            <a:off x="2417764" y="1128713"/>
            <a:ext cx="7183437" cy="4767262"/>
          </a:xfrm>
        </p:spPr>
        <p:txBody>
          <a:bodyPr/>
          <a:lstStyle/>
          <a:p>
            <a:r>
              <a:rPr lang="en-US" altLang="en-US" dirty="0" smtClean="0"/>
              <a:t>Keep track of all free frames</a:t>
            </a:r>
            <a:endParaRPr lang="en-US" altLang="en-US" sz="800" dirty="0"/>
          </a:p>
          <a:p>
            <a:endParaRPr lang="en-US" altLang="en-US" dirty="0" smtClean="0"/>
          </a:p>
          <a:p>
            <a:r>
              <a:rPr lang="en-US" altLang="en-US" dirty="0" smtClean="0"/>
              <a:t>To run a program of size </a:t>
            </a:r>
            <a:r>
              <a:rPr lang="en-US" altLang="en-US" b="1" i="1" dirty="0" smtClean="0"/>
              <a:t>N</a:t>
            </a:r>
            <a:r>
              <a:rPr lang="en-US" altLang="en-US" i="1" dirty="0" smtClean="0"/>
              <a:t> </a:t>
            </a:r>
            <a:r>
              <a:rPr lang="en-US" altLang="en-US" dirty="0" smtClean="0"/>
              <a:t>pages, need to find </a:t>
            </a:r>
            <a:r>
              <a:rPr lang="en-US" altLang="en-US" b="1" i="1" dirty="0" smtClean="0"/>
              <a:t>N</a:t>
            </a:r>
            <a:r>
              <a:rPr lang="en-US" altLang="en-US" dirty="0" smtClean="0"/>
              <a:t> free frames and load program</a:t>
            </a:r>
            <a:endParaRPr lang="en-US" altLang="en-US" sz="800" dirty="0"/>
          </a:p>
          <a:p>
            <a:endParaRPr lang="en-US" altLang="en-US" dirty="0" smtClean="0"/>
          </a:p>
          <a:p>
            <a:r>
              <a:rPr lang="en-US" altLang="en-US" dirty="0" smtClean="0"/>
              <a:t>Set up a </a:t>
            </a:r>
            <a:r>
              <a:rPr lang="en-US" altLang="en-US" b="1" dirty="0" smtClean="0">
                <a:solidFill>
                  <a:srgbClr val="3366FF"/>
                </a:solidFill>
              </a:rPr>
              <a:t>page table</a:t>
            </a:r>
            <a:r>
              <a:rPr lang="en-US" altLang="en-US" dirty="0" smtClean="0"/>
              <a:t> to translate logical to physical addresses</a:t>
            </a:r>
            <a:endParaRPr lang="en-US" altLang="en-US" sz="800" dirty="0"/>
          </a:p>
          <a:p>
            <a:endParaRPr lang="en-US" altLang="en-US" dirty="0" smtClean="0"/>
          </a:p>
          <a:p>
            <a:r>
              <a:rPr lang="en-US" altLang="en-US" dirty="0" smtClean="0"/>
              <a:t>Backing store likewise split into pages</a:t>
            </a:r>
          </a:p>
          <a:p>
            <a:r>
              <a:rPr lang="en-US" altLang="en-US" dirty="0" smtClean="0"/>
              <a:t>Still have Internal fragmentation</a:t>
            </a:r>
          </a:p>
        </p:txBody>
      </p:sp>
    </p:spTree>
    <p:extLst>
      <p:ext uri="{BB962C8B-B14F-4D97-AF65-F5344CB8AC3E}">
        <p14:creationId xmlns:p14="http://schemas.microsoft.com/office/powerpoint/2010/main" val="265475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title"/>
          </p:nvPr>
        </p:nvSpPr>
        <p:spPr>
          <a:xfrm>
            <a:off x="2370138" y="152401"/>
            <a:ext cx="7840662" cy="576263"/>
          </a:xfrm>
        </p:spPr>
        <p:txBody>
          <a:bodyPr/>
          <a:lstStyle/>
          <a:p>
            <a:pPr eaLnBrk="1" hangingPunct="1"/>
            <a:r>
              <a:rPr lang="en-US" altLang="en-US" smtClean="0"/>
              <a:t>Address Translation Scheme</a:t>
            </a:r>
          </a:p>
        </p:txBody>
      </p:sp>
      <p:sp>
        <p:nvSpPr>
          <p:cNvPr id="33795" name="Rectangle 1027"/>
          <p:cNvSpPr>
            <a:spLocks noGrp="1" noChangeArrowheads="1"/>
          </p:cNvSpPr>
          <p:nvPr>
            <p:ph type="body" idx="1"/>
          </p:nvPr>
        </p:nvSpPr>
        <p:spPr>
          <a:xfrm>
            <a:off x="2365376" y="1125538"/>
            <a:ext cx="7299325" cy="4483100"/>
          </a:xfrm>
        </p:spPr>
        <p:txBody>
          <a:bodyPr/>
          <a:lstStyle/>
          <a:p>
            <a:pPr>
              <a:defRPr/>
            </a:pPr>
            <a:r>
              <a:rPr lang="en-US" altLang="en-US" dirty="0" smtClean="0"/>
              <a:t>Address generated by CPU is divided into:</a:t>
            </a:r>
          </a:p>
          <a:p>
            <a:pPr lvl="1">
              <a:defRPr/>
            </a:pPr>
            <a:r>
              <a:rPr lang="en-US" altLang="en-US" b="1" dirty="0" smtClean="0">
                <a:solidFill>
                  <a:srgbClr val="3366FF"/>
                </a:solidFill>
              </a:rPr>
              <a:t>Page number </a:t>
            </a:r>
            <a:r>
              <a:rPr lang="en-US" altLang="en-US" dirty="0" smtClean="0"/>
              <a:t>(</a:t>
            </a:r>
            <a:r>
              <a:rPr lang="en-US" altLang="en-US" b="1" i="1" dirty="0" smtClean="0">
                <a:solidFill>
                  <a:srgbClr val="3366FF"/>
                </a:solidFill>
              </a:rPr>
              <a:t>p</a:t>
            </a:r>
            <a:r>
              <a:rPr lang="en-US" altLang="en-US" dirty="0" smtClean="0"/>
              <a:t>)</a:t>
            </a:r>
            <a:r>
              <a:rPr lang="en-US" altLang="en-US" dirty="0" smtClean="0">
                <a:solidFill>
                  <a:srgbClr val="3366FF"/>
                </a:solidFill>
              </a:rPr>
              <a:t> </a:t>
            </a:r>
            <a:r>
              <a:rPr lang="en-US" altLang="en-US" dirty="0" smtClean="0"/>
              <a:t>– used as an index into a </a:t>
            </a:r>
            <a:r>
              <a:rPr lang="en-US" altLang="en-US" b="1" dirty="0" smtClean="0">
                <a:solidFill>
                  <a:srgbClr val="3366FF"/>
                </a:solidFill>
              </a:rPr>
              <a:t>page table </a:t>
            </a:r>
            <a:r>
              <a:rPr lang="en-US" altLang="en-US" dirty="0" smtClean="0"/>
              <a:t>which </a:t>
            </a:r>
            <a:r>
              <a:rPr lang="en-US" altLang="en-US" dirty="0" smtClean="0">
                <a:solidFill>
                  <a:srgbClr val="FF0000"/>
                </a:solidFill>
              </a:rPr>
              <a:t>contains base address </a:t>
            </a:r>
            <a:r>
              <a:rPr lang="en-US" altLang="en-US" dirty="0" smtClean="0"/>
              <a:t>of each page in physical memory</a:t>
            </a:r>
          </a:p>
          <a:p>
            <a:pPr lvl="1">
              <a:defRPr/>
            </a:pPr>
            <a:r>
              <a:rPr lang="en-US" altLang="en-US" b="1" dirty="0" smtClean="0">
                <a:solidFill>
                  <a:srgbClr val="3366FF"/>
                </a:solidFill>
              </a:rPr>
              <a:t>Page offset </a:t>
            </a:r>
            <a:r>
              <a:rPr lang="en-US" altLang="en-US" dirty="0" smtClean="0"/>
              <a:t>(</a:t>
            </a:r>
            <a:r>
              <a:rPr lang="en-US" altLang="en-US" b="1" i="1" dirty="0" smtClean="0">
                <a:solidFill>
                  <a:srgbClr val="3366FF"/>
                </a:solidFill>
              </a:rPr>
              <a:t>d</a:t>
            </a:r>
            <a:r>
              <a:rPr lang="en-US" altLang="en-US" dirty="0" smtClean="0"/>
              <a:t>)</a:t>
            </a:r>
            <a:r>
              <a:rPr lang="en-US" altLang="en-US" dirty="0" smtClean="0">
                <a:solidFill>
                  <a:srgbClr val="3366FF"/>
                </a:solidFill>
              </a:rPr>
              <a:t> </a:t>
            </a:r>
            <a:r>
              <a:rPr lang="en-US" altLang="en-US" dirty="0" smtClean="0"/>
              <a:t>– combined with base address to define the physical memory address that is sent to the memory unit</a:t>
            </a:r>
          </a:p>
          <a:p>
            <a:pPr lvl="1">
              <a:defRPr/>
            </a:pPr>
            <a:endParaRPr lang="en-US" altLang="en-US" dirty="0" smtClean="0"/>
          </a:p>
          <a:p>
            <a:pPr lvl="1">
              <a:defRPr/>
            </a:pPr>
            <a:endParaRPr lang="en-US" altLang="en-US" dirty="0" smtClean="0"/>
          </a:p>
          <a:p>
            <a:pPr marL="457200" lvl="1" indent="0">
              <a:buNone/>
              <a:defRPr/>
            </a:pPr>
            <a:endParaRPr lang="en-US" altLang="en-US" dirty="0" smtClean="0"/>
          </a:p>
          <a:p>
            <a:pPr lvl="1">
              <a:defRPr/>
            </a:pPr>
            <a:endParaRPr lang="en-US" altLang="en-US" dirty="0" smtClean="0"/>
          </a:p>
          <a:p>
            <a:pPr lvl="1">
              <a:defRPr/>
            </a:pPr>
            <a:r>
              <a:rPr lang="en-US" altLang="en-US" dirty="0" smtClean="0"/>
              <a:t>For given logical address space 2</a:t>
            </a:r>
            <a:r>
              <a:rPr lang="en-US" altLang="en-US" i="1" baseline="30000" dirty="0" smtClean="0"/>
              <a:t>m </a:t>
            </a:r>
            <a:r>
              <a:rPr lang="en-US" altLang="en-US" dirty="0" smtClean="0"/>
              <a:t>and page size</a:t>
            </a:r>
            <a:r>
              <a:rPr lang="en-US" altLang="en-US" baseline="30000" dirty="0" smtClean="0"/>
              <a:t> </a:t>
            </a:r>
            <a:r>
              <a:rPr lang="en-US" altLang="en-US" i="1" dirty="0" smtClean="0"/>
              <a:t>2</a:t>
            </a:r>
            <a:r>
              <a:rPr lang="en-US" altLang="en-US" baseline="30000" dirty="0" smtClean="0"/>
              <a:t>n</a:t>
            </a:r>
          </a:p>
          <a:p>
            <a:pPr lvl="1">
              <a:defRPr/>
            </a:pPr>
            <a:r>
              <a:rPr lang="en-US" altLang="en-US" dirty="0">
                <a:sym typeface="Wingdings" pitchFamily="2" charset="2"/>
              </a:rPr>
              <a:t>The number of pages are 2 </a:t>
            </a:r>
            <a:r>
              <a:rPr lang="en-US" altLang="en-US" baseline="30000" dirty="0" smtClean="0">
                <a:sym typeface="Wingdings" pitchFamily="2" charset="2"/>
              </a:rPr>
              <a:t>m-n</a:t>
            </a:r>
          </a:p>
          <a:p>
            <a:pPr lvl="1">
              <a:defRPr/>
            </a:pPr>
            <a:endParaRPr lang="en-US" altLang="en-US" baseline="30000" dirty="0">
              <a:sym typeface="Wingdings" pitchFamily="2" charset="2"/>
            </a:endParaRPr>
          </a:p>
          <a:p>
            <a:pPr lvl="1">
              <a:defRPr/>
            </a:pPr>
            <a:endParaRPr lang="en-US" altLang="en-US" baseline="30000" dirty="0"/>
          </a:p>
          <a:p>
            <a:pPr lvl="1">
              <a:defRPr/>
            </a:pPr>
            <a:endParaRPr lang="en-US" altLang="en-US" baseline="30000" dirty="0" smtClean="0"/>
          </a:p>
        </p:txBody>
      </p:sp>
      <p:pic>
        <p:nvPicPr>
          <p:cNvPr id="70660"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4364" y="2882901"/>
            <a:ext cx="334327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3015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273300" y="120651"/>
            <a:ext cx="7937500" cy="576263"/>
          </a:xfrm>
        </p:spPr>
        <p:txBody>
          <a:bodyPr/>
          <a:lstStyle/>
          <a:p>
            <a:pPr eaLnBrk="1" hangingPunct="1"/>
            <a:r>
              <a:rPr lang="en-US" altLang="en-US" smtClean="0"/>
              <a:t>Paging Hardware</a:t>
            </a:r>
          </a:p>
        </p:txBody>
      </p:sp>
      <p:pic>
        <p:nvPicPr>
          <p:cNvPr id="72707"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764" y="1128713"/>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670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ChangeArrowheads="1"/>
          </p:cNvSpPr>
          <p:nvPr>
            <p:ph type="title"/>
          </p:nvPr>
        </p:nvSpPr>
        <p:spPr>
          <a:xfrm>
            <a:off x="2470150" y="46039"/>
            <a:ext cx="8229600" cy="644525"/>
          </a:xfrm>
        </p:spPr>
        <p:txBody>
          <a:bodyPr/>
          <a:lstStyle/>
          <a:p>
            <a:pPr eaLnBrk="1" hangingPunct="1"/>
            <a:r>
              <a:rPr lang="en-US" altLang="en-US" sz="2400"/>
              <a:t>Paging Model of Logical and  Physical Memory</a:t>
            </a:r>
          </a:p>
        </p:txBody>
      </p:sp>
      <p:pic>
        <p:nvPicPr>
          <p:cNvPr id="74755" name="Picture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813" y="1203326"/>
            <a:ext cx="4938712"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6229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ltLang="en-US" smtClean="0"/>
              <a:t>Paging Example</a:t>
            </a:r>
          </a:p>
        </p:txBody>
      </p:sp>
      <p:sp>
        <p:nvSpPr>
          <p:cNvPr id="76803" name="Content Placeholder 2"/>
          <p:cNvSpPr>
            <a:spLocks noGrp="1"/>
          </p:cNvSpPr>
          <p:nvPr>
            <p:ph sz="half" idx="1"/>
          </p:nvPr>
        </p:nvSpPr>
        <p:spPr>
          <a:xfrm>
            <a:off x="655782" y="1233489"/>
            <a:ext cx="5804285" cy="4530725"/>
          </a:xfrm>
        </p:spPr>
        <p:txBody>
          <a:bodyPr/>
          <a:lstStyle/>
          <a:p>
            <a:pPr>
              <a:spcBef>
                <a:spcPct val="50000"/>
              </a:spcBef>
              <a:buClrTx/>
              <a:buSzTx/>
              <a:buFontTx/>
              <a:buNone/>
            </a:pPr>
            <a:r>
              <a:rPr kumimoji="0" lang="en-US" altLang="en-US" sz="1800" b="1" i="1" dirty="0" smtClean="0">
                <a:solidFill>
                  <a:srgbClr val="FF0000"/>
                </a:solidFill>
              </a:rPr>
              <a:t>Physical address= (frame no * page size)  + offset</a:t>
            </a:r>
          </a:p>
          <a:p>
            <a:pPr>
              <a:spcBef>
                <a:spcPct val="50000"/>
              </a:spcBef>
              <a:buClrTx/>
              <a:buSzTx/>
              <a:buFontTx/>
              <a:buNone/>
            </a:pPr>
            <a:r>
              <a:rPr kumimoji="0" lang="en-US" altLang="en-US" sz="1800" i="1" dirty="0" smtClean="0"/>
              <a:t>If n</a:t>
            </a:r>
            <a:r>
              <a:rPr kumimoji="0" lang="en-US" altLang="en-US" sz="1800" dirty="0" smtClean="0"/>
              <a:t>=2 , </a:t>
            </a:r>
            <a:r>
              <a:rPr kumimoji="0" lang="en-US" altLang="en-US" sz="1800" i="1" dirty="0" smtClean="0"/>
              <a:t>m</a:t>
            </a:r>
            <a:r>
              <a:rPr kumimoji="0" lang="en-US" altLang="en-US" sz="1800" dirty="0" smtClean="0"/>
              <a:t>=4, and we have 32-byte </a:t>
            </a:r>
            <a:r>
              <a:rPr kumimoji="0" lang="en-US" altLang="en-US" sz="1800" dirty="0"/>
              <a:t>memory and 4-byte pages</a:t>
            </a:r>
          </a:p>
          <a:p>
            <a:pPr>
              <a:spcBef>
                <a:spcPct val="50000"/>
              </a:spcBef>
              <a:buClrTx/>
              <a:buSzTx/>
              <a:buFontTx/>
              <a:buNone/>
            </a:pPr>
            <a:r>
              <a:rPr kumimoji="0" lang="en-US" altLang="en-US" sz="1800" dirty="0"/>
              <a:t>Logical address 0, </a:t>
            </a:r>
            <a:r>
              <a:rPr kumimoji="0" lang="en-US" altLang="en-US" sz="1800" b="1" dirty="0" smtClean="0">
                <a:solidFill>
                  <a:srgbClr val="FF0000"/>
                </a:solidFill>
              </a:rPr>
              <a:t>(at offset </a:t>
            </a:r>
            <a:r>
              <a:rPr kumimoji="0" lang="en-US" altLang="en-US" sz="1800" b="1" dirty="0">
                <a:solidFill>
                  <a:srgbClr val="FF0000"/>
                </a:solidFill>
              </a:rPr>
              <a:t>0 and page 0 ) </a:t>
            </a:r>
            <a:r>
              <a:rPr kumimoji="0" lang="en-US" altLang="en-US" sz="1800" dirty="0"/>
              <a:t>is in frame </a:t>
            </a:r>
            <a:r>
              <a:rPr kumimoji="0" lang="en-US" altLang="en-US" sz="1800" dirty="0" smtClean="0"/>
              <a:t>5</a:t>
            </a:r>
            <a:r>
              <a:rPr kumimoji="0" lang="en-US" altLang="en-US" sz="1800" dirty="0"/>
              <a:t> </a:t>
            </a:r>
            <a:r>
              <a:rPr kumimoji="0" lang="en-US" altLang="en-US" sz="1800" dirty="0" smtClean="0">
                <a:sym typeface="Wingdings" panose="05000000000000000000" pitchFamily="2" charset="2"/>
              </a:rPr>
              <a:t></a:t>
            </a:r>
            <a:r>
              <a:rPr kumimoji="0" lang="en-US" altLang="en-US" sz="1800" dirty="0" smtClean="0"/>
              <a:t> </a:t>
            </a:r>
            <a:r>
              <a:rPr kumimoji="0" lang="en-US" altLang="en-US" sz="1800" dirty="0"/>
              <a:t>So logical address 0 mapped into physical address 20= [(5*4)+0]</a:t>
            </a:r>
          </a:p>
          <a:p>
            <a:pPr>
              <a:spcBef>
                <a:spcPct val="50000"/>
              </a:spcBef>
              <a:buClrTx/>
              <a:buSzTx/>
              <a:buFontTx/>
              <a:buNone/>
            </a:pPr>
            <a:r>
              <a:rPr kumimoji="0" lang="en-US" altLang="en-US" sz="1800" dirty="0"/>
              <a:t>Logical address 3, </a:t>
            </a:r>
            <a:r>
              <a:rPr kumimoji="0" lang="en-US" altLang="en-US" sz="1800" b="1" dirty="0" smtClean="0">
                <a:solidFill>
                  <a:srgbClr val="FF0000"/>
                </a:solidFill>
              </a:rPr>
              <a:t>(at offset </a:t>
            </a:r>
            <a:r>
              <a:rPr kumimoji="0" lang="en-US" altLang="en-US" sz="1800" b="1" dirty="0">
                <a:solidFill>
                  <a:srgbClr val="FF0000"/>
                </a:solidFill>
              </a:rPr>
              <a:t>3, and page 0)</a:t>
            </a:r>
            <a:r>
              <a:rPr kumimoji="0" lang="en-US" altLang="en-US" sz="1800" dirty="0"/>
              <a:t> is in frame </a:t>
            </a:r>
            <a:r>
              <a:rPr kumimoji="0" lang="en-US" altLang="en-US" sz="1800" dirty="0" smtClean="0"/>
              <a:t>5 </a:t>
            </a:r>
            <a:r>
              <a:rPr kumimoji="0" lang="en-US" altLang="en-US" sz="1800" dirty="0" smtClean="0">
                <a:sym typeface="Wingdings" panose="05000000000000000000" pitchFamily="2" charset="2"/>
              </a:rPr>
              <a:t></a:t>
            </a:r>
            <a:r>
              <a:rPr kumimoji="0" lang="en-US" altLang="en-US" sz="1800" dirty="0" smtClean="0"/>
              <a:t> </a:t>
            </a:r>
            <a:r>
              <a:rPr kumimoji="0" lang="en-US" altLang="en-US" sz="1800" dirty="0"/>
              <a:t>logical address 3 mapped into physical address 23= [(5*4)+3]</a:t>
            </a:r>
          </a:p>
          <a:p>
            <a:pPr>
              <a:spcBef>
                <a:spcPct val="50000"/>
              </a:spcBef>
              <a:buClrTx/>
              <a:buSzTx/>
              <a:buFontTx/>
              <a:buNone/>
            </a:pPr>
            <a:r>
              <a:rPr kumimoji="0" lang="en-US" altLang="en-US" sz="1800" dirty="0"/>
              <a:t>Logical address 4, </a:t>
            </a:r>
            <a:r>
              <a:rPr kumimoji="0" lang="en-US" altLang="en-US" sz="1800" b="1" dirty="0" smtClean="0">
                <a:solidFill>
                  <a:srgbClr val="FF0000"/>
                </a:solidFill>
              </a:rPr>
              <a:t>(at offset </a:t>
            </a:r>
            <a:r>
              <a:rPr kumimoji="0" lang="en-US" altLang="en-US" sz="1800" b="1" dirty="0">
                <a:solidFill>
                  <a:srgbClr val="FF0000"/>
                </a:solidFill>
              </a:rPr>
              <a:t>0, and page 1)</a:t>
            </a:r>
            <a:r>
              <a:rPr kumimoji="0" lang="en-US" altLang="en-US" sz="1800" dirty="0"/>
              <a:t> is in frame </a:t>
            </a:r>
            <a:r>
              <a:rPr kumimoji="0" lang="en-US" altLang="en-US" sz="1800" dirty="0" smtClean="0"/>
              <a:t>6 </a:t>
            </a:r>
            <a:r>
              <a:rPr kumimoji="0" lang="en-US" altLang="en-US" sz="1800" dirty="0" smtClean="0">
                <a:sym typeface="Wingdings" panose="05000000000000000000" pitchFamily="2" charset="2"/>
              </a:rPr>
              <a:t> </a:t>
            </a:r>
            <a:r>
              <a:rPr kumimoji="0" lang="en-US" altLang="en-US" sz="1800" dirty="0" smtClean="0"/>
              <a:t>logical </a:t>
            </a:r>
            <a:r>
              <a:rPr kumimoji="0" lang="en-US" altLang="en-US" sz="1800" dirty="0"/>
              <a:t>address 4 mapped into physical address 24= [(6*4)+0]</a:t>
            </a:r>
          </a:p>
          <a:p>
            <a:pPr>
              <a:spcBef>
                <a:spcPct val="50000"/>
              </a:spcBef>
              <a:buClrTx/>
              <a:buSzTx/>
              <a:buFontTx/>
              <a:buNone/>
            </a:pPr>
            <a:endParaRPr kumimoji="0" lang="en-US" altLang="en-US" dirty="0" smtClean="0"/>
          </a:p>
        </p:txBody>
      </p:sp>
      <p:pic>
        <p:nvPicPr>
          <p:cNvPr id="76804"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723064" y="1233489"/>
            <a:ext cx="3635375" cy="4530725"/>
          </a:xfrm>
          <a:noFill/>
        </p:spPr>
      </p:pic>
    </p:spTree>
    <p:extLst>
      <p:ext uri="{BB962C8B-B14F-4D97-AF65-F5344CB8AC3E}">
        <p14:creationId xmlns:p14="http://schemas.microsoft.com/office/powerpoint/2010/main" val="28368388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2012950" y="120651"/>
            <a:ext cx="8229600" cy="576263"/>
          </a:xfrm>
        </p:spPr>
        <p:txBody>
          <a:bodyPr/>
          <a:lstStyle/>
          <a:p>
            <a:r>
              <a:rPr lang="en-US" altLang="en-US" smtClean="0"/>
              <a:t>Paging (Cont.)</a:t>
            </a:r>
          </a:p>
        </p:txBody>
      </p:sp>
      <p:sp>
        <p:nvSpPr>
          <p:cNvPr id="77827" name="Content Placeholder 2"/>
          <p:cNvSpPr>
            <a:spLocks noGrp="1"/>
          </p:cNvSpPr>
          <p:nvPr>
            <p:ph idx="1"/>
          </p:nvPr>
        </p:nvSpPr>
        <p:spPr>
          <a:xfrm>
            <a:off x="2455863" y="1138239"/>
            <a:ext cx="8337550" cy="4821237"/>
          </a:xfrm>
        </p:spPr>
        <p:txBody>
          <a:bodyPr/>
          <a:lstStyle/>
          <a:p>
            <a:r>
              <a:rPr lang="en-US" altLang="en-US" dirty="0" smtClean="0"/>
              <a:t>Calculating internal fragmentation</a:t>
            </a:r>
          </a:p>
          <a:p>
            <a:pPr lvl="1"/>
            <a:r>
              <a:rPr lang="en-US" altLang="en-US" dirty="0" smtClean="0"/>
              <a:t>Page size = 2,048 bytes</a:t>
            </a:r>
          </a:p>
          <a:p>
            <a:pPr lvl="1"/>
            <a:r>
              <a:rPr lang="en-US" altLang="en-US" dirty="0" smtClean="0"/>
              <a:t>Process size = 72,766 bytes</a:t>
            </a:r>
          </a:p>
          <a:p>
            <a:pPr lvl="1"/>
            <a:r>
              <a:rPr lang="en-US" altLang="en-US" dirty="0" smtClean="0"/>
              <a:t>35 pages + 1,086 bytes</a:t>
            </a:r>
          </a:p>
          <a:p>
            <a:pPr lvl="1"/>
            <a:r>
              <a:rPr lang="en-US" altLang="en-US" dirty="0" smtClean="0"/>
              <a:t>Internal fragmentation of 2,048 - 1,086 = 962 bytes</a:t>
            </a:r>
          </a:p>
          <a:p>
            <a:pPr lvl="1"/>
            <a:r>
              <a:rPr lang="en-US" altLang="en-US" dirty="0" smtClean="0">
                <a:solidFill>
                  <a:srgbClr val="FF0000"/>
                </a:solidFill>
              </a:rPr>
              <a:t>Worst case fragmentation = 1 frame – 1 byte</a:t>
            </a:r>
          </a:p>
          <a:p>
            <a:pPr lvl="1"/>
            <a:r>
              <a:rPr lang="en-US" altLang="en-US" dirty="0" smtClean="0">
                <a:solidFill>
                  <a:srgbClr val="FF0000"/>
                </a:solidFill>
              </a:rPr>
              <a:t>On average fragmentation = 1 / 2 frame size</a:t>
            </a:r>
          </a:p>
          <a:p>
            <a:pPr lvl="1"/>
            <a:r>
              <a:rPr lang="en-US" altLang="en-US" dirty="0" smtClean="0"/>
              <a:t>So small frame sizes desirable?</a:t>
            </a:r>
          </a:p>
          <a:p>
            <a:pPr lvl="1"/>
            <a:r>
              <a:rPr lang="en-US" altLang="en-US" dirty="0" smtClean="0"/>
              <a:t>However, overhead is involved in each page-table entry, and this overhead is reduced as the size of the pages increases </a:t>
            </a:r>
          </a:p>
          <a:p>
            <a:pPr lvl="1"/>
            <a:r>
              <a:rPr lang="en-US" altLang="en-US" dirty="0" smtClean="0"/>
              <a:t>Page sizes growing over time</a:t>
            </a:r>
          </a:p>
          <a:p>
            <a:pPr lvl="2"/>
            <a:r>
              <a:rPr lang="en-US" altLang="en-US" dirty="0" smtClean="0"/>
              <a:t>Solaris supports two page sizes – 8 KB and 4 MB</a:t>
            </a:r>
          </a:p>
        </p:txBody>
      </p:sp>
    </p:spTree>
    <p:extLst>
      <p:ext uri="{BB962C8B-B14F-4D97-AF65-F5344CB8AC3E}">
        <p14:creationId xmlns:p14="http://schemas.microsoft.com/office/powerpoint/2010/main" val="2723436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smtClean="0"/>
              <a:t>Free Frames</a:t>
            </a:r>
          </a:p>
        </p:txBody>
      </p:sp>
      <p:sp>
        <p:nvSpPr>
          <p:cNvPr id="2" name="Content Placeholder 1"/>
          <p:cNvSpPr>
            <a:spLocks noGrp="1"/>
          </p:cNvSpPr>
          <p:nvPr>
            <p:ph sz="half" idx="1"/>
          </p:nvPr>
        </p:nvSpPr>
        <p:spPr>
          <a:xfrm>
            <a:off x="1182255" y="1233488"/>
            <a:ext cx="4651088" cy="5130800"/>
          </a:xfrm>
        </p:spPr>
        <p:txBody>
          <a:bodyPr/>
          <a:lstStyle/>
          <a:p>
            <a:pPr algn="just">
              <a:defRPr/>
            </a:pPr>
            <a:r>
              <a:rPr lang="en-US" sz="1800" kern="1200" dirty="0">
                <a:latin typeface="Times New Roman" charset="0"/>
              </a:rPr>
              <a:t>When a process arrives in the system to be executed, its size, expressed in pages, is examined. Each page of the process needs one frame.</a:t>
            </a:r>
          </a:p>
          <a:p>
            <a:pPr algn="just">
              <a:defRPr/>
            </a:pPr>
            <a:endParaRPr lang="en-US" sz="1800" dirty="0"/>
          </a:p>
          <a:p>
            <a:pPr algn="just">
              <a:defRPr/>
            </a:pPr>
            <a:r>
              <a:rPr lang="en-US" sz="1800" kern="1200" dirty="0">
                <a:latin typeface="Times New Roman" charset="0"/>
              </a:rPr>
              <a:t>if the process requires </a:t>
            </a:r>
            <a:r>
              <a:rPr lang="en-US" sz="1800" i="1" kern="1200" dirty="0">
                <a:latin typeface="Times New Roman" charset="0"/>
              </a:rPr>
              <a:t>n </a:t>
            </a:r>
            <a:r>
              <a:rPr lang="en-US" sz="1800" kern="1200" dirty="0">
                <a:latin typeface="Times New Roman" charset="0"/>
              </a:rPr>
              <a:t>pages, at least </a:t>
            </a:r>
            <a:r>
              <a:rPr lang="en-US" sz="1800" i="1" kern="1200" dirty="0">
                <a:latin typeface="Times New Roman" charset="0"/>
              </a:rPr>
              <a:t>n </a:t>
            </a:r>
            <a:r>
              <a:rPr lang="en-US" sz="1800" kern="1200" dirty="0">
                <a:latin typeface="Times New Roman" charset="0"/>
              </a:rPr>
              <a:t>frames must be available in memory</a:t>
            </a:r>
          </a:p>
          <a:p>
            <a:pPr algn="just">
              <a:defRPr/>
            </a:pPr>
            <a:r>
              <a:rPr lang="en-US" sz="1800" kern="1200" dirty="0">
                <a:latin typeface="Times New Roman" charset="0"/>
              </a:rPr>
              <a:t> If </a:t>
            </a:r>
            <a:r>
              <a:rPr lang="en-US" sz="1800" i="1" kern="1200" dirty="0">
                <a:latin typeface="Times New Roman" charset="0"/>
              </a:rPr>
              <a:t>n </a:t>
            </a:r>
            <a:r>
              <a:rPr lang="en-US" sz="1800" kern="1200" dirty="0">
                <a:latin typeface="Times New Roman" charset="0"/>
              </a:rPr>
              <a:t>frames are available, they are allocated to this arriving process. </a:t>
            </a:r>
          </a:p>
          <a:p>
            <a:pPr algn="just">
              <a:defRPr/>
            </a:pPr>
            <a:r>
              <a:rPr lang="en-US" sz="1800" kern="1200" dirty="0">
                <a:latin typeface="Times New Roman" charset="0"/>
              </a:rPr>
              <a:t>The first page of the process is loaded into one of the allocated frames, and the frame number is put in the page table for this process. The next page is loaded into another frame, its frame number is put into the page table, and so on</a:t>
            </a:r>
          </a:p>
          <a:p>
            <a:pPr algn="just">
              <a:defRPr/>
            </a:pPr>
            <a:endParaRPr lang="en-US" sz="1800" dirty="0"/>
          </a:p>
        </p:txBody>
      </p:sp>
      <p:sp>
        <p:nvSpPr>
          <p:cNvPr id="78852" name="Text Box 4"/>
          <p:cNvSpPr txBox="1">
            <a:spLocks noChangeArrowheads="1"/>
          </p:cNvSpPr>
          <p:nvPr/>
        </p:nvSpPr>
        <p:spPr bwMode="auto">
          <a:xfrm>
            <a:off x="6965951" y="5300664"/>
            <a:ext cx="1901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 typeface="Monotype Sorts" pitchFamily="-84" charset="2"/>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t>Before allocation</a:t>
            </a:r>
          </a:p>
        </p:txBody>
      </p:sp>
      <p:sp>
        <p:nvSpPr>
          <p:cNvPr id="78853" name="Text Box 5"/>
          <p:cNvSpPr txBox="1">
            <a:spLocks noChangeArrowheads="1"/>
          </p:cNvSpPr>
          <p:nvPr/>
        </p:nvSpPr>
        <p:spPr bwMode="auto">
          <a:xfrm>
            <a:off x="9020175" y="4979989"/>
            <a:ext cx="1797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 typeface="Monotype Sorts" pitchFamily="-84" charset="2"/>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t>After allocation</a:t>
            </a:r>
          </a:p>
        </p:txBody>
      </p:sp>
      <p:pic>
        <p:nvPicPr>
          <p:cNvPr id="78854" name="Content Placeholder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521450" y="2051050"/>
            <a:ext cx="4038600" cy="2895600"/>
          </a:xfrm>
          <a:noFill/>
        </p:spPr>
      </p:pic>
    </p:spTree>
    <p:extLst>
      <p:ext uri="{BB962C8B-B14F-4D97-AF65-F5344CB8AC3E}">
        <p14:creationId xmlns:p14="http://schemas.microsoft.com/office/powerpoint/2010/main" val="390757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170113" y="198438"/>
            <a:ext cx="8229600" cy="576262"/>
          </a:xfrm>
        </p:spPr>
        <p:txBody>
          <a:bodyPr/>
          <a:lstStyle/>
          <a:p>
            <a:pPr eaLnBrk="1" hangingPunct="1"/>
            <a:r>
              <a:rPr lang="en-US" altLang="en-US" smtClean="0"/>
              <a:t>Implementation of Page Table</a:t>
            </a:r>
          </a:p>
        </p:txBody>
      </p:sp>
      <p:sp>
        <p:nvSpPr>
          <p:cNvPr id="80899" name="Rectangle 3"/>
          <p:cNvSpPr>
            <a:spLocks noGrp="1" noChangeArrowheads="1"/>
          </p:cNvSpPr>
          <p:nvPr>
            <p:ph type="body" idx="1"/>
          </p:nvPr>
        </p:nvSpPr>
        <p:spPr>
          <a:xfrm>
            <a:off x="2397126" y="1146175"/>
            <a:ext cx="6797675" cy="4686300"/>
          </a:xfrm>
        </p:spPr>
        <p:txBody>
          <a:bodyPr/>
          <a:lstStyle/>
          <a:p>
            <a:r>
              <a:rPr lang="en-US" altLang="en-US" dirty="0" smtClean="0"/>
              <a:t>Page table is kept in main memory</a:t>
            </a:r>
          </a:p>
          <a:p>
            <a:r>
              <a:rPr lang="en-US" altLang="en-US" b="1" dirty="0" smtClean="0">
                <a:solidFill>
                  <a:srgbClr val="3366FF"/>
                </a:solidFill>
              </a:rPr>
              <a:t>Page-table base register </a:t>
            </a:r>
            <a:r>
              <a:rPr lang="en-US" altLang="en-US" dirty="0" smtClean="0"/>
              <a:t>(</a:t>
            </a:r>
            <a:r>
              <a:rPr lang="en-US" altLang="en-US" b="1" dirty="0" smtClean="0">
                <a:solidFill>
                  <a:srgbClr val="3366FF"/>
                </a:solidFill>
              </a:rPr>
              <a:t>PTBR</a:t>
            </a:r>
            <a:r>
              <a:rPr lang="en-US" altLang="en-US" dirty="0" smtClean="0"/>
              <a:t>)</a:t>
            </a:r>
            <a:r>
              <a:rPr lang="en-US" altLang="en-US" dirty="0" smtClean="0">
                <a:solidFill>
                  <a:srgbClr val="3366FF"/>
                </a:solidFill>
              </a:rPr>
              <a:t> </a:t>
            </a:r>
            <a:r>
              <a:rPr lang="en-US" altLang="en-US" dirty="0" smtClean="0"/>
              <a:t>points to the page table</a:t>
            </a:r>
          </a:p>
          <a:p>
            <a:r>
              <a:rPr lang="en-US" altLang="en-US" b="1" dirty="0" smtClean="0">
                <a:solidFill>
                  <a:srgbClr val="3366FF"/>
                </a:solidFill>
              </a:rPr>
              <a:t>Page-table length register </a:t>
            </a:r>
            <a:r>
              <a:rPr lang="en-US" altLang="en-US" dirty="0" smtClean="0"/>
              <a:t>(</a:t>
            </a:r>
            <a:r>
              <a:rPr lang="en-US" altLang="en-US" b="1" dirty="0" smtClean="0">
                <a:solidFill>
                  <a:srgbClr val="3366FF"/>
                </a:solidFill>
              </a:rPr>
              <a:t>PTLR</a:t>
            </a:r>
            <a:r>
              <a:rPr lang="en-US" altLang="en-US" dirty="0" smtClean="0"/>
              <a:t>)</a:t>
            </a:r>
            <a:r>
              <a:rPr lang="en-US" altLang="en-US" dirty="0" smtClean="0">
                <a:solidFill>
                  <a:srgbClr val="3366FF"/>
                </a:solidFill>
              </a:rPr>
              <a:t> </a:t>
            </a:r>
            <a:r>
              <a:rPr lang="en-US" altLang="en-US" dirty="0" smtClean="0"/>
              <a:t>indicates size of the page table</a:t>
            </a:r>
          </a:p>
          <a:p>
            <a:endParaRPr lang="en-US" altLang="en-US" dirty="0" smtClean="0"/>
          </a:p>
          <a:p>
            <a:r>
              <a:rPr lang="en-US" altLang="en-US" dirty="0" smtClean="0"/>
              <a:t>In this scheme every data/instruction access requires two memory accesses</a:t>
            </a:r>
          </a:p>
          <a:p>
            <a:pPr lvl="1"/>
            <a:r>
              <a:rPr lang="en-US" altLang="en-US" dirty="0" smtClean="0"/>
              <a:t>One for the page table and one for the data / instruction</a:t>
            </a:r>
          </a:p>
          <a:p>
            <a:pPr lvl="1"/>
            <a:endParaRPr lang="en-US" altLang="en-US" dirty="0" smtClean="0"/>
          </a:p>
          <a:p>
            <a:r>
              <a:rPr lang="en-US" altLang="en-US" dirty="0" smtClean="0"/>
              <a:t>The two memory access problem can be solved by the use of a special fast-lookup hardware cache called </a:t>
            </a:r>
            <a:r>
              <a:rPr lang="en-US" altLang="en-US" b="1" dirty="0" smtClean="0">
                <a:solidFill>
                  <a:srgbClr val="3366FF"/>
                </a:solidFill>
              </a:rPr>
              <a:t>associative memory </a:t>
            </a:r>
            <a:r>
              <a:rPr lang="en-US" altLang="en-US" dirty="0" smtClean="0"/>
              <a:t>or </a:t>
            </a:r>
            <a:r>
              <a:rPr lang="en-US" altLang="en-US" b="1" dirty="0" smtClean="0">
                <a:solidFill>
                  <a:srgbClr val="3366FF"/>
                </a:solidFill>
              </a:rPr>
              <a:t>translation look-aside buffers </a:t>
            </a:r>
            <a:r>
              <a:rPr lang="en-US" altLang="en-US" dirty="0" smtClean="0"/>
              <a:t>(</a:t>
            </a:r>
            <a:r>
              <a:rPr lang="en-US" altLang="en-US" b="1" dirty="0" smtClean="0">
                <a:solidFill>
                  <a:srgbClr val="3366FF"/>
                </a:solidFill>
              </a:rPr>
              <a:t>TLBs</a:t>
            </a:r>
            <a:r>
              <a:rPr lang="en-US" altLang="en-US" dirty="0" smtClean="0"/>
              <a:t>)</a:t>
            </a:r>
            <a:endParaRPr lang="en-US" altLang="en-US" b="1" dirty="0" smtClean="0">
              <a:solidFill>
                <a:srgbClr val="3366FF"/>
              </a:solidFill>
            </a:endParaRPr>
          </a:p>
        </p:txBody>
      </p:sp>
    </p:spTree>
    <p:extLst>
      <p:ext uri="{BB962C8B-B14F-4D97-AF65-F5344CB8AC3E}">
        <p14:creationId xmlns:p14="http://schemas.microsoft.com/office/powerpoint/2010/main" val="3737826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981200" y="136526"/>
            <a:ext cx="8229600" cy="576263"/>
          </a:xfrm>
        </p:spPr>
        <p:txBody>
          <a:bodyPr/>
          <a:lstStyle/>
          <a:p>
            <a:r>
              <a:rPr lang="en-US" altLang="en-US" smtClean="0"/>
              <a:t>Fragmentation (Cont.)</a:t>
            </a:r>
          </a:p>
        </p:txBody>
      </p:sp>
      <p:sp>
        <p:nvSpPr>
          <p:cNvPr id="51203" name="Content Placeholder 2"/>
          <p:cNvSpPr>
            <a:spLocks noGrp="1"/>
          </p:cNvSpPr>
          <p:nvPr>
            <p:ph idx="1"/>
          </p:nvPr>
        </p:nvSpPr>
        <p:spPr>
          <a:xfrm>
            <a:off x="2425700" y="1154113"/>
            <a:ext cx="6959600" cy="5149850"/>
          </a:xfrm>
        </p:spPr>
        <p:txBody>
          <a:bodyPr/>
          <a:lstStyle/>
          <a:p>
            <a:r>
              <a:rPr lang="en-US" altLang="en-US" smtClean="0"/>
              <a:t>Reduce external fragmentation by </a:t>
            </a:r>
            <a:r>
              <a:rPr lang="en-US" altLang="en-US" b="1" smtClean="0">
                <a:solidFill>
                  <a:srgbClr val="3366FF"/>
                </a:solidFill>
              </a:rPr>
              <a:t>compaction</a:t>
            </a:r>
          </a:p>
          <a:p>
            <a:pPr lvl="1"/>
            <a:r>
              <a:rPr lang="en-US" altLang="en-US" smtClean="0"/>
              <a:t>Shuffle memory contents to place all free memory together in one large block</a:t>
            </a:r>
          </a:p>
          <a:p>
            <a:pPr lvl="1"/>
            <a:r>
              <a:rPr lang="en-US" altLang="en-US" smtClean="0"/>
              <a:t>Compaction is possible </a:t>
            </a:r>
            <a:r>
              <a:rPr lang="en-US" altLang="en-US" i="1" smtClean="0"/>
              <a:t>only</a:t>
            </a:r>
            <a:r>
              <a:rPr lang="en-US" altLang="en-US" smtClean="0"/>
              <a:t> if relocation is dynamic, and is done at execution time</a:t>
            </a:r>
          </a:p>
          <a:p>
            <a:pPr lvl="1"/>
            <a:r>
              <a:rPr lang="en-US" altLang="en-US" smtClean="0"/>
              <a:t>I/O problem</a:t>
            </a:r>
          </a:p>
          <a:p>
            <a:pPr lvl="2"/>
            <a:r>
              <a:rPr lang="en-US" altLang="en-US" smtClean="0"/>
              <a:t>Latch job in memory while it is involved in I/O</a:t>
            </a:r>
          </a:p>
          <a:p>
            <a:pPr lvl="2"/>
            <a:r>
              <a:rPr lang="en-US" altLang="en-US" smtClean="0"/>
              <a:t>Do I/O only into OS buffers</a:t>
            </a:r>
          </a:p>
          <a:p>
            <a:endParaRPr lang="en-US" altLang="en-US" smtClean="0"/>
          </a:p>
        </p:txBody>
      </p:sp>
    </p:spTree>
    <p:extLst>
      <p:ext uri="{BB962C8B-B14F-4D97-AF65-F5344CB8AC3E}">
        <p14:creationId xmlns:p14="http://schemas.microsoft.com/office/powerpoint/2010/main" val="17925375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579688" y="166688"/>
            <a:ext cx="8229600" cy="576262"/>
          </a:xfrm>
        </p:spPr>
        <p:txBody>
          <a:bodyPr/>
          <a:lstStyle/>
          <a:p>
            <a:pPr eaLnBrk="1" hangingPunct="1"/>
            <a:r>
              <a:rPr lang="en-US" altLang="en-US" smtClean="0"/>
              <a:t>Implementation of Page Table (Cont.)</a:t>
            </a:r>
          </a:p>
        </p:txBody>
      </p:sp>
      <p:sp>
        <p:nvSpPr>
          <p:cNvPr id="82947" name="Rectangle 3"/>
          <p:cNvSpPr>
            <a:spLocks noGrp="1" noChangeArrowheads="1"/>
          </p:cNvSpPr>
          <p:nvPr>
            <p:ph type="body" idx="1"/>
          </p:nvPr>
        </p:nvSpPr>
        <p:spPr>
          <a:xfrm>
            <a:off x="2397126" y="1146175"/>
            <a:ext cx="6924675" cy="4686300"/>
          </a:xfrm>
        </p:spPr>
        <p:txBody>
          <a:bodyPr/>
          <a:lstStyle/>
          <a:p>
            <a:r>
              <a:rPr lang="en-US" altLang="en-US" dirty="0" smtClean="0"/>
              <a:t>TLBs typically small (64 to 1,024 entries)</a:t>
            </a:r>
          </a:p>
          <a:p>
            <a:r>
              <a:rPr lang="en-US" altLang="en-US" dirty="0" smtClean="0"/>
              <a:t>On a TLB miss, value is loaded into the TLB for faster access next time</a:t>
            </a:r>
          </a:p>
          <a:p>
            <a:r>
              <a:rPr lang="en-US" altLang="en-US" dirty="0" smtClean="0"/>
              <a:t>If the </a:t>
            </a:r>
            <a:r>
              <a:rPr lang="en-US" altLang="en-US" sz="1600" dirty="0"/>
              <a:t>TLB </a:t>
            </a:r>
            <a:r>
              <a:rPr lang="en-US" altLang="en-US" dirty="0" smtClean="0"/>
              <a:t>is already full of entries, an existing entry must be selected for replacement</a:t>
            </a:r>
          </a:p>
          <a:p>
            <a:pPr lvl="1"/>
            <a:r>
              <a:rPr lang="en-US" altLang="en-US" dirty="0" smtClean="0"/>
              <a:t>Replacement policies must be considered </a:t>
            </a:r>
            <a:r>
              <a:rPr lang="en-US" altLang="en-US" dirty="0" smtClean="0">
                <a:solidFill>
                  <a:srgbClr val="FF0000"/>
                </a:solidFill>
              </a:rPr>
              <a:t>(like round robin and LRU)</a:t>
            </a:r>
          </a:p>
          <a:p>
            <a:pPr lvl="1"/>
            <a:r>
              <a:rPr lang="en-US" altLang="en-US" dirty="0" smtClean="0"/>
              <a:t>Some entries can be</a:t>
            </a:r>
            <a:r>
              <a:rPr lang="en-US" altLang="en-US" b="1" dirty="0" smtClean="0">
                <a:solidFill>
                  <a:srgbClr val="3366FF"/>
                </a:solidFill>
              </a:rPr>
              <a:t> wired down </a:t>
            </a:r>
            <a:r>
              <a:rPr lang="en-US" altLang="en-US" dirty="0" smtClean="0">
                <a:solidFill>
                  <a:srgbClr val="FF0000"/>
                </a:solidFill>
              </a:rPr>
              <a:t>(meaning they cannot be removed) </a:t>
            </a:r>
          </a:p>
        </p:txBody>
      </p:sp>
    </p:spTree>
    <p:extLst>
      <p:ext uri="{BB962C8B-B14F-4D97-AF65-F5344CB8AC3E}">
        <p14:creationId xmlns:p14="http://schemas.microsoft.com/office/powerpoint/2010/main" val="38887564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050"/>
          <p:cNvSpPr>
            <a:spLocks noGrp="1" noChangeArrowheads="1"/>
          </p:cNvSpPr>
          <p:nvPr>
            <p:ph type="title"/>
          </p:nvPr>
        </p:nvSpPr>
        <p:spPr>
          <a:xfrm>
            <a:off x="1981200" y="166688"/>
            <a:ext cx="8229600" cy="576262"/>
          </a:xfrm>
        </p:spPr>
        <p:txBody>
          <a:bodyPr/>
          <a:lstStyle/>
          <a:p>
            <a:pPr eaLnBrk="1" hangingPunct="1"/>
            <a:r>
              <a:rPr lang="en-US" altLang="en-US" smtClean="0"/>
              <a:t>Associative Memory</a:t>
            </a:r>
          </a:p>
        </p:txBody>
      </p:sp>
      <p:sp>
        <p:nvSpPr>
          <p:cNvPr id="84995" name="Rectangle 2051"/>
          <p:cNvSpPr>
            <a:spLocks noGrp="1" noChangeArrowheads="1"/>
          </p:cNvSpPr>
          <p:nvPr>
            <p:ph type="body" idx="1"/>
          </p:nvPr>
        </p:nvSpPr>
        <p:spPr>
          <a:xfrm>
            <a:off x="2427288" y="1211263"/>
            <a:ext cx="7351712" cy="4483100"/>
          </a:xfrm>
        </p:spPr>
        <p:txBody>
          <a:bodyPr/>
          <a:lstStyle/>
          <a:p>
            <a:r>
              <a:rPr lang="en-US" altLang="en-US" smtClean="0"/>
              <a:t>Associative memory – parallel search </a:t>
            </a:r>
          </a:p>
          <a:p>
            <a:endParaRPr lang="en-US" altLang="en-US" smtClean="0"/>
          </a:p>
          <a:p>
            <a:endParaRPr lang="en-US" altLang="en-US" smtClean="0"/>
          </a:p>
          <a:p>
            <a:endParaRPr lang="en-US" altLang="en-US" smtClean="0"/>
          </a:p>
          <a:p>
            <a:endParaRPr lang="en-US" altLang="en-US" smtClean="0"/>
          </a:p>
          <a:p>
            <a:pPr>
              <a:buFont typeface="Monotype Sorts" pitchFamily="-84" charset="2"/>
              <a:buNone/>
            </a:pPr>
            <a:endParaRPr lang="en-US" altLang="en-US" smtClean="0"/>
          </a:p>
          <a:p>
            <a:r>
              <a:rPr lang="en-US" altLang="en-US" smtClean="0"/>
              <a:t>Address translation (p, d)</a:t>
            </a:r>
          </a:p>
          <a:p>
            <a:pPr marL="627063" lvl="1"/>
            <a:r>
              <a:rPr lang="en-US" altLang="en-US" smtClean="0"/>
              <a:t>If p is in associative register, get frame # out</a:t>
            </a:r>
          </a:p>
          <a:p>
            <a:pPr marL="627063" lvl="1"/>
            <a:r>
              <a:rPr lang="en-US" altLang="en-US" smtClean="0"/>
              <a:t>Otherwise get frame # from page table in memory</a:t>
            </a:r>
          </a:p>
          <a:p>
            <a:pPr marL="627063" lvl="1"/>
            <a:endParaRPr lang="en-US" altLang="en-US" smtClean="0"/>
          </a:p>
        </p:txBody>
      </p:sp>
      <p:pic>
        <p:nvPicPr>
          <p:cNvPr id="84996"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476" y="1693864"/>
            <a:ext cx="294322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5236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012950" y="182563"/>
            <a:ext cx="8229600" cy="576262"/>
          </a:xfrm>
        </p:spPr>
        <p:txBody>
          <a:bodyPr/>
          <a:lstStyle/>
          <a:p>
            <a:pPr eaLnBrk="1" hangingPunct="1"/>
            <a:r>
              <a:rPr lang="en-US" altLang="en-US" smtClean="0"/>
              <a:t>Paging Hardware With TLB</a:t>
            </a:r>
            <a:endParaRPr lang="en-US" altLang="en-US" sz="2400"/>
          </a:p>
        </p:txBody>
      </p:sp>
      <p:pic>
        <p:nvPicPr>
          <p:cNvPr id="870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5176" y="1284288"/>
            <a:ext cx="5637213"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26673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981200" y="152401"/>
            <a:ext cx="8229600" cy="576263"/>
          </a:xfrm>
        </p:spPr>
        <p:txBody>
          <a:bodyPr/>
          <a:lstStyle/>
          <a:p>
            <a:pPr eaLnBrk="1" hangingPunct="1"/>
            <a:r>
              <a:rPr lang="en-US" altLang="en-US" smtClean="0"/>
              <a:t>Effective Access Time</a:t>
            </a:r>
          </a:p>
        </p:txBody>
      </p:sp>
      <p:sp>
        <p:nvSpPr>
          <p:cNvPr id="89091" name="Rectangle 3"/>
          <p:cNvSpPr>
            <a:spLocks noGrp="1" noChangeArrowheads="1"/>
          </p:cNvSpPr>
          <p:nvPr>
            <p:ph type="body" idx="1"/>
          </p:nvPr>
        </p:nvSpPr>
        <p:spPr>
          <a:xfrm>
            <a:off x="2441576" y="1084263"/>
            <a:ext cx="7781925" cy="5048250"/>
          </a:xfrm>
        </p:spPr>
        <p:txBody>
          <a:bodyPr/>
          <a:lstStyle/>
          <a:p>
            <a:pPr>
              <a:lnSpc>
                <a:spcPct val="90000"/>
              </a:lnSpc>
              <a:tabLst>
                <a:tab pos="2062163" algn="l"/>
                <a:tab pos="2566988" algn="l"/>
              </a:tabLst>
            </a:pPr>
            <a:r>
              <a:rPr lang="en-US" altLang="en-US" dirty="0" smtClean="0"/>
              <a:t>Associative Lookup = </a:t>
            </a:r>
            <a:r>
              <a:rPr lang="en-US" altLang="en-US" dirty="0" smtClean="0">
                <a:sym typeface="Symbol" panose="05050102010706020507" pitchFamily="18" charset="2"/>
              </a:rPr>
              <a:t> time unit</a:t>
            </a:r>
          </a:p>
          <a:p>
            <a:pPr lvl="1">
              <a:lnSpc>
                <a:spcPct val="90000"/>
              </a:lnSpc>
              <a:tabLst>
                <a:tab pos="2062163" algn="l"/>
                <a:tab pos="2566988" algn="l"/>
              </a:tabLst>
            </a:pPr>
            <a:r>
              <a:rPr lang="en-US" altLang="en-US" dirty="0" smtClean="0">
                <a:sym typeface="Symbol" panose="05050102010706020507" pitchFamily="18" charset="2"/>
              </a:rPr>
              <a:t>Can be &lt; 10% of memory access time</a:t>
            </a:r>
          </a:p>
          <a:p>
            <a:pPr>
              <a:lnSpc>
                <a:spcPct val="90000"/>
              </a:lnSpc>
              <a:tabLst>
                <a:tab pos="2062163" algn="l"/>
                <a:tab pos="2566988" algn="l"/>
              </a:tabLst>
            </a:pPr>
            <a:r>
              <a:rPr lang="en-US" altLang="en-US" dirty="0" smtClean="0">
                <a:solidFill>
                  <a:srgbClr val="FF0000"/>
                </a:solidFill>
                <a:sym typeface="Symbol" panose="05050102010706020507" pitchFamily="18" charset="2"/>
              </a:rPr>
              <a:t>Hit ratio</a:t>
            </a:r>
            <a:r>
              <a:rPr lang="en-US" altLang="en-US" dirty="0" smtClean="0">
                <a:sym typeface="Symbol" panose="05050102010706020507" pitchFamily="18" charset="2"/>
              </a:rPr>
              <a:t> = </a:t>
            </a:r>
          </a:p>
          <a:p>
            <a:pPr lvl="1">
              <a:lnSpc>
                <a:spcPct val="90000"/>
              </a:lnSpc>
              <a:tabLst>
                <a:tab pos="2062163" algn="l"/>
                <a:tab pos="2566988" algn="l"/>
              </a:tabLst>
            </a:pPr>
            <a:r>
              <a:rPr lang="en-US" altLang="en-US" dirty="0" smtClean="0">
                <a:sym typeface="Symbol" panose="05050102010706020507" pitchFamily="18" charset="2"/>
              </a:rPr>
              <a:t>Hit ratio – percentage of times that a page number is found in the associative registers; ratio related to number of associative registers</a:t>
            </a:r>
          </a:p>
          <a:p>
            <a:pPr>
              <a:lnSpc>
                <a:spcPct val="90000"/>
              </a:lnSpc>
              <a:tabLst>
                <a:tab pos="2062163" algn="l"/>
                <a:tab pos="2566988" algn="l"/>
              </a:tabLst>
            </a:pPr>
            <a:r>
              <a:rPr lang="en-US" altLang="en-US" dirty="0" smtClean="0">
                <a:sym typeface="Symbol" panose="05050102010706020507" pitchFamily="18" charset="2"/>
              </a:rPr>
              <a:t>Consider  = 80%,  = 20ns for TLB search, 100ns for memory access time</a:t>
            </a:r>
            <a:r>
              <a:rPr lang="en-US" altLang="en-US" dirty="0" smtClean="0">
                <a:solidFill>
                  <a:srgbClr val="FF0000"/>
                </a:solidFill>
                <a:sym typeface="Symbol" panose="05050102010706020507" pitchFamily="18" charset="2"/>
              </a:rPr>
              <a:t>(MAT)</a:t>
            </a:r>
          </a:p>
          <a:p>
            <a:pPr>
              <a:lnSpc>
                <a:spcPct val="90000"/>
              </a:lnSpc>
              <a:tabLst>
                <a:tab pos="2062163" algn="l"/>
                <a:tab pos="2566988" algn="l"/>
              </a:tabLst>
            </a:pPr>
            <a:r>
              <a:rPr lang="en-US" altLang="en-US" b="1" dirty="0" smtClean="0">
                <a:solidFill>
                  <a:srgbClr val="3366FF"/>
                </a:solidFill>
                <a:sym typeface="Symbol" panose="05050102010706020507" pitchFamily="18" charset="2"/>
              </a:rPr>
              <a:t>Effective Access Time</a:t>
            </a:r>
            <a:r>
              <a:rPr lang="en-US" altLang="en-US" dirty="0" smtClean="0">
                <a:solidFill>
                  <a:srgbClr val="3366FF"/>
                </a:solidFill>
                <a:sym typeface="Symbol" panose="05050102010706020507" pitchFamily="18" charset="2"/>
              </a:rPr>
              <a:t> </a:t>
            </a:r>
            <a:r>
              <a:rPr lang="en-US" altLang="en-US" dirty="0" smtClean="0">
                <a:solidFill>
                  <a:srgbClr val="002060"/>
                </a:solidFill>
                <a:sym typeface="Symbol" panose="05050102010706020507" pitchFamily="18" charset="2"/>
              </a:rPr>
              <a:t>(</a:t>
            </a:r>
            <a:r>
              <a:rPr lang="en-US" altLang="en-US" b="1" dirty="0" smtClean="0">
                <a:solidFill>
                  <a:srgbClr val="002060"/>
                </a:solidFill>
                <a:sym typeface="Symbol" panose="05050102010706020507" pitchFamily="18" charset="2"/>
              </a:rPr>
              <a:t>EAT</a:t>
            </a:r>
            <a:r>
              <a:rPr lang="en-US" altLang="en-US" dirty="0" smtClean="0">
                <a:solidFill>
                  <a:srgbClr val="002060"/>
                </a:solidFill>
                <a:sym typeface="Symbol" panose="05050102010706020507" pitchFamily="18" charset="2"/>
              </a:rPr>
              <a:t>)=  *MAT + (1-  )*(2*MAT)</a:t>
            </a:r>
          </a:p>
          <a:p>
            <a:pPr>
              <a:lnSpc>
                <a:spcPct val="90000"/>
              </a:lnSpc>
              <a:buNone/>
              <a:tabLst>
                <a:tab pos="2062163" algn="l"/>
                <a:tab pos="2566988" algn="l"/>
              </a:tabLst>
            </a:pPr>
            <a:r>
              <a:rPr lang="en-US" altLang="en-US" dirty="0" smtClean="0"/>
              <a:t>	</a:t>
            </a:r>
          </a:p>
          <a:p>
            <a:pPr>
              <a:lnSpc>
                <a:spcPct val="90000"/>
              </a:lnSpc>
              <a:tabLst>
                <a:tab pos="2062163" algn="l"/>
                <a:tab pos="2566988" algn="l"/>
              </a:tabLst>
            </a:pPr>
            <a:r>
              <a:rPr lang="en-US" altLang="en-US" dirty="0" smtClean="0"/>
              <a:t> </a:t>
            </a:r>
            <a:r>
              <a:rPr lang="en-US" altLang="en-US" dirty="0" smtClean="0">
                <a:sym typeface="Symbol" panose="05050102010706020507" pitchFamily="18" charset="2"/>
              </a:rPr>
              <a:t>Consider  = 80%,  = 20ns for TLB search, 100ns for memory access</a:t>
            </a:r>
          </a:p>
          <a:p>
            <a:pPr lvl="1">
              <a:lnSpc>
                <a:spcPct val="90000"/>
              </a:lnSpc>
              <a:tabLst>
                <a:tab pos="2062163" algn="l"/>
                <a:tab pos="2566988" algn="l"/>
              </a:tabLst>
            </a:pPr>
            <a:r>
              <a:rPr lang="en-US" altLang="en-US" dirty="0" smtClean="0">
                <a:sym typeface="Symbol" panose="05050102010706020507" pitchFamily="18" charset="2"/>
              </a:rPr>
              <a:t>EAT = 0.80 x 100 + 0.20 x 200 = 120ns</a:t>
            </a:r>
          </a:p>
          <a:p>
            <a:pPr>
              <a:lnSpc>
                <a:spcPct val="90000"/>
              </a:lnSpc>
              <a:tabLst>
                <a:tab pos="2062163" algn="l"/>
                <a:tab pos="2566988" algn="l"/>
              </a:tabLst>
            </a:pPr>
            <a:r>
              <a:rPr lang="en-US" altLang="en-US" dirty="0" smtClean="0">
                <a:sym typeface="Symbol" panose="05050102010706020507" pitchFamily="18" charset="2"/>
              </a:rPr>
              <a:t>Consider more realistic hit ratio -&gt;   = 99%,  = 20ns for TLB search, 100ns for memory access</a:t>
            </a:r>
          </a:p>
          <a:p>
            <a:pPr lvl="1">
              <a:lnSpc>
                <a:spcPct val="90000"/>
              </a:lnSpc>
              <a:tabLst>
                <a:tab pos="2062163" algn="l"/>
                <a:tab pos="2566988" algn="l"/>
              </a:tabLst>
            </a:pPr>
            <a:r>
              <a:rPr lang="en-US" altLang="en-US" dirty="0" smtClean="0">
                <a:sym typeface="Symbol" panose="05050102010706020507" pitchFamily="18" charset="2"/>
              </a:rPr>
              <a:t>EAT = 0.99 x 100 + 0.01 x 200 = 101ns</a:t>
            </a:r>
          </a:p>
          <a:p>
            <a:pPr lvl="1">
              <a:lnSpc>
                <a:spcPct val="90000"/>
              </a:lnSpc>
              <a:tabLst>
                <a:tab pos="2062163" algn="l"/>
                <a:tab pos="2566988" algn="l"/>
              </a:tabLst>
            </a:pPr>
            <a:endParaRPr lang="en-US" altLang="en-US" dirty="0" smtClean="0">
              <a:sym typeface="Symbol" panose="05050102010706020507" pitchFamily="18" charset="2"/>
            </a:endParaRPr>
          </a:p>
          <a:p>
            <a:pPr>
              <a:lnSpc>
                <a:spcPct val="90000"/>
              </a:lnSpc>
              <a:buNone/>
              <a:tabLst>
                <a:tab pos="2062163" algn="l"/>
                <a:tab pos="2566988" algn="l"/>
              </a:tabLst>
            </a:pPr>
            <a:endParaRPr lang="en-US" altLang="en-US" dirty="0" smtClean="0"/>
          </a:p>
        </p:txBody>
      </p:sp>
    </p:spTree>
    <p:extLst>
      <p:ext uri="{BB962C8B-B14F-4D97-AF65-F5344CB8AC3E}">
        <p14:creationId xmlns:p14="http://schemas.microsoft.com/office/powerpoint/2010/main" val="16942482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050"/>
          <p:cNvSpPr>
            <a:spLocks noGrp="1" noChangeArrowheads="1"/>
          </p:cNvSpPr>
          <p:nvPr>
            <p:ph type="title"/>
          </p:nvPr>
        </p:nvSpPr>
        <p:spPr>
          <a:xfrm>
            <a:off x="1981200" y="182563"/>
            <a:ext cx="8229600" cy="576262"/>
          </a:xfrm>
        </p:spPr>
        <p:txBody>
          <a:bodyPr/>
          <a:lstStyle/>
          <a:p>
            <a:pPr eaLnBrk="1" hangingPunct="1"/>
            <a:r>
              <a:rPr lang="en-US" altLang="en-US" smtClean="0"/>
              <a:t>Memory Protection</a:t>
            </a:r>
          </a:p>
        </p:txBody>
      </p:sp>
      <p:sp>
        <p:nvSpPr>
          <p:cNvPr id="91139" name="Rectangle 2051"/>
          <p:cNvSpPr>
            <a:spLocks noGrp="1" noChangeArrowheads="1"/>
          </p:cNvSpPr>
          <p:nvPr>
            <p:ph type="body" idx="1"/>
          </p:nvPr>
        </p:nvSpPr>
        <p:spPr>
          <a:xfrm>
            <a:off x="2397126" y="1157288"/>
            <a:ext cx="6937375" cy="4468812"/>
          </a:xfrm>
        </p:spPr>
        <p:txBody>
          <a:bodyPr/>
          <a:lstStyle/>
          <a:p>
            <a:r>
              <a:rPr lang="en-US" altLang="en-US" smtClean="0"/>
              <a:t>Memory protection implemented by associating protection bit with each frame to indicate if read-only or read-write access is allowed</a:t>
            </a:r>
          </a:p>
          <a:p>
            <a:pPr lvl="1"/>
            <a:r>
              <a:rPr lang="en-US" altLang="en-US" smtClean="0"/>
              <a:t>Can also add more bits to indicate page execute-only, and so on</a:t>
            </a:r>
          </a:p>
          <a:p>
            <a:r>
              <a:rPr lang="en-US" altLang="en-US" b="1" smtClean="0">
                <a:solidFill>
                  <a:srgbClr val="3366FF"/>
                </a:solidFill>
              </a:rPr>
              <a:t>Valid-invalid</a:t>
            </a:r>
            <a:r>
              <a:rPr lang="en-US" altLang="en-US" smtClean="0">
                <a:solidFill>
                  <a:srgbClr val="3366FF"/>
                </a:solidFill>
              </a:rPr>
              <a:t> </a:t>
            </a:r>
            <a:r>
              <a:rPr lang="en-US" altLang="en-US" smtClean="0"/>
              <a:t>bit attached to each entry in the page table:</a:t>
            </a:r>
          </a:p>
          <a:p>
            <a:pPr lvl="1"/>
            <a:r>
              <a:rPr lang="ja-JP" altLang="en-US" smtClean="0"/>
              <a:t>“</a:t>
            </a:r>
            <a:r>
              <a:rPr lang="en-US" altLang="ja-JP" smtClean="0"/>
              <a:t>valid</a:t>
            </a:r>
            <a:r>
              <a:rPr lang="ja-JP" altLang="en-US" smtClean="0"/>
              <a:t>”</a:t>
            </a:r>
            <a:r>
              <a:rPr lang="en-US" altLang="ja-JP" smtClean="0"/>
              <a:t> indicates that the associated page is in the process</a:t>
            </a:r>
            <a:r>
              <a:rPr lang="ja-JP" altLang="en-US" smtClean="0"/>
              <a:t>’</a:t>
            </a:r>
            <a:r>
              <a:rPr lang="en-US" altLang="ja-JP" smtClean="0"/>
              <a:t> logical address space, and is thus a legal page</a:t>
            </a:r>
          </a:p>
          <a:p>
            <a:pPr lvl="1"/>
            <a:r>
              <a:rPr lang="ja-JP" altLang="en-US" smtClean="0"/>
              <a:t>“</a:t>
            </a:r>
            <a:r>
              <a:rPr lang="en-US" altLang="ja-JP" smtClean="0"/>
              <a:t>invalid</a:t>
            </a:r>
            <a:r>
              <a:rPr lang="ja-JP" altLang="en-US" smtClean="0"/>
              <a:t>”</a:t>
            </a:r>
            <a:r>
              <a:rPr lang="en-US" altLang="ja-JP" smtClean="0"/>
              <a:t> indicates that the page is not in the process</a:t>
            </a:r>
            <a:r>
              <a:rPr lang="ja-JP" altLang="en-US" smtClean="0"/>
              <a:t>’</a:t>
            </a:r>
            <a:r>
              <a:rPr lang="en-US" altLang="ja-JP" smtClean="0"/>
              <a:t> logical address space</a:t>
            </a:r>
          </a:p>
          <a:p>
            <a:pPr lvl="1"/>
            <a:r>
              <a:rPr lang="en-US" altLang="en-US" smtClean="0"/>
              <a:t>Or use </a:t>
            </a:r>
            <a:r>
              <a:rPr lang="en-US" altLang="en-US" b="1" smtClean="0">
                <a:solidFill>
                  <a:srgbClr val="3366FF"/>
                </a:solidFill>
              </a:rPr>
              <a:t>page-table length register </a:t>
            </a:r>
            <a:r>
              <a:rPr lang="en-US" altLang="en-US" smtClean="0"/>
              <a:t>(</a:t>
            </a:r>
            <a:r>
              <a:rPr lang="en-US" altLang="en-US" b="1" smtClean="0">
                <a:solidFill>
                  <a:srgbClr val="3366FF"/>
                </a:solidFill>
              </a:rPr>
              <a:t>PTLR</a:t>
            </a:r>
            <a:r>
              <a:rPr lang="en-US" altLang="en-US" smtClean="0"/>
              <a:t>)</a:t>
            </a:r>
          </a:p>
          <a:p>
            <a:r>
              <a:rPr lang="en-US" altLang="en-US" smtClean="0"/>
              <a:t>Any violations result in a trap to the kernel</a:t>
            </a:r>
          </a:p>
        </p:txBody>
      </p:sp>
    </p:spTree>
    <p:extLst>
      <p:ext uri="{BB962C8B-B14F-4D97-AF65-F5344CB8AC3E}">
        <p14:creationId xmlns:p14="http://schemas.microsoft.com/office/powerpoint/2010/main" val="9338715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3233738" y="-188913"/>
            <a:ext cx="7112000" cy="903288"/>
          </a:xfrm>
        </p:spPr>
        <p:txBody>
          <a:bodyPr/>
          <a:lstStyle/>
          <a:p>
            <a:pPr eaLnBrk="1" hangingPunct="1"/>
            <a:r>
              <a:rPr lang="en-US" altLang="en-US" sz="2800"/>
              <a:t>Valid (v) or Invalid (i) Bit In A Page Table</a:t>
            </a:r>
          </a:p>
        </p:txBody>
      </p:sp>
      <p:pic>
        <p:nvPicPr>
          <p:cNvPr id="9318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0" y="1252538"/>
            <a:ext cx="5099050"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41397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981200" y="182563"/>
            <a:ext cx="8229600" cy="576262"/>
          </a:xfrm>
        </p:spPr>
        <p:txBody>
          <a:bodyPr/>
          <a:lstStyle/>
          <a:p>
            <a:pPr eaLnBrk="1" hangingPunct="1"/>
            <a:r>
              <a:rPr lang="en-US" altLang="en-US" smtClean="0"/>
              <a:t>Shared Pages</a:t>
            </a:r>
          </a:p>
        </p:txBody>
      </p:sp>
      <p:sp>
        <p:nvSpPr>
          <p:cNvPr id="96259" name="Rectangle 3"/>
          <p:cNvSpPr>
            <a:spLocks noGrp="1" noChangeArrowheads="1"/>
          </p:cNvSpPr>
          <p:nvPr>
            <p:ph type="body" idx="1"/>
          </p:nvPr>
        </p:nvSpPr>
        <p:spPr>
          <a:xfrm>
            <a:off x="2397126" y="1141413"/>
            <a:ext cx="6950075" cy="4483100"/>
          </a:xfrm>
        </p:spPr>
        <p:txBody>
          <a:bodyPr/>
          <a:lstStyle/>
          <a:p>
            <a:r>
              <a:rPr lang="en-US" altLang="en-US" b="1" dirty="0" smtClean="0">
                <a:solidFill>
                  <a:srgbClr val="3366FF"/>
                </a:solidFill>
              </a:rPr>
              <a:t>Shared code</a:t>
            </a:r>
          </a:p>
          <a:p>
            <a:pPr lvl="1"/>
            <a:r>
              <a:rPr lang="en-US" altLang="en-US" dirty="0" smtClean="0"/>
              <a:t>One copy of read-only (</a:t>
            </a:r>
            <a:r>
              <a:rPr lang="en-US" altLang="en-US" b="1" dirty="0" smtClean="0">
                <a:solidFill>
                  <a:srgbClr val="3366FF"/>
                </a:solidFill>
              </a:rPr>
              <a:t>reentrant</a:t>
            </a:r>
            <a:r>
              <a:rPr lang="en-US" altLang="en-US" dirty="0" smtClean="0"/>
              <a:t>) code shared among processes (i.e., text editors, compilers, window systems)</a:t>
            </a:r>
          </a:p>
          <a:p>
            <a:pPr lvl="1"/>
            <a:r>
              <a:rPr lang="en-US" altLang="en-US" dirty="0" smtClean="0"/>
              <a:t>Also useful for </a:t>
            </a:r>
            <a:r>
              <a:rPr lang="en-US" altLang="en-US" dirty="0" err="1" smtClean="0"/>
              <a:t>interprocess</a:t>
            </a:r>
            <a:r>
              <a:rPr lang="en-US" altLang="en-US" dirty="0" smtClean="0"/>
              <a:t> communication if sharing of read-write pages is allowed</a:t>
            </a:r>
          </a:p>
          <a:p>
            <a:r>
              <a:rPr lang="en-US" altLang="en-US" b="1" dirty="0" smtClean="0">
                <a:solidFill>
                  <a:srgbClr val="3366FF"/>
                </a:solidFill>
              </a:rPr>
              <a:t>Private code and data</a:t>
            </a:r>
            <a:r>
              <a:rPr lang="en-US" altLang="en-US" dirty="0" smtClean="0">
                <a:solidFill>
                  <a:srgbClr val="3366FF"/>
                </a:solidFill>
              </a:rPr>
              <a:t> </a:t>
            </a:r>
          </a:p>
          <a:p>
            <a:pPr lvl="1"/>
            <a:r>
              <a:rPr lang="en-US" altLang="en-US" dirty="0" smtClean="0"/>
              <a:t>Each process keeps a separate copy of the code and data</a:t>
            </a:r>
          </a:p>
          <a:p>
            <a:pPr lvl="1"/>
            <a:r>
              <a:rPr lang="en-US" altLang="en-US" dirty="0" smtClean="0"/>
              <a:t>The pages for the private code and data can appear anywhere in the logical address space</a:t>
            </a:r>
          </a:p>
        </p:txBody>
      </p:sp>
    </p:spTree>
    <p:extLst>
      <p:ext uri="{BB962C8B-B14F-4D97-AF65-F5344CB8AC3E}">
        <p14:creationId xmlns:p14="http://schemas.microsoft.com/office/powerpoint/2010/main" val="1376477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506664" y="198438"/>
            <a:ext cx="7704137" cy="576262"/>
          </a:xfrm>
        </p:spPr>
        <p:txBody>
          <a:bodyPr/>
          <a:lstStyle/>
          <a:p>
            <a:pPr eaLnBrk="1" hangingPunct="1"/>
            <a:r>
              <a:rPr lang="en-US" altLang="en-US" smtClean="0"/>
              <a:t>Shared Pages Example</a:t>
            </a:r>
            <a:endParaRPr lang="en-US" altLang="en-US" sz="2400"/>
          </a:p>
        </p:txBody>
      </p:sp>
      <p:pic>
        <p:nvPicPr>
          <p:cNvPr id="98307"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964" y="1104901"/>
            <a:ext cx="4860925"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1642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mtClean="0"/>
              <a:t>Fragmentation (Cont.)</a:t>
            </a:r>
          </a:p>
        </p:txBody>
      </p:sp>
      <p:sp>
        <p:nvSpPr>
          <p:cNvPr id="3" name="Content Placeholder 2"/>
          <p:cNvSpPr>
            <a:spLocks noGrp="1"/>
          </p:cNvSpPr>
          <p:nvPr>
            <p:ph idx="1"/>
          </p:nvPr>
        </p:nvSpPr>
        <p:spPr/>
        <p:txBody>
          <a:bodyPr/>
          <a:lstStyle/>
          <a:p>
            <a:pPr>
              <a:defRPr/>
            </a:pPr>
            <a:endParaRPr lang="en-US" dirty="0" smtClean="0"/>
          </a:p>
          <a:p>
            <a:pPr>
              <a:defRPr/>
            </a:pPr>
            <a:r>
              <a:rPr lang="en-US" dirty="0" smtClean="0"/>
              <a:t>A possible solution to the external-fragmentation problem is </a:t>
            </a:r>
            <a:r>
              <a:rPr lang="en-US" dirty="0" smtClean="0">
                <a:solidFill>
                  <a:srgbClr val="FF0000"/>
                </a:solidFill>
              </a:rPr>
              <a:t>to permit the logical address space of the processes to be noncontiguous</a:t>
            </a:r>
            <a:r>
              <a:rPr lang="en-US" dirty="0" smtClean="0"/>
              <a:t>. </a:t>
            </a:r>
          </a:p>
          <a:p>
            <a:pPr>
              <a:defRPr/>
            </a:pPr>
            <a:r>
              <a:rPr lang="en-US" dirty="0" smtClean="0">
                <a:solidFill>
                  <a:srgbClr val="FF0000"/>
                </a:solidFill>
              </a:rPr>
              <a:t>Allow </a:t>
            </a:r>
            <a:r>
              <a:rPr lang="en-US" dirty="0">
                <a:solidFill>
                  <a:srgbClr val="FF0000"/>
                </a:solidFill>
              </a:rPr>
              <a:t>a process to be allocated physical memory wherever such memory </a:t>
            </a:r>
            <a:r>
              <a:rPr lang="en-US" dirty="0" smtClean="0">
                <a:solidFill>
                  <a:srgbClr val="FF0000"/>
                </a:solidFill>
              </a:rPr>
              <a:t>is available</a:t>
            </a:r>
            <a:r>
              <a:rPr lang="en-US" dirty="0"/>
              <a:t>.</a:t>
            </a:r>
            <a:endParaRPr lang="en-US" dirty="0" smtClean="0"/>
          </a:p>
          <a:p>
            <a:pPr>
              <a:defRPr/>
            </a:pPr>
            <a:r>
              <a:rPr lang="en-US" dirty="0" smtClean="0"/>
              <a:t>Two techniques achieve this solution:</a:t>
            </a:r>
          </a:p>
          <a:p>
            <a:pPr lvl="1">
              <a:defRPr/>
            </a:pPr>
            <a:r>
              <a:rPr lang="en-US" altLang="en-US" dirty="0" smtClean="0"/>
              <a:t>Segmentation</a:t>
            </a:r>
          </a:p>
          <a:p>
            <a:pPr lvl="1">
              <a:defRPr/>
            </a:pPr>
            <a:r>
              <a:rPr lang="en-US" altLang="en-US" dirty="0" smtClean="0"/>
              <a:t>Paging</a:t>
            </a:r>
          </a:p>
        </p:txBody>
      </p:sp>
    </p:spTree>
    <p:extLst>
      <p:ext uri="{BB962C8B-B14F-4D97-AF65-F5344CB8AC3E}">
        <p14:creationId xmlns:p14="http://schemas.microsoft.com/office/powerpoint/2010/main" val="112504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981200" y="182563"/>
            <a:ext cx="8229600" cy="576262"/>
          </a:xfrm>
        </p:spPr>
        <p:txBody>
          <a:bodyPr/>
          <a:lstStyle/>
          <a:p>
            <a:pPr eaLnBrk="1" hangingPunct="1"/>
            <a:r>
              <a:rPr lang="en-US" altLang="en-US" smtClean="0"/>
              <a:t>Segmentation</a:t>
            </a:r>
          </a:p>
        </p:txBody>
      </p:sp>
      <p:sp>
        <p:nvSpPr>
          <p:cNvPr id="53251" name="Rectangle 3"/>
          <p:cNvSpPr>
            <a:spLocks noGrp="1" noChangeArrowheads="1"/>
          </p:cNvSpPr>
          <p:nvPr>
            <p:ph type="body" idx="1"/>
          </p:nvPr>
        </p:nvSpPr>
        <p:spPr>
          <a:xfrm>
            <a:off x="2397125" y="1157288"/>
            <a:ext cx="7702550" cy="4940300"/>
          </a:xfrm>
        </p:spPr>
        <p:txBody>
          <a:bodyPr/>
          <a:lstStyle/>
          <a:p>
            <a:pPr>
              <a:lnSpc>
                <a:spcPct val="90000"/>
              </a:lnSpc>
              <a:tabLst>
                <a:tab pos="1831975" algn="l"/>
              </a:tabLst>
            </a:pPr>
            <a:r>
              <a:rPr lang="en-US" altLang="en-US" smtClean="0"/>
              <a:t>Memory-management scheme that supports user view of memory </a:t>
            </a:r>
            <a:endParaRPr lang="en-US" altLang="en-US" sz="800"/>
          </a:p>
          <a:p>
            <a:pPr>
              <a:lnSpc>
                <a:spcPct val="90000"/>
              </a:lnSpc>
              <a:tabLst>
                <a:tab pos="1831975" algn="l"/>
              </a:tabLst>
            </a:pPr>
            <a:r>
              <a:rPr lang="en-US" altLang="en-US" smtClean="0"/>
              <a:t>A program is a collection of segments</a:t>
            </a:r>
          </a:p>
          <a:p>
            <a:pPr lvl="1">
              <a:lnSpc>
                <a:spcPct val="90000"/>
              </a:lnSpc>
              <a:tabLst>
                <a:tab pos="1831975" algn="l"/>
              </a:tabLst>
            </a:pPr>
            <a:r>
              <a:rPr lang="en-US" altLang="en-US" smtClean="0"/>
              <a:t>A segment is a logical unit such as:</a:t>
            </a:r>
          </a:p>
          <a:p>
            <a:pPr>
              <a:lnSpc>
                <a:spcPct val="90000"/>
              </a:lnSpc>
              <a:buNone/>
              <a:tabLst>
                <a:tab pos="1831975" algn="l"/>
              </a:tabLst>
            </a:pPr>
            <a:r>
              <a:rPr lang="en-US" altLang="en-US" smtClean="0"/>
              <a:t>		main program</a:t>
            </a:r>
          </a:p>
          <a:p>
            <a:pPr>
              <a:lnSpc>
                <a:spcPct val="90000"/>
              </a:lnSpc>
              <a:buNone/>
              <a:tabLst>
                <a:tab pos="1831975" algn="l"/>
              </a:tabLst>
            </a:pPr>
            <a:r>
              <a:rPr lang="en-US" altLang="en-US" smtClean="0"/>
              <a:t>		procedure </a:t>
            </a:r>
          </a:p>
          <a:p>
            <a:pPr>
              <a:lnSpc>
                <a:spcPct val="90000"/>
              </a:lnSpc>
              <a:buNone/>
              <a:tabLst>
                <a:tab pos="1831975" algn="l"/>
              </a:tabLst>
            </a:pPr>
            <a:r>
              <a:rPr lang="en-US" altLang="en-US" smtClean="0"/>
              <a:t>		function</a:t>
            </a:r>
          </a:p>
          <a:p>
            <a:pPr>
              <a:lnSpc>
                <a:spcPct val="90000"/>
              </a:lnSpc>
              <a:buNone/>
              <a:tabLst>
                <a:tab pos="1831975" algn="l"/>
              </a:tabLst>
            </a:pPr>
            <a:r>
              <a:rPr lang="en-US" altLang="en-US" smtClean="0"/>
              <a:t>		method</a:t>
            </a:r>
          </a:p>
          <a:p>
            <a:pPr>
              <a:lnSpc>
                <a:spcPct val="90000"/>
              </a:lnSpc>
              <a:buNone/>
              <a:tabLst>
                <a:tab pos="1831975" algn="l"/>
              </a:tabLst>
            </a:pPr>
            <a:r>
              <a:rPr lang="en-US" altLang="en-US" smtClean="0"/>
              <a:t>		object</a:t>
            </a:r>
          </a:p>
          <a:p>
            <a:pPr>
              <a:lnSpc>
                <a:spcPct val="90000"/>
              </a:lnSpc>
              <a:buNone/>
              <a:tabLst>
                <a:tab pos="1831975" algn="l"/>
              </a:tabLst>
            </a:pPr>
            <a:r>
              <a:rPr lang="en-US" altLang="en-US" smtClean="0"/>
              <a:t>		local variables, global variables</a:t>
            </a:r>
          </a:p>
          <a:p>
            <a:pPr>
              <a:lnSpc>
                <a:spcPct val="90000"/>
              </a:lnSpc>
              <a:buNone/>
              <a:tabLst>
                <a:tab pos="1831975" algn="l"/>
              </a:tabLst>
            </a:pPr>
            <a:r>
              <a:rPr lang="en-US" altLang="en-US" smtClean="0"/>
              <a:t>		common block</a:t>
            </a:r>
          </a:p>
          <a:p>
            <a:pPr>
              <a:lnSpc>
                <a:spcPct val="90000"/>
              </a:lnSpc>
              <a:buNone/>
              <a:tabLst>
                <a:tab pos="1831975" algn="l"/>
              </a:tabLst>
            </a:pPr>
            <a:r>
              <a:rPr lang="en-US" altLang="en-US" smtClean="0"/>
              <a:t>		stack</a:t>
            </a:r>
          </a:p>
          <a:p>
            <a:pPr>
              <a:lnSpc>
                <a:spcPct val="90000"/>
              </a:lnSpc>
              <a:buNone/>
              <a:tabLst>
                <a:tab pos="1831975" algn="l"/>
              </a:tabLst>
            </a:pPr>
            <a:r>
              <a:rPr lang="en-US" altLang="en-US" smtClean="0"/>
              <a:t>		symbol table</a:t>
            </a:r>
          </a:p>
          <a:p>
            <a:pPr>
              <a:lnSpc>
                <a:spcPct val="90000"/>
              </a:lnSpc>
              <a:buNone/>
              <a:tabLst>
                <a:tab pos="1831975" algn="l"/>
              </a:tabLst>
            </a:pPr>
            <a:r>
              <a:rPr lang="en-US" altLang="en-US" smtClean="0"/>
              <a:t>		arrays</a:t>
            </a:r>
          </a:p>
        </p:txBody>
      </p:sp>
    </p:spTree>
    <p:extLst>
      <p:ext uri="{BB962C8B-B14F-4D97-AF65-F5344CB8AC3E}">
        <p14:creationId xmlns:p14="http://schemas.microsoft.com/office/powerpoint/2010/main" val="2707025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981200" y="182563"/>
            <a:ext cx="8229600" cy="576262"/>
          </a:xfrm>
        </p:spPr>
        <p:txBody>
          <a:bodyPr/>
          <a:lstStyle/>
          <a:p>
            <a:pPr eaLnBrk="1" hangingPunct="1"/>
            <a:r>
              <a:rPr lang="en-US" altLang="en-US" smtClean="0"/>
              <a:t>User</a:t>
            </a:r>
            <a:r>
              <a:rPr lang="ja-JP" altLang="en-US" smtClean="0"/>
              <a:t>’</a:t>
            </a:r>
            <a:r>
              <a:rPr lang="en-US" altLang="ja-JP" smtClean="0"/>
              <a:t>s View of a Program</a:t>
            </a:r>
            <a:endParaRPr lang="en-US" altLang="en-US" sz="2400"/>
          </a:p>
        </p:txBody>
      </p:sp>
      <p:pic>
        <p:nvPicPr>
          <p:cNvPr id="552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975" y="1233488"/>
            <a:ext cx="36957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6190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409826" y="136526"/>
            <a:ext cx="7800975" cy="576263"/>
          </a:xfrm>
        </p:spPr>
        <p:txBody>
          <a:bodyPr/>
          <a:lstStyle/>
          <a:p>
            <a:pPr eaLnBrk="1" hangingPunct="1"/>
            <a:r>
              <a:rPr lang="en-US" altLang="en-US" smtClean="0"/>
              <a:t>Logical View of Segmentation</a:t>
            </a:r>
          </a:p>
        </p:txBody>
      </p:sp>
      <p:sp>
        <p:nvSpPr>
          <p:cNvPr id="57347" name="Oval 3"/>
          <p:cNvSpPr>
            <a:spLocks noChangeArrowheads="1"/>
          </p:cNvSpPr>
          <p:nvPr/>
        </p:nvSpPr>
        <p:spPr bwMode="auto">
          <a:xfrm>
            <a:off x="2895600" y="1171575"/>
            <a:ext cx="2895600" cy="3962400"/>
          </a:xfrm>
          <a:prstGeom prst="ellipse">
            <a:avLst/>
          </a:prstGeom>
          <a:solidFill>
            <a:schemeClr val="bg1"/>
          </a:solidFill>
          <a:ln w="9525">
            <a:solidFill>
              <a:schemeClr val="tx1"/>
            </a:solidFill>
            <a:round/>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0" fontAlgn="base" hangingPunct="0">
              <a:spcBef>
                <a:spcPct val="0"/>
              </a:spcBef>
              <a:spcAft>
                <a:spcPct val="0"/>
              </a:spcAft>
              <a:buClrTx/>
              <a:buSzTx/>
              <a:buNone/>
            </a:pPr>
            <a:endParaRPr kumimoji="0" lang="en-US" altLang="en-US">
              <a:solidFill>
                <a:srgbClr val="000000"/>
              </a:solidFill>
              <a:latin typeface="Verdana" panose="020B0604030504040204" pitchFamily="34" charset="0"/>
            </a:endParaRPr>
          </a:p>
        </p:txBody>
      </p:sp>
      <p:sp>
        <p:nvSpPr>
          <p:cNvPr id="57348" name="Rectangle 4"/>
          <p:cNvSpPr>
            <a:spLocks noChangeArrowheads="1"/>
          </p:cNvSpPr>
          <p:nvPr/>
        </p:nvSpPr>
        <p:spPr bwMode="auto">
          <a:xfrm>
            <a:off x="3429000" y="1857375"/>
            <a:ext cx="990600" cy="53340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0" fontAlgn="base" hangingPunct="0">
              <a:spcBef>
                <a:spcPct val="0"/>
              </a:spcBef>
              <a:spcAft>
                <a:spcPct val="0"/>
              </a:spcAft>
              <a:buClrTx/>
              <a:buSzTx/>
              <a:buNone/>
            </a:pPr>
            <a:r>
              <a:rPr kumimoji="0" lang="en-US" altLang="en-US">
                <a:solidFill>
                  <a:srgbClr val="000000"/>
                </a:solidFill>
              </a:rPr>
              <a:t>1</a:t>
            </a:r>
          </a:p>
        </p:txBody>
      </p:sp>
      <p:sp>
        <p:nvSpPr>
          <p:cNvPr id="57349" name="Rectangle 5"/>
          <p:cNvSpPr>
            <a:spLocks noChangeArrowheads="1"/>
          </p:cNvSpPr>
          <p:nvPr/>
        </p:nvSpPr>
        <p:spPr bwMode="auto">
          <a:xfrm>
            <a:off x="3276600" y="3000375"/>
            <a:ext cx="914400" cy="91440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0" fontAlgn="base" hangingPunct="0">
              <a:spcBef>
                <a:spcPct val="0"/>
              </a:spcBef>
              <a:spcAft>
                <a:spcPct val="0"/>
              </a:spcAft>
              <a:buClrTx/>
              <a:buSzTx/>
              <a:buNone/>
            </a:pPr>
            <a:r>
              <a:rPr kumimoji="0" lang="en-US" altLang="en-US">
                <a:solidFill>
                  <a:srgbClr val="000000"/>
                </a:solidFill>
              </a:rPr>
              <a:t>3</a:t>
            </a:r>
          </a:p>
        </p:txBody>
      </p:sp>
      <p:sp>
        <p:nvSpPr>
          <p:cNvPr id="57350" name="Rectangle 6"/>
          <p:cNvSpPr>
            <a:spLocks noChangeArrowheads="1"/>
          </p:cNvSpPr>
          <p:nvPr/>
        </p:nvSpPr>
        <p:spPr bwMode="auto">
          <a:xfrm>
            <a:off x="4724400" y="2466975"/>
            <a:ext cx="914400" cy="38100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0" fontAlgn="base" hangingPunct="0">
              <a:spcBef>
                <a:spcPct val="0"/>
              </a:spcBef>
              <a:spcAft>
                <a:spcPct val="0"/>
              </a:spcAft>
              <a:buClrTx/>
              <a:buSzTx/>
              <a:buNone/>
            </a:pPr>
            <a:r>
              <a:rPr kumimoji="0" lang="en-US" altLang="en-US">
                <a:solidFill>
                  <a:srgbClr val="000000"/>
                </a:solidFill>
              </a:rPr>
              <a:t>2</a:t>
            </a:r>
          </a:p>
        </p:txBody>
      </p:sp>
      <p:sp>
        <p:nvSpPr>
          <p:cNvPr id="57351" name="Rectangle 7"/>
          <p:cNvSpPr>
            <a:spLocks noChangeArrowheads="1"/>
          </p:cNvSpPr>
          <p:nvPr/>
        </p:nvSpPr>
        <p:spPr bwMode="auto">
          <a:xfrm>
            <a:off x="4648200" y="3457575"/>
            <a:ext cx="914400" cy="53340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0" fontAlgn="base" hangingPunct="0">
              <a:spcBef>
                <a:spcPct val="0"/>
              </a:spcBef>
              <a:spcAft>
                <a:spcPct val="0"/>
              </a:spcAft>
              <a:buClrTx/>
              <a:buSzTx/>
              <a:buNone/>
            </a:pPr>
            <a:r>
              <a:rPr kumimoji="0" lang="en-US" altLang="en-US">
                <a:solidFill>
                  <a:srgbClr val="000000"/>
                </a:solidFill>
              </a:rPr>
              <a:t>4</a:t>
            </a:r>
          </a:p>
        </p:txBody>
      </p:sp>
      <p:grpSp>
        <p:nvGrpSpPr>
          <p:cNvPr id="57352" name="Group 24"/>
          <p:cNvGrpSpPr>
            <a:grpSpLocks/>
          </p:cNvGrpSpPr>
          <p:nvPr/>
        </p:nvGrpSpPr>
        <p:grpSpPr bwMode="auto">
          <a:xfrm>
            <a:off x="7162800" y="1171575"/>
            <a:ext cx="1143000" cy="3962400"/>
            <a:chOff x="3888" y="1056"/>
            <a:chExt cx="720" cy="2496"/>
          </a:xfrm>
        </p:grpSpPr>
        <p:grpSp>
          <p:nvGrpSpPr>
            <p:cNvPr id="57355" name="Group 11"/>
            <p:cNvGrpSpPr>
              <a:grpSpLocks/>
            </p:cNvGrpSpPr>
            <p:nvPr/>
          </p:nvGrpSpPr>
          <p:grpSpPr bwMode="auto">
            <a:xfrm>
              <a:off x="3888" y="1056"/>
              <a:ext cx="720" cy="672"/>
              <a:chOff x="3888" y="1056"/>
              <a:chExt cx="720" cy="672"/>
            </a:xfrm>
          </p:grpSpPr>
          <p:sp>
            <p:nvSpPr>
              <p:cNvPr id="57366" name="Rectangle 8"/>
              <p:cNvSpPr>
                <a:spLocks noChangeArrowheads="1"/>
              </p:cNvSpPr>
              <p:nvPr/>
            </p:nvSpPr>
            <p:spPr bwMode="auto">
              <a:xfrm>
                <a:off x="3888" y="1056"/>
                <a:ext cx="720" cy="67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0" fontAlgn="base" hangingPunct="0">
                  <a:spcBef>
                    <a:spcPct val="0"/>
                  </a:spcBef>
                  <a:spcAft>
                    <a:spcPct val="0"/>
                  </a:spcAft>
                  <a:buClrTx/>
                  <a:buSzTx/>
                  <a:buNone/>
                </a:pPr>
                <a:endParaRPr kumimoji="0" lang="en-US" altLang="en-US">
                  <a:solidFill>
                    <a:srgbClr val="000000"/>
                  </a:solidFill>
                  <a:latin typeface="Verdana" panose="020B0604030504040204" pitchFamily="34" charset="0"/>
                </a:endParaRPr>
              </a:p>
            </p:txBody>
          </p:sp>
          <p:sp>
            <p:nvSpPr>
              <p:cNvPr id="57367" name="Line 9"/>
              <p:cNvSpPr>
                <a:spLocks noChangeShapeType="1"/>
              </p:cNvSpPr>
              <p:nvPr/>
            </p:nvSpPr>
            <p:spPr bwMode="auto">
              <a:xfrm>
                <a:off x="3888" y="139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srgbClr val="000000"/>
                  </a:solidFill>
                  <a:latin typeface="Verdana" panose="020B0604030504040204" pitchFamily="34" charset="0"/>
                  <a:ea typeface="MS PGothic" panose="020B0600070205080204" pitchFamily="34" charset="-128"/>
                </a:endParaRPr>
              </a:p>
            </p:txBody>
          </p:sp>
        </p:grpSp>
        <p:grpSp>
          <p:nvGrpSpPr>
            <p:cNvPr id="57356" name="Group 12"/>
            <p:cNvGrpSpPr>
              <a:grpSpLocks/>
            </p:cNvGrpSpPr>
            <p:nvPr/>
          </p:nvGrpSpPr>
          <p:grpSpPr bwMode="auto">
            <a:xfrm>
              <a:off x="3888" y="1728"/>
              <a:ext cx="720" cy="672"/>
              <a:chOff x="3888" y="1056"/>
              <a:chExt cx="720" cy="672"/>
            </a:xfrm>
          </p:grpSpPr>
          <p:sp>
            <p:nvSpPr>
              <p:cNvPr id="57364" name="Rectangle 13"/>
              <p:cNvSpPr>
                <a:spLocks noChangeArrowheads="1"/>
              </p:cNvSpPr>
              <p:nvPr/>
            </p:nvSpPr>
            <p:spPr bwMode="auto">
              <a:xfrm>
                <a:off x="3888" y="1056"/>
                <a:ext cx="720" cy="672"/>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0" fontAlgn="base" hangingPunct="0">
                  <a:spcBef>
                    <a:spcPct val="0"/>
                  </a:spcBef>
                  <a:spcAft>
                    <a:spcPct val="0"/>
                  </a:spcAft>
                  <a:buClrTx/>
                  <a:buSzTx/>
                  <a:buNone/>
                </a:pPr>
                <a:endParaRPr kumimoji="0" lang="en-US" altLang="en-US">
                  <a:solidFill>
                    <a:srgbClr val="000000"/>
                  </a:solidFill>
                  <a:latin typeface="Verdana" panose="020B0604030504040204" pitchFamily="34" charset="0"/>
                </a:endParaRPr>
              </a:p>
            </p:txBody>
          </p:sp>
          <p:sp>
            <p:nvSpPr>
              <p:cNvPr id="57365" name="Line 14"/>
              <p:cNvSpPr>
                <a:spLocks noChangeShapeType="1"/>
              </p:cNvSpPr>
              <p:nvPr/>
            </p:nvSpPr>
            <p:spPr bwMode="auto">
              <a:xfrm>
                <a:off x="3888" y="139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srgbClr val="000000"/>
                  </a:solidFill>
                  <a:latin typeface="Verdana" panose="020B0604030504040204" pitchFamily="34" charset="0"/>
                  <a:ea typeface="MS PGothic" panose="020B0600070205080204" pitchFamily="34" charset="-128"/>
                </a:endParaRPr>
              </a:p>
            </p:txBody>
          </p:sp>
        </p:grpSp>
        <p:sp>
          <p:nvSpPr>
            <p:cNvPr id="57357" name="Text Box 15"/>
            <p:cNvSpPr txBox="1">
              <a:spLocks noChangeArrowheads="1"/>
            </p:cNvSpPr>
            <p:nvPr/>
          </p:nvSpPr>
          <p:spPr bwMode="auto">
            <a:xfrm>
              <a:off x="4125" y="1132"/>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0" fontAlgn="base" hangingPunct="0">
                <a:spcBef>
                  <a:spcPct val="50000"/>
                </a:spcBef>
                <a:spcAft>
                  <a:spcPct val="0"/>
                </a:spcAft>
                <a:buClrTx/>
                <a:buSzTx/>
                <a:buNone/>
              </a:pPr>
              <a:r>
                <a:rPr kumimoji="0" lang="en-US" altLang="en-US">
                  <a:solidFill>
                    <a:srgbClr val="000000"/>
                  </a:solidFill>
                </a:rPr>
                <a:t>1</a:t>
              </a:r>
            </a:p>
          </p:txBody>
        </p:sp>
        <p:sp>
          <p:nvSpPr>
            <p:cNvPr id="57358" name="Text Box 16"/>
            <p:cNvSpPr txBox="1">
              <a:spLocks noChangeArrowheads="1"/>
            </p:cNvSpPr>
            <p:nvPr/>
          </p:nvSpPr>
          <p:spPr bwMode="auto">
            <a:xfrm>
              <a:off x="4127" y="1439"/>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0" fontAlgn="base" hangingPunct="0">
                <a:spcBef>
                  <a:spcPct val="50000"/>
                </a:spcBef>
                <a:spcAft>
                  <a:spcPct val="0"/>
                </a:spcAft>
                <a:buClrTx/>
                <a:buSzTx/>
                <a:buNone/>
              </a:pPr>
              <a:r>
                <a:rPr kumimoji="0" lang="en-US" altLang="en-US">
                  <a:solidFill>
                    <a:srgbClr val="000000"/>
                  </a:solidFill>
                </a:rPr>
                <a:t>4</a:t>
              </a:r>
            </a:p>
          </p:txBody>
        </p:sp>
        <p:sp>
          <p:nvSpPr>
            <p:cNvPr id="57359" name="Rectangle 17"/>
            <p:cNvSpPr>
              <a:spLocks noChangeArrowheads="1"/>
            </p:cNvSpPr>
            <p:nvPr/>
          </p:nvSpPr>
          <p:spPr bwMode="auto">
            <a:xfrm>
              <a:off x="3888" y="2400"/>
              <a:ext cx="720" cy="91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0" fontAlgn="base" hangingPunct="0">
                <a:spcBef>
                  <a:spcPct val="0"/>
                </a:spcBef>
                <a:spcAft>
                  <a:spcPct val="0"/>
                </a:spcAft>
                <a:buClrTx/>
                <a:buSzTx/>
                <a:buNone/>
              </a:pPr>
              <a:endParaRPr kumimoji="0" lang="en-US" altLang="en-US">
                <a:solidFill>
                  <a:srgbClr val="000000"/>
                </a:solidFill>
                <a:latin typeface="Verdana" panose="020B0604030504040204" pitchFamily="34" charset="0"/>
              </a:endParaRPr>
            </a:p>
          </p:txBody>
        </p:sp>
        <p:sp>
          <p:nvSpPr>
            <p:cNvPr id="57360" name="Rectangle 18"/>
            <p:cNvSpPr>
              <a:spLocks noChangeArrowheads="1"/>
            </p:cNvSpPr>
            <p:nvPr/>
          </p:nvSpPr>
          <p:spPr bwMode="auto">
            <a:xfrm>
              <a:off x="3888" y="3312"/>
              <a:ext cx="720" cy="240"/>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0" fontAlgn="base" hangingPunct="0">
                <a:spcBef>
                  <a:spcPct val="0"/>
                </a:spcBef>
                <a:spcAft>
                  <a:spcPct val="0"/>
                </a:spcAft>
                <a:buClrTx/>
                <a:buSzTx/>
                <a:buNone/>
              </a:pPr>
              <a:endParaRPr kumimoji="0" lang="en-US" altLang="en-US">
                <a:solidFill>
                  <a:srgbClr val="000000"/>
                </a:solidFill>
                <a:latin typeface="Verdana" panose="020B0604030504040204" pitchFamily="34" charset="0"/>
              </a:endParaRPr>
            </a:p>
          </p:txBody>
        </p:sp>
        <p:sp>
          <p:nvSpPr>
            <p:cNvPr id="57361" name="Line 19"/>
            <p:cNvSpPr>
              <a:spLocks noChangeShapeType="1"/>
            </p:cNvSpPr>
            <p:nvPr/>
          </p:nvSpPr>
          <p:spPr bwMode="auto">
            <a:xfrm>
              <a:off x="3888" y="264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srgbClr val="000000"/>
                </a:solidFill>
                <a:latin typeface="Verdana" panose="020B0604030504040204" pitchFamily="34" charset="0"/>
                <a:ea typeface="MS PGothic" panose="020B0600070205080204" pitchFamily="34" charset="-128"/>
              </a:endParaRPr>
            </a:p>
          </p:txBody>
        </p:sp>
        <p:sp>
          <p:nvSpPr>
            <p:cNvPr id="57362" name="Text Box 20"/>
            <p:cNvSpPr txBox="1">
              <a:spLocks noChangeArrowheads="1"/>
            </p:cNvSpPr>
            <p:nvPr/>
          </p:nvSpPr>
          <p:spPr bwMode="auto">
            <a:xfrm>
              <a:off x="4127" y="2428"/>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0" fontAlgn="base" hangingPunct="0">
                <a:spcBef>
                  <a:spcPct val="50000"/>
                </a:spcBef>
                <a:spcAft>
                  <a:spcPct val="0"/>
                </a:spcAft>
                <a:buClrTx/>
                <a:buSzTx/>
                <a:buNone/>
              </a:pPr>
              <a:r>
                <a:rPr kumimoji="0" lang="en-US" altLang="en-US">
                  <a:solidFill>
                    <a:srgbClr val="000000"/>
                  </a:solidFill>
                </a:rPr>
                <a:t>2</a:t>
              </a:r>
            </a:p>
          </p:txBody>
        </p:sp>
        <p:sp>
          <p:nvSpPr>
            <p:cNvPr id="57363" name="Text Box 21"/>
            <p:cNvSpPr txBox="1">
              <a:spLocks noChangeArrowheads="1"/>
            </p:cNvSpPr>
            <p:nvPr/>
          </p:nvSpPr>
          <p:spPr bwMode="auto">
            <a:xfrm>
              <a:off x="4127" y="2888"/>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0" fontAlgn="base" hangingPunct="0">
                <a:spcBef>
                  <a:spcPct val="50000"/>
                </a:spcBef>
                <a:spcAft>
                  <a:spcPct val="0"/>
                </a:spcAft>
                <a:buClrTx/>
                <a:buSzTx/>
                <a:buNone/>
              </a:pPr>
              <a:r>
                <a:rPr kumimoji="0" lang="en-US" altLang="en-US">
                  <a:solidFill>
                    <a:srgbClr val="000000"/>
                  </a:solidFill>
                </a:rPr>
                <a:t>3</a:t>
              </a:r>
            </a:p>
          </p:txBody>
        </p:sp>
      </p:grpSp>
      <p:sp>
        <p:nvSpPr>
          <p:cNvPr id="57353" name="Text Box 22"/>
          <p:cNvSpPr txBox="1">
            <a:spLocks noChangeArrowheads="1"/>
          </p:cNvSpPr>
          <p:nvPr/>
        </p:nvSpPr>
        <p:spPr bwMode="auto">
          <a:xfrm>
            <a:off x="3540125" y="5254625"/>
            <a:ext cx="1377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0" fontAlgn="base" hangingPunct="0">
              <a:spcBef>
                <a:spcPct val="50000"/>
              </a:spcBef>
              <a:spcAft>
                <a:spcPct val="0"/>
              </a:spcAft>
              <a:buClrTx/>
              <a:buSzTx/>
              <a:buNone/>
            </a:pPr>
            <a:r>
              <a:rPr kumimoji="0" lang="en-US" altLang="en-US">
                <a:solidFill>
                  <a:srgbClr val="000000"/>
                </a:solidFill>
              </a:rPr>
              <a:t>user space </a:t>
            </a:r>
          </a:p>
        </p:txBody>
      </p:sp>
      <p:sp>
        <p:nvSpPr>
          <p:cNvPr id="57354" name="Text Box 23"/>
          <p:cNvSpPr txBox="1">
            <a:spLocks noChangeArrowheads="1"/>
          </p:cNvSpPr>
          <p:nvPr/>
        </p:nvSpPr>
        <p:spPr bwMode="auto">
          <a:xfrm>
            <a:off x="6394450" y="5254625"/>
            <a:ext cx="2597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0" fontAlgn="base" hangingPunct="0">
              <a:spcBef>
                <a:spcPct val="50000"/>
              </a:spcBef>
              <a:spcAft>
                <a:spcPct val="0"/>
              </a:spcAft>
              <a:buClrTx/>
              <a:buSzTx/>
              <a:buNone/>
            </a:pPr>
            <a:r>
              <a:rPr kumimoji="0" lang="en-US" altLang="en-US">
                <a:solidFill>
                  <a:srgbClr val="000000"/>
                </a:solidFill>
              </a:rPr>
              <a:t>physical memory space</a:t>
            </a:r>
          </a:p>
        </p:txBody>
      </p:sp>
    </p:spTree>
    <p:extLst>
      <p:ext uri="{BB962C8B-B14F-4D97-AF65-F5344CB8AC3E}">
        <p14:creationId xmlns:p14="http://schemas.microsoft.com/office/powerpoint/2010/main" val="3870982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301876" y="166688"/>
            <a:ext cx="7908925" cy="576262"/>
          </a:xfrm>
        </p:spPr>
        <p:txBody>
          <a:bodyPr/>
          <a:lstStyle/>
          <a:p>
            <a:pPr eaLnBrk="1" hangingPunct="1"/>
            <a:r>
              <a:rPr lang="en-US" altLang="en-US" smtClean="0"/>
              <a:t>Segmentation Architecture </a:t>
            </a:r>
          </a:p>
        </p:txBody>
      </p:sp>
      <p:sp>
        <p:nvSpPr>
          <p:cNvPr id="59395" name="Rectangle 3"/>
          <p:cNvSpPr>
            <a:spLocks noGrp="1" noChangeArrowheads="1"/>
          </p:cNvSpPr>
          <p:nvPr>
            <p:ph type="body" idx="1"/>
          </p:nvPr>
        </p:nvSpPr>
        <p:spPr>
          <a:xfrm>
            <a:off x="2427289" y="1093788"/>
            <a:ext cx="7246937" cy="5053012"/>
          </a:xfrm>
        </p:spPr>
        <p:txBody>
          <a:bodyPr/>
          <a:lstStyle/>
          <a:p>
            <a:pPr>
              <a:tabLst>
                <a:tab pos="1828800" algn="l"/>
                <a:tab pos="2855913" algn="ctr"/>
              </a:tabLst>
            </a:pPr>
            <a:r>
              <a:rPr lang="en-US" altLang="en-US" dirty="0" smtClean="0"/>
              <a:t>Logical address consists of a two tuple:</a:t>
            </a:r>
          </a:p>
          <a:p>
            <a:pPr>
              <a:buNone/>
              <a:tabLst>
                <a:tab pos="1828800" algn="l"/>
                <a:tab pos="2855913" algn="ctr"/>
              </a:tabLst>
            </a:pPr>
            <a:r>
              <a:rPr lang="en-US" altLang="en-US" dirty="0" smtClean="0"/>
              <a:t>		&lt;segment-number, offset&gt;,</a:t>
            </a:r>
          </a:p>
          <a:p>
            <a:pPr>
              <a:buNone/>
              <a:tabLst>
                <a:tab pos="1828800" algn="l"/>
                <a:tab pos="2855913" algn="ctr"/>
              </a:tabLst>
            </a:pPr>
            <a:endParaRPr lang="en-US" altLang="en-US" sz="800" dirty="0"/>
          </a:p>
          <a:p>
            <a:pPr>
              <a:tabLst>
                <a:tab pos="1828800" algn="l"/>
                <a:tab pos="2855913" algn="ctr"/>
              </a:tabLst>
            </a:pPr>
            <a:r>
              <a:rPr lang="en-US" altLang="en-US" b="1" dirty="0" smtClean="0">
                <a:solidFill>
                  <a:srgbClr val="3366FF"/>
                </a:solidFill>
              </a:rPr>
              <a:t>Segment table</a:t>
            </a:r>
            <a:r>
              <a:rPr lang="en-US" altLang="en-US" dirty="0" smtClean="0">
                <a:solidFill>
                  <a:srgbClr val="3366FF"/>
                </a:solidFill>
              </a:rPr>
              <a:t> </a:t>
            </a:r>
            <a:r>
              <a:rPr lang="en-US" altLang="en-US" dirty="0" smtClean="0"/>
              <a:t>– maps two-dimensional physical addresses; each table entry has:</a:t>
            </a:r>
          </a:p>
          <a:p>
            <a:pPr lvl="1">
              <a:tabLst>
                <a:tab pos="1828800" algn="l"/>
                <a:tab pos="2855913" algn="ctr"/>
              </a:tabLst>
            </a:pPr>
            <a:r>
              <a:rPr lang="en-US" altLang="en-US" b="1" dirty="0" smtClean="0">
                <a:solidFill>
                  <a:srgbClr val="3366FF"/>
                </a:solidFill>
              </a:rPr>
              <a:t>base</a:t>
            </a:r>
            <a:r>
              <a:rPr lang="en-US" altLang="en-US" dirty="0" smtClean="0">
                <a:solidFill>
                  <a:srgbClr val="3366FF"/>
                </a:solidFill>
              </a:rPr>
              <a:t> </a:t>
            </a:r>
            <a:r>
              <a:rPr lang="en-US" altLang="en-US" dirty="0" smtClean="0"/>
              <a:t>– contains the starting physical address where the segments reside in memory</a:t>
            </a:r>
          </a:p>
          <a:p>
            <a:pPr lvl="1">
              <a:tabLst>
                <a:tab pos="1828800" algn="l"/>
                <a:tab pos="2855913" algn="ctr"/>
              </a:tabLst>
            </a:pPr>
            <a:r>
              <a:rPr lang="en-US" altLang="en-US" b="1" dirty="0" smtClean="0">
                <a:solidFill>
                  <a:srgbClr val="3366FF"/>
                </a:solidFill>
              </a:rPr>
              <a:t>limit</a:t>
            </a:r>
            <a:r>
              <a:rPr lang="en-US" altLang="en-US" dirty="0" smtClean="0">
                <a:solidFill>
                  <a:srgbClr val="3366FF"/>
                </a:solidFill>
              </a:rPr>
              <a:t> </a:t>
            </a:r>
            <a:r>
              <a:rPr lang="en-US" altLang="en-US" dirty="0" smtClean="0"/>
              <a:t>– specifies the length of the segment</a:t>
            </a:r>
          </a:p>
          <a:p>
            <a:pPr lvl="1">
              <a:tabLst>
                <a:tab pos="1828800" algn="l"/>
                <a:tab pos="2855913" algn="ctr"/>
              </a:tabLst>
            </a:pPr>
            <a:endParaRPr lang="en-US" altLang="en-US" sz="800" dirty="0"/>
          </a:p>
          <a:p>
            <a:pPr>
              <a:tabLst>
                <a:tab pos="1828800" algn="l"/>
                <a:tab pos="2855913" algn="ctr"/>
              </a:tabLst>
            </a:pPr>
            <a:r>
              <a:rPr lang="en-US" altLang="en-US" b="1" dirty="0" smtClean="0">
                <a:solidFill>
                  <a:srgbClr val="3366FF"/>
                </a:solidFill>
              </a:rPr>
              <a:t>Segment-table base register (STBR)</a:t>
            </a:r>
            <a:r>
              <a:rPr lang="en-US" altLang="en-US" dirty="0" smtClean="0">
                <a:solidFill>
                  <a:srgbClr val="3366FF"/>
                </a:solidFill>
              </a:rPr>
              <a:t> </a:t>
            </a:r>
            <a:r>
              <a:rPr lang="en-US" altLang="en-US" dirty="0" smtClean="0"/>
              <a:t>points to the segment table</a:t>
            </a:r>
            <a:r>
              <a:rPr lang="ja-JP" altLang="en-US" dirty="0" smtClean="0"/>
              <a:t>’</a:t>
            </a:r>
            <a:r>
              <a:rPr lang="en-US" altLang="ja-JP" dirty="0" smtClean="0"/>
              <a:t>s location in memory</a:t>
            </a:r>
          </a:p>
          <a:p>
            <a:pPr>
              <a:tabLst>
                <a:tab pos="1828800" algn="l"/>
                <a:tab pos="2855913" algn="ctr"/>
              </a:tabLst>
            </a:pPr>
            <a:endParaRPr lang="en-US" altLang="en-US" sz="800" dirty="0"/>
          </a:p>
          <a:p>
            <a:pPr>
              <a:tabLst>
                <a:tab pos="1828800" algn="l"/>
                <a:tab pos="2855913" algn="ctr"/>
              </a:tabLst>
            </a:pPr>
            <a:r>
              <a:rPr lang="en-US" altLang="en-US" b="1" dirty="0" smtClean="0">
                <a:solidFill>
                  <a:srgbClr val="3366FF"/>
                </a:solidFill>
              </a:rPr>
              <a:t>Segment-table length register (STLR)</a:t>
            </a:r>
            <a:r>
              <a:rPr lang="en-US" altLang="en-US" dirty="0" smtClean="0">
                <a:solidFill>
                  <a:srgbClr val="3366FF"/>
                </a:solidFill>
              </a:rPr>
              <a:t> </a:t>
            </a:r>
            <a:r>
              <a:rPr lang="en-US" altLang="en-US" dirty="0" smtClean="0"/>
              <a:t>indicates number of segments used by a program;</a:t>
            </a:r>
          </a:p>
          <a:p>
            <a:pPr>
              <a:buNone/>
              <a:tabLst>
                <a:tab pos="1828800" algn="l"/>
                <a:tab pos="2855913" algn="ctr"/>
              </a:tabLst>
            </a:pPr>
            <a:r>
              <a:rPr lang="en-US" altLang="en-US" dirty="0" smtClean="0"/>
              <a:t>	                  segment number </a:t>
            </a:r>
            <a:r>
              <a:rPr lang="en-US" altLang="en-US" b="1" i="1" dirty="0" smtClean="0">
                <a:solidFill>
                  <a:srgbClr val="FF0000"/>
                </a:solidFill>
              </a:rPr>
              <a:t>s</a:t>
            </a:r>
            <a:r>
              <a:rPr lang="en-US" altLang="en-US" dirty="0" smtClean="0"/>
              <a:t> is legal if </a:t>
            </a:r>
            <a:r>
              <a:rPr lang="en-US" altLang="en-US" b="1" i="1" dirty="0" smtClean="0">
                <a:solidFill>
                  <a:srgbClr val="FF0000"/>
                </a:solidFill>
              </a:rPr>
              <a:t>s</a:t>
            </a:r>
            <a:r>
              <a:rPr lang="en-US" altLang="en-US" dirty="0" smtClean="0"/>
              <a:t> &lt; </a:t>
            </a:r>
            <a:r>
              <a:rPr lang="en-US" altLang="en-US" b="1" dirty="0" smtClean="0">
                <a:solidFill>
                  <a:srgbClr val="FF0000"/>
                </a:solidFill>
              </a:rPr>
              <a:t>STLR</a:t>
            </a:r>
          </a:p>
        </p:txBody>
      </p:sp>
    </p:spTree>
    <p:extLst>
      <p:ext uri="{BB962C8B-B14F-4D97-AF65-F5344CB8AC3E}">
        <p14:creationId xmlns:p14="http://schemas.microsoft.com/office/powerpoint/2010/main" val="1699933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476500" y="214313"/>
            <a:ext cx="7829550" cy="576262"/>
          </a:xfrm>
        </p:spPr>
        <p:txBody>
          <a:bodyPr/>
          <a:lstStyle/>
          <a:p>
            <a:pPr eaLnBrk="1" hangingPunct="1"/>
            <a:r>
              <a:rPr lang="en-US" altLang="en-US" smtClean="0"/>
              <a:t>Segmentation Architecture (Cont.)</a:t>
            </a:r>
          </a:p>
        </p:txBody>
      </p:sp>
      <p:sp>
        <p:nvSpPr>
          <p:cNvPr id="61443" name="Rectangle 3"/>
          <p:cNvSpPr>
            <a:spLocks noGrp="1" noChangeArrowheads="1"/>
          </p:cNvSpPr>
          <p:nvPr>
            <p:ph type="body" idx="1"/>
          </p:nvPr>
        </p:nvSpPr>
        <p:spPr>
          <a:xfrm>
            <a:off x="2406650" y="1162051"/>
            <a:ext cx="6775450" cy="4468813"/>
          </a:xfrm>
        </p:spPr>
        <p:txBody>
          <a:bodyPr/>
          <a:lstStyle/>
          <a:p>
            <a:r>
              <a:rPr lang="en-US" altLang="en-US" smtClean="0"/>
              <a:t>Protection</a:t>
            </a:r>
          </a:p>
          <a:p>
            <a:pPr lvl="1"/>
            <a:r>
              <a:rPr lang="en-US" altLang="en-US" smtClean="0"/>
              <a:t>With each entry in segment table associate:</a:t>
            </a:r>
          </a:p>
          <a:p>
            <a:pPr lvl="2"/>
            <a:r>
              <a:rPr lang="en-US" altLang="en-US" smtClean="0"/>
              <a:t>validation bit = 0 </a:t>
            </a:r>
            <a:r>
              <a:rPr lang="en-US" altLang="en-US" smtClean="0">
                <a:sym typeface="Symbol" panose="05050102010706020507" pitchFamily="18" charset="2"/>
              </a:rPr>
              <a:t> illegal segment</a:t>
            </a:r>
          </a:p>
          <a:p>
            <a:pPr lvl="2"/>
            <a:r>
              <a:rPr lang="en-US" altLang="en-US" smtClean="0">
                <a:sym typeface="Symbol" panose="05050102010706020507" pitchFamily="18" charset="2"/>
              </a:rPr>
              <a:t>read/write/execute privileges</a:t>
            </a:r>
          </a:p>
          <a:p>
            <a:r>
              <a:rPr lang="en-US" altLang="en-US" smtClean="0"/>
              <a:t>Protection bits associated with segments; code sharing occurs at segment level</a:t>
            </a:r>
          </a:p>
          <a:p>
            <a:r>
              <a:rPr lang="en-US" altLang="en-US" smtClean="0"/>
              <a:t>Since segments vary in length, memory allocation is a dynamic storage-allocation problem</a:t>
            </a:r>
          </a:p>
          <a:p>
            <a:r>
              <a:rPr lang="en-US" altLang="en-US" smtClean="0"/>
              <a:t>A segmentation example is shown in the following diagram</a:t>
            </a:r>
          </a:p>
        </p:txBody>
      </p:sp>
    </p:spTree>
    <p:extLst>
      <p:ext uri="{BB962C8B-B14F-4D97-AF65-F5344CB8AC3E}">
        <p14:creationId xmlns:p14="http://schemas.microsoft.com/office/powerpoint/2010/main" val="3805818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981200" y="166688"/>
            <a:ext cx="8229600" cy="576262"/>
          </a:xfrm>
        </p:spPr>
        <p:txBody>
          <a:bodyPr/>
          <a:lstStyle/>
          <a:p>
            <a:pPr eaLnBrk="1" hangingPunct="1"/>
            <a:r>
              <a:rPr lang="en-US" altLang="en-US" smtClean="0"/>
              <a:t>Segmentation Hardware</a:t>
            </a:r>
            <a:endParaRPr lang="en-US" altLang="en-US" sz="2400"/>
          </a:p>
        </p:txBody>
      </p:sp>
      <p:pic>
        <p:nvPicPr>
          <p:cNvPr id="63491"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701" y="1254125"/>
            <a:ext cx="5827713"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3818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1666</Words>
  <Application>Microsoft Office PowerPoint</Application>
  <PresentationFormat>Widescreen</PresentationFormat>
  <Paragraphs>213</Paragraphs>
  <Slides>27</Slides>
  <Notes>23</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27</vt:i4>
      </vt:variant>
    </vt:vector>
  </HeadingPairs>
  <TitlesOfParts>
    <vt:vector size="42" baseType="lpstr">
      <vt:lpstr>MS PGothic</vt:lpstr>
      <vt:lpstr>MS PGothic</vt:lpstr>
      <vt:lpstr>Arial</vt:lpstr>
      <vt:lpstr>Calibri</vt:lpstr>
      <vt:lpstr>Calibri Light</vt:lpstr>
      <vt:lpstr>Helvetica</vt:lpstr>
      <vt:lpstr>Monotype Sorts</vt:lpstr>
      <vt:lpstr>Symbol</vt:lpstr>
      <vt:lpstr>Times New Roman</vt:lpstr>
      <vt:lpstr>Verdana</vt:lpstr>
      <vt:lpstr>Webdings</vt:lpstr>
      <vt:lpstr>Wingdings</vt:lpstr>
      <vt:lpstr>Office Theme</vt:lpstr>
      <vt:lpstr>os-8</vt:lpstr>
      <vt:lpstr>1_os-8</vt:lpstr>
      <vt:lpstr>Chapter 8:  Main Memory</vt:lpstr>
      <vt:lpstr>Fragmentation (Cont.)</vt:lpstr>
      <vt:lpstr>Fragmentation (Cont.)</vt:lpstr>
      <vt:lpstr>Segmentation</vt:lpstr>
      <vt:lpstr>User’s View of a Program</vt:lpstr>
      <vt:lpstr>Logical View of Segmentation</vt:lpstr>
      <vt:lpstr>Segmentation Architecture </vt:lpstr>
      <vt:lpstr>Segmentation Architecture (Cont.)</vt:lpstr>
      <vt:lpstr>Segmentation Hardware</vt:lpstr>
      <vt:lpstr>Segmentation Example</vt:lpstr>
      <vt:lpstr>Paging</vt:lpstr>
      <vt:lpstr>Paging (Cont.)</vt:lpstr>
      <vt:lpstr>Address Translation Scheme</vt:lpstr>
      <vt:lpstr>Paging Hardware</vt:lpstr>
      <vt:lpstr>Paging Model of Logical and  Physical Memory</vt:lpstr>
      <vt:lpstr>Paging Example</vt:lpstr>
      <vt:lpstr>Paging (Cont.)</vt:lpstr>
      <vt:lpstr>Free Frames</vt:lpstr>
      <vt:lpstr>Implementation of Page Table</vt:lpstr>
      <vt:lpstr>Implementation of Page Table (Cont.)</vt:lpstr>
      <vt:lpstr>Associative Memory</vt:lpstr>
      <vt:lpstr>Paging Hardware With TLB</vt:lpstr>
      <vt:lpstr>Effective Access Time</vt:lpstr>
      <vt:lpstr>Memory Protection</vt:lpstr>
      <vt:lpstr>Valid (v) or Invalid (i) Bit In A Page Table</vt:lpstr>
      <vt:lpstr>Shared Pages</vt:lpstr>
      <vt:lpstr>Shared Pages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Main Memory</dc:title>
  <dc:creator>ibrahim_desoky</dc:creator>
  <cp:lastModifiedBy>ibrahim_desoky</cp:lastModifiedBy>
  <cp:revision>11</cp:revision>
  <dcterms:created xsi:type="dcterms:W3CDTF">2019-02-26T16:04:16Z</dcterms:created>
  <dcterms:modified xsi:type="dcterms:W3CDTF">2020-04-19T23:15:56Z</dcterms:modified>
</cp:coreProperties>
</file>