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11" autoAdjust="0"/>
    <p:restoredTop sz="94660" autoAdjust="0"/>
  </p:normalViewPr>
  <p:slideViewPr>
    <p:cSldViewPr>
      <p:cViewPr>
        <p:scale>
          <a:sx n="75" d="100"/>
          <a:sy n="75" d="100"/>
        </p:scale>
        <p:origin x="-522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4C6C-95F4-4720-9FFE-C5AE43AC945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68D-20C9-474A-8EAD-3F1DC890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4C6C-95F4-4720-9FFE-C5AE43AC945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68D-20C9-474A-8EAD-3F1DC890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7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4C6C-95F4-4720-9FFE-C5AE43AC945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68D-20C9-474A-8EAD-3F1DC890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1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4C6C-95F4-4720-9FFE-C5AE43AC945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68D-20C9-474A-8EAD-3F1DC890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99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4C6C-95F4-4720-9FFE-C5AE43AC945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68D-20C9-474A-8EAD-3F1DC890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0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4C6C-95F4-4720-9FFE-C5AE43AC945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68D-20C9-474A-8EAD-3F1DC890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95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4C6C-95F4-4720-9FFE-C5AE43AC945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68D-20C9-474A-8EAD-3F1DC890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0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4C6C-95F4-4720-9FFE-C5AE43AC945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68D-20C9-474A-8EAD-3F1DC890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4C6C-95F4-4720-9FFE-C5AE43AC945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68D-20C9-474A-8EAD-3F1DC890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4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4C6C-95F4-4720-9FFE-C5AE43AC945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68D-20C9-474A-8EAD-3F1DC890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8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4C6C-95F4-4720-9FFE-C5AE43AC945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7E68D-20C9-474A-8EAD-3F1DC890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B4C6C-95F4-4720-9FFE-C5AE43AC9455}" type="datetimeFigureOut">
              <a:rPr lang="en-US" smtClean="0"/>
              <a:t>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7E68D-20C9-474A-8EAD-3F1DC8901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9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34975"/>
            <a:ext cx="9144000" cy="1470025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/>
              <a:t>1</a:t>
            </a:r>
            <a:r>
              <a:rPr lang="en-US" sz="3200" b="1" u="sng" baseline="30000" dirty="0" smtClean="0"/>
              <a:t>st</a:t>
            </a:r>
            <a:r>
              <a:rPr lang="en-US" sz="3200" b="1" u="sng" dirty="0" smtClean="0"/>
              <a:t> Case : FCFS (First Come First Served)</a:t>
            </a:r>
            <a:endParaRPr lang="en-US" sz="3200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5400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CPU Scheduling</a:t>
            </a:r>
            <a:endParaRPr lang="en-US" sz="5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72403"/>
              </p:ext>
            </p:extLst>
          </p:nvPr>
        </p:nvGraphicFramePr>
        <p:xfrm>
          <a:off x="152400" y="2362200"/>
          <a:ext cx="4064000" cy="194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Process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Burst Time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2700" y="1911866"/>
            <a:ext cx="911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Draw Gantt Chart and calculate the average waiting time usin</a:t>
            </a:r>
            <a:r>
              <a:rPr lang="en-US" b="1" dirty="0" smtClean="0"/>
              <a:t>g the given table</a:t>
            </a:r>
            <a:r>
              <a:rPr lang="en-US" b="1" dirty="0" smtClean="0"/>
              <a:t> ??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400" y="1535668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Suppose that the processes arrive at time 0, in the order: P1 , P3 , P2 , P4</a:t>
            </a:r>
            <a:endParaRPr lang="en-US" b="1" dirty="0"/>
          </a:p>
        </p:txBody>
      </p:sp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330200" y="4724400"/>
            <a:ext cx="7620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9" name="Line 69"/>
          <p:cNvSpPr>
            <a:spLocks noChangeShapeType="1"/>
          </p:cNvSpPr>
          <p:nvPr/>
        </p:nvSpPr>
        <p:spPr bwMode="auto">
          <a:xfrm>
            <a:off x="330200" y="472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9"/>
          <p:cNvSpPr>
            <a:spLocks noChangeShapeType="1"/>
          </p:cNvSpPr>
          <p:nvPr/>
        </p:nvSpPr>
        <p:spPr bwMode="auto">
          <a:xfrm>
            <a:off x="1371600" y="472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>
            <a:off x="2971800" y="47371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9"/>
          <p:cNvSpPr>
            <a:spLocks noChangeShapeType="1"/>
          </p:cNvSpPr>
          <p:nvPr/>
        </p:nvSpPr>
        <p:spPr bwMode="auto">
          <a:xfrm>
            <a:off x="5867400" y="4724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69"/>
          <p:cNvSpPr>
            <a:spLocks noChangeShapeType="1"/>
          </p:cNvSpPr>
          <p:nvPr/>
        </p:nvSpPr>
        <p:spPr bwMode="auto">
          <a:xfrm>
            <a:off x="7950200" y="47371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" y="4844534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P1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28800" y="4844534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P3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68336" y="4844533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P2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29400" y="4844532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P4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357" y="5486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219200" y="54864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819400" y="5498068"/>
            <a:ext cx="314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8</a:t>
            </a:r>
            <a:endParaRPr lang="en-US" sz="2000" b="1" dirty="0" smtClean="0"/>
          </a:p>
        </p:txBody>
      </p:sp>
      <p:sp>
        <p:nvSpPr>
          <p:cNvPr id="23" name="Rectangle 22"/>
          <p:cNvSpPr/>
          <p:nvPr/>
        </p:nvSpPr>
        <p:spPr>
          <a:xfrm>
            <a:off x="5705290" y="5486400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17</a:t>
            </a:r>
            <a:endParaRPr lang="en-US" sz="2000" b="1" dirty="0" smtClean="0"/>
          </a:p>
        </p:txBody>
      </p:sp>
      <p:sp>
        <p:nvSpPr>
          <p:cNvPr id="24" name="Rectangle 23"/>
          <p:cNvSpPr/>
          <p:nvPr/>
        </p:nvSpPr>
        <p:spPr>
          <a:xfrm>
            <a:off x="7772400" y="5467290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24</a:t>
            </a:r>
            <a:endParaRPr lang="en-US" sz="2000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4572000" y="2362200"/>
            <a:ext cx="1682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Waiting time :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0" y="2724090"/>
            <a:ext cx="441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P1 = 0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3028890"/>
            <a:ext cx="3422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P2 = 8 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66208" y="3333690"/>
            <a:ext cx="824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P3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</a:rPr>
              <a:t>= 3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572000" y="36384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P4 = 17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08062" y="6172200"/>
            <a:ext cx="8302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Average waiting time = (0 + 8 + 3 + 17) / 4 = 7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1536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34975"/>
            <a:ext cx="9144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 smtClean="0"/>
              <a:t>2</a:t>
            </a:r>
            <a:r>
              <a:rPr lang="en-US" sz="3200" b="1" u="sng" baseline="30000" dirty="0" smtClean="0"/>
              <a:t>nd</a:t>
            </a:r>
            <a:r>
              <a:rPr lang="en-US" sz="3200" b="1" u="sng" dirty="0" smtClean="0"/>
              <a:t> Case : FCFS (First Come First Served)</a:t>
            </a:r>
            <a:endParaRPr lang="en-US" sz="3200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07125"/>
              </p:ext>
            </p:extLst>
          </p:nvPr>
        </p:nvGraphicFramePr>
        <p:xfrm>
          <a:off x="152400" y="1504890"/>
          <a:ext cx="4306929" cy="230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5643"/>
                <a:gridCol w="1435643"/>
                <a:gridCol w="1435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Process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Burst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Arrival Time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700" y="1054556"/>
            <a:ext cx="911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Draw Gantt Chart and calculate the average waiting time usin</a:t>
            </a:r>
            <a:r>
              <a:rPr lang="en-US" b="1" dirty="0" smtClean="0"/>
              <a:t>g the given table</a:t>
            </a:r>
            <a:r>
              <a:rPr lang="en-US" b="1" dirty="0" smtClean="0"/>
              <a:t> ?? </a:t>
            </a:r>
            <a:endParaRPr lang="en-US" dirty="0"/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150843" y="4038600"/>
            <a:ext cx="7620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8" name="Line 69"/>
          <p:cNvSpPr>
            <a:spLocks noChangeShapeType="1"/>
          </p:cNvSpPr>
          <p:nvPr/>
        </p:nvSpPr>
        <p:spPr bwMode="auto">
          <a:xfrm>
            <a:off x="150843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9"/>
          <p:cNvSpPr>
            <a:spLocks noChangeShapeType="1"/>
          </p:cNvSpPr>
          <p:nvPr/>
        </p:nvSpPr>
        <p:spPr bwMode="auto">
          <a:xfrm>
            <a:off x="3276600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9"/>
          <p:cNvSpPr>
            <a:spLocks noChangeShapeType="1"/>
          </p:cNvSpPr>
          <p:nvPr/>
        </p:nvSpPr>
        <p:spPr bwMode="auto">
          <a:xfrm>
            <a:off x="3973691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>
            <a:off x="6539577" y="4038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9"/>
          <p:cNvSpPr>
            <a:spLocks noChangeShapeType="1"/>
          </p:cNvSpPr>
          <p:nvPr/>
        </p:nvSpPr>
        <p:spPr bwMode="auto">
          <a:xfrm>
            <a:off x="7770843" y="40513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0" y="48006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4572000" y="1504890"/>
            <a:ext cx="4247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Waiting time : start time – arrival time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0" y="1866780"/>
            <a:ext cx="441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P1 = 0 – 0   = 0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0" y="2171580"/>
            <a:ext cx="3422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P2 = 24 – 3 = 21 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66208" y="2476380"/>
            <a:ext cx="183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P3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</a:rPr>
              <a:t>= 20 – 2 = 18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0" y="2781180"/>
            <a:ext cx="183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P4 = 36 – 5 = 31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60848" y="4800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746648" y="4800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24</a:t>
            </a:r>
            <a:endParaRPr 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423034" y="411480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P1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404234" y="411480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P3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928234" y="411480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58000" y="411480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P4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337448" y="4800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36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556648" y="48006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45</a:t>
            </a:r>
            <a:endParaRPr lang="en-US" sz="2000" b="1" dirty="0"/>
          </a:p>
        </p:txBody>
      </p:sp>
      <p:sp>
        <p:nvSpPr>
          <p:cNvPr id="38" name="Rectangle 37"/>
          <p:cNvSpPr/>
          <p:nvPr/>
        </p:nvSpPr>
        <p:spPr>
          <a:xfrm>
            <a:off x="157255" y="5710535"/>
            <a:ext cx="8302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Average waiting time = (0 + 21 + 18 + 31) / 4 = 70 / 4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2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/>
      <p:bldP spid="22" grpId="0"/>
      <p:bldP spid="23" grpId="0"/>
      <p:bldP spid="24" grpId="0"/>
      <p:bldP spid="25" grpId="0"/>
      <p:bldP spid="26" grpId="0"/>
      <p:bldP spid="29" grpId="0"/>
      <p:bldP spid="30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34975"/>
            <a:ext cx="9144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 smtClean="0"/>
              <a:t>3</a:t>
            </a:r>
            <a:r>
              <a:rPr lang="en-US" sz="3200" b="1" u="sng" baseline="30000" dirty="0" smtClean="0"/>
              <a:t>rd</a:t>
            </a:r>
            <a:r>
              <a:rPr lang="en-US" sz="3200" b="1" u="sng" dirty="0" smtClean="0"/>
              <a:t> Case : SJF (short job first) </a:t>
            </a:r>
            <a:r>
              <a:rPr lang="en-US" sz="3200" b="1" u="sng" dirty="0" smtClean="0">
                <a:solidFill>
                  <a:schemeClr val="accent2"/>
                </a:solidFill>
              </a:rPr>
              <a:t>non-Preemptive</a:t>
            </a:r>
            <a:endParaRPr lang="en-US" sz="3200" b="1" u="sng" dirty="0">
              <a:solidFill>
                <a:schemeClr val="accent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56377"/>
              </p:ext>
            </p:extLst>
          </p:nvPr>
        </p:nvGraphicFramePr>
        <p:xfrm>
          <a:off x="152400" y="1504890"/>
          <a:ext cx="4306929" cy="26771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35643"/>
                <a:gridCol w="1435643"/>
                <a:gridCol w="1435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Process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Burst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Arrival Time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700" y="1054556"/>
            <a:ext cx="911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Draw Gantt Chart and calculate the average waiting time usin</a:t>
            </a:r>
            <a:r>
              <a:rPr lang="en-US" b="1" dirty="0" smtClean="0"/>
              <a:t>g the given table</a:t>
            </a:r>
            <a:r>
              <a:rPr lang="en-US" b="1" dirty="0" smtClean="0"/>
              <a:t> ?? </a:t>
            </a:r>
            <a:endParaRPr lang="en-US" dirty="0"/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150842" y="4324290"/>
            <a:ext cx="830895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6" name="Line 69"/>
          <p:cNvSpPr>
            <a:spLocks noChangeShapeType="1"/>
          </p:cNvSpPr>
          <p:nvPr/>
        </p:nvSpPr>
        <p:spPr bwMode="auto">
          <a:xfrm>
            <a:off x="150843" y="43242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9"/>
          <p:cNvSpPr>
            <a:spLocks noChangeShapeType="1"/>
          </p:cNvSpPr>
          <p:nvPr/>
        </p:nvSpPr>
        <p:spPr bwMode="auto">
          <a:xfrm>
            <a:off x="2133600" y="431788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9"/>
          <p:cNvSpPr>
            <a:spLocks noChangeShapeType="1"/>
          </p:cNvSpPr>
          <p:nvPr/>
        </p:nvSpPr>
        <p:spPr bwMode="auto">
          <a:xfrm>
            <a:off x="3338057" y="43242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9"/>
          <p:cNvSpPr>
            <a:spLocks noChangeShapeType="1"/>
          </p:cNvSpPr>
          <p:nvPr/>
        </p:nvSpPr>
        <p:spPr bwMode="auto">
          <a:xfrm>
            <a:off x="4724400" y="43369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9"/>
          <p:cNvSpPr>
            <a:spLocks noChangeShapeType="1"/>
          </p:cNvSpPr>
          <p:nvPr/>
        </p:nvSpPr>
        <p:spPr bwMode="auto">
          <a:xfrm>
            <a:off x="8458200" y="43369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5086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4572000" y="1504890"/>
            <a:ext cx="4247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Waiting time : start time – arrival time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1866780"/>
            <a:ext cx="441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P1 = 30 – 10 = 20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2171580"/>
            <a:ext cx="3422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P2 = 0 – 0 = 0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66208" y="2476380"/>
            <a:ext cx="183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P3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</a:rPr>
              <a:t>= 22 – 3 = 19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2800290"/>
            <a:ext cx="1701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P4 = 12 – 5 = 7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17848" y="5086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124200" y="5086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16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13434" y="440049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38400" y="440049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P4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440049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P5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81600" y="440049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P3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5800" y="5086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22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242448" y="5086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157255" y="5710535"/>
            <a:ext cx="8302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Average waiting time = (20 + 0 + 19 + 7 + 4) / 5 = 50 / 5 = 10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6" name="Line 69"/>
          <p:cNvSpPr>
            <a:spLocks noChangeShapeType="1"/>
          </p:cNvSpPr>
          <p:nvPr/>
        </p:nvSpPr>
        <p:spPr bwMode="auto">
          <a:xfrm>
            <a:off x="6402950" y="431788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214234" y="44297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P1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72200" y="5086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29" name="Rectangle 28"/>
          <p:cNvSpPr/>
          <p:nvPr/>
        </p:nvSpPr>
        <p:spPr>
          <a:xfrm>
            <a:off x="4572000" y="3105090"/>
            <a:ext cx="183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P5 = 16 – 12 = 4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66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animBg="1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34975"/>
            <a:ext cx="9144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 smtClean="0"/>
              <a:t>4</a:t>
            </a:r>
            <a:r>
              <a:rPr lang="en-US" sz="3200" b="1" u="sng" baseline="30000" dirty="0" smtClean="0"/>
              <a:t>th</a:t>
            </a:r>
            <a:r>
              <a:rPr lang="en-US" sz="3200" b="1" u="sng" dirty="0" smtClean="0"/>
              <a:t> Case : SJF (short job first) </a:t>
            </a:r>
            <a:r>
              <a:rPr lang="en-US" sz="3200" b="1" u="sng" dirty="0" smtClean="0">
                <a:solidFill>
                  <a:schemeClr val="accent2"/>
                </a:solidFill>
              </a:rPr>
              <a:t>Preemptive</a:t>
            </a:r>
            <a:endParaRPr lang="en-US" sz="3200" b="1" u="sng" dirty="0">
              <a:solidFill>
                <a:schemeClr val="accent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62135"/>
              </p:ext>
            </p:extLst>
          </p:nvPr>
        </p:nvGraphicFramePr>
        <p:xfrm>
          <a:off x="152400" y="1504890"/>
          <a:ext cx="4306929" cy="2677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35643"/>
                <a:gridCol w="1435643"/>
                <a:gridCol w="143564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Process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Burst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Arrival Time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700" y="1054556"/>
            <a:ext cx="911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Draw Gantt Chart and calculate the average waiting time usin</a:t>
            </a:r>
            <a:r>
              <a:rPr lang="en-US" b="1" dirty="0" smtClean="0"/>
              <a:t>g the given table</a:t>
            </a:r>
            <a:r>
              <a:rPr lang="en-US" b="1" dirty="0" smtClean="0"/>
              <a:t> ?? </a:t>
            </a:r>
            <a:endParaRPr lang="en-US" dirty="0"/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150842" y="4324290"/>
            <a:ext cx="8840758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6" name="Line 69"/>
          <p:cNvSpPr>
            <a:spLocks noChangeShapeType="1"/>
          </p:cNvSpPr>
          <p:nvPr/>
        </p:nvSpPr>
        <p:spPr bwMode="auto">
          <a:xfrm>
            <a:off x="150843" y="43242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9"/>
          <p:cNvSpPr>
            <a:spLocks noChangeShapeType="1"/>
          </p:cNvSpPr>
          <p:nvPr/>
        </p:nvSpPr>
        <p:spPr bwMode="auto">
          <a:xfrm>
            <a:off x="1524000" y="429877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9"/>
          <p:cNvSpPr>
            <a:spLocks noChangeShapeType="1"/>
          </p:cNvSpPr>
          <p:nvPr/>
        </p:nvSpPr>
        <p:spPr bwMode="auto">
          <a:xfrm>
            <a:off x="2819400" y="43242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9"/>
          <p:cNvSpPr>
            <a:spLocks noChangeShapeType="1"/>
          </p:cNvSpPr>
          <p:nvPr/>
        </p:nvSpPr>
        <p:spPr bwMode="auto">
          <a:xfrm>
            <a:off x="4025583" y="43369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9"/>
          <p:cNvSpPr>
            <a:spLocks noChangeShapeType="1"/>
          </p:cNvSpPr>
          <p:nvPr/>
        </p:nvSpPr>
        <p:spPr bwMode="auto">
          <a:xfrm>
            <a:off x="8991600" y="43369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5086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4572000" y="1504890"/>
            <a:ext cx="424744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Waiting time : start time – arrival time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572000" y="1866780"/>
            <a:ext cx="441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P1 = 30 – 10 = 20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0" y="2171580"/>
            <a:ext cx="3422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P2 = (0 – 0) + (21 - 3) = 18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66208" y="2476380"/>
            <a:ext cx="2589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P3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</a:rPr>
              <a:t>= (3 – 3) + (9 - 5) = 4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2800290"/>
            <a:ext cx="17315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P4 = (5 – 5) = 0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71600" y="5086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2657290" y="5086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09600" y="440049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86200" y="5086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sz="20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6172200" y="5086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21</a:t>
            </a:r>
            <a:endParaRPr lang="en-US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157255" y="5710535"/>
            <a:ext cx="8302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Average waiting time = (20 + 18 + 4 + 0 + 3) / 5 = 45 / 5 = 9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6" name="Line 69"/>
          <p:cNvSpPr>
            <a:spLocks noChangeShapeType="1"/>
          </p:cNvSpPr>
          <p:nvPr/>
        </p:nvSpPr>
        <p:spPr bwMode="auto">
          <a:xfrm>
            <a:off x="5207000" y="43242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5029200" y="5086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15</a:t>
            </a:r>
            <a:endParaRPr lang="en-US" sz="2000" b="1" dirty="0"/>
          </a:p>
        </p:txBody>
      </p:sp>
      <p:sp>
        <p:nvSpPr>
          <p:cNvPr id="29" name="Rectangle 28"/>
          <p:cNvSpPr/>
          <p:nvPr/>
        </p:nvSpPr>
        <p:spPr>
          <a:xfrm>
            <a:off x="4572000" y="3105090"/>
            <a:ext cx="183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P5 = 15 – 12 = 3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30" name="Line 69"/>
          <p:cNvSpPr>
            <a:spLocks noChangeShapeType="1"/>
          </p:cNvSpPr>
          <p:nvPr/>
        </p:nvSpPr>
        <p:spPr bwMode="auto">
          <a:xfrm>
            <a:off x="6402950" y="43103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69"/>
          <p:cNvSpPr>
            <a:spLocks noChangeShapeType="1"/>
          </p:cNvSpPr>
          <p:nvPr/>
        </p:nvSpPr>
        <p:spPr bwMode="auto">
          <a:xfrm>
            <a:off x="7620000" y="43103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7404248" y="5086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30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775848" y="5086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905000" y="44297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P3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00400" y="44297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P4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4834" y="44297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P3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562600" y="44297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P5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57034" y="44297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01000" y="441960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P1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504890" y="2286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9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04890" y="26670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6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609600" y="3276600"/>
            <a:ext cx="359111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09600" y="2895600"/>
            <a:ext cx="359111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09600" y="4038600"/>
            <a:ext cx="359111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09600" y="2514600"/>
            <a:ext cx="359111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09600" y="3657600"/>
            <a:ext cx="3591110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7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3" grpId="0"/>
      <p:bldP spid="24" grpId="0"/>
      <p:bldP spid="25" grpId="0"/>
      <p:bldP spid="26" grpId="0" animBg="1"/>
      <p:bldP spid="28" grpId="0"/>
      <p:bldP spid="29" grpId="0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34975"/>
            <a:ext cx="9144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 smtClean="0"/>
              <a:t>5</a:t>
            </a:r>
            <a:r>
              <a:rPr lang="en-US" sz="3200" b="1" u="sng" baseline="30000" dirty="0" smtClean="0"/>
              <a:t>th</a:t>
            </a:r>
            <a:r>
              <a:rPr lang="en-US" sz="3200" b="1" u="sng" dirty="0" smtClean="0"/>
              <a:t> Case : Priority Scheduling </a:t>
            </a:r>
            <a:r>
              <a:rPr lang="en-US" sz="3200" b="1" u="sng" dirty="0" smtClean="0">
                <a:solidFill>
                  <a:srgbClr val="C00000"/>
                </a:solidFill>
              </a:rPr>
              <a:t>non-</a:t>
            </a:r>
            <a:r>
              <a:rPr lang="en-US" sz="3200" b="1" u="sng" dirty="0" smtClean="0">
                <a:solidFill>
                  <a:schemeClr val="accent2"/>
                </a:solidFill>
              </a:rPr>
              <a:t>Preemptive</a:t>
            </a:r>
            <a:endParaRPr lang="en-US" sz="3200" b="1" u="sng" dirty="0">
              <a:solidFill>
                <a:schemeClr val="accent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221738"/>
              </p:ext>
            </p:extLst>
          </p:nvPr>
        </p:nvGraphicFramePr>
        <p:xfrm>
          <a:off x="152400" y="1504890"/>
          <a:ext cx="4876800" cy="2677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Process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Burst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Priority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Arrival Time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All</a:t>
                      </a:r>
                      <a:br>
                        <a:rPr lang="en-US" b="1" dirty="0" smtClean="0"/>
                      </a:br>
                      <a:r>
                        <a:rPr lang="en-US" b="1" dirty="0" smtClean="0"/>
                        <a:t>Processes</a:t>
                      </a:r>
                      <a:br>
                        <a:rPr lang="en-US" b="1" dirty="0" smtClean="0"/>
                      </a:br>
                      <a:r>
                        <a:rPr lang="en-US" b="1" dirty="0" smtClean="0"/>
                        <a:t>Arrived</a:t>
                      </a:r>
                      <a:r>
                        <a:rPr lang="en-US" b="1" baseline="0" dirty="0" smtClean="0"/>
                        <a:t> at</a:t>
                      </a:r>
                      <a:br>
                        <a:rPr lang="en-US" b="1" baseline="0" dirty="0" smtClean="0"/>
                      </a:br>
                      <a:r>
                        <a:rPr lang="en-US" b="1" baseline="0" dirty="0" smtClean="0"/>
                        <a:t>The </a:t>
                      </a:r>
                      <a:br>
                        <a:rPr lang="en-US" b="1" baseline="0" dirty="0" smtClean="0"/>
                      </a:br>
                      <a:r>
                        <a:rPr lang="en-US" b="1" baseline="0" dirty="0" smtClean="0"/>
                        <a:t>Same</a:t>
                      </a:r>
                      <a:br>
                        <a:rPr lang="en-US" b="1" baseline="0" dirty="0" smtClean="0"/>
                      </a:br>
                      <a:r>
                        <a:rPr lang="en-US" b="1" baseline="0" dirty="0" smtClean="0"/>
                        <a:t>Time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700" y="1054556"/>
            <a:ext cx="911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Draw Gantt Chart and calculate the average waiting time usin</a:t>
            </a:r>
            <a:r>
              <a:rPr lang="en-US" b="1" dirty="0" smtClean="0"/>
              <a:t>g the given table</a:t>
            </a:r>
            <a:r>
              <a:rPr lang="en-US" b="1" dirty="0" smtClean="0"/>
              <a:t> ?? </a:t>
            </a:r>
            <a:endParaRPr lang="en-US" dirty="0"/>
          </a:p>
        </p:txBody>
      </p:sp>
      <p:sp>
        <p:nvSpPr>
          <p:cNvPr id="5" name="Rectangle 45"/>
          <p:cNvSpPr>
            <a:spLocks noChangeArrowheads="1"/>
          </p:cNvSpPr>
          <p:nvPr/>
        </p:nvSpPr>
        <p:spPr bwMode="auto">
          <a:xfrm>
            <a:off x="150842" y="4324290"/>
            <a:ext cx="8840758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6" name="Line 69"/>
          <p:cNvSpPr>
            <a:spLocks noChangeShapeType="1"/>
          </p:cNvSpPr>
          <p:nvPr/>
        </p:nvSpPr>
        <p:spPr bwMode="auto">
          <a:xfrm>
            <a:off x="150843" y="43242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69"/>
          <p:cNvSpPr>
            <a:spLocks noChangeShapeType="1"/>
          </p:cNvSpPr>
          <p:nvPr/>
        </p:nvSpPr>
        <p:spPr bwMode="auto">
          <a:xfrm>
            <a:off x="1147855" y="43369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9"/>
          <p:cNvSpPr>
            <a:spLocks noChangeShapeType="1"/>
          </p:cNvSpPr>
          <p:nvPr/>
        </p:nvSpPr>
        <p:spPr bwMode="auto">
          <a:xfrm>
            <a:off x="3657600" y="43242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9"/>
          <p:cNvSpPr>
            <a:spLocks noChangeShapeType="1"/>
          </p:cNvSpPr>
          <p:nvPr/>
        </p:nvSpPr>
        <p:spPr bwMode="auto">
          <a:xfrm>
            <a:off x="8312520" y="43242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5086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5562600" y="1524000"/>
            <a:ext cx="27499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Waiting time :</a:t>
            </a:r>
            <a:br>
              <a:rPr lang="en-US" sz="2000" b="1" dirty="0" smtClean="0">
                <a:solidFill>
                  <a:schemeClr val="accent6"/>
                </a:solidFill>
              </a:rPr>
            </a:br>
            <a:r>
              <a:rPr lang="en-US" sz="2000" b="1" dirty="0" smtClean="0">
                <a:solidFill>
                  <a:schemeClr val="accent6"/>
                </a:solidFill>
              </a:rPr>
              <a:t>start time – arrival time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8392" y="2247780"/>
            <a:ext cx="441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P1 = 6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8392" y="2552580"/>
            <a:ext cx="3422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P2 = 0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2600" y="285738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P3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</a:rPr>
              <a:t>= 16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68392" y="3181290"/>
            <a:ext cx="9541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P4 = 18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90600" y="5086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3505200" y="5086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6</a:t>
            </a:r>
            <a:endParaRPr lang="en-US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440049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10400" y="5086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16</a:t>
            </a:r>
            <a:endParaRPr lang="en-US" sz="2000" b="1" dirty="0"/>
          </a:p>
        </p:txBody>
      </p:sp>
      <p:sp>
        <p:nvSpPr>
          <p:cNvPr id="22" name="Rectangle 21"/>
          <p:cNvSpPr/>
          <p:nvPr/>
        </p:nvSpPr>
        <p:spPr>
          <a:xfrm>
            <a:off x="157255" y="5710535"/>
            <a:ext cx="8302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Average waiting time = (6 + 0 + 16 + 18 + 1) / 5 = 41 / 5 = 8.2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3" name="Line 69"/>
          <p:cNvSpPr>
            <a:spLocks noChangeShapeType="1"/>
          </p:cNvSpPr>
          <p:nvPr/>
        </p:nvSpPr>
        <p:spPr bwMode="auto">
          <a:xfrm>
            <a:off x="7162800" y="43242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090048" y="5086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18</a:t>
            </a:r>
            <a:endParaRPr lang="en-US" sz="2000" b="1" dirty="0"/>
          </a:p>
        </p:txBody>
      </p:sp>
      <p:sp>
        <p:nvSpPr>
          <p:cNvPr id="25" name="Rectangle 24"/>
          <p:cNvSpPr/>
          <p:nvPr/>
        </p:nvSpPr>
        <p:spPr>
          <a:xfrm>
            <a:off x="5568392" y="3486090"/>
            <a:ext cx="824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P5 = 1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26" name="Line 69"/>
          <p:cNvSpPr>
            <a:spLocks noChangeShapeType="1"/>
          </p:cNvSpPr>
          <p:nvPr/>
        </p:nvSpPr>
        <p:spPr bwMode="auto">
          <a:xfrm>
            <a:off x="8990968" y="43103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8775848" y="50862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905000" y="44297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P5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56834" y="44297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P1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467600" y="44297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P3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382000" y="44297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P4</a:t>
            </a:r>
            <a:endParaRPr 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79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 animBg="1"/>
      <p:bldP spid="24" grpId="0"/>
      <p:bldP spid="25" grpId="0"/>
      <p:bldP spid="26" grpId="0" animBg="1"/>
      <p:bldP spid="29" grpId="0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34975"/>
            <a:ext cx="9144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 smtClean="0"/>
              <a:t>6</a:t>
            </a:r>
            <a:r>
              <a:rPr lang="en-US" sz="3200" b="1" u="sng" baseline="30000" dirty="0" smtClean="0"/>
              <a:t>th</a:t>
            </a:r>
            <a:r>
              <a:rPr lang="en-US" sz="3200" b="1" u="sng" dirty="0" smtClean="0"/>
              <a:t> Case : Priority Scheduling </a:t>
            </a:r>
            <a:r>
              <a:rPr lang="en-US" sz="3200" b="1" u="sng" dirty="0" smtClean="0">
                <a:solidFill>
                  <a:schemeClr val="accent2"/>
                </a:solidFill>
              </a:rPr>
              <a:t>Preemptive</a:t>
            </a:r>
            <a:endParaRPr lang="en-US" sz="3200" b="1" u="sng" dirty="0">
              <a:solidFill>
                <a:schemeClr val="accent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801682"/>
              </p:ext>
            </p:extLst>
          </p:nvPr>
        </p:nvGraphicFramePr>
        <p:xfrm>
          <a:off x="152400" y="1504890"/>
          <a:ext cx="4876800" cy="2677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Process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Burst Time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Priority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Arrival Time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0.0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1.0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2.0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3.0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4.0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2700" y="1054556"/>
            <a:ext cx="911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Draw Gantt Chart and calculate the average waiting time usin</a:t>
            </a:r>
            <a:r>
              <a:rPr lang="en-US" b="1" dirty="0" smtClean="0"/>
              <a:t>g the given table</a:t>
            </a:r>
            <a:r>
              <a:rPr lang="en-US" b="1" dirty="0" smtClean="0"/>
              <a:t> ??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562600" y="1524000"/>
            <a:ext cx="27499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Waiting time :</a:t>
            </a:r>
            <a:br>
              <a:rPr lang="en-US" sz="2000" b="1" dirty="0" smtClean="0">
                <a:solidFill>
                  <a:srgbClr val="C00000"/>
                </a:solidFill>
              </a:rPr>
            </a:br>
            <a:r>
              <a:rPr lang="en-US" sz="2000" b="1" dirty="0" smtClean="0">
                <a:solidFill>
                  <a:srgbClr val="C00000"/>
                </a:solidFill>
              </a:rPr>
              <a:t>start time – arrival time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8392" y="2247780"/>
            <a:ext cx="441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P1 = (0 - 0)+(2 - 1)+(9 - 4) = 6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8392" y="2552580"/>
            <a:ext cx="3422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P2 = 1 – 1 = 0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62600" y="2857380"/>
            <a:ext cx="183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P3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= 16 – 2 = 14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8392" y="3181290"/>
            <a:ext cx="18309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P4 = 18 – 3 = 15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57255" y="5710535"/>
            <a:ext cx="83025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Average waiting time = (6 + 0 + 14 + 15 + 0) / 5 = 35 / 5 = 7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568392" y="3486090"/>
            <a:ext cx="1571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P5 = 4 – 4 = 0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30" name="Rectangle 45"/>
          <p:cNvSpPr>
            <a:spLocks noChangeArrowheads="1"/>
          </p:cNvSpPr>
          <p:nvPr/>
        </p:nvSpPr>
        <p:spPr bwMode="auto">
          <a:xfrm>
            <a:off x="150842" y="4400490"/>
            <a:ext cx="8840758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31" name="Line 69"/>
          <p:cNvSpPr>
            <a:spLocks noChangeShapeType="1"/>
          </p:cNvSpPr>
          <p:nvPr/>
        </p:nvSpPr>
        <p:spPr bwMode="auto">
          <a:xfrm>
            <a:off x="150843" y="44004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69"/>
          <p:cNvSpPr>
            <a:spLocks noChangeShapeType="1"/>
          </p:cNvSpPr>
          <p:nvPr/>
        </p:nvSpPr>
        <p:spPr bwMode="auto">
          <a:xfrm>
            <a:off x="762000" y="44131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69"/>
          <p:cNvSpPr>
            <a:spLocks noChangeShapeType="1"/>
          </p:cNvSpPr>
          <p:nvPr/>
        </p:nvSpPr>
        <p:spPr bwMode="auto">
          <a:xfrm>
            <a:off x="1524000" y="44004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69"/>
          <p:cNvSpPr>
            <a:spLocks noChangeShapeType="1"/>
          </p:cNvSpPr>
          <p:nvPr/>
        </p:nvSpPr>
        <p:spPr bwMode="auto">
          <a:xfrm>
            <a:off x="2514600" y="44131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0" y="5162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9600" y="5162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1371600" y="5162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03834" y="447669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P1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362200" y="5162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566048" y="5162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16</a:t>
            </a:r>
            <a:endParaRPr lang="en-US" sz="2000" b="1" dirty="0"/>
          </a:p>
        </p:txBody>
      </p:sp>
      <p:sp>
        <p:nvSpPr>
          <p:cNvPr id="41" name="Line 69"/>
          <p:cNvSpPr>
            <a:spLocks noChangeShapeType="1"/>
          </p:cNvSpPr>
          <p:nvPr/>
        </p:nvSpPr>
        <p:spPr bwMode="auto">
          <a:xfrm>
            <a:off x="4043455" y="43865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3876490" y="51624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sz="2000" b="1" dirty="0"/>
          </a:p>
        </p:txBody>
      </p:sp>
      <p:sp>
        <p:nvSpPr>
          <p:cNvPr id="43" name="Line 69"/>
          <p:cNvSpPr>
            <a:spLocks noChangeShapeType="1"/>
          </p:cNvSpPr>
          <p:nvPr/>
        </p:nvSpPr>
        <p:spPr bwMode="auto">
          <a:xfrm>
            <a:off x="6781800" y="43865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69"/>
          <p:cNvSpPr>
            <a:spLocks noChangeShapeType="1"/>
          </p:cNvSpPr>
          <p:nvPr/>
        </p:nvSpPr>
        <p:spPr bwMode="auto">
          <a:xfrm>
            <a:off x="8153400" y="438659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937648" y="5162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18</a:t>
            </a:r>
            <a:endParaRPr lang="en-US" sz="2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8775848" y="516249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19</a:t>
            </a:r>
            <a:endParaRPr lang="en-US" sz="2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813434" y="45059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P2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727834" y="45059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P1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971800" y="45059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P5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80634" y="45059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P1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214234" y="450598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P3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05800" y="4495800"/>
            <a:ext cx="558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2"/>
                </a:solidFill>
              </a:rPr>
              <a:t>P4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54" name="Line 69"/>
          <p:cNvSpPr>
            <a:spLocks noChangeShapeType="1"/>
          </p:cNvSpPr>
          <p:nvPr/>
        </p:nvSpPr>
        <p:spPr bwMode="auto">
          <a:xfrm>
            <a:off x="8991600" y="44196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1819090" y="2343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9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209800" y="23430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7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57" name="Straight Connector 56"/>
          <p:cNvCxnSpPr/>
          <p:nvPr/>
        </p:nvCxnSpPr>
        <p:spPr>
          <a:xfrm>
            <a:off x="457200" y="2514600"/>
            <a:ext cx="4343400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43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20" grpId="0"/>
      <p:bldP spid="23" grpId="0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/>
      <p:bldP spid="43" grpId="0" animBg="1"/>
      <p:bldP spid="44" grpId="0" animBg="1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4" grpId="0" animBg="1"/>
      <p:bldP spid="55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34975"/>
            <a:ext cx="91440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u="sng" dirty="0" smtClean="0"/>
              <a:t>7</a:t>
            </a:r>
            <a:r>
              <a:rPr lang="en-US" sz="3200" b="1" u="sng" baseline="30000" dirty="0" smtClean="0"/>
              <a:t>th</a:t>
            </a:r>
            <a:r>
              <a:rPr lang="en-US" sz="3200" b="1" u="sng" dirty="0" smtClean="0"/>
              <a:t> Case : Round Robin (RR)</a:t>
            </a:r>
            <a:endParaRPr lang="en-US" sz="3200" b="1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63333"/>
              </p:ext>
            </p:extLst>
          </p:nvPr>
        </p:nvGraphicFramePr>
        <p:xfrm>
          <a:off x="152400" y="1593334"/>
          <a:ext cx="4064000" cy="2311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Process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Burst Time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700" y="1143000"/>
            <a:ext cx="911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Draw Gantt Chart and Calculate The Average Waiting Time , where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45"/>
          <p:cNvSpPr>
            <a:spLocks noChangeArrowheads="1"/>
          </p:cNvSpPr>
          <p:nvPr/>
        </p:nvSpPr>
        <p:spPr bwMode="auto">
          <a:xfrm>
            <a:off x="330200" y="3955534"/>
            <a:ext cx="76200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ar-EG"/>
          </a:p>
        </p:txBody>
      </p:sp>
      <p:sp>
        <p:nvSpPr>
          <p:cNvPr id="8" name="Line 69"/>
          <p:cNvSpPr>
            <a:spLocks noChangeShapeType="1"/>
          </p:cNvSpPr>
          <p:nvPr/>
        </p:nvSpPr>
        <p:spPr bwMode="auto">
          <a:xfrm>
            <a:off x="330200" y="395553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69"/>
          <p:cNvSpPr>
            <a:spLocks noChangeShapeType="1"/>
          </p:cNvSpPr>
          <p:nvPr/>
        </p:nvSpPr>
        <p:spPr bwMode="auto">
          <a:xfrm>
            <a:off x="1231900" y="395553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9"/>
          <p:cNvSpPr>
            <a:spLocks noChangeShapeType="1"/>
          </p:cNvSpPr>
          <p:nvPr/>
        </p:nvSpPr>
        <p:spPr bwMode="auto">
          <a:xfrm>
            <a:off x="2209800" y="394180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69"/>
          <p:cNvSpPr>
            <a:spLocks noChangeShapeType="1"/>
          </p:cNvSpPr>
          <p:nvPr/>
        </p:nvSpPr>
        <p:spPr bwMode="auto">
          <a:xfrm>
            <a:off x="3048000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69"/>
          <p:cNvSpPr>
            <a:spLocks noChangeShapeType="1"/>
          </p:cNvSpPr>
          <p:nvPr/>
        </p:nvSpPr>
        <p:spPr bwMode="auto">
          <a:xfrm>
            <a:off x="7950200" y="3968234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63136" y="403860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P1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0" y="403860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P2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68336" y="403860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P5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3200" y="403860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P4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357" y="47175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0</a:t>
            </a:r>
            <a:endParaRPr lang="en-US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66800" y="471753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57400" y="4729202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10</a:t>
            </a:r>
            <a:endParaRPr lang="en-US" sz="2000" b="1" dirty="0" smtClean="0"/>
          </a:p>
        </p:txBody>
      </p:sp>
      <p:sp>
        <p:nvSpPr>
          <p:cNvPr id="20" name="Rectangle 19"/>
          <p:cNvSpPr/>
          <p:nvPr/>
        </p:nvSpPr>
        <p:spPr>
          <a:xfrm>
            <a:off x="2832248" y="4717534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14</a:t>
            </a:r>
            <a:endParaRPr lang="en-US" sz="2000" b="1" dirty="0" smtClean="0"/>
          </a:p>
        </p:txBody>
      </p:sp>
      <p:sp>
        <p:nvSpPr>
          <p:cNvPr id="21" name="Rectangle 20"/>
          <p:cNvSpPr/>
          <p:nvPr/>
        </p:nvSpPr>
        <p:spPr>
          <a:xfrm>
            <a:off x="3657600" y="4724400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19</a:t>
            </a:r>
            <a:endParaRPr lang="en-US" sz="2000" b="1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4572000" y="1593334"/>
            <a:ext cx="1682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Waiting time :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72000" y="2038290"/>
            <a:ext cx="441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P1 = 0 + (24 - 5) + (37 - 29) = 27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0" y="2323980"/>
            <a:ext cx="34225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P2 = 5 + (29 - 10) = 24 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66208" y="2647890"/>
            <a:ext cx="33839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P3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 smtClean="0">
                <a:solidFill>
                  <a:schemeClr val="accent6"/>
                </a:solidFill>
              </a:rPr>
              <a:t>= 10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572000" y="2952690"/>
            <a:ext cx="2743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P4 = 14 + (32 - 19) = 27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400" y="5403334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Average waiting time = (27 + 24 + 10 + 27 + 19) / 5 = 107 / 5 = 21.4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28" name="Line 69"/>
          <p:cNvSpPr>
            <a:spLocks noChangeShapeType="1"/>
          </p:cNvSpPr>
          <p:nvPr/>
        </p:nvSpPr>
        <p:spPr bwMode="auto">
          <a:xfrm>
            <a:off x="3886200" y="394866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69"/>
          <p:cNvSpPr>
            <a:spLocks noChangeShapeType="1"/>
          </p:cNvSpPr>
          <p:nvPr/>
        </p:nvSpPr>
        <p:spPr bwMode="auto">
          <a:xfrm>
            <a:off x="4724400" y="396720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Line 69"/>
          <p:cNvSpPr>
            <a:spLocks noChangeShapeType="1"/>
          </p:cNvSpPr>
          <p:nvPr/>
        </p:nvSpPr>
        <p:spPr bwMode="auto">
          <a:xfrm>
            <a:off x="5638800" y="3945232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" name="Line 69"/>
          <p:cNvSpPr>
            <a:spLocks noChangeShapeType="1"/>
          </p:cNvSpPr>
          <p:nvPr/>
        </p:nvSpPr>
        <p:spPr bwMode="auto">
          <a:xfrm>
            <a:off x="6400800" y="394866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69"/>
          <p:cNvSpPr>
            <a:spLocks noChangeShapeType="1"/>
          </p:cNvSpPr>
          <p:nvPr/>
        </p:nvSpPr>
        <p:spPr bwMode="auto">
          <a:xfrm>
            <a:off x="7133064" y="3962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91936" y="403860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P3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00400" y="403860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P4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953000" y="403860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P1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91200" y="403860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P2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15200" y="403860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/>
                </a:solidFill>
              </a:rPr>
              <a:t>P1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08648" y="4724400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24</a:t>
            </a:r>
            <a:endParaRPr lang="en-US" sz="2000" b="1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5423048" y="4724400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29</a:t>
            </a:r>
            <a:endParaRPr lang="en-US" sz="2000" b="1" dirty="0" smtClean="0"/>
          </a:p>
        </p:txBody>
      </p:sp>
      <p:sp>
        <p:nvSpPr>
          <p:cNvPr id="40" name="Rectangle 39"/>
          <p:cNvSpPr/>
          <p:nvPr/>
        </p:nvSpPr>
        <p:spPr>
          <a:xfrm>
            <a:off x="6185048" y="4724400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32</a:t>
            </a:r>
            <a:endParaRPr lang="en-US" sz="2000" b="1" dirty="0" smtClean="0"/>
          </a:p>
        </p:txBody>
      </p:sp>
      <p:sp>
        <p:nvSpPr>
          <p:cNvPr id="41" name="Rectangle 40"/>
          <p:cNvSpPr/>
          <p:nvPr/>
        </p:nvSpPr>
        <p:spPr>
          <a:xfrm>
            <a:off x="6934200" y="4724400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37</a:t>
            </a:r>
            <a:endParaRPr lang="en-US" sz="2000" b="1" dirty="0" smtClean="0"/>
          </a:p>
        </p:txBody>
      </p:sp>
      <p:sp>
        <p:nvSpPr>
          <p:cNvPr id="42" name="Rectangle 41"/>
          <p:cNvSpPr/>
          <p:nvPr/>
        </p:nvSpPr>
        <p:spPr>
          <a:xfrm>
            <a:off x="7772400" y="4724400"/>
            <a:ext cx="444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39</a:t>
            </a:r>
            <a:endParaRPr lang="en-US" sz="2000" b="1" dirty="0" smtClean="0"/>
          </a:p>
        </p:txBody>
      </p:sp>
      <p:sp>
        <p:nvSpPr>
          <p:cNvPr id="43" name="TextBox 42"/>
          <p:cNvSpPr txBox="1"/>
          <p:nvPr/>
        </p:nvSpPr>
        <p:spPr>
          <a:xfrm>
            <a:off x="3419290" y="2038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7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00290" y="2038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2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419290" y="241929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3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29000" y="312420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5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08062" y="2209800"/>
            <a:ext cx="3720828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4800" y="2590800"/>
            <a:ext cx="3720828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04800" y="3352800"/>
            <a:ext cx="3720828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04800" y="2971800"/>
            <a:ext cx="3720828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04800" y="3733800"/>
            <a:ext cx="3720828" cy="0"/>
          </a:xfrm>
          <a:prstGeom prst="line">
            <a:avLst/>
          </a:prstGeom>
          <a:ln w="1905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350000" y="1076980"/>
            <a:ext cx="9118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Quantum = 5 ms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4572000" y="3257490"/>
            <a:ext cx="25843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P5 = 19</a:t>
            </a:r>
            <a:endParaRPr lang="en-US" sz="2000" b="1" dirty="0" smtClean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32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2819231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C00000"/>
                </a:solidFill>
              </a:rPr>
              <a:t>Thank You For Watching</a:t>
            </a:r>
            <a:endParaRPr lang="en-US" sz="6000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4242138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Good Luck</a:t>
            </a:r>
            <a:endParaRPr lang="en-US" sz="6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1614221" y="4557981"/>
            <a:ext cx="43433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bdoLine" pitchFamily="50" charset="-78"/>
                <a:cs typeface="AbdoLine" pitchFamily="50" charset="-78"/>
              </a:rPr>
              <a:t>(</a:t>
            </a:r>
            <a:endParaRPr lang="en-US" sz="8000" b="1" dirty="0">
              <a:solidFill>
                <a:schemeClr val="tx2">
                  <a:lumMod val="60000"/>
                  <a:lumOff val="40000"/>
                </a:schemeClr>
              </a:solidFill>
              <a:latin typeface="AbdoLine" pitchFamily="50" charset="-78"/>
              <a:cs typeface="AbdoLine" pitchFamily="50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47802" y="4226004"/>
            <a:ext cx="4343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6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 Massir Ballpoint" pitchFamily="2" charset="-78"/>
                <a:cs typeface="A Massir Ballpoint" pitchFamily="2" charset="-78"/>
              </a:rPr>
              <a:t>.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  <a:latin typeface="A Massir Ballpoint" pitchFamily="2" charset="-78"/>
              <a:cs typeface="A Massir Ballpoint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4226004"/>
            <a:ext cx="434339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EG" sz="6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 Massir Ballpoint" pitchFamily="2" charset="-78"/>
                <a:cs typeface="A Massir Ballpoint" pitchFamily="2" charset="-78"/>
              </a:rPr>
              <a:t>.</a:t>
            </a:r>
            <a:endParaRPr lang="en-US" sz="6600" b="1" dirty="0">
              <a:solidFill>
                <a:schemeClr val="tx2">
                  <a:lumMod val="60000"/>
                  <a:lumOff val="40000"/>
                </a:schemeClr>
              </a:solidFill>
              <a:latin typeface="A Massir Ballpoint" pitchFamily="2" charset="-78"/>
              <a:cs typeface="A Massir Ballpoin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077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836</Words>
  <Application>Microsoft Office PowerPoint</Application>
  <PresentationFormat>On-screen Show (4:3)</PresentationFormat>
  <Paragraphs>283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1st Case : FCFS (First Come First Served)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1st Case : FCFS (First Come First Served)</dc:title>
  <dc:creator>SASA</dc:creator>
  <cp:lastModifiedBy>SASA</cp:lastModifiedBy>
  <cp:revision>42</cp:revision>
  <dcterms:created xsi:type="dcterms:W3CDTF">2016-01-19T04:02:11Z</dcterms:created>
  <dcterms:modified xsi:type="dcterms:W3CDTF">2016-01-19T07:22:19Z</dcterms:modified>
</cp:coreProperties>
</file>