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1295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5800" y="6248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8302" y="462279"/>
            <a:ext cx="278739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565"/>
            <a:ext cx="8072119" cy="3735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510" y="2010663"/>
            <a:ext cx="753668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7025" marR="5080" indent="-285496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Steps </a:t>
            </a:r>
            <a:r>
              <a:rPr sz="3600" dirty="0"/>
              <a:t>in the </a:t>
            </a:r>
            <a:r>
              <a:rPr sz="3600" spc="-20" dirty="0" smtClean="0"/>
              <a:t>Software</a:t>
            </a:r>
            <a:r>
              <a:rPr lang="en-US" sz="3600" spc="-20" dirty="0" smtClean="0"/>
              <a:t> </a:t>
            </a:r>
            <a:r>
              <a:rPr sz="3600" spc="-10" dirty="0" smtClean="0"/>
              <a:t>Development  </a:t>
            </a:r>
            <a:r>
              <a:rPr sz="3600" spc="-15" dirty="0"/>
              <a:t>Process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796032" y="3436365"/>
            <a:ext cx="3548379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Software</a:t>
            </a:r>
            <a:r>
              <a:rPr sz="28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Engineering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 dirty="0">
              <a:latin typeface="Carlito"/>
              <a:cs typeface="Carlito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800" spc="-10" dirty="0" smtClean="0">
                <a:solidFill>
                  <a:srgbClr val="FF0000"/>
                </a:solidFill>
                <a:latin typeface="Carlito"/>
                <a:cs typeface="Carlito"/>
              </a:rPr>
              <a:t>Lecture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6333"/>
            <a:ext cx="7853680" cy="438517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Acceptance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testing</a:t>
            </a:r>
            <a:endParaRPr sz="3200" dirty="0">
              <a:latin typeface="Carlito"/>
              <a:cs typeface="Carlito"/>
            </a:endParaRPr>
          </a:p>
          <a:p>
            <a:pPr marL="755650" marR="56515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tested against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requirements </a:t>
            </a:r>
            <a:r>
              <a:rPr sz="2800" spc="-10" dirty="0">
                <a:latin typeface="Carlito"/>
                <a:cs typeface="Carlito"/>
              </a:rPr>
              <a:t>by 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client</a:t>
            </a:r>
            <a:r>
              <a:rPr sz="2800" spc="-10" dirty="0">
                <a:latin typeface="Carlito"/>
                <a:cs typeface="Carlito"/>
              </a:rPr>
              <a:t>, often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selected </a:t>
            </a:r>
            <a:r>
              <a:rPr sz="2800" spc="-15" dirty="0">
                <a:latin typeface="Carlito"/>
                <a:cs typeface="Carlito"/>
              </a:rPr>
              <a:t>customers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5" dirty="0">
                <a:latin typeface="Carlito"/>
                <a:cs typeface="Carlito"/>
              </a:rPr>
              <a:t>users.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Delivery </a:t>
            </a:r>
            <a:r>
              <a:rPr sz="3200" spc="-5" dirty="0">
                <a:latin typeface="Carlito"/>
                <a:cs typeface="Carlito"/>
              </a:rPr>
              <a:t>and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release</a:t>
            </a:r>
            <a:endParaRPr sz="3200" dirty="0">
              <a:latin typeface="Carlito"/>
              <a:cs typeface="Carlito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rlito"/>
                <a:cs typeface="Carlito"/>
              </a:rPr>
              <a:t>After </a:t>
            </a:r>
            <a:r>
              <a:rPr sz="2800" spc="-5" dirty="0">
                <a:latin typeface="Carlito"/>
                <a:cs typeface="Carlito"/>
              </a:rPr>
              <a:t>successful </a:t>
            </a:r>
            <a:r>
              <a:rPr sz="2800" spc="-10" dirty="0">
                <a:latin typeface="Carlito"/>
                <a:cs typeface="Carlito"/>
              </a:rPr>
              <a:t>acceptance testing,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system </a:t>
            </a:r>
            <a:r>
              <a:rPr sz="2800" dirty="0">
                <a:latin typeface="Carlito"/>
                <a:cs typeface="Carlito"/>
              </a:rPr>
              <a:t>is  </a:t>
            </a:r>
            <a:r>
              <a:rPr sz="2800" spc="-15" dirty="0">
                <a:latin typeface="Carlito"/>
                <a:cs typeface="Carlito"/>
              </a:rPr>
              <a:t>delivered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released </a:t>
            </a:r>
            <a:r>
              <a:rPr sz="2800" spc="-20" dirty="0">
                <a:latin typeface="Carlito"/>
                <a:cs typeface="Carlito"/>
              </a:rPr>
              <a:t>into  </a:t>
            </a:r>
            <a:r>
              <a:rPr sz="2800" spc="-10" dirty="0">
                <a:latin typeface="Carlito"/>
                <a:cs typeface="Carlito"/>
              </a:rPr>
              <a:t>production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20" dirty="0">
                <a:latin typeface="Carlito"/>
                <a:cs typeface="Carlito"/>
              </a:rPr>
              <a:t>marketed to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customers.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3580" y="495807"/>
            <a:ext cx="77393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Process </a:t>
            </a:r>
            <a:r>
              <a:rPr sz="3200" spc="-5" dirty="0"/>
              <a:t>Step:Acceptance </a:t>
            </a:r>
            <a:r>
              <a:rPr sz="3200" dirty="0"/>
              <a:t>and</a:t>
            </a:r>
            <a:r>
              <a:rPr sz="3200" spc="-80" dirty="0"/>
              <a:t> </a:t>
            </a:r>
            <a:r>
              <a:rPr sz="3200" spc="-10" dirty="0"/>
              <a:t>Release</a:t>
            </a:r>
            <a:endParaRPr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7461"/>
            <a:ext cx="7841615" cy="413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15" dirty="0">
                <a:latin typeface="Carlito"/>
                <a:cs typeface="Carlito"/>
              </a:rPr>
              <a:t>Operation</a:t>
            </a:r>
            <a:r>
              <a:rPr sz="2700" spc="-15" dirty="0">
                <a:latin typeface="Carlito"/>
                <a:cs typeface="Carlito"/>
              </a:rPr>
              <a:t>:</a:t>
            </a:r>
            <a:endParaRPr sz="2700">
              <a:latin typeface="Carlito"/>
              <a:cs typeface="Carlito"/>
            </a:endParaRPr>
          </a:p>
          <a:p>
            <a:pPr marL="755650" lvl="1" indent="-285750">
              <a:lnSpc>
                <a:spcPts val="2875"/>
              </a:lnSpc>
              <a:spcBef>
                <a:spcPts val="1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put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10" dirty="0">
                <a:latin typeface="Carlito"/>
                <a:cs typeface="Carlito"/>
              </a:rPr>
              <a:t>practical </a:t>
            </a:r>
            <a:r>
              <a:rPr sz="2400" spc="-5" dirty="0">
                <a:latin typeface="Carlito"/>
                <a:cs typeface="Carlito"/>
              </a:rPr>
              <a:t>use.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10" dirty="0">
                <a:latin typeface="Carlito"/>
                <a:cs typeface="Carlito"/>
              </a:rPr>
              <a:t>Maintenance</a:t>
            </a:r>
            <a:r>
              <a:rPr sz="2700" spc="-10" dirty="0">
                <a:latin typeface="Carlito"/>
                <a:cs typeface="Carlito"/>
              </a:rPr>
              <a:t>:</a:t>
            </a:r>
            <a:endParaRPr sz="2700">
              <a:latin typeface="Carlito"/>
              <a:cs typeface="Carlito"/>
            </a:endParaRPr>
          </a:p>
          <a:p>
            <a:pPr marL="755650" lvl="1" indent="-285750">
              <a:lnSpc>
                <a:spcPts val="2875"/>
              </a:lnSpc>
              <a:spcBef>
                <a:spcPts val="1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latin typeface="Carlito"/>
                <a:cs typeface="Carlito"/>
              </a:rPr>
              <a:t>Errors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problems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identified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ﬁxed.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10" dirty="0">
                <a:latin typeface="Carlito"/>
                <a:cs typeface="Carlito"/>
              </a:rPr>
              <a:t>Evolution</a:t>
            </a:r>
            <a:r>
              <a:rPr sz="2700" spc="-10" dirty="0">
                <a:latin typeface="Carlito"/>
                <a:cs typeface="Carlito"/>
              </a:rPr>
              <a:t>:</a:t>
            </a:r>
            <a:endParaRPr sz="2700">
              <a:latin typeface="Carlito"/>
              <a:cs typeface="Carlito"/>
            </a:endParaRPr>
          </a:p>
          <a:p>
            <a:pPr marL="755650" marR="5080" lvl="1" indent="-285750">
              <a:lnSpc>
                <a:spcPts val="231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spc="-15" dirty="0">
                <a:latin typeface="Carlito"/>
                <a:cs typeface="Carlito"/>
              </a:rPr>
              <a:t>evolves </a:t>
            </a:r>
            <a:r>
              <a:rPr sz="2400" spc="-10" dirty="0">
                <a:latin typeface="Carlito"/>
                <a:cs typeface="Carlito"/>
              </a:rPr>
              <a:t>over </a:t>
            </a:r>
            <a:r>
              <a:rPr sz="2400" dirty="0">
                <a:latin typeface="Carlito"/>
                <a:cs typeface="Carlito"/>
              </a:rPr>
              <a:t>time as </a:t>
            </a:r>
            <a:r>
              <a:rPr sz="2400" spc="-10" dirty="0">
                <a:latin typeface="Carlito"/>
                <a:cs typeface="Carlito"/>
              </a:rPr>
              <a:t>requirements </a:t>
            </a:r>
            <a:r>
              <a:rPr sz="2400" spc="-5" dirty="0">
                <a:latin typeface="Carlito"/>
                <a:cs typeface="Carlito"/>
              </a:rPr>
              <a:t>change,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dirty="0">
                <a:latin typeface="Carlito"/>
                <a:cs typeface="Carlito"/>
              </a:rPr>
              <a:t>add </a:t>
            </a:r>
            <a:r>
              <a:rPr sz="2400" spc="-1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functions, or adapt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changing </a:t>
            </a:r>
            <a:r>
              <a:rPr sz="2400" spc="-10" dirty="0">
                <a:latin typeface="Carlito"/>
                <a:cs typeface="Carlito"/>
              </a:rPr>
              <a:t>technical  </a:t>
            </a:r>
            <a:r>
              <a:rPr sz="2400" spc="-15" dirty="0">
                <a:latin typeface="Carlito"/>
                <a:cs typeface="Carlito"/>
              </a:rPr>
              <a:t>environment.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rlito"/>
                <a:cs typeface="Carlito"/>
              </a:rPr>
              <a:t>Phase</a:t>
            </a:r>
            <a:r>
              <a:rPr sz="2700" b="1" dirty="0">
                <a:latin typeface="Carlito"/>
                <a:cs typeface="Carlito"/>
              </a:rPr>
              <a:t> out</a:t>
            </a:r>
            <a:r>
              <a:rPr sz="2700" dirty="0">
                <a:latin typeface="Carlito"/>
                <a:cs typeface="Carlito"/>
              </a:rPr>
              <a:t>:</a:t>
            </a:r>
            <a:endParaRPr sz="2700">
              <a:latin typeface="Carlito"/>
              <a:cs typeface="Carlito"/>
            </a:endParaRPr>
          </a:p>
          <a:p>
            <a:pPr marL="755650" lvl="1" indent="-285750">
              <a:lnSpc>
                <a:spcPts val="2875"/>
              </a:lnSpc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withdrawn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This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sometimes called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5" dirty="0">
                <a:solidFill>
                  <a:srgbClr val="FF0000"/>
                </a:solidFill>
                <a:latin typeface="Carlito"/>
                <a:cs typeface="Carlito"/>
              </a:rPr>
              <a:t>Software </a:t>
            </a:r>
            <a:r>
              <a:rPr sz="2700" spc="-25" dirty="0">
                <a:solidFill>
                  <a:srgbClr val="FF0000"/>
                </a:solidFill>
                <a:latin typeface="Carlito"/>
                <a:cs typeface="Carlito"/>
              </a:rPr>
              <a:t>Life</a:t>
            </a:r>
            <a:r>
              <a:rPr sz="27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rlito"/>
                <a:cs typeface="Carlito"/>
              </a:rPr>
              <a:t>Cycle.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04" y="530098"/>
            <a:ext cx="78111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Process </a:t>
            </a:r>
            <a:r>
              <a:rPr sz="3200" spc="-10" dirty="0"/>
              <a:t>Step: </a:t>
            </a:r>
            <a:r>
              <a:rPr sz="3200" spc="-15" dirty="0"/>
              <a:t>Operation </a:t>
            </a:r>
            <a:r>
              <a:rPr sz="3200" dirty="0"/>
              <a:t>and</a:t>
            </a:r>
            <a:r>
              <a:rPr sz="3200" spc="-40" dirty="0"/>
              <a:t> </a:t>
            </a:r>
            <a:r>
              <a:rPr sz="3200" spc="-10" dirty="0"/>
              <a:t>Maintenance</a:t>
            </a:r>
            <a:endParaRPr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4987"/>
            <a:ext cx="7797800" cy="44392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21590" indent="-342900">
              <a:lnSpc>
                <a:spcPct val="8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Every </a:t>
            </a:r>
            <a:r>
              <a:rPr sz="2200" spc="-10" dirty="0">
                <a:latin typeface="Carlito"/>
                <a:cs typeface="Carlito"/>
              </a:rPr>
              <a:t>software project </a:t>
            </a:r>
            <a:r>
              <a:rPr sz="2200" spc="-5" dirty="0">
                <a:latin typeface="Carlito"/>
                <a:cs typeface="Carlito"/>
              </a:rPr>
              <a:t>will include </a:t>
            </a:r>
            <a:r>
              <a:rPr sz="2200" dirty="0">
                <a:latin typeface="Carlito"/>
                <a:cs typeface="Carlito"/>
              </a:rPr>
              <a:t>these </a:t>
            </a:r>
            <a:r>
              <a:rPr sz="2200" spc="-5" dirty="0">
                <a:latin typeface="Carlito"/>
                <a:cs typeface="Carlito"/>
              </a:rPr>
              <a:t>basic </a:t>
            </a:r>
            <a:r>
              <a:rPr sz="2200" spc="-10" dirty="0">
                <a:latin typeface="Carlito"/>
                <a:cs typeface="Carlito"/>
              </a:rPr>
              <a:t>processes, </a:t>
            </a:r>
            <a:r>
              <a:rPr sz="2200" dirty="0">
                <a:latin typeface="Carlito"/>
                <a:cs typeface="Carlito"/>
              </a:rPr>
              <a:t>in </a:t>
            </a:r>
            <a:r>
              <a:rPr sz="2200" spc="-5" dirty="0">
                <a:latin typeface="Carlito"/>
                <a:cs typeface="Carlito"/>
              </a:rPr>
              <a:t>some  shape or </a:t>
            </a:r>
            <a:r>
              <a:rPr sz="2200" spc="-15" dirty="0">
                <a:latin typeface="Carlito"/>
                <a:cs typeface="Carlito"/>
              </a:rPr>
              <a:t>form, </a:t>
            </a:r>
            <a:r>
              <a:rPr sz="2200" spc="-5" dirty="0">
                <a:latin typeface="Carlito"/>
                <a:cs typeface="Carlito"/>
              </a:rPr>
              <a:t>but:</a:t>
            </a:r>
            <a:endParaRPr sz="22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steps may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formal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informal.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39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steps may </a:t>
            </a:r>
            <a:r>
              <a:rPr sz="2000" spc="-5" dirty="0">
                <a:latin typeface="Carlito"/>
                <a:cs typeface="Carlito"/>
              </a:rPr>
              <a:t>be carried out in </a:t>
            </a:r>
            <a:r>
              <a:rPr sz="2000" spc="-10" dirty="0">
                <a:latin typeface="Carlito"/>
                <a:cs typeface="Carlito"/>
              </a:rPr>
              <a:t>various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sequences.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FF0000"/>
                </a:solidFill>
                <a:latin typeface="Carlito"/>
                <a:cs typeface="Carlito"/>
              </a:rPr>
              <a:t>Major</a:t>
            </a:r>
            <a:r>
              <a:rPr sz="2200" b="1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rlito"/>
                <a:cs typeface="Carlito"/>
              </a:rPr>
              <a:t>alternatives</a:t>
            </a:r>
            <a:endParaRPr sz="2200">
              <a:latin typeface="Carlito"/>
              <a:cs typeface="Carlito"/>
            </a:endParaRPr>
          </a:p>
          <a:p>
            <a:pPr marL="755650" marR="1094105" lvl="1" indent="-285750">
              <a:lnSpc>
                <a:spcPts val="1920"/>
              </a:lnSpc>
              <a:spcBef>
                <a:spcPts val="47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rlito"/>
                <a:cs typeface="Carlito"/>
              </a:rPr>
              <a:t>In this </a:t>
            </a:r>
            <a:r>
              <a:rPr sz="2000" spc="-15" dirty="0">
                <a:latin typeface="Carlito"/>
                <a:cs typeface="Carlito"/>
              </a:rPr>
              <a:t>course, we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look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three </a:t>
            </a:r>
            <a:r>
              <a:rPr sz="2000" spc="-15" dirty="0">
                <a:latin typeface="Carlito"/>
                <a:cs typeface="Carlito"/>
              </a:rPr>
              <a:t>categories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software  development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processes: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Sequential</a:t>
            </a:r>
            <a:r>
              <a:rPr sz="2000" spc="-5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1155700" lvl="2" indent="-228600">
              <a:lnSpc>
                <a:spcPts val="1835"/>
              </a:lnSpc>
              <a:spcBef>
                <a:spcPts val="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700" dirty="0">
                <a:latin typeface="Carlito"/>
                <a:cs typeface="Carlito"/>
              </a:rPr>
              <a:t>As </a:t>
            </a:r>
            <a:r>
              <a:rPr sz="1700" spc="-15" dirty="0">
                <a:latin typeface="Carlito"/>
                <a:cs typeface="Carlito"/>
              </a:rPr>
              <a:t>far </a:t>
            </a:r>
            <a:r>
              <a:rPr sz="1700" dirty="0">
                <a:latin typeface="Carlito"/>
                <a:cs typeface="Carlito"/>
              </a:rPr>
              <a:t>as </a:t>
            </a:r>
            <a:r>
              <a:rPr sz="1700" spc="-5" dirty="0">
                <a:latin typeface="Carlito"/>
                <a:cs typeface="Carlito"/>
              </a:rPr>
              <a:t>possible, </a:t>
            </a:r>
            <a:r>
              <a:rPr sz="1700" spc="-10" dirty="0">
                <a:latin typeface="Carlito"/>
                <a:cs typeface="Carlito"/>
              </a:rPr>
              <a:t>complete </a:t>
            </a:r>
            <a:r>
              <a:rPr sz="1700" dirty="0">
                <a:latin typeface="Carlito"/>
                <a:cs typeface="Carlito"/>
              </a:rPr>
              <a:t>each </a:t>
            </a:r>
            <a:r>
              <a:rPr sz="1700" spc="-10" dirty="0">
                <a:latin typeface="Carlito"/>
                <a:cs typeface="Carlito"/>
              </a:rPr>
              <a:t>process step </a:t>
            </a:r>
            <a:r>
              <a:rPr sz="1700" spc="-20" dirty="0">
                <a:latin typeface="Carlito"/>
                <a:cs typeface="Carlito"/>
              </a:rPr>
              <a:t>before </a:t>
            </a:r>
            <a:r>
              <a:rPr sz="1700" spc="-5" dirty="0">
                <a:latin typeface="Carlito"/>
                <a:cs typeface="Carlito"/>
              </a:rPr>
              <a:t>beginning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5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next.</a:t>
            </a:r>
            <a:endParaRPr sz="1700">
              <a:latin typeface="Carlito"/>
              <a:cs typeface="Carlito"/>
            </a:endParaRPr>
          </a:p>
          <a:p>
            <a:pPr marL="1155065">
              <a:lnSpc>
                <a:spcPts val="1830"/>
              </a:lnSpc>
            </a:pPr>
            <a:r>
              <a:rPr sz="1700" spc="-20" dirty="0">
                <a:solidFill>
                  <a:srgbClr val="FF0000"/>
                </a:solidFill>
                <a:latin typeface="Carlito"/>
                <a:cs typeface="Carlito"/>
              </a:rPr>
              <a:t>Waterfall</a:t>
            </a:r>
            <a:r>
              <a:rPr sz="17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model</a:t>
            </a:r>
            <a:r>
              <a:rPr sz="1700" spc="-5" dirty="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  <a:p>
            <a:pPr marL="755650" lvl="1" indent="-285750">
              <a:lnSpc>
                <a:spcPts val="239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rlito"/>
                <a:cs typeface="Carlito"/>
              </a:rPr>
              <a:t>Iterative</a:t>
            </a:r>
            <a:r>
              <a:rPr sz="2000" spc="-15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1155065" marR="160655" lvl="2" indent="-228600">
              <a:lnSpc>
                <a:spcPct val="80000"/>
              </a:lnSpc>
              <a:spcBef>
                <a:spcPts val="4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700" spc="-5" dirty="0">
                <a:latin typeface="Carlito"/>
                <a:cs typeface="Carlito"/>
              </a:rPr>
              <a:t>Go quickly </a:t>
            </a:r>
            <a:r>
              <a:rPr sz="1700" spc="-10" dirty="0">
                <a:latin typeface="Carlito"/>
                <a:cs typeface="Carlito"/>
              </a:rPr>
              <a:t>through </a:t>
            </a:r>
            <a:r>
              <a:rPr sz="1700" spc="-5" dirty="0">
                <a:latin typeface="Carlito"/>
                <a:cs typeface="Carlito"/>
              </a:rPr>
              <a:t>all </a:t>
            </a:r>
            <a:r>
              <a:rPr sz="1700" spc="-10" dirty="0">
                <a:latin typeface="Carlito"/>
                <a:cs typeface="Carlito"/>
              </a:rPr>
              <a:t>process steps </a:t>
            </a:r>
            <a:r>
              <a:rPr sz="1700" spc="-15" dirty="0">
                <a:latin typeface="Carlito"/>
                <a:cs typeface="Carlito"/>
              </a:rPr>
              <a:t>to create </a:t>
            </a:r>
            <a:r>
              <a:rPr sz="1700" spc="-5" dirty="0">
                <a:latin typeface="Carlito"/>
                <a:cs typeface="Carlito"/>
              </a:rPr>
              <a:t>a </a:t>
            </a:r>
            <a:r>
              <a:rPr sz="1700" spc="-10" dirty="0">
                <a:latin typeface="Carlito"/>
                <a:cs typeface="Carlito"/>
              </a:rPr>
              <a:t>rough </a:t>
            </a:r>
            <a:r>
              <a:rPr sz="1700" spc="-15" dirty="0">
                <a:latin typeface="Carlito"/>
                <a:cs typeface="Carlito"/>
              </a:rPr>
              <a:t>system, </a:t>
            </a:r>
            <a:r>
              <a:rPr sz="1700" spc="-5" dirty="0">
                <a:latin typeface="Carlito"/>
                <a:cs typeface="Carlito"/>
              </a:rPr>
              <a:t>then </a:t>
            </a:r>
            <a:r>
              <a:rPr sz="1700" spc="-10" dirty="0">
                <a:latin typeface="Carlito"/>
                <a:cs typeface="Carlito"/>
              </a:rPr>
              <a:t>repeat  </a:t>
            </a:r>
            <a:r>
              <a:rPr sz="1700" spc="-5" dirty="0">
                <a:latin typeface="Carlito"/>
                <a:cs typeface="Carlito"/>
              </a:rPr>
              <a:t>them </a:t>
            </a:r>
            <a:r>
              <a:rPr sz="1700" spc="-15" dirty="0">
                <a:latin typeface="Carlito"/>
                <a:cs typeface="Carlito"/>
              </a:rPr>
              <a:t>to </a:t>
            </a:r>
            <a:r>
              <a:rPr sz="1700" spc="-10" dirty="0">
                <a:latin typeface="Carlito"/>
                <a:cs typeface="Carlito"/>
              </a:rPr>
              <a:t>improve </a:t>
            </a:r>
            <a:r>
              <a:rPr sz="1700" spc="-5" dirty="0">
                <a:latin typeface="Carlito"/>
                <a:cs typeface="Carlito"/>
              </a:rPr>
              <a:t>the </a:t>
            </a:r>
            <a:r>
              <a:rPr sz="1700" spc="-15" dirty="0">
                <a:latin typeface="Carlito"/>
                <a:cs typeface="Carlito"/>
              </a:rPr>
              <a:t>system. </a:t>
            </a:r>
            <a:r>
              <a:rPr sz="1700" spc="-15" dirty="0">
                <a:solidFill>
                  <a:srgbClr val="FF0000"/>
                </a:solidFill>
                <a:latin typeface="Carlito"/>
                <a:cs typeface="Carlito"/>
              </a:rPr>
              <a:t>Iterative</a:t>
            </a:r>
            <a:r>
              <a:rPr sz="170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Carlito"/>
                <a:cs typeface="Carlito"/>
              </a:rPr>
              <a:t>reﬁnement</a:t>
            </a:r>
            <a:r>
              <a:rPr sz="1700" spc="-10" dirty="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  <a:p>
            <a:pPr marL="755650" lvl="1" indent="-285750">
              <a:lnSpc>
                <a:spcPts val="239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Incremental</a:t>
            </a:r>
            <a:r>
              <a:rPr sz="2000" spc="-10" dirty="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marL="1155065" marR="5080" lvl="2" indent="-228600">
              <a:lnSpc>
                <a:spcPct val="80000"/>
              </a:lnSpc>
              <a:spcBef>
                <a:spcPts val="4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700" spc="-5" dirty="0">
                <a:latin typeface="Carlito"/>
                <a:cs typeface="Carlito"/>
              </a:rPr>
              <a:t>An </a:t>
            </a:r>
            <a:r>
              <a:rPr sz="1700" spc="-10" dirty="0">
                <a:latin typeface="Carlito"/>
                <a:cs typeface="Carlito"/>
              </a:rPr>
              <a:t>variant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spc="-15" dirty="0">
                <a:latin typeface="Carlito"/>
                <a:cs typeface="Carlito"/>
              </a:rPr>
              <a:t>iterative reﬁnement </a:t>
            </a:r>
            <a:r>
              <a:rPr sz="1700" spc="-5" dirty="0">
                <a:latin typeface="Carlito"/>
                <a:cs typeface="Carlito"/>
              </a:rPr>
              <a:t>in which small increments of </a:t>
            </a:r>
            <a:r>
              <a:rPr sz="1700" spc="-10" dirty="0">
                <a:latin typeface="Carlito"/>
                <a:cs typeface="Carlito"/>
              </a:rPr>
              <a:t>software are  </a:t>
            </a:r>
            <a:r>
              <a:rPr sz="1700" spc="-5" dirty="0">
                <a:latin typeface="Carlito"/>
                <a:cs typeface="Carlito"/>
              </a:rPr>
              <a:t>placed in </a:t>
            </a:r>
            <a:r>
              <a:rPr sz="1700" spc="-10" dirty="0">
                <a:latin typeface="Carlito"/>
                <a:cs typeface="Carlito"/>
              </a:rPr>
              <a:t>production (sprints). </a:t>
            </a: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Agile</a:t>
            </a:r>
            <a:r>
              <a:rPr sz="1700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arlito"/>
                <a:cs typeface="Carlito"/>
              </a:rPr>
              <a:t>development</a:t>
            </a:r>
            <a:r>
              <a:rPr sz="1700" spc="-5" dirty="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462279"/>
            <a:ext cx="6082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Sequence of</a:t>
            </a:r>
            <a:r>
              <a:rPr spc="-55" dirty="0"/>
              <a:t> </a:t>
            </a:r>
            <a:r>
              <a:rPr spc="-25" dirty="0"/>
              <a:t>Processes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4319"/>
            <a:ext cx="7916545" cy="38989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marR="220979" indent="-342900">
              <a:lnSpc>
                <a:spcPts val="24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rlito"/>
                <a:cs typeface="Carlito"/>
              </a:rPr>
              <a:t>In a </a:t>
            </a:r>
            <a:r>
              <a:rPr sz="2500" b="1" spc="-10" dirty="0">
                <a:solidFill>
                  <a:srgbClr val="FF0000"/>
                </a:solidFill>
                <a:latin typeface="Carlito"/>
                <a:cs typeface="Carlito"/>
              </a:rPr>
              <a:t>heavyweight </a:t>
            </a:r>
            <a:r>
              <a:rPr sz="2500" b="1" spc="-5" dirty="0">
                <a:solidFill>
                  <a:srgbClr val="FF0000"/>
                </a:solidFill>
                <a:latin typeface="Carlito"/>
                <a:cs typeface="Carlito"/>
              </a:rPr>
              <a:t>process</a:t>
            </a:r>
            <a:r>
              <a:rPr sz="2500" spc="-5" dirty="0">
                <a:latin typeface="Carlito"/>
                <a:cs typeface="Carlito"/>
              </a:rPr>
              <a:t>,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development team </a:t>
            </a:r>
            <a:r>
              <a:rPr sz="2500" spc="-15" dirty="0">
                <a:latin typeface="Carlito"/>
                <a:cs typeface="Carlito"/>
              </a:rPr>
              <a:t>works  </a:t>
            </a:r>
            <a:r>
              <a:rPr sz="2500" spc="-10" dirty="0">
                <a:latin typeface="Carlito"/>
                <a:cs typeface="Carlito"/>
              </a:rPr>
              <a:t>through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20" dirty="0">
                <a:latin typeface="Carlito"/>
                <a:cs typeface="Carlito"/>
              </a:rPr>
              <a:t>steps </a:t>
            </a:r>
            <a:r>
              <a:rPr sz="2500" spc="-5" dirty="0">
                <a:latin typeface="Carlito"/>
                <a:cs typeface="Carlito"/>
              </a:rPr>
              <a:t>slowly </a:t>
            </a:r>
            <a:r>
              <a:rPr sz="2500" dirty="0">
                <a:latin typeface="Carlito"/>
                <a:cs typeface="Carlito"/>
              </a:rPr>
              <a:t>and </a:t>
            </a:r>
            <a:r>
              <a:rPr sz="2500" spc="-25" dirty="0">
                <a:latin typeface="Carlito"/>
                <a:cs typeface="Carlito"/>
              </a:rPr>
              <a:t>systematically, </a:t>
            </a:r>
            <a:r>
              <a:rPr sz="2500" dirty="0">
                <a:latin typeface="Carlito"/>
                <a:cs typeface="Carlito"/>
              </a:rPr>
              <a:t>with  the aim </a:t>
            </a:r>
            <a:r>
              <a:rPr sz="2500" spc="-5" dirty="0">
                <a:latin typeface="Carlito"/>
                <a:cs typeface="Carlito"/>
              </a:rPr>
              <a:t>of fully </a:t>
            </a:r>
            <a:r>
              <a:rPr sz="2500" spc="-10" dirty="0">
                <a:latin typeface="Carlito"/>
                <a:cs typeface="Carlito"/>
              </a:rPr>
              <a:t>completing </a:t>
            </a:r>
            <a:r>
              <a:rPr sz="2500" dirty="0">
                <a:latin typeface="Carlito"/>
                <a:cs typeface="Carlito"/>
              </a:rPr>
              <a:t>each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20" dirty="0">
                <a:latin typeface="Carlito"/>
                <a:cs typeface="Carlito"/>
              </a:rPr>
              <a:t>step </a:t>
            </a:r>
            <a:r>
              <a:rPr sz="2500" dirty="0">
                <a:latin typeface="Carlito"/>
                <a:cs typeface="Carlito"/>
              </a:rPr>
              <a:t>and  </a:t>
            </a:r>
            <a:r>
              <a:rPr sz="2500" spc="-5" dirty="0">
                <a:latin typeface="Carlito"/>
                <a:cs typeface="Carlito"/>
              </a:rPr>
              <a:t>delivering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15" dirty="0">
                <a:latin typeface="Carlito"/>
                <a:cs typeface="Carlito"/>
              </a:rPr>
              <a:t>complete software product </a:t>
            </a:r>
            <a:r>
              <a:rPr sz="2500" spc="-5" dirty="0">
                <a:latin typeface="Carlito"/>
                <a:cs typeface="Carlito"/>
              </a:rPr>
              <a:t>that </a:t>
            </a:r>
            <a:r>
              <a:rPr sz="2500" dirty="0">
                <a:latin typeface="Carlito"/>
                <a:cs typeface="Carlito"/>
              </a:rPr>
              <a:t>will </a:t>
            </a:r>
            <a:r>
              <a:rPr sz="2500" spc="-5" dirty="0">
                <a:latin typeface="Carlito"/>
                <a:cs typeface="Carlito"/>
              </a:rPr>
              <a:t>need  </a:t>
            </a:r>
            <a:r>
              <a:rPr sz="2500" dirty="0">
                <a:latin typeface="Carlito"/>
                <a:cs typeface="Carlito"/>
              </a:rPr>
              <a:t>minimal </a:t>
            </a:r>
            <a:r>
              <a:rPr sz="2500" spc="-5" dirty="0">
                <a:latin typeface="Carlito"/>
                <a:cs typeface="Carlito"/>
              </a:rPr>
              <a:t>changes </a:t>
            </a:r>
            <a:r>
              <a:rPr sz="2500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revision.</a:t>
            </a:r>
            <a:endParaRPr sz="2500">
              <a:latin typeface="Carlito"/>
              <a:cs typeface="Carlito"/>
            </a:endParaRPr>
          </a:p>
          <a:p>
            <a:pPr marL="755650" lvl="1" indent="-285750">
              <a:lnSpc>
                <a:spcPts val="2635"/>
              </a:lnSpc>
              <a:spcBef>
                <a:spcPts val="3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0" dirty="0">
                <a:latin typeface="Carlito"/>
                <a:cs typeface="Carlito"/>
              </a:rPr>
              <a:t>Example: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Modiﬁed </a:t>
            </a: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Waterfall</a:t>
            </a:r>
            <a:r>
              <a:rPr sz="22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Model.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  <a:tab pos="4309745" algn="l"/>
                <a:tab pos="5883275" algn="l"/>
              </a:tabLst>
            </a:pPr>
            <a:r>
              <a:rPr sz="2500" dirty="0">
                <a:latin typeface="Carlito"/>
                <a:cs typeface="Carlito"/>
              </a:rPr>
              <a:t>In a </a:t>
            </a:r>
            <a:r>
              <a:rPr sz="2500" b="1" spc="-10" dirty="0">
                <a:solidFill>
                  <a:srgbClr val="FF0000"/>
                </a:solidFill>
                <a:latin typeface="Carlito"/>
                <a:cs typeface="Carlito"/>
              </a:rPr>
              <a:t>lightweight </a:t>
            </a:r>
            <a:r>
              <a:rPr sz="2500" b="1" spc="-5" dirty="0">
                <a:solidFill>
                  <a:srgbClr val="FF0000"/>
                </a:solidFill>
                <a:latin typeface="Carlito"/>
                <a:cs typeface="Carlito"/>
              </a:rPr>
              <a:t>process</a:t>
            </a:r>
            <a:r>
              <a:rPr sz="2500" spc="-5" dirty="0">
                <a:latin typeface="Carlito"/>
                <a:cs typeface="Carlito"/>
              </a:rPr>
              <a:t>,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development team </a:t>
            </a:r>
            <a:r>
              <a:rPr sz="2500" spc="-5" dirty="0">
                <a:latin typeface="Carlito"/>
                <a:cs typeface="Carlito"/>
              </a:rPr>
              <a:t>releases  </a:t>
            </a:r>
            <a:r>
              <a:rPr sz="2500" spc="-10" dirty="0">
                <a:latin typeface="Carlito"/>
                <a:cs typeface="Carlito"/>
              </a:rPr>
              <a:t>working </a:t>
            </a:r>
            <a:r>
              <a:rPr sz="2500" spc="-15" dirty="0">
                <a:latin typeface="Carlito"/>
                <a:cs typeface="Carlito"/>
              </a:rPr>
              <a:t>software </a:t>
            </a:r>
            <a:r>
              <a:rPr sz="2500" dirty="0">
                <a:latin typeface="Carlito"/>
                <a:cs typeface="Carlito"/>
              </a:rPr>
              <a:t>in </a:t>
            </a:r>
            <a:r>
              <a:rPr sz="2500" spc="-5" dirty="0">
                <a:latin typeface="Carlito"/>
                <a:cs typeface="Carlito"/>
              </a:rPr>
              <a:t>small </a:t>
            </a:r>
            <a:r>
              <a:rPr sz="2500" spc="-10" dirty="0">
                <a:latin typeface="Carlito"/>
                <a:cs typeface="Carlito"/>
              </a:rPr>
              <a:t>increments, </a:t>
            </a:r>
            <a:r>
              <a:rPr sz="2500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develops </a:t>
            </a:r>
            <a:r>
              <a:rPr sz="2500" dirty="0">
                <a:latin typeface="Carlito"/>
                <a:cs typeface="Carlito"/>
              </a:rPr>
              <a:t>the  </a:t>
            </a:r>
            <a:r>
              <a:rPr sz="2500" spc="-5" dirty="0">
                <a:latin typeface="Carlito"/>
                <a:cs typeface="Carlito"/>
              </a:rPr>
              <a:t>plans </a:t>
            </a:r>
            <a:r>
              <a:rPr sz="2500" spc="-20" dirty="0">
                <a:latin typeface="Carlito"/>
                <a:cs typeface="Carlito"/>
              </a:rPr>
              <a:t>incrementally, </a:t>
            </a:r>
            <a:r>
              <a:rPr sz="2500" spc="-5" dirty="0">
                <a:latin typeface="Carlito"/>
                <a:cs typeface="Carlito"/>
              </a:rPr>
              <a:t>based</a:t>
            </a:r>
            <a:r>
              <a:rPr sz="2500" spc="6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on</a:t>
            </a:r>
            <a:r>
              <a:rPr sz="2500" spc="-10" dirty="0">
                <a:latin typeface="Carlito"/>
                <a:cs typeface="Carlito"/>
              </a:rPr>
              <a:t> experience.	</a:t>
            </a:r>
            <a:r>
              <a:rPr sz="2500" spc="-15" dirty="0">
                <a:latin typeface="Carlito"/>
                <a:cs typeface="Carlito"/>
              </a:rPr>
              <a:t>Each </a:t>
            </a:r>
            <a:r>
              <a:rPr sz="2500" spc="-10" dirty="0">
                <a:latin typeface="Carlito"/>
                <a:cs typeface="Carlito"/>
              </a:rPr>
              <a:t>increment  </a:t>
            </a:r>
            <a:r>
              <a:rPr sz="2500" dirty="0">
                <a:latin typeface="Carlito"/>
                <a:cs typeface="Carlito"/>
              </a:rPr>
              <a:t>includes all the </a:t>
            </a:r>
            <a:r>
              <a:rPr sz="2500" spc="-10" dirty="0">
                <a:latin typeface="Carlito"/>
                <a:cs typeface="Carlito"/>
              </a:rPr>
              <a:t>process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steps.	There </a:t>
            </a:r>
            <a:r>
              <a:rPr sz="2500" dirty="0">
                <a:latin typeface="Carlito"/>
                <a:cs typeface="Carlito"/>
              </a:rPr>
              <a:t>is an </a:t>
            </a:r>
            <a:r>
              <a:rPr sz="2500" spc="-15" dirty="0">
                <a:latin typeface="Carlito"/>
                <a:cs typeface="Carlito"/>
              </a:rPr>
              <a:t>expectation </a:t>
            </a:r>
            <a:r>
              <a:rPr sz="2500" spc="-5" dirty="0">
                <a:latin typeface="Carlito"/>
                <a:cs typeface="Carlito"/>
              </a:rPr>
              <a:t>that  changes </a:t>
            </a:r>
            <a:r>
              <a:rPr sz="2500" dirty="0">
                <a:latin typeface="Carlito"/>
                <a:cs typeface="Carlito"/>
              </a:rPr>
              <a:t>will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dirty="0">
                <a:latin typeface="Carlito"/>
                <a:cs typeface="Carlito"/>
              </a:rPr>
              <a:t>made </a:t>
            </a:r>
            <a:r>
              <a:rPr sz="2500" spc="-5" dirty="0">
                <a:latin typeface="Carlito"/>
                <a:cs typeface="Carlito"/>
              </a:rPr>
              <a:t>based on</a:t>
            </a:r>
            <a:r>
              <a:rPr sz="2500" spc="-2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experience.</a:t>
            </a:r>
            <a:endParaRPr sz="25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10" dirty="0">
                <a:latin typeface="Carlito"/>
                <a:cs typeface="Carlito"/>
              </a:rPr>
              <a:t>Example: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Agile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Software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Development.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597407"/>
            <a:ext cx="8333741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Heavyweight </a:t>
            </a:r>
            <a:r>
              <a:rPr sz="2800" dirty="0"/>
              <a:t>and </a:t>
            </a:r>
            <a:r>
              <a:rPr sz="2800" spc="-10" dirty="0"/>
              <a:t>Lightweight </a:t>
            </a:r>
            <a:r>
              <a:rPr sz="2800" spc="-15" dirty="0"/>
              <a:t>Software</a:t>
            </a:r>
            <a:r>
              <a:rPr sz="2800" spc="-60" dirty="0"/>
              <a:t> </a:t>
            </a:r>
            <a:r>
              <a:rPr sz="2800" spc="-10" dirty="0"/>
              <a:t>Development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63626"/>
            <a:ext cx="823620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Heavyweight </a:t>
            </a:r>
            <a:r>
              <a:rPr sz="3200" dirty="0"/>
              <a:t>and </a:t>
            </a:r>
            <a:r>
              <a:rPr sz="3200" spc="-10" dirty="0"/>
              <a:t>Lightweight</a:t>
            </a:r>
            <a:r>
              <a:rPr sz="3200" spc="25" dirty="0"/>
              <a:t> </a:t>
            </a:r>
            <a:r>
              <a:rPr sz="3200" spc="-5" dirty="0"/>
              <a:t>Methodologies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685800" y="2362200"/>
            <a:ext cx="7607300" cy="2392680"/>
          </a:xfrm>
          <a:custGeom>
            <a:avLst/>
            <a:gdLst/>
            <a:ahLst/>
            <a:cxnLst/>
            <a:rect l="l" t="t" r="r" b="b"/>
            <a:pathLst>
              <a:path w="7607300" h="2392679">
                <a:moveTo>
                  <a:pt x="0" y="466725"/>
                </a:moveTo>
                <a:lnTo>
                  <a:pt x="7602474" y="466725"/>
                </a:lnTo>
                <a:lnTo>
                  <a:pt x="7602474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  <a:path w="7607300" h="2392679">
                <a:moveTo>
                  <a:pt x="0" y="2392172"/>
                </a:moveTo>
                <a:lnTo>
                  <a:pt x="7607300" y="2392172"/>
                </a:lnTo>
                <a:lnTo>
                  <a:pt x="7607300" y="0"/>
                </a:lnTo>
                <a:lnTo>
                  <a:pt x="0" y="0"/>
                </a:lnTo>
                <a:lnTo>
                  <a:pt x="0" y="2392172"/>
                </a:lnTo>
                <a:close/>
              </a:path>
            </a:pathLst>
          </a:custGeom>
          <a:ln w="95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4383" y="2422651"/>
            <a:ext cx="2048510" cy="223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5405" algn="r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rlito"/>
                <a:cs typeface="Carlito"/>
              </a:rPr>
              <a:t>He</a:t>
            </a:r>
            <a:r>
              <a:rPr sz="2000" spc="-55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v</a:t>
            </a:r>
            <a:r>
              <a:rPr sz="2000" spc="-15" dirty="0">
                <a:latin typeface="Carlito"/>
                <a:cs typeface="Carlito"/>
              </a:rPr>
              <a:t>y</a:t>
            </a:r>
            <a:r>
              <a:rPr sz="2000" spc="-35" dirty="0">
                <a:latin typeface="Carlito"/>
                <a:cs typeface="Carlito"/>
              </a:rPr>
              <a:t>w</a:t>
            </a:r>
            <a:r>
              <a:rPr sz="2000" spc="-20" dirty="0">
                <a:latin typeface="Carlito"/>
                <a:cs typeface="Carlito"/>
              </a:rPr>
              <a:t>eig</a:t>
            </a:r>
            <a:r>
              <a:rPr sz="2000" spc="-35" dirty="0">
                <a:latin typeface="Carlito"/>
                <a:cs typeface="Carlito"/>
              </a:rPr>
              <a:t>h</a:t>
            </a:r>
            <a:r>
              <a:rPr sz="2000" spc="-5" dirty="0">
                <a:latin typeface="Carlito"/>
                <a:cs typeface="Carlito"/>
              </a:rPr>
              <a:t>t</a:t>
            </a:r>
            <a:endParaRPr sz="20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1789"/>
              </a:spcBef>
            </a:pPr>
            <a:r>
              <a:rPr sz="2000" spc="-10" dirty="0">
                <a:latin typeface="Carlito"/>
                <a:cs typeface="Carlito"/>
              </a:rPr>
              <a:t>Processes </a:t>
            </a:r>
            <a:r>
              <a:rPr sz="2000" spc="-5" dirty="0">
                <a:latin typeface="Carlito"/>
                <a:cs typeface="Carlito"/>
              </a:rPr>
              <a:t>and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tools</a:t>
            </a:r>
            <a:endParaRPr sz="2000">
              <a:latin typeface="Carlito"/>
              <a:cs typeface="Carlito"/>
            </a:endParaRPr>
          </a:p>
          <a:p>
            <a:pPr marL="196850" marR="5080" indent="524510" algn="r">
              <a:lnSpc>
                <a:spcPct val="150000"/>
              </a:lnSpc>
            </a:pPr>
            <a:r>
              <a:rPr sz="2000" spc="-10" dirty="0">
                <a:latin typeface="Carlito"/>
                <a:cs typeface="Carlito"/>
              </a:rPr>
              <a:t>Speciﬁ</a:t>
            </a:r>
            <a:r>
              <a:rPr sz="2000" spc="-15" dirty="0">
                <a:latin typeface="Carlito"/>
                <a:cs typeface="Carlito"/>
              </a:rPr>
              <a:t>c</a:t>
            </a:r>
            <a:r>
              <a:rPr sz="2000" spc="-25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ion  </a:t>
            </a:r>
            <a:r>
              <a:rPr sz="2000" spc="-10" dirty="0">
                <a:latin typeface="Carlito"/>
                <a:cs typeface="Carlito"/>
              </a:rPr>
              <a:t>Client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negotiation 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5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plan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5926" y="2422651"/>
            <a:ext cx="2672715" cy="223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rlito"/>
                <a:cs typeface="Carlito"/>
              </a:rPr>
              <a:t>Lightweight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50000"/>
              </a:lnSpc>
              <a:spcBef>
                <a:spcPts val="590"/>
              </a:spcBef>
            </a:pPr>
            <a:r>
              <a:rPr sz="2000" spc="-10" dirty="0">
                <a:latin typeface="Carlito"/>
                <a:cs typeface="Carlito"/>
              </a:rPr>
              <a:t>Individuals </a:t>
            </a:r>
            <a:r>
              <a:rPr sz="2000" spc="-5" dirty="0">
                <a:latin typeface="Carlito"/>
                <a:cs typeface="Carlito"/>
              </a:rPr>
              <a:t>&amp; </a:t>
            </a:r>
            <a:r>
              <a:rPr sz="2000" spc="-25" dirty="0">
                <a:latin typeface="Carlito"/>
                <a:cs typeface="Carlito"/>
              </a:rPr>
              <a:t>interactions.  </a:t>
            </a:r>
            <a:r>
              <a:rPr sz="2000" spc="-55" dirty="0">
                <a:latin typeface="Carlito"/>
                <a:cs typeface="Carlito"/>
              </a:rPr>
              <a:t>Working</a:t>
            </a:r>
            <a:r>
              <a:rPr sz="2000" spc="-20" dirty="0">
                <a:latin typeface="Carlito"/>
                <a:cs typeface="Carlito"/>
              </a:rPr>
              <a:t> software.</a:t>
            </a:r>
            <a:endParaRPr sz="2000">
              <a:latin typeface="Carlito"/>
              <a:cs typeface="Carlito"/>
            </a:endParaRPr>
          </a:p>
          <a:p>
            <a:pPr marL="12700" marR="321945">
              <a:lnSpc>
                <a:spcPct val="150000"/>
              </a:lnSpc>
            </a:pPr>
            <a:r>
              <a:rPr sz="2000" spc="-10" dirty="0">
                <a:latin typeface="Carlito"/>
                <a:cs typeface="Carlito"/>
              </a:rPr>
              <a:t>Client </a:t>
            </a:r>
            <a:r>
              <a:rPr sz="2000" spc="-45" dirty="0">
                <a:latin typeface="Carlito"/>
                <a:cs typeface="Carlito"/>
              </a:rPr>
              <a:t>collaboration.  </a:t>
            </a:r>
            <a:r>
              <a:rPr sz="2000" spc="-15" dirty="0">
                <a:latin typeface="Carlito"/>
                <a:cs typeface="Carlito"/>
              </a:rPr>
              <a:t>Responding to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change.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57600" y="2590545"/>
            <a:ext cx="990600" cy="2018030"/>
            <a:chOff x="3657600" y="2590545"/>
            <a:chExt cx="990600" cy="2018030"/>
          </a:xfrm>
        </p:grpSpPr>
        <p:sp>
          <p:nvSpPr>
            <p:cNvPr id="7" name="object 7"/>
            <p:cNvSpPr/>
            <p:nvPr/>
          </p:nvSpPr>
          <p:spPr>
            <a:xfrm>
              <a:off x="3657600" y="3047999"/>
              <a:ext cx="115950" cy="117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2746" y="3106800"/>
              <a:ext cx="940435" cy="1905"/>
            </a:xfrm>
            <a:custGeom>
              <a:avLst/>
              <a:gdLst/>
              <a:ahLst/>
              <a:cxnLst/>
              <a:rect l="l" t="t" r="r" b="b"/>
              <a:pathLst>
                <a:path w="940435" h="1905">
                  <a:moveTo>
                    <a:pt x="0" y="0"/>
                  </a:moveTo>
                  <a:lnTo>
                    <a:pt x="940307" y="1524"/>
                  </a:lnTo>
                </a:path>
              </a:pathLst>
            </a:custGeom>
            <a:ln w="9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2249" y="3049269"/>
              <a:ext cx="115950" cy="117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600" y="3505199"/>
              <a:ext cx="115950" cy="117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2746" y="3564000"/>
              <a:ext cx="940435" cy="1905"/>
            </a:xfrm>
            <a:custGeom>
              <a:avLst/>
              <a:gdLst/>
              <a:ahLst/>
              <a:cxnLst/>
              <a:rect l="l" t="t" r="r" b="b"/>
              <a:pathLst>
                <a:path w="940435" h="1904">
                  <a:moveTo>
                    <a:pt x="0" y="0"/>
                  </a:moveTo>
                  <a:lnTo>
                    <a:pt x="940307" y="1524"/>
                  </a:lnTo>
                </a:path>
              </a:pathLst>
            </a:custGeom>
            <a:ln w="9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2249" y="3506469"/>
              <a:ext cx="115950" cy="117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57600" y="4038599"/>
              <a:ext cx="115950" cy="117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2746" y="4097400"/>
              <a:ext cx="940435" cy="1905"/>
            </a:xfrm>
            <a:custGeom>
              <a:avLst/>
              <a:gdLst/>
              <a:ahLst/>
              <a:cxnLst/>
              <a:rect l="l" t="t" r="r" b="b"/>
              <a:pathLst>
                <a:path w="940435" h="1904">
                  <a:moveTo>
                    <a:pt x="0" y="0"/>
                  </a:moveTo>
                  <a:lnTo>
                    <a:pt x="940307" y="1524"/>
                  </a:lnTo>
                </a:path>
              </a:pathLst>
            </a:custGeom>
            <a:ln w="9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2249" y="4039869"/>
              <a:ext cx="115950" cy="117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600" y="4489322"/>
              <a:ext cx="115950" cy="1178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82746" y="4548123"/>
              <a:ext cx="940435" cy="1905"/>
            </a:xfrm>
            <a:custGeom>
              <a:avLst/>
              <a:gdLst/>
              <a:ahLst/>
              <a:cxnLst/>
              <a:rect l="l" t="t" r="r" b="b"/>
              <a:pathLst>
                <a:path w="940435" h="1904">
                  <a:moveTo>
                    <a:pt x="0" y="0"/>
                  </a:moveTo>
                  <a:lnTo>
                    <a:pt x="940307" y="1524"/>
                  </a:lnTo>
                </a:path>
              </a:pathLst>
            </a:custGeom>
            <a:ln w="9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2249" y="4490592"/>
              <a:ext cx="115950" cy="1178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57600" y="2590545"/>
              <a:ext cx="115950" cy="1179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2746" y="2649346"/>
              <a:ext cx="940435" cy="1905"/>
            </a:xfrm>
            <a:custGeom>
              <a:avLst/>
              <a:gdLst/>
              <a:ahLst/>
              <a:cxnLst/>
              <a:rect l="l" t="t" r="r" b="b"/>
              <a:pathLst>
                <a:path w="940435" h="1905">
                  <a:moveTo>
                    <a:pt x="0" y="0"/>
                  </a:moveTo>
                  <a:lnTo>
                    <a:pt x="940307" y="1524"/>
                  </a:lnTo>
                </a:path>
              </a:pathLst>
            </a:custGeom>
            <a:ln w="9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32249" y="2591815"/>
              <a:ext cx="115950" cy="1179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565"/>
            <a:ext cx="7987030" cy="3735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1564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deliverable </a:t>
            </a:r>
            <a:r>
              <a:rPr sz="3200" spc="-5" dirty="0">
                <a:latin typeface="Carlito"/>
                <a:cs typeface="Carlito"/>
              </a:rPr>
              <a:t>is some </a:t>
            </a:r>
            <a:r>
              <a:rPr sz="3200" spc="-10" dirty="0">
                <a:latin typeface="Carlito"/>
                <a:cs typeface="Carlito"/>
              </a:rPr>
              <a:t>work </a:t>
            </a:r>
            <a:r>
              <a:rPr sz="3200" spc="-15" dirty="0">
                <a:latin typeface="Carlito"/>
                <a:cs typeface="Carlito"/>
              </a:rPr>
              <a:t>product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is  </a:t>
            </a:r>
            <a:r>
              <a:rPr sz="3200" spc="-15" dirty="0">
                <a:latin typeface="Carlito"/>
                <a:cs typeface="Carlito"/>
              </a:rPr>
              <a:t>delivered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client.</a:t>
            </a:r>
            <a:endParaRPr sz="3200">
              <a:latin typeface="Carlito"/>
              <a:cs typeface="Carlito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In a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heavyweight process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process step  creates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deliverable, </a:t>
            </a:r>
            <a:r>
              <a:rPr sz="2800" spc="-5" dirty="0">
                <a:latin typeface="Carlito"/>
                <a:cs typeface="Carlito"/>
              </a:rPr>
              <a:t>usually </a:t>
            </a:r>
            <a:r>
              <a:rPr sz="2800" spc="-10" dirty="0">
                <a:latin typeface="Carlito"/>
                <a:cs typeface="Carlito"/>
              </a:rPr>
              <a:t>documentation, </a:t>
            </a:r>
            <a:r>
              <a:rPr sz="2800" spc="5" dirty="0">
                <a:latin typeface="Carlito"/>
                <a:cs typeface="Carlito"/>
              </a:rPr>
              <a:t>e.g., 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requirements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speciﬁcation.</a:t>
            </a:r>
            <a:endParaRPr sz="2800">
              <a:latin typeface="Carlito"/>
              <a:cs typeface="Carlito"/>
            </a:endParaRPr>
          </a:p>
          <a:p>
            <a:pPr marL="755650" marR="815975" lvl="1" indent="-28575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rlito"/>
                <a:cs typeface="Carlito"/>
              </a:rPr>
              <a:t>In a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lightweight process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deliverables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10" dirty="0">
                <a:latin typeface="Carlito"/>
                <a:cs typeface="Carlito"/>
              </a:rPr>
              <a:t>incremental working code, </a:t>
            </a:r>
            <a:r>
              <a:rPr sz="2800" dirty="0">
                <a:latin typeface="Carlito"/>
                <a:cs typeface="Carlito"/>
              </a:rPr>
              <a:t>with minimal  </a:t>
            </a:r>
            <a:r>
              <a:rPr sz="2800" spc="-5" dirty="0">
                <a:latin typeface="Carlito"/>
                <a:cs typeface="Carlito"/>
              </a:rPr>
              <a:t>supporting</a:t>
            </a:r>
            <a:r>
              <a:rPr sz="2800" spc="-10" dirty="0">
                <a:latin typeface="Carlito"/>
                <a:cs typeface="Carlito"/>
              </a:rPr>
              <a:t> documentation.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62279"/>
            <a:ext cx="520369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Deliverables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710" y="2674366"/>
            <a:ext cx="4158489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5" dirty="0"/>
              <a:t>Than</a:t>
            </a:r>
            <a:r>
              <a:rPr sz="8800" spc="-75" dirty="0"/>
              <a:t>k</a:t>
            </a:r>
            <a:r>
              <a:rPr sz="8800" spc="-5" dirty="0"/>
              <a:t>s!</a:t>
            </a:r>
            <a:endParaRPr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537461"/>
            <a:ext cx="8509055" cy="4052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Fundamental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Assumption:</a:t>
            </a:r>
            <a:endParaRPr sz="24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650" algn="l"/>
              </a:tabLst>
            </a:pPr>
            <a:r>
              <a:rPr sz="2000" b="1" spc="-5" dirty="0">
                <a:latin typeface="Carlito"/>
                <a:cs typeface="Carlito"/>
              </a:rPr>
              <a:t>Good processes </a:t>
            </a:r>
            <a:r>
              <a:rPr sz="2000" b="1" dirty="0">
                <a:latin typeface="Carlito"/>
                <a:cs typeface="Carlito"/>
              </a:rPr>
              <a:t>lead </a:t>
            </a:r>
            <a:r>
              <a:rPr sz="2000" b="1" spc="-10" dirty="0">
                <a:latin typeface="Carlito"/>
                <a:cs typeface="Carlito"/>
              </a:rPr>
              <a:t>to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good</a:t>
            </a:r>
            <a:r>
              <a:rPr sz="2000" b="1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software</a:t>
            </a:r>
            <a:r>
              <a:rPr sz="2000" b="1" spc="-1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000" b="1" spc="-5" dirty="0">
                <a:latin typeface="Carlito"/>
                <a:cs typeface="Carlito"/>
              </a:rPr>
              <a:t>Good processes </a:t>
            </a:r>
            <a:r>
              <a:rPr sz="2000" b="1" spc="-10" dirty="0">
                <a:latin typeface="Carlito"/>
                <a:cs typeface="Carlito"/>
              </a:rPr>
              <a:t>reduce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risk</a:t>
            </a:r>
            <a:r>
              <a:rPr sz="2000" b="1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000" b="1" spc="-5" dirty="0">
                <a:latin typeface="Carlito"/>
                <a:cs typeface="Carlito"/>
              </a:rPr>
              <a:t>Good processes enhance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rlito"/>
                <a:cs typeface="Carlito"/>
              </a:rPr>
              <a:t>visibility</a:t>
            </a:r>
            <a:r>
              <a:rPr sz="2000" b="1" spc="-2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755650" lvl="1" indent="-285750">
              <a:lnSpc>
                <a:spcPts val="2875"/>
              </a:lnSpc>
              <a:buFont typeface="Arial"/>
              <a:buChar char="–"/>
              <a:tabLst>
                <a:tab pos="755650" algn="l"/>
              </a:tabLst>
            </a:pPr>
            <a:r>
              <a:rPr sz="2000" b="1" spc="-5" dirty="0">
                <a:latin typeface="Carlito"/>
                <a:cs typeface="Carlito"/>
              </a:rPr>
              <a:t>Good processes enable </a:t>
            </a: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teamwork</a:t>
            </a:r>
            <a:r>
              <a:rPr sz="2000" b="1" spc="-1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355600" marR="666750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Software products are </a:t>
            </a:r>
            <a:r>
              <a:rPr sz="2400" b="1" spc="-5" dirty="0">
                <a:latin typeface="Carlito"/>
                <a:cs typeface="Carlito"/>
              </a:rPr>
              <a:t>very </a:t>
            </a:r>
            <a:r>
              <a:rPr sz="2400" b="1" spc="-10" dirty="0">
                <a:latin typeface="Carlito"/>
                <a:cs typeface="Carlito"/>
              </a:rPr>
              <a:t>varied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15" dirty="0">
                <a:latin typeface="Carlito"/>
                <a:cs typeface="Carlito"/>
              </a:rPr>
              <a:t>therefore,  </a:t>
            </a:r>
            <a:r>
              <a:rPr sz="2400" b="1" spc="-10" dirty="0">
                <a:latin typeface="Carlito"/>
                <a:cs typeface="Carlito"/>
              </a:rPr>
              <a:t>there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10" dirty="0">
                <a:latin typeface="Carlito"/>
                <a:cs typeface="Carlito"/>
              </a:rPr>
              <a:t>no </a:t>
            </a:r>
            <a:r>
              <a:rPr sz="2400" b="1" spc="-15" dirty="0">
                <a:latin typeface="Carlito"/>
                <a:cs typeface="Carlito"/>
              </a:rPr>
              <a:t>standard </a:t>
            </a:r>
            <a:r>
              <a:rPr sz="2400" b="1" spc="-5" dirty="0">
                <a:latin typeface="Carlito"/>
                <a:cs typeface="Carlito"/>
              </a:rPr>
              <a:t>process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dirty="0">
                <a:latin typeface="Carlito"/>
                <a:cs typeface="Carlito"/>
              </a:rPr>
              <a:t>all </a:t>
            </a:r>
            <a:r>
              <a:rPr sz="2400" b="1" spc="-10" dirty="0">
                <a:latin typeface="Carlito"/>
                <a:cs typeface="Carlito"/>
              </a:rPr>
              <a:t>software  </a:t>
            </a:r>
            <a:r>
              <a:rPr sz="2400" b="1" spc="-5" dirty="0">
                <a:latin typeface="Carlito"/>
                <a:cs typeface="Carlito"/>
              </a:rPr>
              <a:t>engineering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projects.</a:t>
            </a:r>
            <a:endParaRPr sz="2400">
              <a:latin typeface="Carlito"/>
              <a:cs typeface="Carlito"/>
            </a:endParaRPr>
          </a:p>
          <a:p>
            <a:pPr marL="355600" marR="40005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Successful </a:t>
            </a:r>
            <a:r>
              <a:rPr sz="2400" b="1" spc="-10" dirty="0">
                <a:latin typeface="Carlito"/>
                <a:cs typeface="Carlito"/>
              </a:rPr>
              <a:t>software development </a:t>
            </a:r>
            <a:r>
              <a:rPr sz="2400" b="1" spc="-5" dirty="0">
                <a:latin typeface="Carlito"/>
                <a:cs typeface="Carlito"/>
              </a:rPr>
              <a:t>projects </a:t>
            </a:r>
            <a:r>
              <a:rPr sz="2400" b="1" dirty="0">
                <a:latin typeface="Carlito"/>
                <a:cs typeface="Carlito"/>
              </a:rPr>
              <a:t>all need </a:t>
            </a:r>
            <a:r>
              <a:rPr sz="2400" b="1" spc="-15" dirty="0">
                <a:latin typeface="Carlito"/>
                <a:cs typeface="Carlito"/>
              </a:rPr>
              <a:t>to  </a:t>
            </a:r>
            <a:r>
              <a:rPr sz="2400" b="1" spc="-10" dirty="0">
                <a:latin typeface="Carlito"/>
                <a:cs typeface="Carlito"/>
              </a:rPr>
              <a:t>address </a:t>
            </a:r>
            <a:r>
              <a:rPr sz="2400" b="1" dirty="0">
                <a:latin typeface="Carlito"/>
                <a:cs typeface="Carlito"/>
              </a:rPr>
              <a:t>similar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issues.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This </a:t>
            </a:r>
            <a:r>
              <a:rPr sz="2400" b="1" spc="-20" dirty="0">
                <a:latin typeface="Carlito"/>
                <a:cs typeface="Carlito"/>
              </a:rPr>
              <a:t>creates </a:t>
            </a:r>
            <a:r>
              <a:rPr sz="2400" b="1" dirty="0">
                <a:latin typeface="Carlito"/>
                <a:cs typeface="Carlito"/>
              </a:rPr>
              <a:t>a number of </a:t>
            </a:r>
            <a:r>
              <a:rPr sz="2400" b="1" spc="-10" dirty="0">
                <a:latin typeface="Carlito"/>
                <a:cs typeface="Carlito"/>
              </a:rPr>
              <a:t>process </a:t>
            </a:r>
            <a:r>
              <a:rPr sz="2400" b="1" spc="-20" dirty="0">
                <a:latin typeface="Carlito"/>
                <a:cs typeface="Carlito"/>
              </a:rPr>
              <a:t>steps </a:t>
            </a:r>
            <a:r>
              <a:rPr sz="2400" b="1" spc="-10" dirty="0">
                <a:latin typeface="Carlito"/>
                <a:cs typeface="Carlito"/>
              </a:rPr>
              <a:t>that </a:t>
            </a:r>
            <a:r>
              <a:rPr sz="2400" b="1" dirty="0">
                <a:latin typeface="Carlito"/>
                <a:cs typeface="Carlito"/>
              </a:rPr>
              <a:t>should </a:t>
            </a:r>
            <a:r>
              <a:rPr sz="2400" b="1" spc="-5" dirty="0">
                <a:latin typeface="Carlito"/>
                <a:cs typeface="Carlito"/>
              </a:rPr>
              <a:t>be  </a:t>
            </a:r>
            <a:r>
              <a:rPr sz="2400" b="1" dirty="0">
                <a:latin typeface="Carlito"/>
                <a:cs typeface="Carlito"/>
              </a:rPr>
              <a:t>part of all </a:t>
            </a:r>
            <a:r>
              <a:rPr sz="2400" b="1" spc="-10" dirty="0">
                <a:latin typeface="Carlito"/>
                <a:cs typeface="Carlito"/>
              </a:rPr>
              <a:t>software </a:t>
            </a:r>
            <a:r>
              <a:rPr sz="2400" b="1" spc="-5" dirty="0">
                <a:latin typeface="Carlito"/>
                <a:cs typeface="Carlito"/>
              </a:rPr>
              <a:t>projects.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2680" y="462279"/>
            <a:ext cx="41579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Software</a:t>
            </a:r>
            <a:r>
              <a:rPr sz="4000" spc="-55" dirty="0"/>
              <a:t> </a:t>
            </a:r>
            <a:r>
              <a:rPr sz="4000" spc="-20" dirty="0"/>
              <a:t>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526794"/>
            <a:ext cx="8608060" cy="419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Carlito"/>
                <a:cs typeface="Carlito"/>
              </a:rPr>
              <a:t>Feasibility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planning.</a:t>
            </a:r>
            <a:endParaRPr sz="3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These </a:t>
            </a:r>
            <a:r>
              <a:rPr sz="3000" spc="-20" dirty="0">
                <a:latin typeface="Carlito"/>
                <a:cs typeface="Carlito"/>
              </a:rPr>
              <a:t>steps may </a:t>
            </a:r>
            <a:r>
              <a:rPr sz="3000" spc="-5" dirty="0">
                <a:latin typeface="Carlito"/>
                <a:cs typeface="Carlito"/>
              </a:rPr>
              <a:t>be </a:t>
            </a:r>
            <a:r>
              <a:rPr sz="3000" spc="-15" dirty="0">
                <a:latin typeface="Carlito"/>
                <a:cs typeface="Carlito"/>
              </a:rPr>
              <a:t>repeated many </a:t>
            </a:r>
            <a:r>
              <a:rPr sz="3000" dirty="0">
                <a:latin typeface="Carlito"/>
                <a:cs typeface="Carlito"/>
              </a:rPr>
              <a:t>times </a:t>
            </a:r>
            <a:r>
              <a:rPr sz="3000" spc="-5" dirty="0">
                <a:latin typeface="Carlito"/>
                <a:cs typeface="Carlito"/>
              </a:rPr>
              <a:t>during 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development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cycle:</a:t>
            </a:r>
            <a:endParaRPr sz="30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5" dirty="0">
                <a:solidFill>
                  <a:srgbClr val="FF0000"/>
                </a:solidFill>
                <a:latin typeface="Carlito"/>
                <a:cs typeface="Carlito"/>
              </a:rPr>
              <a:t>Requirements</a:t>
            </a:r>
            <a:r>
              <a:rPr sz="2600" spc="-15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25" dirty="0">
                <a:latin typeface="Carlito"/>
                <a:cs typeface="Carlito"/>
              </a:rPr>
              <a:t>System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spc="-20" dirty="0">
                <a:latin typeface="Carlito"/>
                <a:cs typeface="Carlito"/>
              </a:rPr>
              <a:t>program</a:t>
            </a:r>
            <a:r>
              <a:rPr sz="2600" spc="50" dirty="0"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design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Implementation</a:t>
            </a:r>
            <a:r>
              <a:rPr sz="2600" spc="-10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  <a:p>
            <a:pPr marL="755650" lvl="1" indent="-285750">
              <a:lnSpc>
                <a:spcPts val="3110"/>
              </a:lnSpc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Acceptance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10" dirty="0">
                <a:latin typeface="Carlito"/>
                <a:cs typeface="Carlito"/>
              </a:rPr>
              <a:t> release.</a:t>
            </a:r>
            <a:endParaRPr sz="2600" dirty="0">
              <a:latin typeface="Carlito"/>
              <a:cs typeface="Carlito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Operation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rlito"/>
                <a:cs typeface="Carlito"/>
              </a:rPr>
              <a:t>maintenance</a:t>
            </a:r>
            <a:r>
              <a:rPr sz="3000" spc="-10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355600" marR="48514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Considerations </a:t>
            </a:r>
            <a:r>
              <a:rPr sz="3000" spc="-5" dirty="0">
                <a:latin typeface="Carlito"/>
                <a:cs typeface="Carlito"/>
              </a:rPr>
              <a:t>of testing, security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10" dirty="0">
                <a:latin typeface="Carlito"/>
                <a:cs typeface="Carlito"/>
              </a:rPr>
              <a:t>performance </a:t>
            </a:r>
            <a:r>
              <a:rPr sz="3000" spc="-20" dirty="0">
                <a:latin typeface="Carlito"/>
                <a:cs typeface="Carlito"/>
              </a:rPr>
              <a:t>are </a:t>
            </a:r>
            <a:r>
              <a:rPr sz="3000" spc="-5" dirty="0">
                <a:latin typeface="Carlito"/>
                <a:cs typeface="Carlito"/>
              </a:rPr>
              <a:t>part of </a:t>
            </a:r>
            <a:r>
              <a:rPr sz="3000" spc="-15" dirty="0">
                <a:latin typeface="Carlito"/>
                <a:cs typeface="Carlito"/>
              </a:rPr>
              <a:t>many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these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steps.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850" y="563626"/>
            <a:ext cx="84739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Basic </a:t>
            </a:r>
            <a:r>
              <a:rPr sz="3000" spc="-15" dirty="0"/>
              <a:t>Process Steps </a:t>
            </a:r>
            <a:r>
              <a:rPr sz="3000" dirty="0"/>
              <a:t>in all </a:t>
            </a:r>
            <a:r>
              <a:rPr sz="3000" spc="-15" dirty="0"/>
              <a:t>Software</a:t>
            </a:r>
            <a:r>
              <a:rPr sz="3000" spc="40" dirty="0"/>
              <a:t> </a:t>
            </a:r>
            <a:r>
              <a:rPr sz="3000" spc="-10" dirty="0"/>
              <a:t>Development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9724"/>
            <a:ext cx="7367270" cy="35369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Validating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rlito"/>
                <a:cs typeface="Carlito"/>
              </a:rPr>
              <a:t>requirements</a:t>
            </a:r>
            <a:r>
              <a:rPr sz="3200" spc="-15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Validating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35" dirty="0">
                <a:latin typeface="Carlito"/>
                <a:cs typeface="Carlito"/>
              </a:rPr>
              <a:t>system </a:t>
            </a:r>
            <a:r>
              <a:rPr sz="3200" spc="-5" dirty="0">
                <a:latin typeface="Carlito"/>
                <a:cs typeface="Carlito"/>
              </a:rPr>
              <a:t>and </a:t>
            </a:r>
            <a:r>
              <a:rPr sz="3200" spc="-25" dirty="0">
                <a:latin typeface="Carlito"/>
                <a:cs typeface="Carlito"/>
              </a:rPr>
              <a:t>program</a:t>
            </a:r>
            <a:r>
              <a:rPr sz="3200" spc="195" dirty="0"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design</a:t>
            </a:r>
            <a:r>
              <a:rPr sz="3200" spc="-5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Usability</a:t>
            </a:r>
            <a:r>
              <a:rPr sz="3200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testing.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FF0000"/>
                </a:solidFill>
                <a:latin typeface="Carlito"/>
                <a:cs typeface="Carlito"/>
              </a:rPr>
              <a:t>Program</a:t>
            </a:r>
            <a:r>
              <a:rPr sz="3200" spc="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testing.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Acceptance</a:t>
            </a:r>
            <a:r>
              <a:rPr sz="3200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testing.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Bug ﬁxing and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maintenance</a:t>
            </a:r>
            <a:r>
              <a:rPr sz="3200" spc="-10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1" y="597407"/>
            <a:ext cx="8229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Quality </a:t>
            </a:r>
            <a:r>
              <a:rPr sz="2800" spc="-15" dirty="0"/>
              <a:t>Control Steps </a:t>
            </a:r>
            <a:r>
              <a:rPr sz="2800" dirty="0"/>
              <a:t>in all </a:t>
            </a:r>
            <a:r>
              <a:rPr sz="2800" spc="-15" dirty="0"/>
              <a:t>Software</a:t>
            </a:r>
            <a:r>
              <a:rPr sz="2800" spc="10" dirty="0"/>
              <a:t> </a:t>
            </a:r>
            <a:r>
              <a:rPr sz="2800" spc="-10" dirty="0"/>
              <a:t>Development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6794"/>
            <a:ext cx="8060690" cy="420833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706755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term </a:t>
            </a:r>
            <a:r>
              <a:rPr sz="2800" dirty="0">
                <a:latin typeface="Carlito"/>
                <a:cs typeface="Carlito"/>
              </a:rPr>
              <a:t>“testing” is </a:t>
            </a: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20" dirty="0">
                <a:latin typeface="Carlito"/>
                <a:cs typeface="Carlito"/>
              </a:rPr>
              <a:t>several diﬀerent  </a:t>
            </a:r>
            <a:r>
              <a:rPr sz="2800" spc="-15" dirty="0">
                <a:latin typeface="Carlito"/>
                <a:cs typeface="Carlito"/>
              </a:rPr>
              <a:t>contexts, </a:t>
            </a:r>
            <a:r>
              <a:rPr sz="2800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dirty="0">
                <a:latin typeface="Carlito"/>
                <a:cs typeface="Carlito"/>
              </a:rPr>
              <a:t>easily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confused:</a:t>
            </a:r>
            <a:endParaRPr sz="28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User</a:t>
            </a:r>
            <a:r>
              <a:rPr sz="2400" spc="-15" dirty="0">
                <a:latin typeface="Carlito"/>
                <a:cs typeface="Carlito"/>
              </a:rPr>
              <a:t> testing</a:t>
            </a:r>
            <a:endParaRPr sz="2400" dirty="0">
              <a:latin typeface="Carlito"/>
              <a:cs typeface="Carlito"/>
            </a:endParaRPr>
          </a:p>
          <a:p>
            <a:pPr marL="1155065" marR="212725" lvl="2" indent="-228600">
              <a:lnSpc>
                <a:spcPct val="80000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20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user </a:t>
            </a:r>
            <a:r>
              <a:rPr sz="2000" spc="-15" dirty="0">
                <a:latin typeface="Carlito"/>
                <a:cs typeface="Carlito"/>
              </a:rPr>
              <a:t>interface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tested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users</a:t>
            </a:r>
            <a:r>
              <a:rPr sz="2000" spc="-10" dirty="0">
                <a:latin typeface="Carlito"/>
                <a:cs typeface="Carlito"/>
              </a:rPr>
              <a:t>. </a:t>
            </a:r>
            <a:r>
              <a:rPr sz="2000" spc="-5" dirty="0">
                <a:latin typeface="Carlito"/>
                <a:cs typeface="Carlito"/>
              </a:rPr>
              <a:t>Their  </a:t>
            </a:r>
            <a:r>
              <a:rPr sz="2000" spc="-10" dirty="0">
                <a:latin typeface="Carlito"/>
                <a:cs typeface="Carlito"/>
              </a:rPr>
              <a:t>experience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lead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changes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spc="-10" dirty="0">
                <a:latin typeface="Carlito"/>
                <a:cs typeface="Carlito"/>
              </a:rPr>
              <a:t>requirements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design.</a:t>
            </a:r>
            <a:endParaRPr sz="2000" dirty="0">
              <a:latin typeface="Carlito"/>
              <a:cs typeface="Carlito"/>
            </a:endParaRPr>
          </a:p>
          <a:p>
            <a:pPr marL="755650" lvl="1" indent="-285750">
              <a:lnSpc>
                <a:spcPts val="310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latin typeface="Carlito"/>
                <a:cs typeface="Carlito"/>
              </a:rPr>
              <a:t>Program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testing</a:t>
            </a:r>
            <a:endParaRPr sz="2400" dirty="0">
              <a:latin typeface="Carlito"/>
              <a:cs typeface="Carlito"/>
            </a:endParaRPr>
          </a:p>
          <a:p>
            <a:pPr marL="1155065" marR="5080" lvl="2" indent="-228600">
              <a:lnSpc>
                <a:spcPts val="2110"/>
              </a:lnSpc>
              <a:spcBef>
                <a:spcPts val="5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development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team </a:t>
            </a:r>
            <a:r>
              <a:rPr sz="2000" spc="-10" dirty="0">
                <a:latin typeface="Carlito"/>
                <a:cs typeface="Carlito"/>
              </a:rPr>
              <a:t>tests components </a:t>
            </a:r>
            <a:r>
              <a:rPr sz="2000" spc="-5" dirty="0">
                <a:latin typeface="Carlito"/>
                <a:cs typeface="Carlito"/>
              </a:rPr>
              <a:t>individually (unit  testing) or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combination </a:t>
            </a:r>
            <a:r>
              <a:rPr sz="2000" spc="-20" dirty="0">
                <a:latin typeface="Carlito"/>
                <a:cs typeface="Carlito"/>
              </a:rPr>
              <a:t>(system </a:t>
            </a:r>
            <a:r>
              <a:rPr sz="2000" spc="-5" dirty="0">
                <a:latin typeface="Carlito"/>
                <a:cs typeface="Carlito"/>
              </a:rPr>
              <a:t>testing) </a:t>
            </a:r>
            <a:r>
              <a:rPr sz="2000" spc="-10" dirty="0">
                <a:latin typeface="Carlito"/>
                <a:cs typeface="Carlito"/>
              </a:rPr>
              <a:t>against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design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ﬁnd bugs,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</a:t>
            </a:r>
            <a:endParaRPr sz="20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rlito"/>
                <a:cs typeface="Carlito"/>
              </a:rPr>
              <a:t>Acceptance</a:t>
            </a:r>
            <a:r>
              <a:rPr sz="2400" spc="-15" dirty="0">
                <a:latin typeface="Carlito"/>
                <a:cs typeface="Carlito"/>
              </a:rPr>
              <a:t> testing</a:t>
            </a:r>
            <a:endParaRPr sz="2400" dirty="0">
              <a:latin typeface="Carlito"/>
              <a:cs typeface="Carlito"/>
            </a:endParaRPr>
          </a:p>
          <a:p>
            <a:pPr marL="1155065" marR="24130" lvl="2" indent="-228600">
              <a:lnSpc>
                <a:spcPts val="2110"/>
              </a:lnSpc>
              <a:spcBef>
                <a:spcPts val="5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client </a:t>
            </a:r>
            <a:r>
              <a:rPr sz="2000" spc="-10" dirty="0">
                <a:latin typeface="Carlito"/>
                <a:cs typeface="Carlito"/>
              </a:rPr>
              <a:t>tests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ﬁnal </a:t>
            </a:r>
            <a:r>
              <a:rPr sz="2000" spc="-10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5" dirty="0">
                <a:latin typeface="Carlito"/>
                <a:cs typeface="Carlito"/>
              </a:rPr>
              <a:t>or parts 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against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requirements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462279"/>
            <a:ext cx="6243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Categories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70" dirty="0"/>
              <a:t>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63370"/>
            <a:ext cx="8303260" cy="44240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solidFill>
                  <a:srgbClr val="FF0000"/>
                </a:solidFill>
                <a:latin typeface="Carlito"/>
                <a:cs typeface="Carlito"/>
              </a:rPr>
              <a:t>feasibility study </a:t>
            </a:r>
            <a:r>
              <a:rPr sz="3000" spc="-10" dirty="0">
                <a:latin typeface="Carlito"/>
                <a:cs typeface="Carlito"/>
              </a:rPr>
              <a:t>precedes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decision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begin 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project.</a:t>
            </a:r>
            <a:endParaRPr sz="30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latin typeface="Carlito"/>
                <a:cs typeface="Carlito"/>
              </a:rPr>
              <a:t>What </a:t>
            </a:r>
            <a:r>
              <a:rPr sz="2600" spc="-5" dirty="0">
                <a:latin typeface="Carlito"/>
                <a:cs typeface="Carlito"/>
              </a:rPr>
              <a:t>is the </a:t>
            </a:r>
            <a:r>
              <a:rPr sz="2600" spc="-15" dirty="0">
                <a:latin typeface="Carlito"/>
                <a:cs typeface="Carlito"/>
              </a:rPr>
              <a:t>scope </a:t>
            </a:r>
            <a:r>
              <a:rPr sz="2600" spc="-5" dirty="0">
                <a:latin typeface="Carlito"/>
                <a:cs typeface="Carlito"/>
              </a:rPr>
              <a:t>of the </a:t>
            </a:r>
            <a:r>
              <a:rPr sz="2600" spc="-10" dirty="0">
                <a:latin typeface="Carlito"/>
                <a:cs typeface="Carlito"/>
              </a:rPr>
              <a:t>proposed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project?</a:t>
            </a:r>
            <a:endParaRPr sz="26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project </a:t>
            </a:r>
            <a:r>
              <a:rPr sz="2600" spc="-10" dirty="0">
                <a:latin typeface="Carlito"/>
                <a:cs typeface="Carlito"/>
              </a:rPr>
              <a:t>technically</a:t>
            </a:r>
            <a:r>
              <a:rPr sz="2600" spc="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feasible?</a:t>
            </a:r>
            <a:endParaRPr sz="26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latin typeface="Carlito"/>
                <a:cs typeface="Carlito"/>
              </a:rPr>
              <a:t>What </a:t>
            </a:r>
            <a:r>
              <a:rPr sz="2600" spc="-15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projected</a:t>
            </a:r>
            <a:r>
              <a:rPr sz="2600" spc="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beneﬁts?</a:t>
            </a:r>
            <a:endParaRPr sz="26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latin typeface="Carlito"/>
                <a:cs typeface="Carlito"/>
              </a:rPr>
              <a:t>What </a:t>
            </a:r>
            <a:r>
              <a:rPr sz="2600" spc="-15" dirty="0">
                <a:latin typeface="Carlito"/>
                <a:cs typeface="Carlito"/>
              </a:rPr>
              <a:t>are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costs,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timetable?</a:t>
            </a:r>
            <a:endParaRPr sz="26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5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resources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available?</a:t>
            </a:r>
            <a:endParaRPr sz="26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latin typeface="Carlito"/>
                <a:cs typeface="Carlito"/>
              </a:rPr>
              <a:t>What </a:t>
            </a:r>
            <a:r>
              <a:rPr sz="2600" spc="-15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risks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how </a:t>
            </a:r>
            <a:r>
              <a:rPr sz="2600" spc="-15" dirty="0">
                <a:latin typeface="Carlito"/>
                <a:cs typeface="Carlito"/>
              </a:rPr>
              <a:t>can </a:t>
            </a:r>
            <a:r>
              <a:rPr sz="2600" spc="-10" dirty="0">
                <a:latin typeface="Carlito"/>
                <a:cs typeface="Carlito"/>
              </a:rPr>
              <a:t>they </a:t>
            </a:r>
            <a:r>
              <a:rPr sz="2600" spc="-5" dirty="0">
                <a:latin typeface="Carlito"/>
                <a:cs typeface="Carlito"/>
              </a:rPr>
              <a:t>be</a:t>
            </a:r>
            <a:r>
              <a:rPr sz="2600" spc="8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managed?</a:t>
            </a:r>
            <a:endParaRPr sz="2600" dirty="0">
              <a:latin typeface="Carlito"/>
              <a:cs typeface="Carlito"/>
            </a:endParaRPr>
          </a:p>
          <a:p>
            <a:pPr marL="355600" marR="284480" indent="-342900">
              <a:lnSpc>
                <a:spcPts val="324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feasibility study </a:t>
            </a:r>
            <a:r>
              <a:rPr sz="3000" dirty="0">
                <a:latin typeface="Carlito"/>
                <a:cs typeface="Carlito"/>
              </a:rPr>
              <a:t>leads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5" dirty="0">
                <a:latin typeface="Carlito"/>
                <a:cs typeface="Carlito"/>
              </a:rPr>
              <a:t>decision: </a:t>
            </a:r>
            <a:r>
              <a:rPr sz="3000" spc="-15" dirty="0">
                <a:latin typeface="Carlito"/>
                <a:cs typeface="Carlito"/>
              </a:rPr>
              <a:t>go </a:t>
            </a:r>
            <a:r>
              <a:rPr sz="3000" spc="-5" dirty="0">
                <a:latin typeface="Carlito"/>
                <a:cs typeface="Carlito"/>
              </a:rPr>
              <a:t>or </a:t>
            </a:r>
            <a:r>
              <a:rPr sz="3000" dirty="0" smtClean="0">
                <a:latin typeface="Carlito"/>
                <a:cs typeface="Carlito"/>
              </a:rPr>
              <a:t>no-</a:t>
            </a:r>
            <a:r>
              <a:rPr sz="3000" spc="-10" dirty="0" smtClean="0">
                <a:latin typeface="Carlito"/>
                <a:cs typeface="Carlito"/>
              </a:rPr>
              <a:t>go</a:t>
            </a:r>
            <a:r>
              <a:rPr sz="3000" spc="-10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462279"/>
            <a:ext cx="651154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Process </a:t>
            </a:r>
            <a:r>
              <a:rPr spc="-15" dirty="0"/>
              <a:t>Step:</a:t>
            </a:r>
            <a:r>
              <a:rPr spc="-45" dirty="0"/>
              <a:t> </a:t>
            </a:r>
            <a:r>
              <a:rPr spc="-15" dirty="0"/>
              <a:t>Feasibility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4987"/>
            <a:ext cx="8379460" cy="45753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209550" indent="-342900">
              <a:lnSpc>
                <a:spcPct val="8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  <a:tab pos="4660265" algn="l"/>
              </a:tabLst>
            </a:pP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Requirements </a:t>
            </a:r>
            <a:r>
              <a:rPr sz="2200" spc="-10" dirty="0">
                <a:latin typeface="Carlito"/>
                <a:cs typeface="Carlito"/>
              </a:rPr>
              <a:t>deﬁne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function 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of	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system 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from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client's  viewpoint</a:t>
            </a:r>
            <a:r>
              <a:rPr sz="2200" spc="-5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  <a:p>
            <a:pPr marL="355600" marR="196215" indent="-342900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requirements establish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system's </a:t>
            </a:r>
            <a:r>
              <a:rPr sz="2200" spc="-20" dirty="0">
                <a:latin typeface="Carlito"/>
                <a:cs typeface="Carlito"/>
              </a:rPr>
              <a:t>functionality, </a:t>
            </a:r>
            <a:r>
              <a:rPr sz="2200" spc="-15" dirty="0">
                <a:latin typeface="Carlito"/>
                <a:cs typeface="Carlito"/>
              </a:rPr>
              <a:t>constraints, 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goals by consultation </a:t>
            </a:r>
            <a:r>
              <a:rPr sz="2200" dirty="0">
                <a:latin typeface="Carlito"/>
                <a:cs typeface="Carlito"/>
              </a:rPr>
              <a:t>with the </a:t>
            </a:r>
            <a:r>
              <a:rPr sz="2200" spc="-5" dirty="0">
                <a:latin typeface="Carlito"/>
                <a:cs typeface="Carlito"/>
              </a:rPr>
              <a:t>client, </a:t>
            </a:r>
            <a:r>
              <a:rPr sz="2200" spc="-15" dirty="0">
                <a:latin typeface="Carlito"/>
                <a:cs typeface="Carlito"/>
              </a:rPr>
              <a:t>customers,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users.</a:t>
            </a:r>
            <a:endParaRPr sz="2200" dirty="0">
              <a:latin typeface="Carlito"/>
              <a:cs typeface="Carlito"/>
            </a:endParaRPr>
          </a:p>
          <a:p>
            <a:pPr marL="355600" marR="520065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They </a:t>
            </a:r>
            <a:r>
              <a:rPr sz="2200" spc="-10" dirty="0">
                <a:latin typeface="Carlito"/>
                <a:cs typeface="Carlito"/>
              </a:rPr>
              <a:t>must </a:t>
            </a:r>
            <a:r>
              <a:rPr sz="2200" spc="-5" dirty="0">
                <a:latin typeface="Carlito"/>
                <a:cs typeface="Carlito"/>
              </a:rPr>
              <a:t>be developed </a:t>
            </a:r>
            <a:r>
              <a:rPr sz="2200" dirty="0">
                <a:latin typeface="Carlito"/>
                <a:cs typeface="Carlito"/>
              </a:rPr>
              <a:t>in a manner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understandable </a:t>
            </a:r>
            <a:r>
              <a:rPr sz="2200" spc="-10" dirty="0">
                <a:latin typeface="Carlito"/>
                <a:cs typeface="Carlito"/>
              </a:rPr>
              <a:t>by  </a:t>
            </a:r>
            <a:r>
              <a:rPr sz="2200" spc="-5" dirty="0">
                <a:latin typeface="Carlito"/>
                <a:cs typeface="Carlito"/>
              </a:rPr>
              <a:t>both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client </a:t>
            </a:r>
            <a:r>
              <a:rPr sz="2200" dirty="0">
                <a:latin typeface="Carlito"/>
                <a:cs typeface="Carlito"/>
              </a:rPr>
              <a:t>and the </a:t>
            </a:r>
            <a:r>
              <a:rPr sz="2200" spc="-5" dirty="0">
                <a:latin typeface="Carlito"/>
                <a:cs typeface="Carlito"/>
              </a:rPr>
              <a:t>development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spc="-45" dirty="0">
                <a:latin typeface="Carlito"/>
                <a:cs typeface="Carlito"/>
              </a:rPr>
              <a:t>staﬀ.</a:t>
            </a:r>
            <a:endParaRPr sz="2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5" dirty="0">
                <a:latin typeface="Carlito"/>
                <a:cs typeface="Carlito"/>
              </a:rPr>
              <a:t>step </a:t>
            </a:r>
            <a:r>
              <a:rPr sz="220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sometimes divided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into:</a:t>
            </a:r>
            <a:endParaRPr sz="22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rlito"/>
                <a:cs typeface="Carlito"/>
              </a:rPr>
              <a:t>Requirements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analysis.</a:t>
            </a:r>
            <a:endParaRPr sz="2000" dirty="0">
              <a:latin typeface="Carlito"/>
              <a:cs typeface="Carlito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rlito"/>
                <a:cs typeface="Carlito"/>
              </a:rPr>
              <a:t>Requirements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deﬁnition.</a:t>
            </a:r>
            <a:endParaRPr sz="2000" dirty="0">
              <a:latin typeface="Carlito"/>
              <a:cs typeface="Carlito"/>
            </a:endParaRPr>
          </a:p>
          <a:p>
            <a:pPr marL="755650" lvl="1" indent="-285750">
              <a:lnSpc>
                <a:spcPts val="2395"/>
              </a:lnSpc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rlito"/>
                <a:cs typeface="Carlito"/>
              </a:rPr>
              <a:t>Requirements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speciﬁcation.</a:t>
            </a:r>
            <a:endParaRPr sz="2000" dirty="0">
              <a:latin typeface="Carlito"/>
              <a:cs typeface="Carlito"/>
            </a:endParaRPr>
          </a:p>
          <a:p>
            <a:pPr marL="355600" marR="316230" indent="-342900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requirements </a:t>
            </a:r>
            <a:r>
              <a:rPr sz="2200" spc="-15" dirty="0">
                <a:latin typeface="Carlito"/>
                <a:cs typeface="Carlito"/>
              </a:rPr>
              <a:t>may </a:t>
            </a:r>
            <a:r>
              <a:rPr sz="2200" spc="-5" dirty="0">
                <a:latin typeface="Carlito"/>
                <a:cs typeface="Carlito"/>
              </a:rPr>
              <a:t>be developed </a:t>
            </a:r>
            <a:r>
              <a:rPr sz="2200" dirty="0">
                <a:latin typeface="Carlito"/>
                <a:cs typeface="Carlito"/>
              </a:rPr>
              <a:t>in a </a:t>
            </a:r>
            <a:r>
              <a:rPr sz="2200" spc="-10" dirty="0">
                <a:latin typeface="Carlito"/>
                <a:cs typeface="Carlito"/>
              </a:rPr>
              <a:t>self-contained </a:t>
            </a:r>
            <a:r>
              <a:rPr sz="2200" spc="-35" dirty="0">
                <a:latin typeface="Carlito"/>
                <a:cs typeface="Carlito"/>
              </a:rPr>
              <a:t>study, </a:t>
            </a:r>
            <a:r>
              <a:rPr sz="2200" spc="-5" dirty="0">
                <a:latin typeface="Carlito"/>
                <a:cs typeface="Carlito"/>
              </a:rPr>
              <a:t>or  </a:t>
            </a:r>
            <a:r>
              <a:rPr sz="2200" spc="-15" dirty="0">
                <a:latin typeface="Carlito"/>
                <a:cs typeface="Carlito"/>
              </a:rPr>
              <a:t>may </a:t>
            </a:r>
            <a:r>
              <a:rPr sz="2200" spc="-10" dirty="0">
                <a:latin typeface="Carlito"/>
                <a:cs typeface="Carlito"/>
              </a:rPr>
              <a:t>emerge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incrementally.</a:t>
            </a:r>
            <a:endParaRPr sz="2200" dirty="0">
              <a:latin typeface="Carlito"/>
              <a:cs typeface="Carlito"/>
            </a:endParaRPr>
          </a:p>
          <a:p>
            <a:pPr marL="355600" marR="5080" indent="-342900">
              <a:lnSpc>
                <a:spcPts val="211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Failure to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agree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on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requirements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deﬁne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them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adequately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is 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one of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biggest cause of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software projects</a:t>
            </a: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failing.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30098"/>
            <a:ext cx="6311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Process </a:t>
            </a:r>
            <a:r>
              <a:rPr sz="3600" spc="-15" dirty="0"/>
              <a:t>Step:</a:t>
            </a:r>
            <a:r>
              <a:rPr sz="3600" spc="-40" dirty="0"/>
              <a:t> </a:t>
            </a:r>
            <a:r>
              <a:rPr sz="3600" spc="-25" dirty="0"/>
              <a:t>Requirements</a:t>
            </a: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44319"/>
            <a:ext cx="8379460" cy="468128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5400" marR="5080" indent="-13335" algn="just">
              <a:lnSpc>
                <a:spcPts val="24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Design </a:t>
            </a:r>
            <a:r>
              <a:rPr sz="2500" spc="-5" dirty="0">
                <a:latin typeface="Carlito"/>
                <a:cs typeface="Carlito"/>
              </a:rPr>
              <a:t>describes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25" dirty="0">
                <a:latin typeface="Carlito"/>
                <a:cs typeface="Carlito"/>
              </a:rPr>
              <a:t>system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from 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500" spc="-15" dirty="0">
                <a:solidFill>
                  <a:srgbClr val="FF0000"/>
                </a:solidFill>
                <a:latin typeface="Carlito"/>
                <a:cs typeface="Carlito"/>
              </a:rPr>
              <a:t>software developers' 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viewpoint</a:t>
            </a:r>
            <a:r>
              <a:rPr sz="2500" spc="-5" dirty="0">
                <a:latin typeface="Carlito"/>
                <a:cs typeface="Carlito"/>
              </a:rPr>
              <a:t>.</a:t>
            </a:r>
            <a:endParaRPr sz="25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20" dirty="0">
                <a:solidFill>
                  <a:srgbClr val="FF0000"/>
                </a:solidFill>
                <a:latin typeface="Carlito"/>
                <a:cs typeface="Carlito"/>
              </a:rPr>
              <a:t>System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design</a:t>
            </a:r>
            <a:r>
              <a:rPr sz="2500" spc="-5" dirty="0">
                <a:latin typeface="Carlito"/>
                <a:cs typeface="Carlito"/>
              </a:rPr>
              <a:t>:</a:t>
            </a:r>
            <a:endParaRPr sz="2500" dirty="0">
              <a:latin typeface="Carlito"/>
              <a:cs typeface="Carlito"/>
            </a:endParaRPr>
          </a:p>
          <a:p>
            <a:pPr marL="425450" marR="77470" lvl="1" indent="-285750">
              <a:lnSpc>
                <a:spcPct val="80000"/>
              </a:lnSpc>
              <a:spcBef>
                <a:spcPts val="540"/>
              </a:spcBef>
              <a:buFont typeface="Arial"/>
              <a:buChar char="–"/>
              <a:tabLst>
                <a:tab pos="425450" algn="l"/>
                <a:tab pos="426084" algn="l"/>
              </a:tabLst>
            </a:pPr>
            <a:r>
              <a:rPr sz="2200" spc="-10" dirty="0">
                <a:latin typeface="Carlito"/>
                <a:cs typeface="Carlito"/>
              </a:rPr>
              <a:t>Establish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system </a:t>
            </a:r>
            <a:r>
              <a:rPr sz="2200" spc="-10" dirty="0">
                <a:latin typeface="Carlito"/>
                <a:cs typeface="Carlito"/>
              </a:rPr>
              <a:t>architecture, </a:t>
            </a:r>
            <a:r>
              <a:rPr sz="2200" spc="-5" dirty="0">
                <a:latin typeface="Carlito"/>
                <a:cs typeface="Carlito"/>
              </a:rPr>
              <a:t>both </a:t>
            </a:r>
            <a:r>
              <a:rPr sz="2200" spc="-15" dirty="0">
                <a:latin typeface="Carlito"/>
                <a:cs typeface="Carlito"/>
              </a:rPr>
              <a:t>hardware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software, </a:t>
            </a:r>
            <a:r>
              <a:rPr sz="2200" spc="-5" dirty="0">
                <a:latin typeface="Carlito"/>
                <a:cs typeface="Carlito"/>
              </a:rPr>
              <a:t>that  </a:t>
            </a:r>
            <a:r>
              <a:rPr sz="2200" spc="-10" dirty="0">
                <a:latin typeface="Carlito"/>
                <a:cs typeface="Carlito"/>
              </a:rPr>
              <a:t>matches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requirements</a:t>
            </a:r>
            <a:endParaRPr sz="2200" dirty="0">
              <a:latin typeface="Carlito"/>
              <a:cs typeface="Carlito"/>
            </a:endParaRPr>
          </a:p>
          <a:p>
            <a:pPr marL="355600" indent="-342900" algn="just">
              <a:lnSpc>
                <a:spcPts val="2990"/>
              </a:lnSpc>
              <a:buFont typeface="Arial"/>
              <a:buChar char="•"/>
              <a:tabLst>
                <a:tab pos="355600" algn="l"/>
              </a:tabLst>
            </a:pPr>
            <a:r>
              <a:rPr sz="2500" spc="-20" dirty="0">
                <a:solidFill>
                  <a:srgbClr val="FF0000"/>
                </a:solidFill>
                <a:latin typeface="Carlito"/>
                <a:cs typeface="Carlito"/>
              </a:rPr>
              <a:t>Program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 design</a:t>
            </a:r>
            <a:r>
              <a:rPr sz="2500" spc="-5" dirty="0">
                <a:latin typeface="Carlito"/>
                <a:cs typeface="Carlito"/>
              </a:rPr>
              <a:t>:</a:t>
            </a:r>
            <a:endParaRPr sz="2500" dirty="0">
              <a:latin typeface="Carlito"/>
              <a:cs typeface="Carlito"/>
            </a:endParaRPr>
          </a:p>
          <a:p>
            <a:pPr marL="425450" marR="1137285" lvl="1" indent="-285750" algn="just">
              <a:lnSpc>
                <a:spcPts val="2110"/>
              </a:lnSpc>
              <a:spcBef>
                <a:spcPts val="525"/>
              </a:spcBef>
              <a:buFont typeface="Arial"/>
              <a:buChar char="–"/>
              <a:tabLst>
                <a:tab pos="426084" algn="l"/>
              </a:tabLst>
            </a:pPr>
            <a:r>
              <a:rPr sz="2200" spc="-10" dirty="0">
                <a:latin typeface="Carlito"/>
                <a:cs typeface="Carlito"/>
              </a:rPr>
              <a:t>Represent </a:t>
            </a:r>
            <a:r>
              <a:rPr sz="2200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software </a:t>
            </a:r>
            <a:r>
              <a:rPr sz="2200" spc="-5" dirty="0">
                <a:latin typeface="Carlito"/>
                <a:cs typeface="Carlito"/>
              </a:rPr>
              <a:t>functions </a:t>
            </a:r>
            <a:r>
              <a:rPr sz="2200" dirty="0">
                <a:latin typeface="Carlito"/>
                <a:cs typeface="Carlito"/>
              </a:rPr>
              <a:t>in a </a:t>
            </a:r>
            <a:r>
              <a:rPr sz="2200" spc="-15" dirty="0">
                <a:latin typeface="Carlito"/>
                <a:cs typeface="Carlito"/>
              </a:rPr>
              <a:t>form </a:t>
            </a:r>
            <a:r>
              <a:rPr sz="2200" spc="-5" dirty="0">
                <a:latin typeface="Carlito"/>
                <a:cs typeface="Carlito"/>
              </a:rPr>
              <a:t>that </a:t>
            </a:r>
            <a:r>
              <a:rPr sz="2200" spc="-10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 </a:t>
            </a:r>
            <a:r>
              <a:rPr sz="2200" spc="-15" dirty="0">
                <a:latin typeface="Carlito"/>
                <a:cs typeface="Carlito"/>
              </a:rPr>
              <a:t>transformed </a:t>
            </a:r>
            <a:r>
              <a:rPr sz="2200" spc="-10" dirty="0">
                <a:latin typeface="Carlito"/>
                <a:cs typeface="Carlito"/>
              </a:rPr>
              <a:t>into </a:t>
            </a:r>
            <a:r>
              <a:rPr sz="2200" spc="-5" dirty="0">
                <a:latin typeface="Carlito"/>
                <a:cs typeface="Carlito"/>
              </a:rPr>
              <a:t>one or </a:t>
            </a:r>
            <a:r>
              <a:rPr sz="2200" spc="-10" dirty="0">
                <a:latin typeface="Carlito"/>
                <a:cs typeface="Carlito"/>
              </a:rPr>
              <a:t>more </a:t>
            </a:r>
            <a:r>
              <a:rPr sz="2200" spc="-15" dirty="0">
                <a:latin typeface="Carlito"/>
                <a:cs typeface="Carlito"/>
              </a:rPr>
              <a:t>executable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programs</a:t>
            </a:r>
            <a:endParaRPr sz="2200" dirty="0">
              <a:latin typeface="Carlito"/>
              <a:cs typeface="Carlito"/>
            </a:endParaRPr>
          </a:p>
          <a:p>
            <a:pPr marL="25400" marR="221615" indent="-13335" algn="just">
              <a:lnSpc>
                <a:spcPts val="2400"/>
              </a:lnSpc>
              <a:spcBef>
                <a:spcPts val="59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Preliminary 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user </a:t>
            </a:r>
            <a:r>
              <a:rPr sz="2500" spc="-10" dirty="0">
                <a:solidFill>
                  <a:srgbClr val="FF0000"/>
                </a:solidFill>
                <a:latin typeface="Carlito"/>
                <a:cs typeface="Carlito"/>
              </a:rPr>
              <a:t>testing </a:t>
            </a:r>
            <a:r>
              <a:rPr sz="2500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often carried </a:t>
            </a:r>
            <a:r>
              <a:rPr sz="2500" spc="-5" dirty="0">
                <a:latin typeface="Carlito"/>
                <a:cs typeface="Carlito"/>
              </a:rPr>
              <a:t>out </a:t>
            </a:r>
            <a:r>
              <a:rPr sz="2500" dirty="0">
                <a:latin typeface="Carlito"/>
                <a:cs typeface="Carlito"/>
              </a:rPr>
              <a:t>as </a:t>
            </a:r>
            <a:r>
              <a:rPr sz="2500" spc="-5" dirty="0">
                <a:latin typeface="Carlito"/>
                <a:cs typeface="Carlito"/>
              </a:rPr>
              <a:t>part of </a:t>
            </a:r>
            <a:r>
              <a:rPr sz="2500" dirty="0">
                <a:latin typeface="Carlito"/>
                <a:cs typeface="Carlito"/>
              </a:rPr>
              <a:t>the  </a:t>
            </a:r>
            <a:r>
              <a:rPr sz="2500" spc="-5" dirty="0">
                <a:latin typeface="Carlito"/>
                <a:cs typeface="Carlito"/>
              </a:rPr>
              <a:t>design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step.</a:t>
            </a:r>
            <a:endParaRPr sz="2500" dirty="0">
              <a:latin typeface="Carlito"/>
              <a:cs typeface="Carlito"/>
            </a:endParaRPr>
          </a:p>
          <a:p>
            <a:pPr marL="25400" marR="400685" indent="-13335" algn="just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Models </a:t>
            </a:r>
            <a:r>
              <a:rPr sz="2500" spc="-15" dirty="0">
                <a:latin typeface="Carlito"/>
                <a:cs typeface="Carlito"/>
              </a:rPr>
              <a:t>are </a:t>
            </a:r>
            <a:r>
              <a:rPr sz="2500" spc="-5" dirty="0">
                <a:latin typeface="Carlito"/>
                <a:cs typeface="Carlito"/>
              </a:rPr>
              <a:t>used </a:t>
            </a:r>
            <a:r>
              <a:rPr sz="2500" spc="-15" dirty="0">
                <a:latin typeface="Carlito"/>
                <a:cs typeface="Carlito"/>
              </a:rPr>
              <a:t>to represent </a:t>
            </a:r>
            <a:r>
              <a:rPr sz="2500" dirty="0">
                <a:latin typeface="Carlito"/>
                <a:cs typeface="Carlito"/>
              </a:rPr>
              <a:t>the </a:t>
            </a:r>
            <a:r>
              <a:rPr sz="2500" spc="-10" dirty="0">
                <a:latin typeface="Carlito"/>
                <a:cs typeface="Carlito"/>
              </a:rPr>
              <a:t>requirements, </a:t>
            </a:r>
            <a:r>
              <a:rPr sz="2500" spc="-25" dirty="0">
                <a:latin typeface="Carlito"/>
                <a:cs typeface="Carlito"/>
              </a:rPr>
              <a:t>system  </a:t>
            </a:r>
            <a:r>
              <a:rPr sz="2500" spc="-10" dirty="0">
                <a:latin typeface="Carlito"/>
                <a:cs typeface="Carlito"/>
              </a:rPr>
              <a:t>architecture, </a:t>
            </a:r>
            <a:r>
              <a:rPr sz="2500" dirty="0">
                <a:latin typeface="Carlito"/>
                <a:cs typeface="Carlito"/>
              </a:rPr>
              <a:t>and </a:t>
            </a:r>
            <a:r>
              <a:rPr sz="2500" spc="-20" dirty="0">
                <a:latin typeface="Carlito"/>
                <a:cs typeface="Carlito"/>
              </a:rPr>
              <a:t>program </a:t>
            </a:r>
            <a:r>
              <a:rPr sz="2500" spc="-5" dirty="0">
                <a:latin typeface="Carlito"/>
                <a:cs typeface="Carlito"/>
              </a:rPr>
              <a:t>design. This </a:t>
            </a:r>
            <a:r>
              <a:rPr sz="2500" spc="-15" dirty="0">
                <a:latin typeface="Carlito"/>
                <a:cs typeface="Carlito"/>
              </a:rPr>
              <a:t>course </a:t>
            </a:r>
            <a:r>
              <a:rPr sz="2500" spc="-5" dirty="0">
                <a:latin typeface="Carlito"/>
                <a:cs typeface="Carlito"/>
              </a:rPr>
              <a:t>teaches </a:t>
            </a:r>
            <a:r>
              <a:rPr sz="2500" dirty="0">
                <a:latin typeface="Carlito"/>
                <a:cs typeface="Carlito"/>
              </a:rPr>
              <a:t>the  </a:t>
            </a:r>
            <a:r>
              <a:rPr sz="2500" spc="-5" dirty="0">
                <a:latin typeface="Carlito"/>
                <a:cs typeface="Carlito"/>
              </a:rPr>
              <a:t>basic </a:t>
            </a:r>
            <a:r>
              <a:rPr sz="2500" spc="-10" dirty="0">
                <a:latin typeface="Carlito"/>
                <a:cs typeface="Carlito"/>
              </a:rPr>
              <a:t>concepts </a:t>
            </a:r>
            <a:r>
              <a:rPr sz="2500" dirty="0">
                <a:latin typeface="Carlito"/>
                <a:cs typeface="Carlito"/>
              </a:rPr>
              <a:t>of the Uniﬁed Modeling </a:t>
            </a:r>
            <a:r>
              <a:rPr sz="2500" spc="-10" dirty="0">
                <a:latin typeface="Carlito"/>
                <a:cs typeface="Carlito"/>
              </a:rPr>
              <a:t>Language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(UML).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294" y="530098"/>
            <a:ext cx="79855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Process </a:t>
            </a:r>
            <a:r>
              <a:rPr sz="3200" spc="-10" dirty="0"/>
              <a:t>Step: </a:t>
            </a:r>
            <a:r>
              <a:rPr sz="3200" spc="-30" dirty="0"/>
              <a:t>System </a:t>
            </a:r>
            <a:r>
              <a:rPr sz="3200" dirty="0"/>
              <a:t>and </a:t>
            </a:r>
            <a:r>
              <a:rPr sz="3200" spc="-25" dirty="0"/>
              <a:t>Program</a:t>
            </a:r>
            <a:r>
              <a:rPr sz="3200" spc="-20" dirty="0"/>
              <a:t> </a:t>
            </a:r>
            <a:r>
              <a:rPr sz="3200" spc="-5" dirty="0"/>
              <a:t>Design</a:t>
            </a: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7461"/>
            <a:ext cx="7880984" cy="41883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Implementation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(coding)</a:t>
            </a:r>
            <a:endParaRPr sz="2400">
              <a:latin typeface="Carlito"/>
              <a:cs typeface="Carlito"/>
            </a:endParaRPr>
          </a:p>
          <a:p>
            <a:pPr marL="355600" marR="23495" indent="-342900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design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realized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programs </a:t>
            </a:r>
            <a:r>
              <a:rPr sz="2400" spc="-5" dirty="0">
                <a:latin typeface="Carlito"/>
                <a:cs typeface="Carlito"/>
              </a:rPr>
              <a:t>or  </a:t>
            </a:r>
            <a:r>
              <a:rPr sz="2400" spc="-20" dirty="0">
                <a:latin typeface="Carlito"/>
                <a:cs typeface="Carlito"/>
              </a:rPr>
              <a:t>program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units.</a:t>
            </a:r>
            <a:endParaRPr sz="2400">
              <a:latin typeface="Carlito"/>
              <a:cs typeface="Carlito"/>
            </a:endParaRPr>
          </a:p>
          <a:p>
            <a:pPr marL="355600" marR="454025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10" dirty="0">
                <a:latin typeface="Carlito"/>
                <a:cs typeface="Carlito"/>
              </a:rPr>
              <a:t>components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written by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development team, acquired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elsewhere, </a:t>
            </a:r>
            <a:r>
              <a:rPr sz="2400" spc="-5" dirty="0">
                <a:latin typeface="Carlito"/>
                <a:cs typeface="Carlito"/>
              </a:rPr>
              <a:t>or  modiﬁed </a:t>
            </a:r>
            <a:r>
              <a:rPr sz="2400" spc="-15" dirty="0">
                <a:latin typeface="Carlito"/>
                <a:cs typeface="Carlito"/>
              </a:rPr>
              <a:t>from existing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components.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Program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testing</a:t>
            </a:r>
            <a:endParaRPr sz="2400">
              <a:latin typeface="Carlito"/>
              <a:cs typeface="Carlito"/>
            </a:endParaRPr>
          </a:p>
          <a:p>
            <a:pPr marL="755650" marR="354965" indent="-285750">
              <a:lnSpc>
                <a:spcPts val="2300"/>
              </a:lnSpc>
              <a:spcBef>
                <a:spcPts val="575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testing 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development </a:t>
            </a:r>
            <a:r>
              <a:rPr sz="2000" spc="-20" dirty="0">
                <a:solidFill>
                  <a:srgbClr val="FF0000"/>
                </a:solidFill>
                <a:latin typeface="Carlito"/>
                <a:cs typeface="Carlito"/>
              </a:rPr>
              <a:t>staﬀ </a:t>
            </a:r>
            <a:r>
              <a:rPr sz="2000" dirty="0">
                <a:latin typeface="Carlito"/>
                <a:cs typeface="Carlito"/>
              </a:rPr>
              <a:t>is an </a:t>
            </a:r>
            <a:r>
              <a:rPr sz="2000" spc="-15" dirty="0">
                <a:latin typeface="Carlito"/>
                <a:cs typeface="Carlito"/>
              </a:rPr>
              <a:t>integral  </a:t>
            </a:r>
            <a:r>
              <a:rPr sz="2000" spc="-5" dirty="0">
                <a:latin typeface="Carlito"/>
                <a:cs typeface="Carlito"/>
              </a:rPr>
              <a:t>part of</a:t>
            </a:r>
            <a:r>
              <a:rPr sz="2000" spc="-10" dirty="0">
                <a:latin typeface="Carlito"/>
                <a:cs typeface="Carlito"/>
              </a:rPr>
              <a:t> implementation.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Individual </a:t>
            </a:r>
            <a:r>
              <a:rPr sz="2400" spc="-10" dirty="0">
                <a:latin typeface="Carlito"/>
                <a:cs typeface="Carlito"/>
              </a:rPr>
              <a:t>components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20" dirty="0">
                <a:latin typeface="Carlito"/>
                <a:cs typeface="Carlito"/>
              </a:rPr>
              <a:t>tested </a:t>
            </a:r>
            <a:r>
              <a:rPr sz="2400" spc="-15" dirty="0">
                <a:latin typeface="Carlito"/>
                <a:cs typeface="Carlito"/>
              </a:rPr>
              <a:t>against </a:t>
            </a:r>
            <a:r>
              <a:rPr sz="2400" spc="-5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design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components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20" dirty="0">
                <a:latin typeface="Carlito"/>
                <a:cs typeface="Carlito"/>
              </a:rPr>
              <a:t>integrated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tested </a:t>
            </a:r>
            <a:r>
              <a:rPr sz="2400" spc="-15" dirty="0">
                <a:latin typeface="Carlito"/>
                <a:cs typeface="Carlito"/>
              </a:rPr>
              <a:t>against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design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15" dirty="0">
                <a:latin typeface="Carlito"/>
                <a:cs typeface="Carlito"/>
              </a:rPr>
              <a:t>complete</a:t>
            </a:r>
            <a:r>
              <a:rPr sz="2400" spc="-25" dirty="0">
                <a:latin typeface="Carlito"/>
                <a:cs typeface="Carlito"/>
              </a:rPr>
              <a:t> system.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7638" y="462279"/>
            <a:ext cx="68078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Process Step:</a:t>
            </a:r>
            <a:r>
              <a:rPr sz="4000" spc="40" dirty="0"/>
              <a:t> </a:t>
            </a:r>
            <a:r>
              <a:rPr sz="4000" spc="-15" dirty="0"/>
              <a:t>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919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Steps in the Software Development  Process</vt:lpstr>
      <vt:lpstr>Software Process</vt:lpstr>
      <vt:lpstr>Basic Process Steps in all Software Development</vt:lpstr>
      <vt:lpstr>Quality Control Steps in all Software Development</vt:lpstr>
      <vt:lpstr>Categories of Testing</vt:lpstr>
      <vt:lpstr>Process Step: Feasibility</vt:lpstr>
      <vt:lpstr>Process Step: Requirements</vt:lpstr>
      <vt:lpstr>Process Step: System and Program Design</vt:lpstr>
      <vt:lpstr>Process Step: Implementation</vt:lpstr>
      <vt:lpstr>Process Step:Acceptance and Release</vt:lpstr>
      <vt:lpstr>Process Step: Operation and Maintenance</vt:lpstr>
      <vt:lpstr>Sequence of Processes</vt:lpstr>
      <vt:lpstr>Heavyweight and Lightweight Software Development</vt:lpstr>
      <vt:lpstr>Heavyweight and Lightweight Methodologies</vt:lpstr>
      <vt:lpstr>Deliverables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Code Of Ethics And Professional Practice</dc:title>
  <dc:creator>A</dc:creator>
  <cp:lastModifiedBy>dell</cp:lastModifiedBy>
  <cp:revision>4</cp:revision>
  <dcterms:created xsi:type="dcterms:W3CDTF">2020-03-19T13:08:12Z</dcterms:created>
  <dcterms:modified xsi:type="dcterms:W3CDTF">2020-03-19T13:13:16Z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2020-03-19T00:00:00Z</vt:filetime>
  </property>
</Properties>
</file>