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4" r:id="rId4"/>
    <p:sldId id="281" r:id="rId5"/>
    <p:sldId id="257" r:id="rId6"/>
    <p:sldId id="258" r:id="rId7"/>
    <p:sldId id="259" r:id="rId8"/>
    <p:sldId id="260" r:id="rId9"/>
    <p:sldId id="263" r:id="rId10"/>
    <p:sldId id="268" r:id="rId11"/>
    <p:sldId id="270" r:id="rId12"/>
    <p:sldId id="271" r:id="rId13"/>
    <p:sldId id="272" r:id="rId14"/>
    <p:sldId id="273" r:id="rId15"/>
    <p:sldId id="274" r:id="rId16"/>
    <p:sldId id="278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70806-DEE8-4E54-838E-8CEE216C5B9D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C0ECC-30B4-41F2-8D52-0BE4A3C8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Architecture patterns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mtClean="0"/>
              <a:t>Lecture </a:t>
            </a:r>
            <a:r>
              <a:rPr lang="en-US" smtClean="0"/>
              <a:t>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68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00050" y="471488"/>
            <a:ext cx="806565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1pPr>
            <a:lvl2pPr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2pPr>
            <a:lvl3pPr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3pPr>
            <a:lvl4pPr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4pPr>
            <a:lvl5pPr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</a:defRPr>
            </a:lvl9pPr>
          </a:lstStyle>
          <a:p>
            <a:pPr marL="12700" defTabSz="685800">
              <a:spcBef>
                <a:spcPts val="105"/>
              </a:spcBef>
              <a:defRPr/>
            </a:pPr>
            <a:r>
              <a:rPr lang="en-US" sz="3200" b="1" u="sng" spc="-25" dirty="0">
                <a:solidFill>
                  <a:srgbClr val="0070C0"/>
                </a:solidFill>
                <a:latin typeface="+mj-lt"/>
                <a:ea typeface="+mj-ea"/>
                <a:cs typeface="Calibri"/>
              </a:rPr>
              <a:t>Architecture vs. Design Patterns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14350" y="1981200"/>
            <a:ext cx="8216411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Arial" panose="020B0604020202020204" pitchFamily="34" charset="0"/>
              </a:rPr>
              <a:t>High-level framework for </a:t>
            </a:r>
            <a:r>
              <a:rPr lang="en-US" sz="1900" dirty="0">
                <a:latin typeface="Arial" panose="020B0604020202020204" pitchFamily="34" charset="0"/>
              </a:rPr>
              <a:t>structuring</a:t>
            </a:r>
            <a:r>
              <a:rPr lang="en-US" sz="2000" dirty="0">
                <a:latin typeface="Arial" panose="020B0604020202020204" pitchFamily="34" charset="0"/>
              </a:rPr>
              <a:t> an application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>
                <a:latin typeface="Arial" panose="020B0604020202020204" pitchFamily="34" charset="0"/>
              </a:rPr>
              <a:t>“client-server based on remote procedure calls”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>
                <a:latin typeface="Arial" panose="020B0604020202020204" pitchFamily="34" charset="0"/>
              </a:rPr>
              <a:t>“abstraction layering”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>
                <a:latin typeface="Arial" panose="020B0604020202020204" pitchFamily="34" charset="0"/>
              </a:rPr>
              <a:t>“distributed object-oriented system based on CORBA”</a:t>
            </a:r>
          </a:p>
          <a:p>
            <a:pPr eaLnBrk="1" hangingPunct="1"/>
            <a:r>
              <a:rPr lang="en-US" sz="1900" dirty="0">
                <a:latin typeface="Arial" panose="020B0604020202020204" pitchFamily="34" charset="0"/>
              </a:rPr>
              <a:t>Defines the system in terms of computational components &amp; their interactions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85751" y="1614488"/>
            <a:ext cx="156099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Architecture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85750" y="3892550"/>
            <a:ext cx="197872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Design Patterns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14350" y="4259264"/>
            <a:ext cx="8367171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900" dirty="0">
                <a:latin typeface="Arial" panose="020B0604020202020204" pitchFamily="34" charset="0"/>
              </a:rPr>
              <a:t>Lower level than architectures (Sometimes, called </a:t>
            </a:r>
            <a:r>
              <a:rPr lang="en-US" sz="1900" i="1" dirty="0">
                <a:latin typeface="Arial" panose="020B0604020202020204" pitchFamily="34" charset="0"/>
              </a:rPr>
              <a:t>micro-architecture</a:t>
            </a:r>
            <a:r>
              <a:rPr lang="en-US" sz="1900" dirty="0">
                <a:latin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latin typeface="Arial" panose="020B0604020202020204" pitchFamily="34" charset="0"/>
              </a:rPr>
              <a:t>Reusable collaborations that solve </a:t>
            </a:r>
            <a:r>
              <a:rPr lang="en-US" sz="1900" dirty="0" err="1">
                <a:latin typeface="Arial" panose="020B0604020202020204" pitchFamily="34" charset="0"/>
              </a:rPr>
              <a:t>subproblems</a:t>
            </a:r>
            <a:r>
              <a:rPr lang="en-US" sz="1900" dirty="0">
                <a:latin typeface="Arial" panose="020B0604020202020204" pitchFamily="34" charset="0"/>
              </a:rPr>
              <a:t> within an application</a:t>
            </a:r>
          </a:p>
          <a:p>
            <a:pPr lvl="1" eaLnBrk="1" hangingPunct="1"/>
            <a:r>
              <a:rPr lang="en-US" sz="1700" dirty="0">
                <a:latin typeface="Arial" panose="020B0604020202020204" pitchFamily="34" charset="0"/>
              </a:rPr>
              <a:t>how can I decouple subsystem X from subsystem Y?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14350" y="5600700"/>
            <a:ext cx="761337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sz="1300" dirty="0">
                <a:latin typeface="Arial" panose="020B0604020202020204" pitchFamily="34" charset="0"/>
              </a:rPr>
              <a:t>Design patterns support </a:t>
            </a:r>
            <a:r>
              <a:rPr lang="en-US" sz="1300" i="1" dirty="0">
                <a:latin typeface="Arial" panose="020B0604020202020204" pitchFamily="34" charset="0"/>
              </a:rPr>
              <a:t>object-oriented reuse</a:t>
            </a:r>
            <a:r>
              <a:rPr lang="en-US" sz="1300" dirty="0">
                <a:latin typeface="Arial" panose="020B0604020202020204" pitchFamily="34" charset="0"/>
              </a:rPr>
              <a:t> at a high level of abstraction</a:t>
            </a:r>
          </a:p>
          <a:p>
            <a:pPr eaLnBrk="1" hangingPunct="1"/>
            <a:r>
              <a:rPr lang="en-US" sz="1300" dirty="0">
                <a:latin typeface="Arial" panose="020B0604020202020204" pitchFamily="34" charset="0"/>
              </a:rPr>
              <a:t>Design patterns provide a “framework” that guides and constrains object-oriented implementation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14350" y="5264150"/>
            <a:ext cx="240430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i="1">
                <a:solidFill>
                  <a:schemeClr val="tx2"/>
                </a:solidFill>
              </a:rPr>
              <a:t>Why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41825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 defTabSz="685800">
              <a:lnSpc>
                <a:spcPct val="100000"/>
              </a:lnSpc>
              <a:spcBef>
                <a:spcPts val="105"/>
              </a:spcBef>
              <a:defRPr/>
            </a:pPr>
            <a:r>
              <a:rPr lang="en-US" sz="3200" b="1" u="sng" spc="-25" dirty="0">
                <a:solidFill>
                  <a:srgbClr val="0070C0"/>
                </a:solidFill>
                <a:cs typeface="Calibri"/>
              </a:rPr>
              <a:t>Traits of the Software Architect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17424"/>
            <a:ext cx="8382000" cy="46595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Gained enough breadth and depth in the relevant </a:t>
            </a:r>
            <a:r>
              <a:rPr lang="en-US" dirty="0" smtClean="0"/>
              <a:t>domain.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Strong communication/development/debugging </a:t>
            </a:r>
            <a:r>
              <a:rPr lang="en-US" dirty="0" smtClean="0"/>
              <a:t>skills.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“cross domain and technology proficiency and appreciation</a:t>
            </a:r>
            <a:r>
              <a:rPr lang="en-US" dirty="0" smtClean="0"/>
              <a:t>”.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“knowledge of patterns in domain/technology areas” 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Looking for challenging </a:t>
            </a:r>
            <a:r>
              <a:rPr lang="en-US" dirty="0" smtClean="0"/>
              <a:t>problems.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summary: SUPER </a:t>
            </a:r>
            <a:r>
              <a:rPr lang="en-US" dirty="0" smtClean="0"/>
              <a:t>ENGINEER.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9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 defTabSz="685800">
              <a:lnSpc>
                <a:spcPct val="100000"/>
              </a:lnSpc>
              <a:spcBef>
                <a:spcPts val="105"/>
              </a:spcBef>
              <a:defRPr/>
            </a:pPr>
            <a:r>
              <a:rPr lang="en-US" sz="3200" b="1" u="sng" spc="-25" dirty="0">
                <a:solidFill>
                  <a:srgbClr val="0070C0"/>
                </a:solidFill>
                <a:cs typeface="Calibri"/>
              </a:rPr>
              <a:t>Architecture Description Languages (ADL)</a:t>
            </a:r>
            <a:br>
              <a:rPr lang="en-US" sz="3200" b="1" u="sng" spc="-25" dirty="0">
                <a:solidFill>
                  <a:srgbClr val="0070C0"/>
                </a:solidFill>
                <a:cs typeface="Calibri"/>
              </a:rPr>
            </a:br>
            <a:r>
              <a:rPr lang="en-US" sz="3200" b="1" u="sng" spc="-25" dirty="0">
                <a:solidFill>
                  <a:srgbClr val="0070C0"/>
                </a:solidFill>
                <a:cs typeface="Calibri"/>
              </a:rPr>
              <a:t>Positives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01050" cy="4926867"/>
          </a:xfrm>
        </p:spPr>
        <p:txBody>
          <a:bodyPr>
            <a:noAutofit/>
          </a:bodyPr>
          <a:lstStyle/>
          <a:p>
            <a:pPr lvl="1"/>
            <a:r>
              <a:rPr lang="en-US" sz="2800" dirty="0" smtClean="0"/>
              <a:t>ADLs represent a formal way of representing architecture.</a:t>
            </a:r>
          </a:p>
          <a:p>
            <a:pPr lvl="1"/>
            <a:r>
              <a:rPr lang="en-US" sz="2800" dirty="0" smtClean="0"/>
              <a:t>ADLs are intended to be both human and machine readable.</a:t>
            </a:r>
          </a:p>
          <a:p>
            <a:pPr lvl="1"/>
            <a:r>
              <a:rPr lang="en-US" sz="2800" dirty="0" smtClean="0"/>
              <a:t>ADLs support describing a system at a higher level than previously possible.</a:t>
            </a:r>
          </a:p>
          <a:p>
            <a:pPr lvl="1"/>
            <a:r>
              <a:rPr lang="en-US" sz="2800" dirty="0" smtClean="0"/>
              <a:t>ADLs permit analysis of architectures – completeness, consistency, ambiguity, and performance.</a:t>
            </a:r>
          </a:p>
          <a:p>
            <a:pPr lvl="1"/>
            <a:r>
              <a:rPr lang="en-US" sz="2800" dirty="0" smtClean="0"/>
              <a:t>ADLs can support automatic generation of software systems.</a:t>
            </a:r>
          </a:p>
        </p:txBody>
      </p:sp>
    </p:spTree>
    <p:extLst>
      <p:ext uri="{BB962C8B-B14F-4D97-AF65-F5344CB8AC3E}">
        <p14:creationId xmlns:p14="http://schemas.microsoft.com/office/powerpoint/2010/main" val="274193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 defTabSz="685800">
              <a:lnSpc>
                <a:spcPct val="100000"/>
              </a:lnSpc>
              <a:spcBef>
                <a:spcPts val="105"/>
              </a:spcBef>
              <a:defRPr/>
            </a:pPr>
            <a:r>
              <a:rPr lang="en-US" sz="3200" b="1" u="sng" spc="-25" dirty="0">
                <a:solidFill>
                  <a:srgbClr val="0070C0"/>
                </a:solidFill>
                <a:cs typeface="Calibri"/>
              </a:rPr>
              <a:t>Architecture Description Languages (ADL)</a:t>
            </a:r>
            <a:br>
              <a:rPr lang="en-US" sz="3200" b="1" u="sng" spc="-25" dirty="0">
                <a:solidFill>
                  <a:srgbClr val="0070C0"/>
                </a:solidFill>
                <a:cs typeface="Calibri"/>
              </a:rPr>
            </a:br>
            <a:r>
              <a:rPr lang="en-US" sz="3200" b="1" u="sng" spc="-25" dirty="0">
                <a:solidFill>
                  <a:srgbClr val="0070C0"/>
                </a:solidFill>
                <a:cs typeface="Calibri"/>
              </a:rPr>
              <a:t>Negatives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11" y="1825625"/>
            <a:ext cx="8401050" cy="4926867"/>
          </a:xfrm>
        </p:spPr>
        <p:txBody>
          <a:bodyPr>
            <a:noAutofit/>
          </a:bodyPr>
          <a:lstStyle/>
          <a:p>
            <a:pPr lvl="1"/>
            <a:r>
              <a:rPr lang="en-US" sz="2800" dirty="0" smtClean="0"/>
              <a:t>There is not universal agreement on what ADLs should represent, particularly as regards the behavior of the architecture.</a:t>
            </a:r>
          </a:p>
          <a:p>
            <a:pPr lvl="1"/>
            <a:r>
              <a:rPr lang="en-US" sz="2800" dirty="0" smtClean="0"/>
              <a:t>Representations currently in use are relatively difficult to parse and are not supported by commercial tools.</a:t>
            </a:r>
          </a:p>
          <a:p>
            <a:pPr lvl="1"/>
            <a:r>
              <a:rPr lang="en-US" sz="2800" dirty="0" smtClean="0"/>
              <a:t>Most ADL work today has been undertaken with academic rather than commercial goals in mind.</a:t>
            </a:r>
          </a:p>
          <a:p>
            <a:pPr lvl="1"/>
            <a:r>
              <a:rPr lang="en-US" sz="2800" dirty="0" smtClean="0"/>
              <a:t>Most ADLs tend to be very vertically optimized toward a particular kind of analysis.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900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510873" y="2056911"/>
            <a:ext cx="2961801" cy="3962400"/>
          </a:xfrm>
          <a:custGeom>
            <a:avLst/>
            <a:gdLst>
              <a:gd name="T0" fmla="*/ 885 w 2431"/>
              <a:gd name="T1" fmla="*/ 335 h 3161"/>
              <a:gd name="T2" fmla="*/ 755 w 2431"/>
              <a:gd name="T3" fmla="*/ 228 h 3161"/>
              <a:gd name="T4" fmla="*/ 606 w 2431"/>
              <a:gd name="T5" fmla="*/ 181 h 3161"/>
              <a:gd name="T6" fmla="*/ 453 w 2431"/>
              <a:gd name="T7" fmla="*/ 203 h 3161"/>
              <a:gd name="T8" fmla="*/ 314 w 2431"/>
              <a:gd name="T9" fmla="*/ 289 h 3161"/>
              <a:gd name="T10" fmla="*/ 205 w 2431"/>
              <a:gd name="T11" fmla="*/ 430 h 3161"/>
              <a:gd name="T12" fmla="*/ 137 w 2431"/>
              <a:gd name="T13" fmla="*/ 610 h 3161"/>
              <a:gd name="T14" fmla="*/ 120 w 2431"/>
              <a:gd name="T15" fmla="*/ 809 h 3161"/>
              <a:gd name="T16" fmla="*/ 153 w 2431"/>
              <a:gd name="T17" fmla="*/ 1004 h 3161"/>
              <a:gd name="T18" fmla="*/ 234 w 2431"/>
              <a:gd name="T19" fmla="*/ 1175 h 3161"/>
              <a:gd name="T20" fmla="*/ 114 w 2431"/>
              <a:gd name="T21" fmla="*/ 1317 h 3161"/>
              <a:gd name="T22" fmla="*/ 33 w 2431"/>
              <a:gd name="T23" fmla="*/ 1499 h 3161"/>
              <a:gd name="T24" fmla="*/ 0 w 2431"/>
              <a:gd name="T25" fmla="*/ 1706 h 3161"/>
              <a:gd name="T26" fmla="*/ 17 w 2431"/>
              <a:gd name="T27" fmla="*/ 1917 h 3161"/>
              <a:gd name="T28" fmla="*/ 83 w 2431"/>
              <a:gd name="T29" fmla="*/ 2109 h 3161"/>
              <a:gd name="T30" fmla="*/ 191 w 2431"/>
              <a:gd name="T31" fmla="*/ 2266 h 3161"/>
              <a:gd name="T32" fmla="*/ 331 w 2431"/>
              <a:gd name="T33" fmla="*/ 2372 h 3161"/>
              <a:gd name="T34" fmla="*/ 490 w 2431"/>
              <a:gd name="T35" fmla="*/ 2416 h 3161"/>
              <a:gd name="T36" fmla="*/ 652 w 2431"/>
              <a:gd name="T37" fmla="*/ 2394 h 3161"/>
              <a:gd name="T38" fmla="*/ 767 w 2431"/>
              <a:gd name="T39" fmla="*/ 2394 h 3161"/>
              <a:gd name="T40" fmla="*/ 806 w 2431"/>
              <a:gd name="T41" fmla="*/ 2625 h 3161"/>
              <a:gd name="T42" fmla="*/ 893 w 2431"/>
              <a:gd name="T43" fmla="*/ 2831 h 3161"/>
              <a:gd name="T44" fmla="*/ 1021 w 2431"/>
              <a:gd name="T45" fmla="*/ 2998 h 3161"/>
              <a:gd name="T46" fmla="*/ 1180 w 2431"/>
              <a:gd name="T47" fmla="*/ 3110 h 3161"/>
              <a:gd name="T48" fmla="*/ 1358 w 2431"/>
              <a:gd name="T49" fmla="*/ 3159 h 3161"/>
              <a:gd name="T50" fmla="*/ 1538 w 2431"/>
              <a:gd name="T51" fmla="*/ 3142 h 3161"/>
              <a:gd name="T52" fmla="*/ 1708 w 2431"/>
              <a:gd name="T53" fmla="*/ 3059 h 3161"/>
              <a:gd name="T54" fmla="*/ 1853 w 2431"/>
              <a:gd name="T55" fmla="*/ 2917 h 3161"/>
              <a:gd name="T56" fmla="*/ 1961 w 2431"/>
              <a:gd name="T57" fmla="*/ 2727 h 3161"/>
              <a:gd name="T58" fmla="*/ 2024 w 2431"/>
              <a:gd name="T59" fmla="*/ 2506 h 3161"/>
              <a:gd name="T60" fmla="*/ 2036 w 2431"/>
              <a:gd name="T61" fmla="*/ 2270 h 3161"/>
              <a:gd name="T62" fmla="*/ 1996 w 2431"/>
              <a:gd name="T63" fmla="*/ 2040 h 3161"/>
              <a:gd name="T64" fmla="*/ 1908 w 2431"/>
              <a:gd name="T65" fmla="*/ 1833 h 3161"/>
              <a:gd name="T66" fmla="*/ 2067 w 2431"/>
              <a:gd name="T67" fmla="*/ 1810 h 3161"/>
              <a:gd name="T68" fmla="*/ 2212 w 2431"/>
              <a:gd name="T69" fmla="*/ 1723 h 3161"/>
              <a:gd name="T70" fmla="*/ 2327 w 2431"/>
              <a:gd name="T71" fmla="*/ 1580 h 3161"/>
              <a:gd name="T72" fmla="*/ 2404 w 2431"/>
              <a:gd name="T73" fmla="*/ 1398 h 3161"/>
              <a:gd name="T74" fmla="*/ 2431 w 2431"/>
              <a:gd name="T75" fmla="*/ 1193 h 3161"/>
              <a:gd name="T76" fmla="*/ 2409 w 2431"/>
              <a:gd name="T77" fmla="*/ 988 h 3161"/>
              <a:gd name="T78" fmla="*/ 2336 w 2431"/>
              <a:gd name="T79" fmla="*/ 802 h 3161"/>
              <a:gd name="T80" fmla="*/ 2224 w 2431"/>
              <a:gd name="T81" fmla="*/ 656 h 3161"/>
              <a:gd name="T82" fmla="*/ 2081 w 2431"/>
              <a:gd name="T83" fmla="*/ 563 h 3161"/>
              <a:gd name="T84" fmla="*/ 1923 w 2431"/>
              <a:gd name="T85" fmla="*/ 534 h 3161"/>
              <a:gd name="T86" fmla="*/ 1766 w 2431"/>
              <a:gd name="T87" fmla="*/ 570 h 3161"/>
              <a:gd name="T88" fmla="*/ 1626 w 2431"/>
              <a:gd name="T89" fmla="*/ 671 h 3161"/>
              <a:gd name="T90" fmla="*/ 1639 w 2431"/>
              <a:gd name="T91" fmla="*/ 588 h 3161"/>
              <a:gd name="T92" fmla="*/ 1654 w 2431"/>
              <a:gd name="T93" fmla="*/ 417 h 3161"/>
              <a:gd name="T94" fmla="*/ 1619 w 2431"/>
              <a:gd name="T95" fmla="*/ 251 h 3161"/>
              <a:gd name="T96" fmla="*/ 1539 w 2431"/>
              <a:gd name="T97" fmla="*/ 114 h 3161"/>
              <a:gd name="T98" fmla="*/ 1426 w 2431"/>
              <a:gd name="T99" fmla="*/ 25 h 3161"/>
              <a:gd name="T100" fmla="*/ 1295 w 2431"/>
              <a:gd name="T101" fmla="*/ 0 h 3161"/>
              <a:gd name="T102" fmla="*/ 1166 w 2431"/>
              <a:gd name="T103" fmla="*/ 37 h 3161"/>
              <a:gd name="T104" fmla="*/ 1058 w 2431"/>
              <a:gd name="T105" fmla="*/ 137 h 3161"/>
              <a:gd name="T106" fmla="*/ 986 w 2431"/>
              <a:gd name="T107" fmla="*/ 281 h 3161"/>
              <a:gd name="T108" fmla="*/ 961 w 2431"/>
              <a:gd name="T109" fmla="*/ 449 h 3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431" h="3161">
                <a:moveTo>
                  <a:pt x="961" y="449"/>
                </a:moveTo>
                <a:lnTo>
                  <a:pt x="938" y="408"/>
                </a:lnTo>
                <a:lnTo>
                  <a:pt x="912" y="370"/>
                </a:lnTo>
                <a:lnTo>
                  <a:pt x="885" y="335"/>
                </a:lnTo>
                <a:lnTo>
                  <a:pt x="856" y="302"/>
                </a:lnTo>
                <a:lnTo>
                  <a:pt x="823" y="274"/>
                </a:lnTo>
                <a:lnTo>
                  <a:pt x="790" y="248"/>
                </a:lnTo>
                <a:lnTo>
                  <a:pt x="755" y="228"/>
                </a:lnTo>
                <a:lnTo>
                  <a:pt x="720" y="209"/>
                </a:lnTo>
                <a:lnTo>
                  <a:pt x="682" y="196"/>
                </a:lnTo>
                <a:lnTo>
                  <a:pt x="644" y="187"/>
                </a:lnTo>
                <a:lnTo>
                  <a:pt x="606" y="181"/>
                </a:lnTo>
                <a:lnTo>
                  <a:pt x="567" y="180"/>
                </a:lnTo>
                <a:lnTo>
                  <a:pt x="528" y="183"/>
                </a:lnTo>
                <a:lnTo>
                  <a:pt x="490" y="191"/>
                </a:lnTo>
                <a:lnTo>
                  <a:pt x="453" y="203"/>
                </a:lnTo>
                <a:lnTo>
                  <a:pt x="416" y="219"/>
                </a:lnTo>
                <a:lnTo>
                  <a:pt x="380" y="238"/>
                </a:lnTo>
                <a:lnTo>
                  <a:pt x="347" y="261"/>
                </a:lnTo>
                <a:lnTo>
                  <a:pt x="314" y="289"/>
                </a:lnTo>
                <a:lnTo>
                  <a:pt x="283" y="320"/>
                </a:lnTo>
                <a:lnTo>
                  <a:pt x="255" y="353"/>
                </a:lnTo>
                <a:lnTo>
                  <a:pt x="229" y="390"/>
                </a:lnTo>
                <a:lnTo>
                  <a:pt x="205" y="430"/>
                </a:lnTo>
                <a:lnTo>
                  <a:pt x="183" y="472"/>
                </a:lnTo>
                <a:lnTo>
                  <a:pt x="165" y="516"/>
                </a:lnTo>
                <a:lnTo>
                  <a:pt x="150" y="562"/>
                </a:lnTo>
                <a:lnTo>
                  <a:pt x="137" y="610"/>
                </a:lnTo>
                <a:lnTo>
                  <a:pt x="128" y="659"/>
                </a:lnTo>
                <a:lnTo>
                  <a:pt x="122" y="709"/>
                </a:lnTo>
                <a:lnTo>
                  <a:pt x="120" y="759"/>
                </a:lnTo>
                <a:lnTo>
                  <a:pt x="120" y="809"/>
                </a:lnTo>
                <a:lnTo>
                  <a:pt x="123" y="859"/>
                </a:lnTo>
                <a:lnTo>
                  <a:pt x="130" y="909"/>
                </a:lnTo>
                <a:lnTo>
                  <a:pt x="140" y="958"/>
                </a:lnTo>
                <a:lnTo>
                  <a:pt x="153" y="1004"/>
                </a:lnTo>
                <a:lnTo>
                  <a:pt x="169" y="1051"/>
                </a:lnTo>
                <a:lnTo>
                  <a:pt x="189" y="1094"/>
                </a:lnTo>
                <a:lnTo>
                  <a:pt x="210" y="1136"/>
                </a:lnTo>
                <a:lnTo>
                  <a:pt x="234" y="1175"/>
                </a:lnTo>
                <a:lnTo>
                  <a:pt x="202" y="1205"/>
                </a:lnTo>
                <a:lnTo>
                  <a:pt x="170" y="1239"/>
                </a:lnTo>
                <a:lnTo>
                  <a:pt x="141" y="1277"/>
                </a:lnTo>
                <a:lnTo>
                  <a:pt x="114" y="1317"/>
                </a:lnTo>
                <a:lnTo>
                  <a:pt x="89" y="1359"/>
                </a:lnTo>
                <a:lnTo>
                  <a:pt x="68" y="1403"/>
                </a:lnTo>
                <a:lnTo>
                  <a:pt x="49" y="1451"/>
                </a:lnTo>
                <a:lnTo>
                  <a:pt x="33" y="1499"/>
                </a:lnTo>
                <a:lnTo>
                  <a:pt x="20" y="1549"/>
                </a:lnTo>
                <a:lnTo>
                  <a:pt x="10" y="1601"/>
                </a:lnTo>
                <a:lnTo>
                  <a:pt x="3" y="1653"/>
                </a:lnTo>
                <a:lnTo>
                  <a:pt x="0" y="1706"/>
                </a:lnTo>
                <a:lnTo>
                  <a:pt x="0" y="1759"/>
                </a:lnTo>
                <a:lnTo>
                  <a:pt x="2" y="1812"/>
                </a:lnTo>
                <a:lnTo>
                  <a:pt x="7" y="1865"/>
                </a:lnTo>
                <a:lnTo>
                  <a:pt x="17" y="1917"/>
                </a:lnTo>
                <a:lnTo>
                  <a:pt x="29" y="1966"/>
                </a:lnTo>
                <a:lnTo>
                  <a:pt x="44" y="2016"/>
                </a:lnTo>
                <a:lnTo>
                  <a:pt x="62" y="2064"/>
                </a:lnTo>
                <a:lnTo>
                  <a:pt x="83" y="2109"/>
                </a:lnTo>
                <a:lnTo>
                  <a:pt x="107" y="2152"/>
                </a:lnTo>
                <a:lnTo>
                  <a:pt x="133" y="2193"/>
                </a:lnTo>
                <a:lnTo>
                  <a:pt x="161" y="2231"/>
                </a:lnTo>
                <a:lnTo>
                  <a:pt x="191" y="2266"/>
                </a:lnTo>
                <a:lnTo>
                  <a:pt x="224" y="2298"/>
                </a:lnTo>
                <a:lnTo>
                  <a:pt x="258" y="2326"/>
                </a:lnTo>
                <a:lnTo>
                  <a:pt x="295" y="2351"/>
                </a:lnTo>
                <a:lnTo>
                  <a:pt x="331" y="2372"/>
                </a:lnTo>
                <a:lnTo>
                  <a:pt x="370" y="2389"/>
                </a:lnTo>
                <a:lnTo>
                  <a:pt x="410" y="2402"/>
                </a:lnTo>
                <a:lnTo>
                  <a:pt x="450" y="2411"/>
                </a:lnTo>
                <a:lnTo>
                  <a:pt x="490" y="2416"/>
                </a:lnTo>
                <a:lnTo>
                  <a:pt x="531" y="2416"/>
                </a:lnTo>
                <a:lnTo>
                  <a:pt x="571" y="2413"/>
                </a:lnTo>
                <a:lnTo>
                  <a:pt x="613" y="2405"/>
                </a:lnTo>
                <a:lnTo>
                  <a:pt x="652" y="2394"/>
                </a:lnTo>
                <a:lnTo>
                  <a:pt x="690" y="2378"/>
                </a:lnTo>
                <a:lnTo>
                  <a:pt x="728" y="2358"/>
                </a:lnTo>
                <a:lnTo>
                  <a:pt x="765" y="2335"/>
                </a:lnTo>
                <a:lnTo>
                  <a:pt x="767" y="2394"/>
                </a:lnTo>
                <a:lnTo>
                  <a:pt x="772" y="2453"/>
                </a:lnTo>
                <a:lnTo>
                  <a:pt x="780" y="2511"/>
                </a:lnTo>
                <a:lnTo>
                  <a:pt x="791" y="2569"/>
                </a:lnTo>
                <a:lnTo>
                  <a:pt x="806" y="2625"/>
                </a:lnTo>
                <a:lnTo>
                  <a:pt x="823" y="2679"/>
                </a:lnTo>
                <a:lnTo>
                  <a:pt x="844" y="2732"/>
                </a:lnTo>
                <a:lnTo>
                  <a:pt x="867" y="2783"/>
                </a:lnTo>
                <a:lnTo>
                  <a:pt x="893" y="2831"/>
                </a:lnTo>
                <a:lnTo>
                  <a:pt x="922" y="2877"/>
                </a:lnTo>
                <a:lnTo>
                  <a:pt x="953" y="2920"/>
                </a:lnTo>
                <a:lnTo>
                  <a:pt x="986" y="2961"/>
                </a:lnTo>
                <a:lnTo>
                  <a:pt x="1021" y="2998"/>
                </a:lnTo>
                <a:lnTo>
                  <a:pt x="1059" y="3032"/>
                </a:lnTo>
                <a:lnTo>
                  <a:pt x="1098" y="3062"/>
                </a:lnTo>
                <a:lnTo>
                  <a:pt x="1139" y="3088"/>
                </a:lnTo>
                <a:lnTo>
                  <a:pt x="1180" y="3110"/>
                </a:lnTo>
                <a:lnTo>
                  <a:pt x="1223" y="3129"/>
                </a:lnTo>
                <a:lnTo>
                  <a:pt x="1268" y="3143"/>
                </a:lnTo>
                <a:lnTo>
                  <a:pt x="1313" y="3154"/>
                </a:lnTo>
                <a:lnTo>
                  <a:pt x="1358" y="3159"/>
                </a:lnTo>
                <a:lnTo>
                  <a:pt x="1403" y="3161"/>
                </a:lnTo>
                <a:lnTo>
                  <a:pt x="1448" y="3159"/>
                </a:lnTo>
                <a:lnTo>
                  <a:pt x="1494" y="3153"/>
                </a:lnTo>
                <a:lnTo>
                  <a:pt x="1538" y="3142"/>
                </a:lnTo>
                <a:lnTo>
                  <a:pt x="1582" y="3127"/>
                </a:lnTo>
                <a:lnTo>
                  <a:pt x="1626" y="3108"/>
                </a:lnTo>
                <a:lnTo>
                  <a:pt x="1668" y="3086"/>
                </a:lnTo>
                <a:lnTo>
                  <a:pt x="1708" y="3059"/>
                </a:lnTo>
                <a:lnTo>
                  <a:pt x="1747" y="3028"/>
                </a:lnTo>
                <a:lnTo>
                  <a:pt x="1785" y="2995"/>
                </a:lnTo>
                <a:lnTo>
                  <a:pt x="1819" y="2957"/>
                </a:lnTo>
                <a:lnTo>
                  <a:pt x="1853" y="2917"/>
                </a:lnTo>
                <a:lnTo>
                  <a:pt x="1883" y="2873"/>
                </a:lnTo>
                <a:lnTo>
                  <a:pt x="1912" y="2827"/>
                </a:lnTo>
                <a:lnTo>
                  <a:pt x="1937" y="2778"/>
                </a:lnTo>
                <a:lnTo>
                  <a:pt x="1961" y="2727"/>
                </a:lnTo>
                <a:lnTo>
                  <a:pt x="1980" y="2674"/>
                </a:lnTo>
                <a:lnTo>
                  <a:pt x="1998" y="2620"/>
                </a:lnTo>
                <a:lnTo>
                  <a:pt x="2012" y="2563"/>
                </a:lnTo>
                <a:lnTo>
                  <a:pt x="2024" y="2506"/>
                </a:lnTo>
                <a:lnTo>
                  <a:pt x="2031" y="2448"/>
                </a:lnTo>
                <a:lnTo>
                  <a:pt x="2036" y="2388"/>
                </a:lnTo>
                <a:lnTo>
                  <a:pt x="2038" y="2329"/>
                </a:lnTo>
                <a:lnTo>
                  <a:pt x="2036" y="2270"/>
                </a:lnTo>
                <a:lnTo>
                  <a:pt x="2030" y="2211"/>
                </a:lnTo>
                <a:lnTo>
                  <a:pt x="2021" y="2153"/>
                </a:lnTo>
                <a:lnTo>
                  <a:pt x="2011" y="2096"/>
                </a:lnTo>
                <a:lnTo>
                  <a:pt x="1996" y="2040"/>
                </a:lnTo>
                <a:lnTo>
                  <a:pt x="1978" y="1985"/>
                </a:lnTo>
                <a:lnTo>
                  <a:pt x="1958" y="1932"/>
                </a:lnTo>
                <a:lnTo>
                  <a:pt x="1935" y="1881"/>
                </a:lnTo>
                <a:lnTo>
                  <a:pt x="1908" y="1833"/>
                </a:lnTo>
                <a:lnTo>
                  <a:pt x="1948" y="1833"/>
                </a:lnTo>
                <a:lnTo>
                  <a:pt x="1988" y="1830"/>
                </a:lnTo>
                <a:lnTo>
                  <a:pt x="2028" y="1822"/>
                </a:lnTo>
                <a:lnTo>
                  <a:pt x="2067" y="1810"/>
                </a:lnTo>
                <a:lnTo>
                  <a:pt x="2105" y="1793"/>
                </a:lnTo>
                <a:lnTo>
                  <a:pt x="2141" y="1774"/>
                </a:lnTo>
                <a:lnTo>
                  <a:pt x="2177" y="1750"/>
                </a:lnTo>
                <a:lnTo>
                  <a:pt x="2212" y="1723"/>
                </a:lnTo>
                <a:lnTo>
                  <a:pt x="2244" y="1692"/>
                </a:lnTo>
                <a:lnTo>
                  <a:pt x="2274" y="1657"/>
                </a:lnTo>
                <a:lnTo>
                  <a:pt x="2303" y="1620"/>
                </a:lnTo>
                <a:lnTo>
                  <a:pt x="2327" y="1580"/>
                </a:lnTo>
                <a:lnTo>
                  <a:pt x="2351" y="1538"/>
                </a:lnTo>
                <a:lnTo>
                  <a:pt x="2372" y="1493"/>
                </a:lnTo>
                <a:lnTo>
                  <a:pt x="2389" y="1446"/>
                </a:lnTo>
                <a:lnTo>
                  <a:pt x="2404" y="1398"/>
                </a:lnTo>
                <a:lnTo>
                  <a:pt x="2415" y="1348"/>
                </a:lnTo>
                <a:lnTo>
                  <a:pt x="2424" y="1297"/>
                </a:lnTo>
                <a:lnTo>
                  <a:pt x="2429" y="1245"/>
                </a:lnTo>
                <a:lnTo>
                  <a:pt x="2431" y="1193"/>
                </a:lnTo>
                <a:lnTo>
                  <a:pt x="2430" y="1141"/>
                </a:lnTo>
                <a:lnTo>
                  <a:pt x="2426" y="1089"/>
                </a:lnTo>
                <a:lnTo>
                  <a:pt x="2419" y="1038"/>
                </a:lnTo>
                <a:lnTo>
                  <a:pt x="2409" y="988"/>
                </a:lnTo>
                <a:lnTo>
                  <a:pt x="2394" y="938"/>
                </a:lnTo>
                <a:lnTo>
                  <a:pt x="2378" y="892"/>
                </a:lnTo>
                <a:lnTo>
                  <a:pt x="2359" y="845"/>
                </a:lnTo>
                <a:lnTo>
                  <a:pt x="2336" y="802"/>
                </a:lnTo>
                <a:lnTo>
                  <a:pt x="2311" y="761"/>
                </a:lnTo>
                <a:lnTo>
                  <a:pt x="2284" y="723"/>
                </a:lnTo>
                <a:lnTo>
                  <a:pt x="2255" y="687"/>
                </a:lnTo>
                <a:lnTo>
                  <a:pt x="2224" y="656"/>
                </a:lnTo>
                <a:lnTo>
                  <a:pt x="2190" y="627"/>
                </a:lnTo>
                <a:lnTo>
                  <a:pt x="2154" y="602"/>
                </a:lnTo>
                <a:lnTo>
                  <a:pt x="2119" y="580"/>
                </a:lnTo>
                <a:lnTo>
                  <a:pt x="2081" y="563"/>
                </a:lnTo>
                <a:lnTo>
                  <a:pt x="2042" y="550"/>
                </a:lnTo>
                <a:lnTo>
                  <a:pt x="2003" y="540"/>
                </a:lnTo>
                <a:lnTo>
                  <a:pt x="1963" y="535"/>
                </a:lnTo>
                <a:lnTo>
                  <a:pt x="1923" y="534"/>
                </a:lnTo>
                <a:lnTo>
                  <a:pt x="1883" y="537"/>
                </a:lnTo>
                <a:lnTo>
                  <a:pt x="1843" y="544"/>
                </a:lnTo>
                <a:lnTo>
                  <a:pt x="1804" y="555"/>
                </a:lnTo>
                <a:lnTo>
                  <a:pt x="1766" y="570"/>
                </a:lnTo>
                <a:lnTo>
                  <a:pt x="1728" y="590"/>
                </a:lnTo>
                <a:lnTo>
                  <a:pt x="1693" y="614"/>
                </a:lnTo>
                <a:lnTo>
                  <a:pt x="1658" y="641"/>
                </a:lnTo>
                <a:lnTo>
                  <a:pt x="1626" y="671"/>
                </a:lnTo>
                <a:lnTo>
                  <a:pt x="1595" y="705"/>
                </a:lnTo>
                <a:lnTo>
                  <a:pt x="1613" y="668"/>
                </a:lnTo>
                <a:lnTo>
                  <a:pt x="1627" y="629"/>
                </a:lnTo>
                <a:lnTo>
                  <a:pt x="1639" y="588"/>
                </a:lnTo>
                <a:lnTo>
                  <a:pt x="1647" y="546"/>
                </a:lnTo>
                <a:lnTo>
                  <a:pt x="1653" y="503"/>
                </a:lnTo>
                <a:lnTo>
                  <a:pt x="1655" y="460"/>
                </a:lnTo>
                <a:lnTo>
                  <a:pt x="1654" y="417"/>
                </a:lnTo>
                <a:lnTo>
                  <a:pt x="1650" y="374"/>
                </a:lnTo>
                <a:lnTo>
                  <a:pt x="1643" y="331"/>
                </a:lnTo>
                <a:lnTo>
                  <a:pt x="1632" y="290"/>
                </a:lnTo>
                <a:lnTo>
                  <a:pt x="1619" y="251"/>
                </a:lnTo>
                <a:lnTo>
                  <a:pt x="1603" y="214"/>
                </a:lnTo>
                <a:lnTo>
                  <a:pt x="1584" y="178"/>
                </a:lnTo>
                <a:lnTo>
                  <a:pt x="1563" y="144"/>
                </a:lnTo>
                <a:lnTo>
                  <a:pt x="1539" y="114"/>
                </a:lnTo>
                <a:lnTo>
                  <a:pt x="1513" y="87"/>
                </a:lnTo>
                <a:lnTo>
                  <a:pt x="1485" y="63"/>
                </a:lnTo>
                <a:lnTo>
                  <a:pt x="1456" y="43"/>
                </a:lnTo>
                <a:lnTo>
                  <a:pt x="1426" y="25"/>
                </a:lnTo>
                <a:lnTo>
                  <a:pt x="1394" y="14"/>
                </a:lnTo>
                <a:lnTo>
                  <a:pt x="1362" y="4"/>
                </a:lnTo>
                <a:lnTo>
                  <a:pt x="1328" y="0"/>
                </a:lnTo>
                <a:lnTo>
                  <a:pt x="1295" y="0"/>
                </a:lnTo>
                <a:lnTo>
                  <a:pt x="1262" y="3"/>
                </a:lnTo>
                <a:lnTo>
                  <a:pt x="1229" y="10"/>
                </a:lnTo>
                <a:lnTo>
                  <a:pt x="1198" y="22"/>
                </a:lnTo>
                <a:lnTo>
                  <a:pt x="1166" y="37"/>
                </a:lnTo>
                <a:lnTo>
                  <a:pt x="1137" y="57"/>
                </a:lnTo>
                <a:lnTo>
                  <a:pt x="1109" y="81"/>
                </a:lnTo>
                <a:lnTo>
                  <a:pt x="1083" y="107"/>
                </a:lnTo>
                <a:lnTo>
                  <a:pt x="1058" y="137"/>
                </a:lnTo>
                <a:lnTo>
                  <a:pt x="1036" y="169"/>
                </a:lnTo>
                <a:lnTo>
                  <a:pt x="1017" y="204"/>
                </a:lnTo>
                <a:lnTo>
                  <a:pt x="1000" y="242"/>
                </a:lnTo>
                <a:lnTo>
                  <a:pt x="986" y="281"/>
                </a:lnTo>
                <a:lnTo>
                  <a:pt x="975" y="322"/>
                </a:lnTo>
                <a:lnTo>
                  <a:pt x="967" y="363"/>
                </a:lnTo>
                <a:lnTo>
                  <a:pt x="962" y="406"/>
                </a:lnTo>
                <a:lnTo>
                  <a:pt x="961" y="449"/>
                </a:lnTo>
                <a:close/>
              </a:path>
            </a:pathLst>
          </a:custGeom>
          <a:solidFill>
            <a:srgbClr val="FFFFFF"/>
          </a:solidFill>
          <a:ln w="15875">
            <a:prstDash val="solid"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337783" y="243743"/>
            <a:ext cx="8173172" cy="4841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defTabSz="685800">
              <a:lnSpc>
                <a:spcPct val="100000"/>
              </a:lnSpc>
              <a:spcBef>
                <a:spcPts val="105"/>
              </a:spcBef>
              <a:defRPr/>
            </a:pPr>
            <a:r>
              <a:rPr lang="en-US" sz="3200" b="1" u="sng" spc="-25" dirty="0">
                <a:solidFill>
                  <a:srgbClr val="0070C0"/>
                </a:solidFill>
                <a:cs typeface="Calibri"/>
              </a:rPr>
              <a:t>Architecture vs. Design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96623" y="2889854"/>
            <a:ext cx="22213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1800" i="0" dirty="0">
                <a:solidFill>
                  <a:srgbClr val="000000"/>
                </a:solidFill>
              </a:rPr>
              <a:t>non-functional requirements</a:t>
            </a:r>
            <a:br>
              <a:rPr lang="en-US" sz="1800" i="0" dirty="0">
                <a:solidFill>
                  <a:srgbClr val="000000"/>
                </a:solidFill>
              </a:rPr>
            </a:br>
            <a:r>
              <a:rPr lang="en-US" sz="1800" i="0" dirty="0" smtClean="0">
                <a:solidFill>
                  <a:srgbClr val="000000"/>
                </a:solidFill>
              </a:rPr>
              <a:t>(“Abilities</a:t>
            </a:r>
            <a:r>
              <a:rPr lang="en-US" sz="1800" i="0" dirty="0">
                <a:solidFill>
                  <a:srgbClr val="000000"/>
                </a:solidFill>
              </a:rPr>
              <a:t>”)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853773" y="4378685"/>
            <a:ext cx="22213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1800" i="0" dirty="0">
                <a:solidFill>
                  <a:srgbClr val="000000"/>
                </a:solidFill>
              </a:rPr>
              <a:t>functional requirements</a:t>
            </a:r>
            <a:br>
              <a:rPr lang="en-US" sz="1800" i="0" dirty="0">
                <a:solidFill>
                  <a:srgbClr val="000000"/>
                </a:solidFill>
              </a:rPr>
            </a:br>
            <a:r>
              <a:rPr lang="en-US" sz="1800" i="0" dirty="0">
                <a:solidFill>
                  <a:srgbClr val="000000"/>
                </a:solidFill>
              </a:rPr>
              <a:t>(domains)</a:t>
            </a: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2994697" y="2895111"/>
            <a:ext cx="2961801" cy="2438400"/>
            <a:chOff x="2208" y="1536"/>
            <a:chExt cx="1920" cy="1536"/>
          </a:xfrm>
        </p:grpSpPr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>
              <a:off x="2208" y="1536"/>
              <a:ext cx="1920" cy="576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2208" y="2496"/>
              <a:ext cx="1920" cy="576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84639" y="6111143"/>
            <a:ext cx="884506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2pPr lvl="1">
              <a:lnSpc>
                <a:spcPct val="90000"/>
              </a:lnSpc>
              <a:spcBef>
                <a:spcPts val="500"/>
              </a:spcBef>
              <a:defRPr sz="2000"/>
            </a:lvl2pPr>
          </a:lstStyle>
          <a:p>
            <a:r>
              <a:rPr lang="en-US" dirty="0"/>
              <a:t>Heuristic: it is necessary to go one level deeper to validate choices, so the architect has to do a high-level design to validate the partitioning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14301" y="950228"/>
            <a:ext cx="8159261" cy="9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000" dirty="0"/>
              <a:t>Architecture: where non-functional </a:t>
            </a:r>
            <a:r>
              <a:rPr lang="en-US" sz="2000" dirty="0" smtClean="0"/>
              <a:t>decisions </a:t>
            </a:r>
            <a:r>
              <a:rPr lang="en-US" sz="2000" dirty="0"/>
              <a:t>are cast, and functional requirements are partitioned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000" dirty="0"/>
              <a:t>Design: where functional requirements are accomplished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85192" y="3967745"/>
            <a:ext cx="1777081" cy="369332"/>
          </a:xfrm>
          <a:prstGeom prst="rect">
            <a:avLst/>
          </a:prstGeom>
          <a:solidFill>
            <a:schemeClr val="bg1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  <a:flatTx/>
          </a:bodyPr>
          <a:lstStyle/>
          <a:p>
            <a:endParaRPr 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085192" y="3967745"/>
            <a:ext cx="1777081" cy="3693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" name="Line 3"/>
          <p:cNvSpPr>
            <a:spLocks noChangeShapeType="1"/>
          </p:cNvSpPr>
          <p:nvPr/>
        </p:nvSpPr>
        <p:spPr bwMode="auto">
          <a:xfrm>
            <a:off x="6085192" y="4114311"/>
            <a:ext cx="1777081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089955" y="4043945"/>
            <a:ext cx="1769368" cy="36933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00000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168719" y="2514111"/>
            <a:ext cx="162899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i="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architecture</a:t>
            </a:r>
            <a:br>
              <a:rPr lang="en-US" sz="1800" i="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1800" i="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(ADL)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6168719" y="4266711"/>
            <a:ext cx="162899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i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design</a:t>
            </a:r>
            <a:br>
              <a:rPr lang="en-US" sz="1800" i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1800" i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(UML)</a:t>
            </a:r>
          </a:p>
        </p:txBody>
      </p:sp>
    </p:spTree>
    <p:extLst>
      <p:ext uri="{BB962C8B-B14F-4D97-AF65-F5344CB8AC3E}">
        <p14:creationId xmlns:p14="http://schemas.microsoft.com/office/powerpoint/2010/main" val="341191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18749" y="349250"/>
            <a:ext cx="8332985" cy="4841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defTabSz="685800">
              <a:lnSpc>
                <a:spcPct val="100000"/>
              </a:lnSpc>
              <a:spcBef>
                <a:spcPts val="105"/>
              </a:spcBef>
              <a:defRPr/>
            </a:pPr>
            <a:r>
              <a:rPr lang="en-US" sz="3200" b="1" u="sng" spc="-25" dirty="0">
                <a:solidFill>
                  <a:srgbClr val="0070C0"/>
                </a:solidFill>
                <a:cs typeface="Calibri"/>
              </a:rPr>
              <a:t>Software Architecture: ADL Perspective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16368" y="1177926"/>
            <a:ext cx="8091301" cy="5495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ADL community generally agrees that Software Architecture is a set of components and the connections among them.</a:t>
            </a:r>
          </a:p>
          <a:p>
            <a:pPr lvl="1"/>
            <a:r>
              <a:rPr lang="en-US" smtClean="0"/>
              <a:t>components</a:t>
            </a:r>
          </a:p>
          <a:p>
            <a:pPr lvl="1"/>
            <a:r>
              <a:rPr lang="en-US" smtClean="0"/>
              <a:t>connectors</a:t>
            </a:r>
          </a:p>
          <a:p>
            <a:pPr lvl="1"/>
            <a:r>
              <a:rPr lang="en-US" smtClean="0"/>
              <a:t>configurations</a:t>
            </a:r>
          </a:p>
          <a:p>
            <a:pPr lvl="1"/>
            <a:r>
              <a:rPr lang="en-US" smtClean="0"/>
              <a:t>constraints</a:t>
            </a:r>
          </a:p>
          <a:p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84689" y="4114800"/>
            <a:ext cx="8006201" cy="1752600"/>
            <a:chOff x="624" y="2592"/>
            <a:chExt cx="4704" cy="110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24" y="2592"/>
              <a:ext cx="1680" cy="1104"/>
            </a:xfrm>
            <a:prstGeom prst="rect">
              <a:avLst/>
            </a:prstGeom>
            <a:solidFill>
              <a:srgbClr val="A2C1FE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A2C1FE"/>
              </a:extrusionClr>
              <a:contourClr>
                <a:srgbClr val="A2C1FE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sz="1800" i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064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304" y="2904"/>
              <a:ext cx="1344" cy="480"/>
            </a:xfrm>
            <a:prstGeom prst="rightArrow">
              <a:avLst>
                <a:gd name="adj1" fmla="val 50000"/>
                <a:gd name="adj2" fmla="val 70000"/>
              </a:avLst>
            </a:prstGeom>
            <a:solidFill>
              <a:srgbClr val="A2C1FE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A2C1FE"/>
              </a:extrusionClr>
              <a:contourClr>
                <a:srgbClr val="A2C1FE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648" y="2592"/>
              <a:ext cx="1680" cy="1104"/>
            </a:xfrm>
            <a:prstGeom prst="rect">
              <a:avLst/>
            </a:prstGeom>
            <a:solidFill>
              <a:srgbClr val="A2C1FE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A2C1FE"/>
              </a:extrusionClr>
              <a:contourClr>
                <a:srgbClr val="A2C1FE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sz="1800" i="0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 rot="5400000">
              <a:off x="3576" y="2976"/>
              <a:ext cx="480" cy="3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585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568037" y="349250"/>
            <a:ext cx="8239987" cy="4841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defTabSz="685800">
              <a:lnSpc>
                <a:spcPct val="100000"/>
              </a:lnSpc>
              <a:spcBef>
                <a:spcPts val="105"/>
              </a:spcBef>
              <a:defRPr/>
            </a:pPr>
            <a:r>
              <a:rPr lang="en-US" sz="3200" b="1" u="sng" spc="-25" dirty="0">
                <a:solidFill>
                  <a:srgbClr val="0070C0"/>
                </a:solidFill>
                <a:cs typeface="Calibri"/>
              </a:rPr>
              <a:t>UML as an ADL</a:t>
            </a: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580293" y="1177926"/>
            <a:ext cx="8001000" cy="5495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Positive</a:t>
            </a:r>
          </a:p>
          <a:p>
            <a:pPr lvl="1"/>
            <a:r>
              <a:rPr lang="en-US" dirty="0" smtClean="0"/>
              <a:t>lowers entry barrier, mainstreams modeling, tools.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Shortcomings of UML as an ADL</a:t>
            </a:r>
          </a:p>
          <a:p>
            <a:pPr lvl="1"/>
            <a:r>
              <a:rPr lang="en-US" dirty="0" smtClean="0"/>
              <a:t>Weakly integrated models with inadequate semantics for (automated) analysis.</a:t>
            </a:r>
          </a:p>
          <a:p>
            <a:pPr lvl="1"/>
            <a:r>
              <a:rPr lang="en-US" dirty="0" smtClean="0"/>
              <a:t>Connectors are not first class objects.</a:t>
            </a:r>
          </a:p>
          <a:p>
            <a:pPr lvl="1"/>
            <a:r>
              <a:rPr lang="en-US" dirty="0" smtClean="0"/>
              <a:t>Visual notation with little generation support, hidden and ambiguous relationships between views, both too much and too little.</a:t>
            </a:r>
          </a:p>
        </p:txBody>
      </p:sp>
    </p:spTree>
    <p:extLst>
      <p:ext uri="{BB962C8B-B14F-4D97-AF65-F5344CB8AC3E}">
        <p14:creationId xmlns:p14="http://schemas.microsoft.com/office/powerpoint/2010/main" val="227800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7886700" cy="1325563"/>
          </a:xfrm>
        </p:spPr>
        <p:txBody>
          <a:bodyPr/>
          <a:lstStyle/>
          <a:p>
            <a:pPr eaLnBrk="1" hangingPunct="1"/>
            <a:r>
              <a:rPr lang="en-US" sz="6000" b="1" dirty="0" smtClean="0">
                <a:solidFill>
                  <a:srgbClr val="0070C0"/>
                </a:solidFill>
              </a:rPr>
              <a:t>Thanks</a:t>
            </a:r>
            <a:endParaRPr lang="en-GB" sz="60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8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 txBox="1">
            <a:spLocks noChangeArrowheads="1"/>
          </p:cNvSpPr>
          <p:nvPr/>
        </p:nvSpPr>
        <p:spPr bwMode="auto">
          <a:xfrm>
            <a:off x="4572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700" defTabSz="685800" eaLnBrk="1" hangingPunct="1">
              <a:spcBef>
                <a:spcPts val="105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sz="3200" b="1" u="sng" spc="-25" dirty="0" smtClean="0">
                <a:solidFill>
                  <a:srgbClr val="0070C0"/>
                </a:solidFill>
                <a:latin typeface="Calibri Light" panose="020F0302020204030204" pitchFamily="34" charset="0"/>
                <a:ea typeface="+mj-ea"/>
                <a:cs typeface="Calibri"/>
              </a:rPr>
              <a:t>What is Software Architecture?</a:t>
            </a:r>
          </a:p>
        </p:txBody>
      </p:sp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92150" indent="-3476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987425" indent="-2936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281113" indent="-2921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598613" indent="-31591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055813" indent="-315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513013" indent="-315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2970213" indent="-315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427413" indent="-315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3000"/>
              <a:t>Represents the structure of the software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3000"/>
              <a:t>Expressed using certain views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3000"/>
              <a:t>Includes principles behind the design and evolution of the software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3000"/>
              <a:t>Essential characteristics of architecture: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600"/>
              <a:t>High level view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600"/>
              <a:t>Realize ALL the use case scenarios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600"/>
              <a:t>Present a systemic view to all stakeholders</a:t>
            </a:r>
          </a:p>
        </p:txBody>
      </p:sp>
    </p:spTree>
    <p:extLst>
      <p:ext uri="{BB962C8B-B14F-4D97-AF65-F5344CB8AC3E}">
        <p14:creationId xmlns:p14="http://schemas.microsoft.com/office/powerpoint/2010/main" val="317671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 defTabSz="685800">
              <a:lnSpc>
                <a:spcPct val="100000"/>
              </a:lnSpc>
              <a:spcBef>
                <a:spcPts val="105"/>
              </a:spcBef>
              <a:defRPr/>
            </a:pPr>
            <a:r>
              <a:rPr lang="en-US" sz="3200" b="1" u="sng" spc="-25" dirty="0">
                <a:solidFill>
                  <a:srgbClr val="0070C0"/>
                </a:solidFill>
                <a:cs typeface="Calibri"/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software architecture of a program or computing system is the structure or structures of the system, which comprise software components, the externally visible properties of those components, and the relationships among them.”</a:t>
            </a:r>
          </a:p>
          <a:p>
            <a:pPr marL="457200" lvl="1" indent="0">
              <a:buNone/>
            </a:pPr>
            <a:r>
              <a:rPr lang="en-US" sz="1800" dirty="0" smtClean="0"/>
              <a:t>– from </a:t>
            </a:r>
            <a:r>
              <a:rPr lang="en-US" sz="1800" u="sng" dirty="0" smtClean="0"/>
              <a:t>Software Architecture in Practice</a:t>
            </a:r>
            <a:r>
              <a:rPr lang="en-US" sz="1800" dirty="0" smtClean="0"/>
              <a:t>, Bass, Clements, and </a:t>
            </a:r>
            <a:r>
              <a:rPr lang="en-US" sz="1800" dirty="0" err="1" smtClean="0"/>
              <a:t>Kazman</a:t>
            </a:r>
            <a:endParaRPr lang="en-US" sz="1800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8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 defTabSz="685800">
              <a:lnSpc>
                <a:spcPct val="100000"/>
              </a:lnSpc>
              <a:spcBef>
                <a:spcPts val="105"/>
              </a:spcBef>
              <a:defRPr/>
            </a:pPr>
            <a:r>
              <a:rPr lang="en-US" sz="3200" b="1" u="sng" spc="-25" dirty="0">
                <a:solidFill>
                  <a:srgbClr val="0070C0"/>
                </a:solidFill>
                <a:cs typeface="Calibri"/>
              </a:rPr>
              <a:t>Identify the goals of architecture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best-case requirements</a:t>
            </a:r>
          </a:p>
          <a:p>
            <a:r>
              <a:rPr lang="en-US"/>
              <a:t>long term organizational focus</a:t>
            </a:r>
          </a:p>
          <a:p>
            <a:r>
              <a:rPr lang="en-US"/>
              <a:t>reuse considerations</a:t>
            </a:r>
          </a:p>
          <a:p>
            <a:r>
              <a:rPr lang="en-US"/>
              <a:t>User wish lists</a:t>
            </a:r>
          </a:p>
          <a:p>
            <a:r>
              <a:rPr lang="en-US"/>
              <a:t>Other anticipated changes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3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marL="12700" eaLnBrk="1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defRPr/>
            </a:pPr>
            <a:r>
              <a:rPr lang="en-US" sz="3200" b="1" u="sng" spc="-25" dirty="0" smtClean="0">
                <a:solidFill>
                  <a:srgbClr val="0070C0"/>
                </a:solidFill>
                <a:cs typeface="Calibri"/>
              </a:rPr>
              <a:t>Architecture vs. design pattern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smtClean="0"/>
              <a:t>Architecture</a:t>
            </a:r>
            <a:r>
              <a:rPr lang="en-US" smtClean="0"/>
              <a:t> mostly addresses problems of distributed functionality, system partitioning, protocols, interfaces, scalability, reliability, security and... while </a:t>
            </a:r>
          </a:p>
          <a:p>
            <a:pPr eaLnBrk="1" hangingPunct="1"/>
            <a:r>
              <a:rPr lang="en-US" b="1" smtClean="0"/>
              <a:t>Design patterns</a:t>
            </a:r>
            <a:r>
              <a:rPr lang="en-US" smtClean="0"/>
              <a:t> are medium-scale and mostly language-independent abstractions using object oriented mechanisms and described by UML diagrams which solve commonly occurred problems in software construction.</a:t>
            </a:r>
          </a:p>
        </p:txBody>
      </p:sp>
    </p:spTree>
    <p:extLst>
      <p:ext uri="{BB962C8B-B14F-4D97-AF65-F5344CB8AC3E}">
        <p14:creationId xmlns:p14="http://schemas.microsoft.com/office/powerpoint/2010/main" val="354949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30275"/>
          </a:xfrm>
        </p:spPr>
        <p:txBody>
          <a:bodyPr rtlCol="0">
            <a:normAutofit/>
          </a:bodyPr>
          <a:lstStyle/>
          <a:p>
            <a:pPr marL="12700" eaLnBrk="1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defRPr/>
            </a:pPr>
            <a:r>
              <a:rPr lang="en-US" sz="3200" b="1" u="sng" spc="-25" dirty="0" smtClean="0">
                <a:solidFill>
                  <a:srgbClr val="0070C0"/>
                </a:solidFill>
                <a:cs typeface="Calibri"/>
              </a:rPr>
              <a:t>Differences: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Architecture is strategic.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Architecture patterns are well known patterns for solving software application architecture problems.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Architecture comprises the frameworks, tools, programming paradigms, component-based software engineering standards, design principles.</a:t>
            </a:r>
          </a:p>
        </p:txBody>
      </p:sp>
      <p:sp>
        <p:nvSpPr>
          <p:cNvPr id="512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Design is tactical.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Design Patterns are well known patterns for solving technical problems in a way that has proven itself many times.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Design Patterns are mostly language-independent abstractions using object oriented mechanisms and described by UML diagrams.</a:t>
            </a:r>
          </a:p>
        </p:txBody>
      </p:sp>
    </p:spTree>
    <p:extLst>
      <p:ext uri="{BB962C8B-B14F-4D97-AF65-F5344CB8AC3E}">
        <p14:creationId xmlns:p14="http://schemas.microsoft.com/office/powerpoint/2010/main" val="4862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457200"/>
          <a:ext cx="8305800" cy="5867400"/>
        </p:xfrm>
        <a:graphic>
          <a:graphicData uri="http://schemas.openxmlformats.org/drawingml/2006/table">
            <a:tbl>
              <a:tblPr/>
              <a:tblGrid>
                <a:gridCol w="1644712"/>
                <a:gridCol w="3101458"/>
                <a:gridCol w="3559630"/>
              </a:tblGrid>
              <a:tr h="571710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2400" b="0" u="none" strike="noStrike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Software Design </a:t>
                      </a:r>
                      <a:r>
                        <a:rPr lang="en-US" sz="2400" b="0" u="none" strike="noStrike" dirty="0" err="1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vs</a:t>
                      </a:r>
                      <a:r>
                        <a:rPr lang="en-US" sz="2400" b="0" u="none" strike="noStrike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 Software Architecture</a:t>
                      </a:r>
                      <a:endParaRPr lang="en-US" sz="2400" u="none" strike="noStrike" dirty="0">
                        <a:effectLst/>
                        <a:latin typeface="Lora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4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57959">
                <a:tc>
                  <a:txBody>
                    <a:bodyPr/>
                    <a:lstStyle/>
                    <a:p>
                      <a:pPr fontAlgn="t"/>
                      <a:endParaRPr lang="en-US" sz="2400" b="0" u="none" strike="noStrike">
                        <a:solidFill>
                          <a:srgbClr val="0D0D0D"/>
                        </a:solidFill>
                        <a:effectLst/>
                        <a:latin typeface="Lora"/>
                      </a:endParaRPr>
                    </a:p>
                  </a:txBody>
                  <a:tcPr marL="95250" marR="95250" marT="95250" marB="314325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u="none" strike="noStrike">
                          <a:solidFill>
                            <a:srgbClr val="0D0D0D"/>
                          </a:solidFill>
                          <a:effectLst/>
                          <a:latin typeface="Lora"/>
                        </a:rPr>
                        <a:t>Software Design</a:t>
                      </a:r>
                      <a:endParaRPr lang="en-US" sz="2400" u="none" strike="noStrike">
                        <a:effectLst/>
                        <a:latin typeface="Lora"/>
                      </a:endParaRPr>
                    </a:p>
                  </a:txBody>
                  <a:tcPr marL="95250" marR="95250" marT="95250" marB="314325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u="none" strike="noStrike">
                          <a:solidFill>
                            <a:srgbClr val="0D0D0D"/>
                          </a:solidFill>
                          <a:effectLst/>
                          <a:latin typeface="Lora"/>
                        </a:rPr>
                        <a:t>Software Architecture</a:t>
                      </a:r>
                      <a:endParaRPr lang="en-US" sz="2400" u="none" strike="noStrike">
                        <a:effectLst/>
                        <a:latin typeface="Lora"/>
                      </a:endParaRPr>
                    </a:p>
                  </a:txBody>
                  <a:tcPr marL="95250" marR="95250" marT="95250" marB="314325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9772">
                <a:tc>
                  <a:txBody>
                    <a:bodyPr/>
                    <a:lstStyle/>
                    <a:p>
                      <a:pPr fontAlgn="t"/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  <a:latin typeface="Lora"/>
                        </a:rPr>
                        <a:t>Definition</a:t>
                      </a:r>
                      <a:endParaRPr lang="en-US" sz="2400" u="none" strike="noStrike" dirty="0">
                        <a:effectLst/>
                        <a:latin typeface="Lora"/>
                      </a:endParaRPr>
                    </a:p>
                  </a:txBody>
                  <a:tcPr marL="95250" marR="95250" marT="95250" marB="314325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  <a:latin typeface="Lora"/>
                        </a:rPr>
                        <a:t>A plan that gives enough detail for developers to implement consistent software.</a:t>
                      </a:r>
                      <a:endParaRPr lang="en-US" sz="2400" u="none" strike="noStrike" dirty="0">
                        <a:effectLst/>
                        <a:latin typeface="Lora"/>
                      </a:endParaRPr>
                    </a:p>
                  </a:txBody>
                  <a:tcPr marL="95250" marR="95250" marT="95250" marB="314325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  <a:latin typeface="Lora"/>
                        </a:rPr>
                        <a:t>A plan that constrains software design to avoid known mistakes and achieve an organization's business and technology strategy.</a:t>
                      </a:r>
                      <a:endParaRPr lang="en-US" sz="2400" u="none" strike="noStrike" dirty="0">
                        <a:effectLst/>
                        <a:latin typeface="Lora"/>
                      </a:endParaRPr>
                    </a:p>
                  </a:txBody>
                  <a:tcPr marL="95250" marR="95250" marT="95250" marB="314325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7959">
                <a:tc>
                  <a:txBody>
                    <a:bodyPr/>
                    <a:lstStyle/>
                    <a:p>
                      <a:pPr fontAlgn="t"/>
                      <a:r>
                        <a:rPr lang="en-US" sz="2400" b="0" u="none" strike="noStrike">
                          <a:solidFill>
                            <a:srgbClr val="0D0D0D"/>
                          </a:solidFill>
                          <a:effectLst/>
                          <a:latin typeface="Lora"/>
                        </a:rPr>
                        <a:t>Level</a:t>
                      </a:r>
                      <a:endParaRPr lang="en-US" sz="2400" u="none" strike="noStrike">
                        <a:effectLst/>
                        <a:latin typeface="Lora"/>
                      </a:endParaRPr>
                    </a:p>
                  </a:txBody>
                  <a:tcPr marL="95250" marR="95250" marT="95250" marB="314325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0" u="none" strike="noStrike">
                          <a:solidFill>
                            <a:srgbClr val="0D0D0D"/>
                          </a:solidFill>
                          <a:effectLst/>
                          <a:latin typeface="Lora"/>
                        </a:rPr>
                        <a:t>Implementation</a:t>
                      </a:r>
                      <a:endParaRPr lang="en-US" sz="2400" u="none" strike="noStrike">
                        <a:effectLst/>
                        <a:latin typeface="Lora"/>
                      </a:endParaRPr>
                    </a:p>
                  </a:txBody>
                  <a:tcPr marL="95250" marR="95250" marT="95250" marB="314325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  <a:latin typeface="Lora"/>
                        </a:rPr>
                        <a:t>Structure</a:t>
                      </a:r>
                      <a:endParaRPr lang="en-US" sz="2400" u="none" strike="noStrike" dirty="0">
                        <a:effectLst/>
                        <a:latin typeface="Lora"/>
                      </a:endParaRPr>
                    </a:p>
                  </a:txBody>
                  <a:tcPr marL="95250" marR="95250" marT="95250" marB="314325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24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700" defTabSz="685800" eaLnBrk="1" hangingPunct="1">
              <a:spcBef>
                <a:spcPts val="105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sz="3200" b="1" u="sng" spc="-25" dirty="0" smtClean="0">
                <a:solidFill>
                  <a:srgbClr val="0070C0"/>
                </a:solidFill>
                <a:latin typeface="Calibri Light" panose="020F0302020204030204" pitchFamily="34" charset="0"/>
                <a:ea typeface="+mj-ea"/>
                <a:cs typeface="Calibri"/>
              </a:rPr>
              <a:t>Architecture and Design</a:t>
            </a: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92150" indent="-3476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987425" indent="-2936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281113" indent="-2921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598613" indent="-31591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055813" indent="-315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513013" indent="-315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2970213" indent="-315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427413" indent="-315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3000"/>
              <a:t>All architecture is design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3000"/>
              <a:t>NOT all design is architecture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3000"/>
              <a:t>Architect draws the boundary between architectural and non-architectural design</a:t>
            </a:r>
            <a:endParaRPr lang="en-US" sz="3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01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Design Patterns</a:t>
            </a:r>
          </a:p>
          <a:p>
            <a:pPr lvl="1"/>
            <a:r>
              <a:rPr lang="en-US" dirty="0" smtClean="0"/>
              <a:t>Solves reoccurring problems in software construction.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Architectural Patterns</a:t>
            </a:r>
            <a:endParaRPr lang="en-US" dirty="0"/>
          </a:p>
          <a:p>
            <a:pPr lvl="1"/>
            <a:r>
              <a:rPr lang="en-US" dirty="0" smtClean="0"/>
              <a:t>Fundamental structural organization for software systems.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Design patterns are medium-scale tactics that flesh out some of the structure and behavior of entities and their </a:t>
            </a:r>
            <a:r>
              <a:rPr lang="en-US" dirty="0" smtClean="0"/>
              <a:t>relationships.</a:t>
            </a:r>
          </a:p>
          <a:p>
            <a:pPr marL="457200" lvl="1" indent="0">
              <a:buNone/>
            </a:pPr>
            <a:r>
              <a:rPr lang="en-US" b="1" dirty="0" smtClean="0"/>
              <a:t>Architectural </a:t>
            </a:r>
            <a:r>
              <a:rPr lang="en-US" b="1" dirty="0"/>
              <a:t>patterns</a:t>
            </a:r>
            <a:r>
              <a:rPr lang="en-US" dirty="0"/>
              <a:t> are seen as commonality at higher level than design patterns. 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443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745</Words>
  <Application>Microsoft Office PowerPoint</Application>
  <PresentationFormat>On-screen Show 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Software Development</vt:lpstr>
      <vt:lpstr>PowerPoint Presentation</vt:lpstr>
      <vt:lpstr>Architecture</vt:lpstr>
      <vt:lpstr>Identify the goals of architecture</vt:lpstr>
      <vt:lpstr>Architecture vs. design pattern</vt:lpstr>
      <vt:lpstr>Differences:</vt:lpstr>
      <vt:lpstr>PowerPoint Presentation</vt:lpstr>
      <vt:lpstr>PowerPoint Presentation</vt:lpstr>
      <vt:lpstr>PowerPoint Presentation</vt:lpstr>
      <vt:lpstr>PowerPoint Presentation</vt:lpstr>
      <vt:lpstr>Traits of the Software Architect</vt:lpstr>
      <vt:lpstr>Architecture Description Languages (ADL) Positives</vt:lpstr>
      <vt:lpstr>Architecture Description Languages (ADL) Negatives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Mohamed</dc:creator>
  <cp:lastModifiedBy>dell</cp:lastModifiedBy>
  <cp:revision>10</cp:revision>
  <dcterms:created xsi:type="dcterms:W3CDTF">2006-08-16T00:00:00Z</dcterms:created>
  <dcterms:modified xsi:type="dcterms:W3CDTF">2020-03-14T16:01:26Z</dcterms:modified>
</cp:coreProperties>
</file>