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95" autoAdjust="0"/>
  </p:normalViewPr>
  <p:slideViewPr>
    <p:cSldViewPr>
      <p:cViewPr varScale="1">
        <p:scale>
          <a:sx n="111" d="100"/>
          <a:sy n="111" d="100"/>
        </p:scale>
        <p:origin x="161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4540" y="2950854"/>
            <a:ext cx="7614919" cy="1938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rgbClr val="675E46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rgbClr val="675E46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rgbClr val="675E46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458200" y="0"/>
            <a:ext cx="685800" cy="6858000"/>
          </a:xfrm>
          <a:custGeom>
            <a:avLst/>
            <a:gdLst/>
            <a:ahLst/>
            <a:cxnLst/>
            <a:rect l="l" t="t" r="r" b="b"/>
            <a:pathLst>
              <a:path w="685800" h="6858000">
                <a:moveTo>
                  <a:pt x="685800" y="6172200"/>
                </a:moveTo>
                <a:lnTo>
                  <a:pt x="0" y="6172200"/>
                </a:lnTo>
                <a:lnTo>
                  <a:pt x="0" y="6858000"/>
                </a:lnTo>
                <a:lnTo>
                  <a:pt x="685800" y="6858000"/>
                </a:lnTo>
                <a:lnTo>
                  <a:pt x="685800" y="6172200"/>
                </a:lnTo>
                <a:close/>
              </a:path>
              <a:path w="685800" h="6858000">
                <a:moveTo>
                  <a:pt x="685800" y="0"/>
                </a:moveTo>
                <a:lnTo>
                  <a:pt x="0" y="0"/>
                </a:lnTo>
                <a:lnTo>
                  <a:pt x="0" y="5486400"/>
                </a:lnTo>
                <a:lnTo>
                  <a:pt x="685800" y="5486400"/>
                </a:lnTo>
                <a:lnTo>
                  <a:pt x="685800" y="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458200" y="5486399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193370"/>
            <a:ext cx="8072119" cy="1276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rgbClr val="675E46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0240" y="1621281"/>
            <a:ext cx="7843519" cy="3439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2950854"/>
            <a:ext cx="6731000" cy="1543371"/>
          </a:xfrm>
          <a:prstGeom prst="rect">
            <a:avLst/>
          </a:prstGeom>
        </p:spPr>
        <p:txBody>
          <a:bodyPr vert="horz" wrap="square" lIns="0" tIns="4743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3735"/>
              </a:spcBef>
            </a:pPr>
            <a:r>
              <a:rPr sz="4000" spc="-95" dirty="0">
                <a:solidFill>
                  <a:srgbClr val="675E46"/>
                </a:solidFill>
                <a:latin typeface="Caladea"/>
                <a:cs typeface="Caladea"/>
              </a:rPr>
              <a:t>Computer</a:t>
            </a:r>
            <a:r>
              <a:rPr sz="4000" spc="-245" dirty="0">
                <a:solidFill>
                  <a:srgbClr val="675E46"/>
                </a:solidFill>
                <a:latin typeface="Caladea"/>
                <a:cs typeface="Caladea"/>
              </a:rPr>
              <a:t> </a:t>
            </a:r>
            <a:r>
              <a:rPr sz="4000" spc="-105" dirty="0">
                <a:solidFill>
                  <a:srgbClr val="675E46"/>
                </a:solidFill>
                <a:latin typeface="Caladea"/>
                <a:cs typeface="Caladea"/>
              </a:rPr>
              <a:t>Network</a:t>
            </a:r>
            <a:endParaRPr sz="4000" dirty="0">
              <a:latin typeface="Caladea"/>
              <a:cs typeface="Caladea"/>
            </a:endParaRPr>
          </a:p>
          <a:p>
            <a:pPr marL="12700" algn="ctr">
              <a:lnSpc>
                <a:spcPct val="100000"/>
              </a:lnSpc>
              <a:spcBef>
                <a:spcPts val="1105"/>
              </a:spcBef>
            </a:pPr>
            <a:r>
              <a:rPr sz="2000" spc="-5" dirty="0">
                <a:solidFill>
                  <a:srgbClr val="8E8D8B"/>
                </a:solidFill>
                <a:latin typeface="Carlito"/>
                <a:cs typeface="Carlito"/>
              </a:rPr>
              <a:t>Lab</a:t>
            </a:r>
            <a:r>
              <a:rPr sz="2000" spc="-10" dirty="0">
                <a:solidFill>
                  <a:srgbClr val="8E8D8B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8E8D8B"/>
                </a:solidFill>
                <a:latin typeface="Carlito"/>
                <a:cs typeface="Carlito"/>
              </a:rPr>
              <a:t>3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5229605"/>
            <a:ext cx="22072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8E8D8B"/>
                </a:solidFill>
                <a:latin typeface="Carlito"/>
                <a:cs typeface="Carlito"/>
              </a:rPr>
              <a:t>Rehab</a:t>
            </a:r>
            <a:r>
              <a:rPr sz="2000" spc="-80" dirty="0">
                <a:solidFill>
                  <a:srgbClr val="8E8D8B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8E8D8B"/>
                </a:solidFill>
                <a:latin typeface="Carlito"/>
                <a:cs typeface="Carlito"/>
              </a:rPr>
              <a:t>Hosny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93370"/>
            <a:ext cx="8072119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600" spc="-90" dirty="0"/>
              <a:t>How </a:t>
            </a:r>
            <a:r>
              <a:rPr sz="3600" spc="-95" dirty="0"/>
              <a:t>we calculate custom</a:t>
            </a:r>
            <a:r>
              <a:rPr sz="3600" spc="-635" dirty="0"/>
              <a:t> </a:t>
            </a:r>
            <a:r>
              <a:rPr sz="3600" spc="-80" dirty="0"/>
              <a:t>Mask?  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607565"/>
            <a:ext cx="7390130" cy="41458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228600">
              <a:lnSpc>
                <a:spcPct val="100000"/>
              </a:lnSpc>
              <a:spcBef>
                <a:spcPts val="105"/>
              </a:spcBef>
              <a:buClr>
                <a:srgbClr val="A9A47B"/>
              </a:buClr>
              <a:buFont typeface="Arial"/>
              <a:buChar char="•"/>
              <a:tabLst>
                <a:tab pos="355600" algn="l"/>
              </a:tabLst>
            </a:pP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How </a:t>
            </a:r>
            <a:r>
              <a:rPr sz="2800" spc="-25" dirty="0">
                <a:solidFill>
                  <a:srgbClr val="2E2B1F"/>
                </a:solidFill>
                <a:latin typeface="Carlito"/>
                <a:cs typeface="Carlito"/>
              </a:rPr>
              <a:t>to </a:t>
            </a:r>
            <a:r>
              <a:rPr sz="2800" spc="-15" dirty="0">
                <a:solidFill>
                  <a:srgbClr val="2E2B1F"/>
                </a:solidFill>
                <a:latin typeface="Carlito"/>
                <a:cs typeface="Carlito"/>
              </a:rPr>
              <a:t>calculate Broadcast</a:t>
            </a:r>
            <a:r>
              <a:rPr sz="2800" spc="4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IP?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000" dirty="0">
              <a:latin typeface="Carlito"/>
              <a:cs typeface="Carlito"/>
            </a:endParaRPr>
          </a:p>
          <a:p>
            <a:pPr marL="288290">
              <a:lnSpc>
                <a:spcPct val="100000"/>
              </a:lnSpc>
            </a:pPr>
            <a:r>
              <a:rPr sz="2800" dirty="0">
                <a:solidFill>
                  <a:srgbClr val="2E2B1F"/>
                </a:solidFill>
                <a:latin typeface="Carlito"/>
                <a:cs typeface="Carlito"/>
              </a:rPr>
              <a:t>11111111.11111111.11111000.00000000</a:t>
            </a:r>
            <a:endParaRPr sz="2800" dirty="0">
              <a:latin typeface="Carlito"/>
              <a:cs typeface="Carlito"/>
            </a:endParaRPr>
          </a:p>
          <a:p>
            <a:pPr marL="288290">
              <a:lnSpc>
                <a:spcPct val="100000"/>
              </a:lnSpc>
              <a:spcBef>
                <a:spcPts val="770"/>
              </a:spcBef>
            </a:pP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00001010.01010000.01010000.01010000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600" dirty="0">
              <a:latin typeface="Carlito"/>
              <a:cs typeface="Carlito"/>
            </a:endParaRPr>
          </a:p>
          <a:p>
            <a:pPr marL="472440" marR="5080" indent="-460375">
              <a:lnSpc>
                <a:spcPct val="120100"/>
              </a:lnSpc>
            </a:pPr>
            <a:r>
              <a:rPr sz="2800" spc="-15" dirty="0">
                <a:solidFill>
                  <a:srgbClr val="2E2B1F"/>
                </a:solidFill>
                <a:latin typeface="Carlito"/>
                <a:cs typeface="Carlito"/>
              </a:rPr>
              <a:t>Broadcast </a:t>
            </a: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IP </a:t>
            </a:r>
            <a:r>
              <a:rPr sz="2800" dirty="0">
                <a:solidFill>
                  <a:srgbClr val="2E2B1F"/>
                </a:solidFill>
                <a:latin typeface="Carlito"/>
                <a:cs typeface="Carlito"/>
              </a:rPr>
              <a:t>is  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00001010.01</a:t>
            </a:r>
            <a:r>
              <a:rPr sz="2800" spc="5" dirty="0">
                <a:solidFill>
                  <a:srgbClr val="2E2B1F"/>
                </a:solidFill>
                <a:latin typeface="Carlito"/>
                <a:cs typeface="Carlito"/>
              </a:rPr>
              <a:t>0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1</a:t>
            </a:r>
            <a:r>
              <a:rPr sz="2800" spc="5" dirty="0">
                <a:solidFill>
                  <a:srgbClr val="2E2B1F"/>
                </a:solidFill>
                <a:latin typeface="Carlito"/>
                <a:cs typeface="Carlito"/>
              </a:rPr>
              <a:t>0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00</a:t>
            </a:r>
            <a:r>
              <a:rPr sz="2800" spc="5" dirty="0">
                <a:solidFill>
                  <a:srgbClr val="2E2B1F"/>
                </a:solidFill>
                <a:latin typeface="Carlito"/>
                <a:cs typeface="Carlito"/>
              </a:rPr>
              <a:t>0</a:t>
            </a:r>
            <a:r>
              <a:rPr sz="2800" dirty="0">
                <a:solidFill>
                  <a:srgbClr val="2E2B1F"/>
                </a:solidFill>
                <a:latin typeface="Carlito"/>
                <a:cs typeface="Carlito"/>
              </a:rPr>
              <a:t>.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01</a:t>
            </a:r>
            <a:r>
              <a:rPr sz="2800" spc="5" dirty="0">
                <a:solidFill>
                  <a:srgbClr val="2E2B1F"/>
                </a:solidFill>
                <a:latin typeface="Carlito"/>
                <a:cs typeface="Carlito"/>
              </a:rPr>
              <a:t>0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1</a:t>
            </a:r>
            <a:r>
              <a:rPr sz="2800" spc="5" dirty="0">
                <a:solidFill>
                  <a:srgbClr val="2E2B1F"/>
                </a:solidFill>
                <a:latin typeface="Carlito"/>
                <a:cs typeface="Carlito"/>
              </a:rPr>
              <a:t>0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1</a:t>
            </a:r>
            <a:r>
              <a:rPr sz="2800" spc="5" dirty="0">
                <a:solidFill>
                  <a:srgbClr val="2E2B1F"/>
                </a:solidFill>
                <a:latin typeface="Carlito"/>
                <a:cs typeface="Carlito"/>
              </a:rPr>
              <a:t>1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1</a:t>
            </a:r>
            <a:r>
              <a:rPr sz="2800" spc="5" dirty="0">
                <a:solidFill>
                  <a:srgbClr val="2E2B1F"/>
                </a:solidFill>
                <a:latin typeface="Carlito"/>
                <a:cs typeface="Carlito"/>
              </a:rPr>
              <a:t>.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11</a:t>
            </a:r>
            <a:r>
              <a:rPr sz="2800" spc="5" dirty="0">
                <a:solidFill>
                  <a:srgbClr val="2E2B1F"/>
                </a:solidFill>
                <a:latin typeface="Carlito"/>
                <a:cs typeface="Carlito"/>
              </a:rPr>
              <a:t>1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1</a:t>
            </a:r>
            <a:r>
              <a:rPr sz="2800" spc="5" dirty="0">
                <a:solidFill>
                  <a:srgbClr val="2E2B1F"/>
                </a:solidFill>
                <a:latin typeface="Carlito"/>
                <a:cs typeface="Carlito"/>
              </a:rPr>
              <a:t>1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1</a:t>
            </a:r>
            <a:r>
              <a:rPr sz="2800" spc="5" dirty="0">
                <a:solidFill>
                  <a:srgbClr val="2E2B1F"/>
                </a:solidFill>
                <a:latin typeface="Carlito"/>
                <a:cs typeface="Carlito"/>
              </a:rPr>
              <a:t>1</a:t>
            </a:r>
            <a:r>
              <a:rPr sz="2800" dirty="0">
                <a:solidFill>
                  <a:srgbClr val="2E2B1F"/>
                </a:solidFill>
                <a:latin typeface="Carlito"/>
                <a:cs typeface="Carlito"/>
              </a:rPr>
              <a:t>1</a:t>
            </a:r>
            <a:endParaRPr sz="2800" dirty="0">
              <a:latin typeface="Carlito"/>
              <a:cs typeface="Carlito"/>
            </a:endParaRPr>
          </a:p>
          <a:p>
            <a:pPr marL="2131060">
              <a:lnSpc>
                <a:spcPct val="100000"/>
              </a:lnSpc>
              <a:spcBef>
                <a:spcPts val="770"/>
              </a:spcBef>
            </a:pP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10.80.87.255</a:t>
            </a:r>
            <a:endParaRPr sz="2800" dirty="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 flipH="1">
            <a:off x="4372279" y="2079531"/>
            <a:ext cx="107957" cy="2698938"/>
            <a:chOff x="5058155" y="2336292"/>
            <a:chExt cx="144780" cy="1984375"/>
          </a:xfrm>
        </p:grpSpPr>
        <p:sp>
          <p:nvSpPr>
            <p:cNvPr id="5" name="object 5"/>
            <p:cNvSpPr/>
            <p:nvPr/>
          </p:nvSpPr>
          <p:spPr>
            <a:xfrm>
              <a:off x="5058155" y="2336292"/>
              <a:ext cx="144779" cy="19842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105399" y="2389886"/>
              <a:ext cx="0" cy="1877695"/>
            </a:xfrm>
            <a:custGeom>
              <a:avLst/>
              <a:gdLst/>
              <a:ahLst/>
              <a:cxnLst/>
              <a:rect l="l" t="t" r="r" b="b"/>
              <a:pathLst>
                <a:path h="1877695">
                  <a:moveTo>
                    <a:pt x="0" y="0"/>
                  </a:moveTo>
                  <a:lnTo>
                    <a:pt x="0" y="1877314"/>
                  </a:lnTo>
                </a:path>
              </a:pathLst>
            </a:custGeom>
            <a:ln w="38100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pc="-90" dirty="0"/>
              <a:t>How </a:t>
            </a:r>
            <a:r>
              <a:rPr spc="-95" dirty="0"/>
              <a:t>we calculate custom</a:t>
            </a:r>
            <a:r>
              <a:rPr spc="-635" dirty="0"/>
              <a:t> </a:t>
            </a:r>
            <a:r>
              <a:rPr spc="-80" dirty="0"/>
              <a:t>Mask?  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3949065"/>
            <a:ext cx="7108825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9235" algn="just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sz="3200" spc="-5" dirty="0">
                <a:solidFill>
                  <a:srgbClr val="2E2B1F"/>
                </a:solidFill>
                <a:latin typeface="Carlito"/>
                <a:cs typeface="Carlito"/>
              </a:rPr>
              <a:t>This </a:t>
            </a:r>
            <a:r>
              <a:rPr sz="3200" spc="-20" dirty="0">
                <a:solidFill>
                  <a:srgbClr val="2E2B1F"/>
                </a:solidFill>
                <a:latin typeface="Carlito"/>
                <a:cs typeface="Carlito"/>
              </a:rPr>
              <a:t>Custom </a:t>
            </a:r>
            <a:r>
              <a:rPr sz="3200" dirty="0">
                <a:solidFill>
                  <a:srgbClr val="2E2B1F"/>
                </a:solidFill>
                <a:latin typeface="Carlito"/>
                <a:cs typeface="Carlito"/>
              </a:rPr>
              <a:t>Mask </a:t>
            </a:r>
            <a:r>
              <a:rPr sz="3200" spc="-5">
                <a:solidFill>
                  <a:srgbClr val="2E2B1F"/>
                </a:solidFill>
                <a:latin typeface="Carlito"/>
                <a:cs typeface="Carlito"/>
              </a:rPr>
              <a:t>255.255.248.0  </a:t>
            </a:r>
            <a:r>
              <a:rPr sz="3200" spc="-5" dirty="0">
                <a:solidFill>
                  <a:srgbClr val="2E2B1F"/>
                </a:solidFill>
                <a:latin typeface="Carlito"/>
                <a:cs typeface="Carlito"/>
              </a:rPr>
              <a:t>include </a:t>
            </a:r>
            <a:r>
              <a:rPr sz="3200" spc="-5">
                <a:solidFill>
                  <a:srgbClr val="2E2B1F"/>
                </a:solidFill>
                <a:latin typeface="Carlito"/>
                <a:cs typeface="Carlito"/>
              </a:rPr>
              <a:t>2048  </a:t>
            </a:r>
            <a:r>
              <a:rPr lang="ar-SA" sz="3200" spc="-10">
                <a:solidFill>
                  <a:srgbClr val="2E2B1F"/>
                </a:solidFill>
                <a:latin typeface="Carlito"/>
                <a:cs typeface="Carlito"/>
              </a:rPr>
              <a:t>Hosts</a:t>
            </a:r>
            <a:endParaRPr sz="3200">
              <a:latin typeface="Carlito"/>
              <a:cs typeface="Carlito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21E31FB-435F-234D-B365-574898C92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40" y="1740285"/>
            <a:ext cx="7370193" cy="16887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35273" y="3171520"/>
            <a:ext cx="2760727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800" spc="-10" dirty="0">
                <a:solidFill>
                  <a:srgbClr val="2E2B1F"/>
                </a:solidFill>
                <a:latin typeface="Carlito"/>
                <a:cs typeface="Carlito"/>
              </a:rPr>
              <a:t>END</a:t>
            </a:r>
            <a:endParaRPr sz="8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450" y="1600200"/>
            <a:ext cx="8242300" cy="0"/>
          </a:xfrm>
          <a:custGeom>
            <a:avLst/>
            <a:gdLst/>
            <a:ahLst/>
            <a:cxnLst/>
            <a:rect l="l" t="t" r="r" b="b"/>
            <a:pathLst>
              <a:path w="8242300">
                <a:moveTo>
                  <a:pt x="0" y="0"/>
                </a:moveTo>
                <a:lnTo>
                  <a:pt x="82423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8450" y="4812029"/>
            <a:ext cx="8242300" cy="0"/>
          </a:xfrm>
          <a:custGeom>
            <a:avLst/>
            <a:gdLst/>
            <a:ahLst/>
            <a:cxnLst/>
            <a:rect l="l" t="t" r="r" b="b"/>
            <a:pathLst>
              <a:path w="8242300">
                <a:moveTo>
                  <a:pt x="0" y="0"/>
                </a:moveTo>
                <a:lnTo>
                  <a:pt x="82423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712227"/>
              </p:ext>
            </p:extLst>
          </p:nvPr>
        </p:nvGraphicFramePr>
        <p:xfrm>
          <a:off x="167640" y="1233413"/>
          <a:ext cx="8373110" cy="42529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40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6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94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687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480059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480059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480059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675E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655">
                <a:tc>
                  <a:txBody>
                    <a:bodyPr/>
                    <a:lstStyle/>
                    <a:p>
                      <a:pPr marL="90805" marR="6731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Class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8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Default</a:t>
                      </a:r>
                      <a:r>
                        <a:rPr sz="2800" b="1" spc="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mask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Hosts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404">
                <a:tc>
                  <a:txBody>
                    <a:bodyPr/>
                    <a:lstStyle/>
                    <a:p>
                      <a:pPr marL="90805" marR="6731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i="1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Class A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255.0.0.0</a:t>
                      </a:r>
                      <a:endParaRPr sz="2400" dirty="0">
                        <a:latin typeface="Carlito"/>
                        <a:cs typeface="Carlito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16777217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404">
                <a:tc>
                  <a:txBody>
                    <a:bodyPr/>
                    <a:lstStyle/>
                    <a:p>
                      <a:pPr marL="90805" marR="6731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i="1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Class</a:t>
                      </a:r>
                      <a:r>
                        <a:rPr sz="2800" b="1" i="1" spc="-2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800" i="1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B</a:t>
                      </a:r>
                      <a:endParaRPr sz="2800" dirty="0"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255.255.0.0</a:t>
                      </a:r>
                      <a:endParaRPr sz="2400" dirty="0">
                        <a:latin typeface="Carlito"/>
                        <a:cs typeface="Carlito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65534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404">
                <a:tc>
                  <a:txBody>
                    <a:bodyPr/>
                    <a:lstStyle/>
                    <a:p>
                      <a:pPr marL="90805" marR="6731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i="1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Class</a:t>
                      </a:r>
                      <a:r>
                        <a:rPr sz="2800" b="1" i="1" spc="-2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800" i="1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C</a:t>
                      </a:r>
                      <a:endParaRPr sz="2800" dirty="0"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255.255.255.0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254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3346">
                <a:tc>
                  <a:txBody>
                    <a:bodyPr/>
                    <a:lstStyle/>
                    <a:p>
                      <a:pPr marR="67310"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5019" y="796698"/>
            <a:ext cx="8309609" cy="873430"/>
          </a:xfrm>
        </p:spPr>
        <p:txBody>
          <a:bodyPr/>
          <a:lstStyle/>
          <a:p>
            <a:pPr fontAlgn="t"/>
            <a:r>
              <a:rPr lang="en-US" b="0" dirty="0"/>
              <a:t>Number of hosts per classes</a:t>
            </a:r>
            <a:br>
              <a:rPr lang="en-US" b="0" dirty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548386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0" spc="-105" dirty="0">
                <a:latin typeface="Caladea"/>
                <a:cs typeface="Caladea"/>
              </a:rPr>
              <a:t>Types </a:t>
            </a:r>
            <a:r>
              <a:rPr sz="3600" b="0" spc="-55" dirty="0">
                <a:latin typeface="Caladea"/>
                <a:cs typeface="Caladea"/>
              </a:rPr>
              <a:t>of</a:t>
            </a:r>
            <a:r>
              <a:rPr sz="3600" b="0" spc="-365" dirty="0">
                <a:latin typeface="Caladea"/>
                <a:cs typeface="Caladea"/>
              </a:rPr>
              <a:t> </a:t>
            </a:r>
            <a:r>
              <a:rPr sz="3600" b="0" spc="-90" dirty="0">
                <a:latin typeface="Caladea"/>
                <a:cs typeface="Caladea"/>
              </a:rPr>
              <a:t>Message</a:t>
            </a:r>
            <a:endParaRPr sz="3600" dirty="0">
              <a:latin typeface="Caladea"/>
              <a:cs typeface="Calad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458213"/>
            <a:ext cx="8373109" cy="39799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21055">
              <a:lnSpc>
                <a:spcPct val="100000"/>
              </a:lnSpc>
              <a:spcBef>
                <a:spcPts val="95"/>
              </a:spcBef>
              <a:buFont typeface="Carlito"/>
              <a:buAutoNum type="arabicPlain"/>
              <a:tabLst>
                <a:tab pos="384810" algn="l"/>
              </a:tabLst>
            </a:pPr>
            <a:r>
              <a:rPr lang="en-US" sz="2400" b="1" spc="-10" dirty="0">
                <a:solidFill>
                  <a:srgbClr val="2E2B1F"/>
                </a:solidFill>
                <a:latin typeface="Carlito"/>
                <a:cs typeface="Carlito"/>
              </a:rPr>
              <a:t>. </a:t>
            </a:r>
            <a:r>
              <a:rPr sz="2400" b="1" spc="-10" dirty="0">
                <a:solidFill>
                  <a:srgbClr val="2E2B1F"/>
                </a:solidFill>
                <a:latin typeface="Carlito"/>
                <a:cs typeface="Carlito"/>
              </a:rPr>
              <a:t>Unicast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: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in a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single destination between </a:t>
            </a:r>
            <a:r>
              <a:rPr sz="2400" spc="-15" dirty="0">
                <a:solidFill>
                  <a:srgbClr val="2E2B1F"/>
                </a:solidFill>
                <a:latin typeface="Carlito"/>
                <a:cs typeface="Carlito"/>
              </a:rPr>
              <a:t>switch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or  </a:t>
            </a:r>
            <a:r>
              <a:rPr sz="2400" spc="-20" dirty="0">
                <a:solidFill>
                  <a:srgbClr val="2E2B1F"/>
                </a:solidFill>
                <a:latin typeface="Carlito"/>
                <a:cs typeface="Carlito"/>
              </a:rPr>
              <a:t>router to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one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device (host)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this mean</a:t>
            </a:r>
            <a:r>
              <a:rPr sz="2400" spc="13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one-to-one.</a:t>
            </a:r>
            <a:endParaRPr sz="24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675"/>
              </a:spcBef>
              <a:buFont typeface="Carlito"/>
              <a:buAutoNum type="arabicPlain"/>
              <a:tabLst>
                <a:tab pos="384810" algn="l"/>
              </a:tabLst>
            </a:pPr>
            <a:r>
              <a:rPr lang="en-US" sz="2400" b="1" spc="-10" dirty="0">
                <a:solidFill>
                  <a:srgbClr val="2E2B1F"/>
                </a:solidFill>
                <a:latin typeface="Carlito"/>
                <a:cs typeface="Carlito"/>
              </a:rPr>
              <a:t>. </a:t>
            </a:r>
            <a:r>
              <a:rPr sz="2400" b="1" spc="-10" dirty="0">
                <a:solidFill>
                  <a:srgbClr val="2E2B1F"/>
                </a:solidFill>
                <a:latin typeface="Carlito"/>
                <a:cs typeface="Carlito"/>
              </a:rPr>
              <a:t>Multicast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: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2400" spc="-20" dirty="0">
                <a:solidFill>
                  <a:srgbClr val="2E2B1F"/>
                </a:solidFill>
                <a:latin typeface="Carlito"/>
                <a:cs typeface="Carlito"/>
              </a:rPr>
              <a:t>packet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sends </a:t>
            </a:r>
            <a:r>
              <a:rPr sz="2400" spc="-20" dirty="0">
                <a:solidFill>
                  <a:srgbClr val="2E2B1F"/>
                </a:solidFill>
                <a:latin typeface="Carlito"/>
                <a:cs typeface="Carlito"/>
              </a:rPr>
              <a:t>from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single </a:t>
            </a:r>
            <a:r>
              <a:rPr sz="2400" spc="-15" dirty="0">
                <a:solidFill>
                  <a:srgbClr val="2E2B1F"/>
                </a:solidFill>
                <a:latin typeface="Carlito"/>
                <a:cs typeface="Carlito"/>
              </a:rPr>
              <a:t>source </a:t>
            </a:r>
            <a:r>
              <a:rPr sz="2400" spc="-20" dirty="0">
                <a:solidFill>
                  <a:srgbClr val="2E2B1F"/>
                </a:solidFill>
                <a:latin typeface="Carlito"/>
                <a:cs typeface="Carlito"/>
              </a:rPr>
              <a:t>to </a:t>
            </a:r>
            <a:r>
              <a:rPr sz="2400" spc="-15" dirty="0">
                <a:solidFill>
                  <a:srgbClr val="2E2B1F"/>
                </a:solidFill>
                <a:latin typeface="Carlito"/>
                <a:cs typeface="Carlito"/>
              </a:rPr>
              <a:t>many  hosts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in the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network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this mean</a:t>
            </a:r>
            <a:r>
              <a:rPr sz="2400" spc="9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400" spc="-25" dirty="0">
                <a:solidFill>
                  <a:srgbClr val="2E2B1F"/>
                </a:solidFill>
                <a:latin typeface="Carlito"/>
                <a:cs typeface="Carlito"/>
              </a:rPr>
              <a:t>one-to-many.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E2B1F"/>
              </a:buClr>
              <a:buFont typeface="Carlito"/>
              <a:buAutoNum type="arabicPlain"/>
            </a:pPr>
            <a:endParaRPr sz="3600" dirty="0">
              <a:latin typeface="Carlito"/>
              <a:cs typeface="Carlito"/>
            </a:endParaRPr>
          </a:p>
          <a:p>
            <a:pPr marL="12700" marR="386080">
              <a:lnSpc>
                <a:spcPct val="100000"/>
              </a:lnSpc>
              <a:buFont typeface="Carlito"/>
              <a:buAutoNum type="arabicPlain"/>
              <a:tabLst>
                <a:tab pos="384810" algn="l"/>
              </a:tabLst>
            </a:pPr>
            <a:r>
              <a:rPr lang="en-US" sz="2400" b="1" spc="-15" dirty="0">
                <a:solidFill>
                  <a:srgbClr val="2E2B1F"/>
                </a:solidFill>
                <a:latin typeface="Carlito"/>
                <a:cs typeface="Carlito"/>
              </a:rPr>
              <a:t>. </a:t>
            </a:r>
            <a:r>
              <a:rPr sz="2400" b="1" spc="-15" dirty="0">
                <a:solidFill>
                  <a:srgbClr val="2E2B1F"/>
                </a:solidFill>
                <a:latin typeface="Carlito"/>
                <a:cs typeface="Carlito"/>
              </a:rPr>
              <a:t>Broadcast</a:t>
            </a:r>
            <a:r>
              <a:rPr sz="2400" spc="-15" dirty="0">
                <a:solidFill>
                  <a:srgbClr val="2E2B1F"/>
                </a:solidFill>
                <a:latin typeface="Carlito"/>
                <a:cs typeface="Carlito"/>
              </a:rPr>
              <a:t>: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2400" spc="-20" dirty="0">
                <a:solidFill>
                  <a:srgbClr val="2E2B1F"/>
                </a:solidFill>
                <a:latin typeface="Carlito"/>
                <a:cs typeface="Carlito"/>
              </a:rPr>
              <a:t>packet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sends </a:t>
            </a:r>
            <a:r>
              <a:rPr sz="2400" spc="-20" dirty="0">
                <a:solidFill>
                  <a:srgbClr val="2E2B1F"/>
                </a:solidFill>
                <a:latin typeface="Carlito"/>
                <a:cs typeface="Carlito"/>
              </a:rPr>
              <a:t>from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single </a:t>
            </a:r>
            <a:r>
              <a:rPr sz="2400" spc="-15" dirty="0">
                <a:solidFill>
                  <a:srgbClr val="2E2B1F"/>
                </a:solidFill>
                <a:latin typeface="Carlito"/>
                <a:cs typeface="Carlito"/>
              </a:rPr>
              <a:t>source </a:t>
            </a:r>
            <a:r>
              <a:rPr sz="2400" spc="-20" dirty="0">
                <a:solidFill>
                  <a:srgbClr val="2E2B1F"/>
                </a:solidFill>
                <a:latin typeface="Carlito"/>
                <a:cs typeface="Carlito"/>
              </a:rPr>
              <a:t>to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all  </a:t>
            </a:r>
            <a:r>
              <a:rPr sz="2400" spc="-15" dirty="0">
                <a:solidFill>
                  <a:srgbClr val="2E2B1F"/>
                </a:solidFill>
                <a:latin typeface="Carlito"/>
                <a:cs typeface="Carlito"/>
              </a:rPr>
              <a:t>hosts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this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mean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one</a:t>
            </a:r>
            <a:r>
              <a:rPr sz="2400" spc="9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–to-all.</a:t>
            </a:r>
            <a:endParaRPr lang="en-US" sz="2400" spc="-10" dirty="0">
              <a:solidFill>
                <a:srgbClr val="2E2B1F"/>
              </a:solidFill>
              <a:latin typeface="Carlito"/>
              <a:cs typeface="Carlito"/>
            </a:endParaRPr>
          </a:p>
          <a:p>
            <a:pPr marL="12700" marR="386080">
              <a:lnSpc>
                <a:spcPct val="100000"/>
              </a:lnSpc>
              <a:buFont typeface="Carlito"/>
              <a:buAutoNum type="arabicPlain"/>
              <a:tabLst>
                <a:tab pos="384810" algn="l"/>
              </a:tabLst>
            </a:pPr>
            <a:endParaRPr lang="en-US" sz="2400" spc="-10" dirty="0">
              <a:solidFill>
                <a:srgbClr val="2E2B1F"/>
              </a:solidFill>
              <a:latin typeface="Carlito"/>
              <a:cs typeface="Carlito"/>
            </a:endParaRPr>
          </a:p>
          <a:p>
            <a:pPr marL="12700" marR="386080">
              <a:lnSpc>
                <a:spcPct val="100000"/>
              </a:lnSpc>
              <a:buFont typeface="Carlito"/>
              <a:buAutoNum type="arabicPlain"/>
              <a:tabLst>
                <a:tab pos="384810" algn="l"/>
              </a:tabLst>
            </a:pPr>
            <a:endParaRPr lang="en-US" sz="2400" spc="-10" dirty="0">
              <a:solidFill>
                <a:srgbClr val="2E2B1F"/>
              </a:solidFill>
              <a:latin typeface="Carlito"/>
              <a:cs typeface="Carlito"/>
            </a:endParaRPr>
          </a:p>
          <a:p>
            <a:pPr marL="12700" marR="386080">
              <a:lnSpc>
                <a:spcPct val="100000"/>
              </a:lnSpc>
              <a:tabLst>
                <a:tab pos="384810" algn="l"/>
              </a:tabLst>
            </a:pP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586486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100" dirty="0"/>
              <a:t>Custom</a:t>
            </a:r>
            <a:r>
              <a:rPr sz="3600" spc="-265" dirty="0"/>
              <a:t> </a:t>
            </a:r>
            <a:r>
              <a:rPr sz="3600" spc="-80" dirty="0"/>
              <a:t>Mask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650240" y="2040458"/>
            <a:ext cx="663575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5080" indent="-229235">
              <a:lnSpc>
                <a:spcPct val="100000"/>
              </a:lnSpc>
              <a:spcBef>
                <a:spcPts val="105"/>
              </a:spcBef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sz="3200" spc="-5" dirty="0">
                <a:solidFill>
                  <a:srgbClr val="2E2B1F"/>
                </a:solidFill>
                <a:latin typeface="Carlito"/>
                <a:cs typeface="Carlito"/>
              </a:rPr>
              <a:t>this </a:t>
            </a:r>
            <a:r>
              <a:rPr sz="3200" dirty="0">
                <a:solidFill>
                  <a:srgbClr val="2E2B1F"/>
                </a:solidFill>
                <a:latin typeface="Carlito"/>
                <a:cs typeface="Carlito"/>
              </a:rPr>
              <a:t>method </a:t>
            </a:r>
            <a:r>
              <a:rPr sz="3200" spc="-5" dirty="0">
                <a:solidFill>
                  <a:srgbClr val="2E2B1F"/>
                </a:solidFill>
                <a:latin typeface="Carlito"/>
                <a:cs typeface="Carlito"/>
              </a:rPr>
              <a:t>allow </a:t>
            </a:r>
            <a:r>
              <a:rPr sz="3200" dirty="0">
                <a:solidFill>
                  <a:srgbClr val="2E2B1F"/>
                </a:solidFill>
                <a:latin typeface="Carlito"/>
                <a:cs typeface="Carlito"/>
              </a:rPr>
              <a:t>us </a:t>
            </a:r>
            <a:r>
              <a:rPr sz="3200" spc="-20" dirty="0">
                <a:solidFill>
                  <a:srgbClr val="2E2B1F"/>
                </a:solidFill>
                <a:latin typeface="Carlito"/>
                <a:cs typeface="Carlito"/>
              </a:rPr>
              <a:t>to </a:t>
            </a:r>
            <a:r>
              <a:rPr sz="3200" spc="-5" dirty="0">
                <a:solidFill>
                  <a:srgbClr val="2E2B1F"/>
                </a:solidFill>
                <a:latin typeface="Carlito"/>
                <a:cs typeface="Carlito"/>
              </a:rPr>
              <a:t>use number of  </a:t>
            </a:r>
            <a:r>
              <a:rPr sz="3200" spc="-10" dirty="0">
                <a:solidFill>
                  <a:srgbClr val="2E2B1F"/>
                </a:solidFill>
                <a:latin typeface="Carlito"/>
                <a:cs typeface="Carlito"/>
              </a:rPr>
              <a:t>hosts that </a:t>
            </a:r>
            <a:r>
              <a:rPr sz="3200" spc="-5" dirty="0">
                <a:solidFill>
                  <a:srgbClr val="2E2B1F"/>
                </a:solidFill>
                <a:latin typeface="Carlito"/>
                <a:cs typeface="Carlito"/>
              </a:rPr>
              <a:t>responds </a:t>
            </a:r>
            <a:r>
              <a:rPr sz="3200" dirty="0">
                <a:solidFill>
                  <a:srgbClr val="2E2B1F"/>
                </a:solidFill>
                <a:latin typeface="Carlito"/>
                <a:cs typeface="Carlito"/>
              </a:rPr>
              <a:t>our </a:t>
            </a:r>
            <a:r>
              <a:rPr sz="3200" spc="-5" dirty="0">
                <a:solidFill>
                  <a:srgbClr val="2E2B1F"/>
                </a:solidFill>
                <a:latin typeface="Carlito"/>
                <a:cs typeface="Carlito"/>
              </a:rPr>
              <a:t>need.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17170"/>
            <a:ext cx="6454140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600" spc="-100" dirty="0"/>
              <a:t>How </a:t>
            </a:r>
            <a:r>
              <a:rPr sz="3600" spc="-105" dirty="0"/>
              <a:t>we </a:t>
            </a:r>
            <a:r>
              <a:rPr sz="3600" spc="-95" dirty="0"/>
              <a:t>calculate</a:t>
            </a:r>
            <a:r>
              <a:rPr sz="3600" spc="-495" dirty="0"/>
              <a:t> </a:t>
            </a:r>
            <a:r>
              <a:rPr sz="3600" spc="-95" dirty="0"/>
              <a:t>custom  </a:t>
            </a:r>
            <a:r>
              <a:rPr sz="3600" spc="-80" dirty="0"/>
              <a:t>Mask?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10613"/>
            <a:ext cx="7270115" cy="38747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00330" indent="-229235" algn="just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356235" algn="l"/>
              </a:tabLst>
            </a:pP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Suppose </a:t>
            </a:r>
            <a:r>
              <a:rPr sz="2400" spc="-15" dirty="0">
                <a:solidFill>
                  <a:srgbClr val="2E2B1F"/>
                </a:solidFill>
                <a:latin typeface="Carlito"/>
                <a:cs typeface="Carlito"/>
              </a:rPr>
              <a:t>we </a:t>
            </a:r>
            <a:r>
              <a:rPr sz="2400" spc="-25" dirty="0">
                <a:solidFill>
                  <a:srgbClr val="2E2B1F"/>
                </a:solidFill>
                <a:latin typeface="Carlito"/>
                <a:cs typeface="Carlito"/>
              </a:rPr>
              <a:t>have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500 </a:t>
            </a:r>
            <a:r>
              <a:rPr sz="2400" spc="-15" dirty="0">
                <a:solidFill>
                  <a:srgbClr val="2E2B1F"/>
                </a:solidFill>
                <a:latin typeface="Carlito"/>
                <a:cs typeface="Carlito"/>
              </a:rPr>
              <a:t>hosts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in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network, what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is 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suitable subnet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mask</a:t>
            </a:r>
            <a:r>
              <a:rPr sz="2400" spc="7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used?</a:t>
            </a:r>
            <a:endParaRPr sz="2400" dirty="0">
              <a:latin typeface="Carlito"/>
              <a:cs typeface="Carlito"/>
            </a:endParaRPr>
          </a:p>
          <a:p>
            <a:pPr marL="355600" indent="-229235" algn="just">
              <a:lnSpc>
                <a:spcPct val="100000"/>
              </a:lnSpc>
              <a:spcBef>
                <a:spcPts val="675"/>
              </a:spcBef>
              <a:buClr>
                <a:srgbClr val="A9A47B"/>
              </a:buClr>
              <a:buFont typeface="Arial"/>
              <a:buChar char="•"/>
              <a:tabLst>
                <a:tab pos="356235" algn="l"/>
              </a:tabLst>
            </a:pPr>
            <a:r>
              <a:rPr sz="2400" spc="-65" dirty="0">
                <a:solidFill>
                  <a:srgbClr val="2E2B1F"/>
                </a:solidFill>
                <a:latin typeface="Carlito"/>
                <a:cs typeface="Carlito"/>
              </a:rPr>
              <a:t>We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use (2^h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- 2 )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=number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of</a:t>
            </a:r>
            <a:r>
              <a:rPr sz="2400" spc="22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rlito"/>
                <a:cs typeface="Carlito"/>
              </a:rPr>
              <a:t>hosts</a:t>
            </a:r>
            <a:endParaRPr sz="2400" dirty="0">
              <a:latin typeface="Carlito"/>
              <a:cs typeface="Carlito"/>
            </a:endParaRPr>
          </a:p>
          <a:p>
            <a:pPr marL="355600" indent="-229235" algn="just">
              <a:lnSpc>
                <a:spcPct val="100000"/>
              </a:lnSpc>
              <a:spcBef>
                <a:spcPts val="670"/>
              </a:spcBef>
              <a:buClr>
                <a:srgbClr val="A9A47B"/>
              </a:buClr>
              <a:buFont typeface="Arial"/>
              <a:buChar char="•"/>
              <a:tabLst>
                <a:tab pos="356235" algn="l"/>
              </a:tabLst>
            </a:pPr>
            <a:r>
              <a:rPr sz="2400" spc="-20" dirty="0">
                <a:solidFill>
                  <a:srgbClr val="2E2B1F"/>
                </a:solidFill>
                <a:latin typeface="Carlito"/>
                <a:cs typeface="Carlito"/>
              </a:rPr>
              <a:t>So,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2^9 – 2=</a:t>
            </a:r>
            <a:r>
              <a:rPr sz="2400" spc="7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510</a:t>
            </a:r>
            <a:endParaRPr sz="2400" dirty="0">
              <a:latin typeface="Carlito"/>
              <a:cs typeface="Carlito"/>
            </a:endParaRPr>
          </a:p>
          <a:p>
            <a:pPr marL="355600" indent="-229235" algn="just">
              <a:lnSpc>
                <a:spcPct val="100000"/>
              </a:lnSpc>
              <a:spcBef>
                <a:spcPts val="675"/>
              </a:spcBef>
              <a:buClr>
                <a:srgbClr val="A9A47B"/>
              </a:buClr>
              <a:buFont typeface="Arial"/>
              <a:buChar char="•"/>
              <a:tabLst>
                <a:tab pos="356235" algn="l"/>
              </a:tabLst>
            </a:pP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Then h=</a:t>
            </a:r>
            <a:r>
              <a:rPr sz="2400" spc="1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9</a:t>
            </a:r>
            <a:endParaRPr sz="2400" dirty="0">
              <a:latin typeface="Carlito"/>
              <a:cs typeface="Carlito"/>
            </a:endParaRPr>
          </a:p>
          <a:p>
            <a:pPr marL="355600" marR="5080" indent="-229235" algn="just">
              <a:lnSpc>
                <a:spcPct val="100000"/>
              </a:lnSpc>
              <a:spcBef>
                <a:spcPts val="675"/>
              </a:spcBef>
              <a:buClr>
                <a:srgbClr val="A9A47B"/>
              </a:buClr>
              <a:buFont typeface="Arial"/>
              <a:buChar char="•"/>
              <a:tabLst>
                <a:tab pos="356235" algn="l"/>
              </a:tabLst>
            </a:pP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Number of </a:t>
            </a:r>
            <a:r>
              <a:rPr sz="2400" spc="-30" dirty="0">
                <a:solidFill>
                  <a:srgbClr val="2E2B1F"/>
                </a:solidFill>
                <a:latin typeface="Carlito"/>
                <a:cs typeface="Carlito"/>
              </a:rPr>
              <a:t>zeros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in </a:t>
            </a:r>
            <a:r>
              <a:rPr sz="2400" spc="-15" dirty="0">
                <a:solidFill>
                  <a:srgbClr val="2E2B1F"/>
                </a:solidFill>
                <a:latin typeface="Carlito"/>
                <a:cs typeface="Carlito"/>
              </a:rPr>
              <a:t>custom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mask </a:t>
            </a:r>
            <a:r>
              <a:rPr sz="2400" spc="-20" dirty="0">
                <a:solidFill>
                  <a:srgbClr val="2E2B1F"/>
                </a:solidFill>
                <a:latin typeface="Carlito"/>
                <a:cs typeface="Carlito"/>
              </a:rPr>
              <a:t>from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right </a:t>
            </a:r>
            <a:r>
              <a:rPr sz="2400" spc="-15" dirty="0">
                <a:solidFill>
                  <a:srgbClr val="2E2B1F"/>
                </a:solidFill>
                <a:latin typeface="Carlito"/>
                <a:cs typeface="Carlito"/>
              </a:rPr>
              <a:t>are 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9, so </a:t>
            </a:r>
            <a:r>
              <a:rPr sz="2400" spc="-15" dirty="0">
                <a:solidFill>
                  <a:srgbClr val="2E2B1F"/>
                </a:solidFill>
                <a:latin typeface="Carlito"/>
                <a:cs typeface="Carlito"/>
              </a:rPr>
              <a:t>custom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mask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that suitable </a:t>
            </a:r>
            <a:r>
              <a:rPr sz="2400" spc="-20" dirty="0">
                <a:solidFill>
                  <a:srgbClr val="2E2B1F"/>
                </a:solidFill>
                <a:latin typeface="Carlito"/>
                <a:cs typeface="Carlito"/>
              </a:rPr>
              <a:t>to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this </a:t>
            </a:r>
            <a:r>
              <a:rPr sz="2400" spc="-15" dirty="0">
                <a:solidFill>
                  <a:srgbClr val="2E2B1F"/>
                </a:solidFill>
                <a:latin typeface="Carlito"/>
                <a:cs typeface="Carlito"/>
              </a:rPr>
              <a:t>network 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is</a:t>
            </a:r>
            <a:endParaRPr sz="2400" dirty="0">
              <a:latin typeface="Carlito"/>
              <a:cs typeface="Carlito"/>
            </a:endParaRPr>
          </a:p>
          <a:p>
            <a:pPr marL="93345">
              <a:lnSpc>
                <a:spcPct val="100000"/>
              </a:lnSpc>
              <a:spcBef>
                <a:spcPts val="670"/>
              </a:spcBef>
            </a:pP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11111111.11111111.11111110.00000000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255.255.254.0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93370"/>
            <a:ext cx="8072119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600" spc="-90" dirty="0"/>
              <a:t>How </a:t>
            </a:r>
            <a:r>
              <a:rPr sz="3600" spc="-95" dirty="0"/>
              <a:t>we calculate custom</a:t>
            </a:r>
            <a:r>
              <a:rPr sz="3600" spc="-645" dirty="0"/>
              <a:t> </a:t>
            </a:r>
            <a:r>
              <a:rPr sz="3600" spc="-75" dirty="0"/>
              <a:t>Mask?  </a:t>
            </a:r>
            <a:r>
              <a:rPr sz="3600" spc="-80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0613"/>
            <a:ext cx="6651625" cy="424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229235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356235" algn="l"/>
              </a:tabLst>
            </a:pP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Suppose </a:t>
            </a:r>
            <a:r>
              <a:rPr sz="2800" spc="-15" dirty="0">
                <a:solidFill>
                  <a:srgbClr val="2E2B1F"/>
                </a:solidFill>
                <a:latin typeface="Carlito"/>
                <a:cs typeface="Carlito"/>
              </a:rPr>
              <a:t>we </a:t>
            </a:r>
            <a:r>
              <a:rPr sz="2800" spc="-25" dirty="0">
                <a:solidFill>
                  <a:srgbClr val="2E2B1F"/>
                </a:solidFill>
                <a:latin typeface="Carlito"/>
                <a:cs typeface="Carlito"/>
              </a:rPr>
              <a:t>have 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2000 </a:t>
            </a:r>
            <a:r>
              <a:rPr sz="2800" spc="-15" dirty="0">
                <a:solidFill>
                  <a:srgbClr val="2E2B1F"/>
                </a:solidFill>
                <a:latin typeface="Carlito"/>
                <a:cs typeface="Carlito"/>
              </a:rPr>
              <a:t>hosts 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in</a:t>
            </a:r>
            <a:r>
              <a:rPr sz="2800" spc="16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network.</a:t>
            </a:r>
            <a:endParaRPr sz="4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800" b="1" spc="-15" dirty="0">
                <a:solidFill>
                  <a:srgbClr val="2E2B1F"/>
                </a:solidFill>
                <a:latin typeface="Carlito"/>
                <a:cs typeface="Carlito"/>
              </a:rPr>
              <a:t>Step</a:t>
            </a:r>
            <a:r>
              <a:rPr sz="2800" b="1" spc="2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800" b="1" spc="-5" dirty="0">
                <a:solidFill>
                  <a:srgbClr val="2E2B1F"/>
                </a:solidFill>
                <a:latin typeface="Carlito"/>
                <a:cs typeface="Carlito"/>
              </a:rPr>
              <a:t>1:</a:t>
            </a:r>
            <a:endParaRPr sz="2800" dirty="0">
              <a:latin typeface="Carlito"/>
              <a:cs typeface="Carlito"/>
            </a:endParaRPr>
          </a:p>
          <a:p>
            <a:pPr marL="355600" marR="5080" indent="-229235">
              <a:lnSpc>
                <a:spcPct val="100000"/>
              </a:lnSpc>
              <a:spcBef>
                <a:spcPts val="675"/>
              </a:spcBef>
              <a:buClr>
                <a:srgbClr val="A9A47B"/>
              </a:buClr>
              <a:buFont typeface="Arial"/>
              <a:buChar char="•"/>
              <a:tabLst>
                <a:tab pos="356235" algn="l"/>
              </a:tabLst>
            </a:pPr>
            <a:r>
              <a:rPr sz="2800" spc="-65" dirty="0">
                <a:solidFill>
                  <a:srgbClr val="2E2B1F"/>
                </a:solidFill>
                <a:latin typeface="Carlito"/>
                <a:cs typeface="Carlito"/>
              </a:rPr>
              <a:t>We </a:t>
            </a: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use 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equation 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(2^h-2) </a:t>
            </a:r>
            <a:r>
              <a:rPr sz="2800" spc="-20" dirty="0">
                <a:solidFill>
                  <a:srgbClr val="2E2B1F"/>
                </a:solidFill>
                <a:latin typeface="Carlito"/>
                <a:cs typeface="Carlito"/>
              </a:rPr>
              <a:t>to </a:t>
            </a:r>
            <a:r>
              <a:rPr sz="2800" spc="-25" dirty="0">
                <a:solidFill>
                  <a:srgbClr val="2E2B1F"/>
                </a:solidFill>
                <a:latin typeface="Carlito"/>
                <a:cs typeface="Carlito"/>
              </a:rPr>
              <a:t>execute 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the  </a:t>
            </a: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number 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of </a:t>
            </a:r>
            <a:r>
              <a:rPr sz="2800" spc="-30" dirty="0">
                <a:solidFill>
                  <a:srgbClr val="2E2B1F"/>
                </a:solidFill>
                <a:latin typeface="Carlito"/>
                <a:cs typeface="Carlito"/>
              </a:rPr>
              <a:t>zeros 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in the </a:t>
            </a:r>
            <a:r>
              <a:rPr sz="2800" spc="-15" dirty="0">
                <a:solidFill>
                  <a:srgbClr val="2E2B1F"/>
                </a:solidFill>
                <a:latin typeface="Carlito"/>
                <a:cs typeface="Carlito"/>
              </a:rPr>
              <a:t>subnet</a:t>
            </a:r>
            <a:r>
              <a:rPr sz="2800" spc="11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mask.</a:t>
            </a:r>
            <a:endParaRPr sz="2800" dirty="0">
              <a:latin typeface="Carlito"/>
              <a:cs typeface="Carlito"/>
            </a:endParaRPr>
          </a:p>
          <a:p>
            <a:pPr marL="355600" indent="-229235">
              <a:lnSpc>
                <a:spcPct val="100000"/>
              </a:lnSpc>
              <a:spcBef>
                <a:spcPts val="675"/>
              </a:spcBef>
              <a:buClr>
                <a:srgbClr val="A9A47B"/>
              </a:buClr>
              <a:buFont typeface="Arial"/>
              <a:buChar char="•"/>
              <a:tabLst>
                <a:tab pos="356235" algn="l"/>
              </a:tabLst>
            </a:pP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2800" spc="-15" dirty="0">
                <a:solidFill>
                  <a:srgbClr val="2E2B1F"/>
                </a:solidFill>
                <a:latin typeface="Carlito"/>
                <a:cs typeface="Carlito"/>
              </a:rPr>
              <a:t>nearest </a:t>
            </a: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number 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of </a:t>
            </a: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2000is</a:t>
            </a:r>
            <a:r>
              <a:rPr sz="2800" spc="13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2048</a:t>
            </a:r>
            <a:endParaRPr sz="2800" dirty="0">
              <a:latin typeface="Carlito"/>
              <a:cs typeface="Carlito"/>
            </a:endParaRPr>
          </a:p>
          <a:p>
            <a:pPr marL="355600" indent="-229235">
              <a:lnSpc>
                <a:spcPct val="100000"/>
              </a:lnSpc>
              <a:spcBef>
                <a:spcPts val="670"/>
              </a:spcBef>
              <a:buClr>
                <a:srgbClr val="A9A47B"/>
              </a:buClr>
              <a:buFont typeface="Arial"/>
              <a:buChar char="•"/>
              <a:tabLst>
                <a:tab pos="356235" algn="l"/>
              </a:tabLst>
            </a:pP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2^11</a:t>
            </a:r>
            <a:r>
              <a:rPr sz="2800" spc="2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-2=2046.</a:t>
            </a:r>
            <a:endParaRPr sz="2800" dirty="0">
              <a:latin typeface="Carlito"/>
              <a:cs typeface="Carlito"/>
            </a:endParaRPr>
          </a:p>
          <a:p>
            <a:pPr marL="355600" indent="-229235">
              <a:lnSpc>
                <a:spcPct val="100000"/>
              </a:lnSpc>
              <a:spcBef>
                <a:spcPts val="675"/>
              </a:spcBef>
              <a:buClr>
                <a:srgbClr val="A9A47B"/>
              </a:buClr>
              <a:buFont typeface="Arial"/>
              <a:buChar char="•"/>
              <a:tabLst>
                <a:tab pos="356235" algn="l"/>
              </a:tabLst>
            </a:pP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Then 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h= 11 </a:t>
            </a: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(the number 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of</a:t>
            </a:r>
            <a:r>
              <a:rPr sz="2800" spc="10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800" spc="-25" dirty="0">
                <a:solidFill>
                  <a:srgbClr val="2E2B1F"/>
                </a:solidFill>
                <a:latin typeface="Carlito"/>
                <a:cs typeface="Carlito"/>
              </a:rPr>
              <a:t>zeros).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93370"/>
            <a:ext cx="8072119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600" spc="-90" dirty="0"/>
              <a:t>How </a:t>
            </a:r>
            <a:r>
              <a:rPr sz="3600" spc="-95" dirty="0"/>
              <a:t>we calculate custom</a:t>
            </a:r>
            <a:r>
              <a:rPr sz="3600" spc="-635" dirty="0"/>
              <a:t> </a:t>
            </a:r>
            <a:r>
              <a:rPr sz="3600" spc="-80" dirty="0"/>
              <a:t>Mask?  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510635"/>
            <a:ext cx="7275830" cy="295211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65"/>
              </a:spcBef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sz="3200" b="1" spc="-10" dirty="0">
                <a:solidFill>
                  <a:srgbClr val="2E2B1F"/>
                </a:solidFill>
                <a:latin typeface="Carlito"/>
                <a:cs typeface="Carlito"/>
              </a:rPr>
              <a:t>Step</a:t>
            </a:r>
            <a:r>
              <a:rPr sz="3200" b="1" spc="-2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3200" b="1" dirty="0">
                <a:solidFill>
                  <a:srgbClr val="2E2B1F"/>
                </a:solidFill>
                <a:latin typeface="Carlito"/>
                <a:cs typeface="Carlito"/>
              </a:rPr>
              <a:t>2:</a:t>
            </a:r>
            <a:endParaRPr sz="3200">
              <a:latin typeface="Carlito"/>
              <a:cs typeface="Carlito"/>
            </a:endParaRPr>
          </a:p>
          <a:p>
            <a:pPr marL="241935" marR="5080" indent="-241935">
              <a:lnSpc>
                <a:spcPct val="120000"/>
              </a:lnSpc>
              <a:spcBef>
                <a:spcPts val="5"/>
              </a:spcBef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sz="3200" spc="-5" dirty="0">
                <a:solidFill>
                  <a:srgbClr val="2E2B1F"/>
                </a:solidFill>
                <a:latin typeface="Carlito"/>
                <a:cs typeface="Carlito"/>
              </a:rPr>
              <a:t>The subnet </a:t>
            </a:r>
            <a:r>
              <a:rPr sz="3200" dirty="0">
                <a:solidFill>
                  <a:srgbClr val="2E2B1F"/>
                </a:solidFill>
                <a:latin typeface="Carlito"/>
                <a:cs typeface="Carlito"/>
              </a:rPr>
              <a:t>is in </a:t>
            </a:r>
            <a:r>
              <a:rPr sz="3200" spc="-5" dirty="0">
                <a:solidFill>
                  <a:srgbClr val="2E2B1F"/>
                </a:solidFill>
                <a:latin typeface="Carlito"/>
                <a:cs typeface="Carlito"/>
              </a:rPr>
              <a:t>binary  11111111.11</a:t>
            </a:r>
            <a:r>
              <a:rPr sz="3200" spc="5" dirty="0">
                <a:solidFill>
                  <a:srgbClr val="2E2B1F"/>
                </a:solidFill>
                <a:latin typeface="Carlito"/>
                <a:cs typeface="Carlito"/>
              </a:rPr>
              <a:t>1</a:t>
            </a:r>
            <a:r>
              <a:rPr sz="3200" spc="-5" dirty="0">
                <a:solidFill>
                  <a:srgbClr val="2E2B1F"/>
                </a:solidFill>
                <a:latin typeface="Carlito"/>
                <a:cs typeface="Carlito"/>
              </a:rPr>
              <a:t>1</a:t>
            </a:r>
            <a:r>
              <a:rPr sz="3200" spc="5" dirty="0">
                <a:solidFill>
                  <a:srgbClr val="2E2B1F"/>
                </a:solidFill>
                <a:latin typeface="Carlito"/>
                <a:cs typeface="Carlito"/>
              </a:rPr>
              <a:t>1</a:t>
            </a:r>
            <a:r>
              <a:rPr sz="3200" spc="-5" dirty="0">
                <a:solidFill>
                  <a:srgbClr val="2E2B1F"/>
                </a:solidFill>
                <a:latin typeface="Carlito"/>
                <a:cs typeface="Carlito"/>
              </a:rPr>
              <a:t>11</a:t>
            </a:r>
            <a:r>
              <a:rPr sz="3200" spc="5" dirty="0">
                <a:solidFill>
                  <a:srgbClr val="2E2B1F"/>
                </a:solidFill>
                <a:latin typeface="Carlito"/>
                <a:cs typeface="Carlito"/>
              </a:rPr>
              <a:t>1</a:t>
            </a:r>
            <a:r>
              <a:rPr sz="3200" dirty="0">
                <a:solidFill>
                  <a:srgbClr val="2E2B1F"/>
                </a:solidFill>
                <a:latin typeface="Carlito"/>
                <a:cs typeface="Carlito"/>
              </a:rPr>
              <a:t>.</a:t>
            </a:r>
            <a:r>
              <a:rPr sz="3200" spc="-5" dirty="0">
                <a:solidFill>
                  <a:srgbClr val="2E2B1F"/>
                </a:solidFill>
                <a:latin typeface="Carlito"/>
                <a:cs typeface="Carlito"/>
              </a:rPr>
              <a:t>11</a:t>
            </a:r>
            <a:r>
              <a:rPr sz="3200" spc="5" dirty="0">
                <a:solidFill>
                  <a:srgbClr val="2E2B1F"/>
                </a:solidFill>
                <a:latin typeface="Carlito"/>
                <a:cs typeface="Carlito"/>
              </a:rPr>
              <a:t>1</a:t>
            </a:r>
            <a:r>
              <a:rPr sz="3200" spc="-5" dirty="0">
                <a:solidFill>
                  <a:srgbClr val="2E2B1F"/>
                </a:solidFill>
                <a:latin typeface="Carlito"/>
                <a:cs typeface="Carlito"/>
              </a:rPr>
              <a:t>1</a:t>
            </a:r>
            <a:r>
              <a:rPr sz="3200" spc="5" dirty="0">
                <a:solidFill>
                  <a:srgbClr val="2E2B1F"/>
                </a:solidFill>
                <a:latin typeface="Carlito"/>
                <a:cs typeface="Carlito"/>
              </a:rPr>
              <a:t>1</a:t>
            </a:r>
            <a:r>
              <a:rPr sz="3200" spc="-5" dirty="0">
                <a:solidFill>
                  <a:srgbClr val="2E2B1F"/>
                </a:solidFill>
                <a:latin typeface="Carlito"/>
                <a:cs typeface="Carlito"/>
              </a:rPr>
              <a:t>0</a:t>
            </a:r>
            <a:r>
              <a:rPr sz="3200" spc="5" dirty="0">
                <a:solidFill>
                  <a:srgbClr val="2E2B1F"/>
                </a:solidFill>
                <a:latin typeface="Carlito"/>
                <a:cs typeface="Carlito"/>
              </a:rPr>
              <a:t>0</a:t>
            </a:r>
            <a:r>
              <a:rPr sz="3200" spc="-5" dirty="0">
                <a:solidFill>
                  <a:srgbClr val="2E2B1F"/>
                </a:solidFill>
                <a:latin typeface="Carlito"/>
                <a:cs typeface="Carlito"/>
              </a:rPr>
              <a:t>0</a:t>
            </a:r>
            <a:r>
              <a:rPr sz="3200" spc="5" dirty="0">
                <a:solidFill>
                  <a:srgbClr val="2E2B1F"/>
                </a:solidFill>
                <a:latin typeface="Carlito"/>
                <a:cs typeface="Carlito"/>
              </a:rPr>
              <a:t>.</a:t>
            </a:r>
            <a:r>
              <a:rPr sz="3200" spc="-5" dirty="0">
                <a:solidFill>
                  <a:srgbClr val="2E2B1F"/>
                </a:solidFill>
                <a:latin typeface="Carlito"/>
                <a:cs typeface="Carlito"/>
              </a:rPr>
              <a:t>00</a:t>
            </a:r>
            <a:r>
              <a:rPr sz="3200" spc="5" dirty="0">
                <a:solidFill>
                  <a:srgbClr val="2E2B1F"/>
                </a:solidFill>
                <a:latin typeface="Carlito"/>
                <a:cs typeface="Carlito"/>
              </a:rPr>
              <a:t>0</a:t>
            </a:r>
            <a:r>
              <a:rPr sz="3200" spc="-5" dirty="0">
                <a:solidFill>
                  <a:srgbClr val="2E2B1F"/>
                </a:solidFill>
                <a:latin typeface="Carlito"/>
                <a:cs typeface="Carlito"/>
              </a:rPr>
              <a:t>0</a:t>
            </a:r>
            <a:r>
              <a:rPr sz="3200" spc="5" dirty="0">
                <a:solidFill>
                  <a:srgbClr val="2E2B1F"/>
                </a:solidFill>
                <a:latin typeface="Carlito"/>
                <a:cs typeface="Carlito"/>
              </a:rPr>
              <a:t>0</a:t>
            </a:r>
            <a:r>
              <a:rPr sz="3200" spc="-5" dirty="0">
                <a:solidFill>
                  <a:srgbClr val="2E2B1F"/>
                </a:solidFill>
                <a:latin typeface="Carlito"/>
                <a:cs typeface="Carlito"/>
              </a:rPr>
              <a:t>0</a:t>
            </a:r>
            <a:r>
              <a:rPr sz="3200" spc="5" dirty="0">
                <a:solidFill>
                  <a:srgbClr val="2E2B1F"/>
                </a:solidFill>
                <a:latin typeface="Carlito"/>
                <a:cs typeface="Carlito"/>
              </a:rPr>
              <a:t>0</a:t>
            </a:r>
            <a:r>
              <a:rPr sz="3200" dirty="0">
                <a:solidFill>
                  <a:srgbClr val="2E2B1F"/>
                </a:solidFill>
                <a:latin typeface="Carlito"/>
                <a:cs typeface="Carlito"/>
              </a:rPr>
              <a:t>0</a:t>
            </a:r>
            <a:endParaRPr sz="3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770"/>
              </a:spcBef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sz="3200" dirty="0">
                <a:solidFill>
                  <a:srgbClr val="2E2B1F"/>
                </a:solidFill>
                <a:latin typeface="Carlito"/>
                <a:cs typeface="Carlito"/>
              </a:rPr>
              <a:t>In</a:t>
            </a:r>
            <a:r>
              <a:rPr sz="3200" spc="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3200" spc="-5" dirty="0">
                <a:solidFill>
                  <a:srgbClr val="2E2B1F"/>
                </a:solidFill>
                <a:latin typeface="Carlito"/>
                <a:cs typeface="Carlito"/>
              </a:rPr>
              <a:t>decimal</a:t>
            </a:r>
            <a:endParaRPr sz="3200">
              <a:latin typeface="Carlito"/>
              <a:cs typeface="Carlito"/>
            </a:endParaRPr>
          </a:p>
          <a:p>
            <a:pPr marL="727710">
              <a:lnSpc>
                <a:spcPct val="100000"/>
              </a:lnSpc>
              <a:spcBef>
                <a:spcPts val="765"/>
              </a:spcBef>
            </a:pPr>
            <a:r>
              <a:rPr sz="3200" spc="-5">
                <a:solidFill>
                  <a:srgbClr val="2E2B1F"/>
                </a:solidFill>
                <a:latin typeface="Carlito"/>
                <a:cs typeface="Carlito"/>
              </a:rPr>
              <a:t>255.255.24</a:t>
            </a:r>
            <a:r>
              <a:rPr lang="en-GB" sz="3200" spc="-5">
                <a:solidFill>
                  <a:srgbClr val="2E2B1F"/>
                </a:solidFill>
                <a:latin typeface="Carlito"/>
                <a:cs typeface="Carlito"/>
              </a:rPr>
              <a:t>8.</a:t>
            </a:r>
            <a:r>
              <a:rPr sz="3200" spc="-5">
                <a:solidFill>
                  <a:srgbClr val="2E2B1F"/>
                </a:solidFill>
                <a:latin typeface="Carlito"/>
                <a:cs typeface="Carlito"/>
              </a:rPr>
              <a:t>0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93370"/>
            <a:ext cx="8072119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600" spc="-90" dirty="0"/>
              <a:t>How </a:t>
            </a:r>
            <a:r>
              <a:rPr sz="3600" spc="-95" dirty="0"/>
              <a:t>we calculate custom</a:t>
            </a:r>
            <a:r>
              <a:rPr sz="3600" spc="-635" dirty="0"/>
              <a:t> </a:t>
            </a:r>
            <a:r>
              <a:rPr sz="3600" spc="-80" dirty="0"/>
              <a:t>Mask?  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4657"/>
            <a:ext cx="6728459" cy="207454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b="1" spc="-15" dirty="0">
                <a:solidFill>
                  <a:srgbClr val="2E2B1F"/>
                </a:solidFill>
                <a:latin typeface="Carlito"/>
                <a:cs typeface="Carlito"/>
              </a:rPr>
              <a:t>Step</a:t>
            </a:r>
            <a:r>
              <a:rPr sz="2800" b="1" spc="1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800" b="1" spc="-5" dirty="0">
                <a:solidFill>
                  <a:srgbClr val="2E2B1F"/>
                </a:solidFill>
                <a:latin typeface="Carlito"/>
                <a:cs typeface="Carlito"/>
              </a:rPr>
              <a:t>3:</a:t>
            </a:r>
            <a:endParaRPr sz="2800">
              <a:latin typeface="Carlito"/>
              <a:cs typeface="Carlito"/>
            </a:endParaRPr>
          </a:p>
          <a:p>
            <a:pPr marL="355600" indent="-229235">
              <a:lnSpc>
                <a:spcPct val="100000"/>
              </a:lnSpc>
              <a:spcBef>
                <a:spcPts val="675"/>
              </a:spcBef>
              <a:buClr>
                <a:srgbClr val="A9A47B"/>
              </a:buClr>
              <a:buFont typeface="Arial"/>
              <a:buChar char="•"/>
              <a:tabLst>
                <a:tab pos="356235" algn="l"/>
              </a:tabLst>
            </a:pPr>
            <a:r>
              <a:rPr sz="2800" spc="-60" dirty="0">
                <a:solidFill>
                  <a:srgbClr val="2E2B1F"/>
                </a:solidFill>
                <a:latin typeface="Carlito"/>
                <a:cs typeface="Carlito"/>
              </a:rPr>
              <a:t>We </a:t>
            </a:r>
            <a:r>
              <a:rPr sz="2800" spc="-35" dirty="0">
                <a:solidFill>
                  <a:srgbClr val="2E2B1F"/>
                </a:solidFill>
                <a:latin typeface="Carlito"/>
                <a:cs typeface="Carlito"/>
              </a:rPr>
              <a:t>take 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2800" spc="-15" dirty="0">
                <a:solidFill>
                  <a:srgbClr val="2E2B1F"/>
                </a:solidFill>
                <a:latin typeface="Carlito"/>
                <a:cs typeface="Carlito"/>
              </a:rPr>
              <a:t>random 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IP</a:t>
            </a:r>
            <a:r>
              <a:rPr sz="2800" spc="12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10.80.80.80</a:t>
            </a:r>
            <a:endParaRPr sz="2800">
              <a:latin typeface="Carlito"/>
              <a:cs typeface="Carlito"/>
            </a:endParaRPr>
          </a:p>
          <a:p>
            <a:pPr marL="355600" indent="-229235">
              <a:lnSpc>
                <a:spcPct val="100000"/>
              </a:lnSpc>
              <a:spcBef>
                <a:spcPts val="675"/>
              </a:spcBef>
              <a:buClr>
                <a:srgbClr val="A9A47B"/>
              </a:buClr>
              <a:buFont typeface="Arial"/>
              <a:buChar char="•"/>
              <a:tabLst>
                <a:tab pos="356235" algn="l"/>
              </a:tabLst>
            </a:pPr>
            <a:r>
              <a:rPr sz="2800" spc="-20" dirty="0">
                <a:solidFill>
                  <a:srgbClr val="2E2B1F"/>
                </a:solidFill>
                <a:latin typeface="Carlito"/>
                <a:cs typeface="Carlito"/>
              </a:rPr>
              <a:t>convert 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it </a:t>
            </a:r>
            <a:r>
              <a:rPr sz="2800" spc="-20" dirty="0">
                <a:solidFill>
                  <a:srgbClr val="2E2B1F"/>
                </a:solidFill>
                <a:latin typeface="Carlito"/>
                <a:cs typeface="Carlito"/>
              </a:rPr>
              <a:t>to</a:t>
            </a:r>
            <a:r>
              <a:rPr sz="2800" spc="2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binary</a:t>
            </a:r>
            <a:endParaRPr sz="2800">
              <a:latin typeface="Carlito"/>
              <a:cs typeface="Carlito"/>
            </a:endParaRPr>
          </a:p>
          <a:p>
            <a:pPr marL="499109">
              <a:lnSpc>
                <a:spcPct val="100000"/>
              </a:lnSpc>
              <a:spcBef>
                <a:spcPts val="670"/>
              </a:spcBef>
            </a:pPr>
            <a:r>
              <a:rPr sz="2800" dirty="0">
                <a:solidFill>
                  <a:srgbClr val="2E2B1F"/>
                </a:solidFill>
                <a:latin typeface="Carlito"/>
                <a:cs typeface="Carlito"/>
              </a:rPr>
              <a:t>00001010.01010000. 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01010000.</a:t>
            </a:r>
            <a:r>
              <a:rPr sz="2800" spc="8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01010000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93370"/>
            <a:ext cx="8072119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600" spc="-90" dirty="0"/>
              <a:t>How </a:t>
            </a:r>
            <a:r>
              <a:rPr sz="3600" spc="-95" dirty="0"/>
              <a:t>we calculate custom</a:t>
            </a:r>
            <a:r>
              <a:rPr sz="3600" spc="-635" dirty="0"/>
              <a:t> </a:t>
            </a:r>
            <a:r>
              <a:rPr sz="3600" spc="-80" dirty="0"/>
              <a:t>Mask?  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4657"/>
            <a:ext cx="7968615" cy="403796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b="1" spc="-15" dirty="0">
                <a:solidFill>
                  <a:srgbClr val="2E2B1F"/>
                </a:solidFill>
                <a:latin typeface="Carlito"/>
                <a:cs typeface="Carlito"/>
              </a:rPr>
              <a:t>Step</a:t>
            </a:r>
            <a:r>
              <a:rPr sz="2800" b="1" spc="1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800" b="1" spc="-5" dirty="0">
                <a:solidFill>
                  <a:srgbClr val="2E2B1F"/>
                </a:solidFill>
                <a:latin typeface="Carlito"/>
                <a:cs typeface="Carlito"/>
              </a:rPr>
              <a:t>4:</a:t>
            </a:r>
            <a:endParaRPr sz="2800" dirty="0">
              <a:latin typeface="Carlito"/>
              <a:cs typeface="Carlito"/>
            </a:endParaRPr>
          </a:p>
          <a:p>
            <a:pPr marL="355600" marR="5080" indent="-229235">
              <a:lnSpc>
                <a:spcPct val="110000"/>
              </a:lnSpc>
              <a:spcBef>
                <a:spcPts val="340"/>
              </a:spcBef>
              <a:buClr>
                <a:srgbClr val="A9A47B"/>
              </a:buClr>
              <a:buFont typeface="Arial"/>
              <a:buChar char="•"/>
              <a:tabLst>
                <a:tab pos="356235" algn="l"/>
              </a:tabLst>
            </a:pPr>
            <a:r>
              <a:rPr sz="2800" spc="-60" dirty="0">
                <a:solidFill>
                  <a:srgbClr val="2E2B1F"/>
                </a:solidFill>
                <a:latin typeface="Carlito"/>
                <a:cs typeface="Carlito"/>
              </a:rPr>
              <a:t>We </a:t>
            </a:r>
            <a:r>
              <a:rPr sz="2800" spc="-25">
                <a:solidFill>
                  <a:srgbClr val="2E2B1F"/>
                </a:solidFill>
                <a:latin typeface="Carlito"/>
                <a:cs typeface="Carlito"/>
              </a:rPr>
              <a:t>make </a:t>
            </a:r>
            <a:r>
              <a:rPr lang="en-GB" sz="2800" spc="-5">
                <a:solidFill>
                  <a:srgbClr val="2E2B1F"/>
                </a:solidFill>
                <a:latin typeface="Carlito"/>
                <a:cs typeface="Carlito"/>
              </a:rPr>
              <a:t>AND</a:t>
            </a:r>
            <a:r>
              <a:rPr sz="2800" spc="-5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800" spc="-15" dirty="0">
                <a:solidFill>
                  <a:srgbClr val="2E2B1F"/>
                </a:solidFill>
                <a:latin typeface="Carlito"/>
                <a:cs typeface="Carlito"/>
              </a:rPr>
              <a:t>operation </a:t>
            </a: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between the </a:t>
            </a:r>
            <a:r>
              <a:rPr sz="2800" spc="-15" dirty="0">
                <a:solidFill>
                  <a:srgbClr val="2E2B1F"/>
                </a:solidFill>
                <a:latin typeface="Carlito"/>
                <a:cs typeface="Carlito"/>
              </a:rPr>
              <a:t>random 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IP and  </a:t>
            </a: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subnet 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mask </a:t>
            </a:r>
            <a:r>
              <a:rPr sz="2800" spc="-20" dirty="0">
                <a:solidFill>
                  <a:srgbClr val="2E2B1F"/>
                </a:solidFill>
                <a:latin typeface="Carlito"/>
                <a:cs typeface="Carlito"/>
              </a:rPr>
              <a:t>to extract 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subnet 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in </a:t>
            </a: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our network.  </a:t>
            </a:r>
            <a:r>
              <a:rPr sz="2800" dirty="0">
                <a:solidFill>
                  <a:srgbClr val="2E2B1F"/>
                </a:solidFill>
                <a:latin typeface="Carlito"/>
                <a:cs typeface="Carlito"/>
              </a:rPr>
              <a:t>11111111.11111111.11111000.00000000</a:t>
            </a:r>
            <a:endParaRPr sz="2800" dirty="0">
              <a:latin typeface="Carlito"/>
              <a:cs typeface="Carlito"/>
            </a:endParaRPr>
          </a:p>
          <a:p>
            <a:pPr marL="417830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solidFill>
                  <a:srgbClr val="2E2B1F"/>
                </a:solidFill>
                <a:latin typeface="Carlito"/>
                <a:cs typeface="Carlito"/>
              </a:rPr>
              <a:t>00001010.01010000.01010000.01010000</a:t>
            </a:r>
            <a:endParaRPr sz="2800" dirty="0">
              <a:latin typeface="Carlito"/>
              <a:cs typeface="Carlito"/>
            </a:endParaRPr>
          </a:p>
          <a:p>
            <a:pPr marL="355600" indent="-229235">
              <a:lnSpc>
                <a:spcPct val="100000"/>
              </a:lnSpc>
              <a:spcBef>
                <a:spcPts val="670"/>
              </a:spcBef>
              <a:buClr>
                <a:srgbClr val="A9A47B"/>
              </a:buClr>
              <a:buFont typeface="Arial"/>
              <a:buChar char="•"/>
              <a:tabLst>
                <a:tab pos="356235" algn="l"/>
              </a:tabLst>
            </a:pPr>
            <a:r>
              <a:rPr sz="2800" b="1" u="heavy" spc="-10" dirty="0">
                <a:solidFill>
                  <a:srgbClr val="2E2B1F"/>
                </a:solidFill>
                <a:uFill>
                  <a:solidFill>
                    <a:srgbClr val="2E2B1F"/>
                  </a:solidFill>
                </a:uFill>
                <a:latin typeface="Carlito"/>
                <a:cs typeface="Carlito"/>
              </a:rPr>
              <a:t>The result</a:t>
            </a:r>
            <a:r>
              <a:rPr sz="2800" b="1" u="heavy" spc="15" dirty="0">
                <a:solidFill>
                  <a:srgbClr val="2E2B1F"/>
                </a:solidFill>
                <a:uFill>
                  <a:solidFill>
                    <a:srgbClr val="2E2B1F"/>
                  </a:solidFill>
                </a:uFill>
                <a:latin typeface="Carlito"/>
                <a:cs typeface="Carlito"/>
              </a:rPr>
              <a:t> </a:t>
            </a:r>
            <a:r>
              <a:rPr sz="2800" b="1" u="heavy" spc="-5" dirty="0">
                <a:solidFill>
                  <a:srgbClr val="2E2B1F"/>
                </a:solidFill>
                <a:uFill>
                  <a:solidFill>
                    <a:srgbClr val="2E2B1F"/>
                  </a:solidFill>
                </a:uFill>
                <a:latin typeface="Carlito"/>
                <a:cs typeface="Carlito"/>
              </a:rPr>
              <a:t>is:</a:t>
            </a:r>
            <a:endParaRPr sz="2800" dirty="0">
              <a:latin typeface="Carlito"/>
              <a:cs typeface="Carlito"/>
            </a:endParaRPr>
          </a:p>
          <a:p>
            <a:pPr marL="499109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00001010. 01010000.</a:t>
            </a:r>
            <a:r>
              <a:rPr sz="2800" spc="12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01010000.00000000</a:t>
            </a:r>
            <a:endParaRPr sz="2800" dirty="0">
              <a:latin typeface="Carlito"/>
              <a:cs typeface="Carlito"/>
            </a:endParaRPr>
          </a:p>
          <a:p>
            <a:pPr marL="1955800">
              <a:lnSpc>
                <a:spcPct val="100000"/>
              </a:lnSpc>
              <a:spcBef>
                <a:spcPts val="675"/>
              </a:spcBef>
            </a:pPr>
            <a:r>
              <a:rPr sz="2800" spc="-5">
                <a:solidFill>
                  <a:srgbClr val="2E2B1F"/>
                </a:solidFill>
                <a:latin typeface="Carlito"/>
                <a:cs typeface="Carlito"/>
              </a:rPr>
              <a:t>10.80.80.0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364</Words>
  <Application>Microsoft Office PowerPoint</Application>
  <PresentationFormat>On-screen Show (4:3)</PresentationFormat>
  <Paragraphs>67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Number of hosts per classes </vt:lpstr>
      <vt:lpstr>Types of Message</vt:lpstr>
      <vt:lpstr>Custom Mask</vt:lpstr>
      <vt:lpstr>How we calculate custom  Mask?</vt:lpstr>
      <vt:lpstr>How we calculate custom Mask?  (Cont.)</vt:lpstr>
      <vt:lpstr>How we calculate custom Mask?  (Cont.)</vt:lpstr>
      <vt:lpstr>How we calculate custom Mask?  (Cont.)</vt:lpstr>
      <vt:lpstr>How we calculate custom Mask?  (Cont.)</vt:lpstr>
      <vt:lpstr>How we calculate custom Mask?  (Cont.)</vt:lpstr>
      <vt:lpstr>How we calculate custom Mask?  (Cont.)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</dc:title>
  <dc:creator>engRehab</dc:creator>
  <cp:lastModifiedBy>rehab.hosne@fcis.bsu.edu.eg</cp:lastModifiedBy>
  <cp:revision>6</cp:revision>
  <dcterms:created xsi:type="dcterms:W3CDTF">2021-04-27T21:47:27Z</dcterms:created>
  <dcterms:modified xsi:type="dcterms:W3CDTF">2021-04-28T18:14:49Z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2019-08-24T00:00:00Z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2021-04-27T00:00:00Z</vt:filetime>
  </property>
</Properties>
</file>