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679" y="984758"/>
            <a:ext cx="7899040" cy="6171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730247"/>
            <a:ext cx="8376920" cy="49961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7516" y="6743445"/>
            <a:ext cx="249632" cy="2241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022" y="2698496"/>
            <a:ext cx="6913245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</a:pP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Digita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l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4000" b="1" spc="-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Processing—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042" y="3308095"/>
            <a:ext cx="5832475" cy="2413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540" algn="ctr">
              <a:lnSpc>
                <a:spcPct val="100000"/>
              </a:lnSpc>
            </a:pP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Lectur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algn="ctr">
              <a:lnSpc>
                <a:spcPct val="100000"/>
              </a:lnSpc>
            </a:pPr>
            <a:r>
              <a:rPr sz="4400" b="1" spc="-25" dirty="0" smtClean="0">
                <a:solidFill>
                  <a:srgbClr val="9A0000"/>
                </a:solidFill>
                <a:latin typeface="Arial"/>
                <a:cs typeface="Arial"/>
              </a:rPr>
              <a:t>Introduction to </a:t>
            </a:r>
            <a:r>
              <a:rPr sz="4400" b="1" spc="-20" dirty="0" smtClean="0">
                <a:solidFill>
                  <a:srgbClr val="9A0000"/>
                </a:solidFill>
                <a:latin typeface="Arial"/>
                <a:cs typeface="Arial"/>
              </a:rPr>
              <a:t>Digital</a:t>
            </a:r>
            <a:r>
              <a:rPr sz="4400" b="1" spc="-25" dirty="0" smtClean="0">
                <a:solidFill>
                  <a:srgbClr val="9A0000"/>
                </a:solidFill>
                <a:latin typeface="Arial"/>
                <a:cs typeface="Arial"/>
              </a:rPr>
              <a:t> Speech</a:t>
            </a:r>
            <a:r>
              <a:rPr sz="4400" b="1" spc="15" dirty="0" smtClean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9A0000"/>
                </a:solidFill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18360">
              <a:lnSpc>
                <a:spcPts val="5235"/>
              </a:lnSpc>
            </a:pP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Audio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092197"/>
            <a:ext cx="8194675" cy="477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94945" indent="-342900">
              <a:lnSpc>
                <a:spcPct val="10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Femal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voca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3200" b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–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M</a:t>
            </a:r>
            <a:r>
              <a:rPr sz="3200" spc="-25" dirty="0" smtClean="0">
                <a:latin typeface="Arial"/>
                <a:cs typeface="Arial"/>
              </a:rPr>
              <a:t>P3-12</a:t>
            </a:r>
            <a:r>
              <a:rPr sz="3200" spc="-20" dirty="0" smtClean="0">
                <a:latin typeface="Arial"/>
                <a:cs typeface="Arial"/>
              </a:rPr>
              <a:t>8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kbp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coded</a:t>
            </a:r>
            <a:r>
              <a:rPr sz="3200" spc="-10" dirty="0" smtClean="0">
                <a:latin typeface="Arial"/>
                <a:cs typeface="Arial"/>
              </a:rPr>
              <a:t>, </a:t>
            </a:r>
            <a:r>
              <a:rPr sz="3200" spc="-30" dirty="0" smtClean="0">
                <a:latin typeface="Arial"/>
                <a:cs typeface="Arial"/>
              </a:rPr>
              <a:t>CD</a:t>
            </a:r>
            <a:r>
              <a:rPr sz="3200" spc="-20" dirty="0" smtClean="0">
                <a:latin typeface="Arial"/>
                <a:cs typeface="Arial"/>
              </a:rPr>
              <a:t> original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7"/>
              </a:spcBef>
              <a:buClr>
                <a:srgbClr val="33339A"/>
              </a:buClr>
              <a:buFont typeface="Arial"/>
              <a:buChar char="•"/>
            </a:pPr>
            <a:endParaRPr sz="750"/>
          </a:p>
          <a:p>
            <a:pPr marL="355600" marR="12700" indent="-342900">
              <a:lnSpc>
                <a:spcPct val="10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Trumpe</a:t>
            </a:r>
            <a:r>
              <a:rPr sz="3200" b="1" spc="-15" dirty="0" smtClean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selection </a:t>
            </a:r>
            <a:r>
              <a:rPr sz="3200" spc="-20" dirty="0" smtClean="0">
                <a:latin typeface="Arial"/>
                <a:cs typeface="Arial"/>
              </a:rPr>
              <a:t>–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C</a:t>
            </a:r>
            <a:r>
              <a:rPr sz="3200" spc="-25" dirty="0" smtClean="0">
                <a:latin typeface="Arial"/>
                <a:cs typeface="Arial"/>
              </a:rPr>
              <a:t>D </a:t>
            </a:r>
            <a:r>
              <a:rPr sz="3200" spc="-20" dirty="0" smtClean="0">
                <a:latin typeface="Arial"/>
                <a:cs typeface="Arial"/>
              </a:rPr>
              <a:t>original</a:t>
            </a:r>
            <a:r>
              <a:rPr sz="3200" spc="-10" dirty="0" smtClean="0">
                <a:latin typeface="Arial"/>
                <a:cs typeface="Arial"/>
              </a:rPr>
              <a:t>, </a:t>
            </a:r>
            <a:r>
              <a:rPr sz="3200" spc="-25" dirty="0" smtClean="0">
                <a:latin typeface="Arial"/>
                <a:cs typeface="Arial"/>
              </a:rPr>
              <a:t>MP3-128</a:t>
            </a:r>
            <a:r>
              <a:rPr sz="3200" spc="-20" dirty="0" smtClean="0">
                <a:latin typeface="Arial"/>
                <a:cs typeface="Arial"/>
              </a:rPr>
              <a:t> kbps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coded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7"/>
              </a:spcBef>
              <a:buClr>
                <a:srgbClr val="33339A"/>
              </a:buClr>
              <a:buFont typeface="Arial"/>
              <a:buChar char="•"/>
            </a:pPr>
            <a:endParaRPr sz="750"/>
          </a:p>
          <a:p>
            <a:pPr marL="355600" marR="870585" indent="-342900">
              <a:lnSpc>
                <a:spcPct val="10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Orchestra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l 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selection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–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M</a:t>
            </a:r>
            <a:r>
              <a:rPr sz="3200" spc="-25" dirty="0" smtClean="0">
                <a:latin typeface="Arial"/>
                <a:cs typeface="Arial"/>
              </a:rPr>
              <a:t>P3-12</a:t>
            </a:r>
            <a:r>
              <a:rPr sz="3200" spc="-20" dirty="0" smtClean="0">
                <a:latin typeface="Arial"/>
                <a:cs typeface="Arial"/>
              </a:rPr>
              <a:t>8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kbps coded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7"/>
              </a:spcBef>
              <a:buClr>
                <a:srgbClr val="33339A"/>
              </a:buClr>
              <a:buFont typeface="Arial"/>
              <a:buChar char="•"/>
            </a:pPr>
            <a:endParaRPr sz="750"/>
          </a:p>
          <a:p>
            <a:pPr marL="355600" marR="890269" indent="-342900">
              <a:lnSpc>
                <a:spcPct val="10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Baroque </a:t>
            </a:r>
            <a:r>
              <a:rPr sz="3200" b="1" spc="-20" dirty="0" smtClean="0">
                <a:latin typeface="Arial"/>
                <a:cs typeface="Arial"/>
              </a:rPr>
              <a:t>–</a:t>
            </a:r>
            <a:r>
              <a:rPr sz="3200" b="1" spc="-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C</a:t>
            </a:r>
            <a:r>
              <a:rPr sz="3200" spc="-25" dirty="0" smtClean="0">
                <a:latin typeface="Arial"/>
                <a:cs typeface="Arial"/>
              </a:rPr>
              <a:t>D </a:t>
            </a:r>
            <a:r>
              <a:rPr sz="3200" spc="-20" dirty="0" smtClean="0">
                <a:latin typeface="Arial"/>
                <a:cs typeface="Arial"/>
              </a:rPr>
              <a:t>original</a:t>
            </a:r>
            <a:r>
              <a:rPr sz="3200" spc="-10" dirty="0" smtClean="0">
                <a:latin typeface="Arial"/>
                <a:cs typeface="Arial"/>
              </a:rPr>
              <a:t>, </a:t>
            </a:r>
            <a:r>
              <a:rPr sz="3200" spc="-25" dirty="0" smtClean="0">
                <a:latin typeface="Arial"/>
                <a:cs typeface="Arial"/>
              </a:rPr>
              <a:t>MP3-12</a:t>
            </a:r>
            <a:r>
              <a:rPr sz="3200" spc="-20" dirty="0" smtClean="0">
                <a:latin typeface="Arial"/>
                <a:cs typeface="Arial"/>
              </a:rPr>
              <a:t>8 </a:t>
            </a:r>
            <a:r>
              <a:rPr sz="3200" spc="-25" dirty="0" smtClean="0">
                <a:latin typeface="Arial"/>
                <a:cs typeface="Arial"/>
              </a:rPr>
              <a:t>kbps coded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7"/>
              </a:spcBef>
              <a:buClr>
                <a:srgbClr val="33339A"/>
              </a:buClr>
              <a:buFont typeface="Arial"/>
              <a:buChar char="•"/>
            </a:pPr>
            <a:endParaRPr sz="750"/>
          </a:p>
          <a:p>
            <a:pPr marL="355600" indent="-342900">
              <a:lnSpc>
                <a:spcPts val="3804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Guita</a:t>
            </a:r>
            <a:r>
              <a:rPr sz="3200" b="1" spc="-15" dirty="0" smtClean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3200" b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–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M</a:t>
            </a:r>
            <a:r>
              <a:rPr sz="3200" spc="-25" dirty="0" smtClean="0">
                <a:latin typeface="Arial"/>
                <a:cs typeface="Arial"/>
              </a:rPr>
              <a:t>P3-12</a:t>
            </a:r>
            <a:r>
              <a:rPr sz="3200" spc="-20" dirty="0" smtClean="0">
                <a:latin typeface="Arial"/>
                <a:cs typeface="Arial"/>
              </a:rPr>
              <a:t>8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kbp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coded</a:t>
            </a:r>
            <a:r>
              <a:rPr sz="3200" spc="-10" dirty="0" smtClean="0">
                <a:latin typeface="Arial"/>
                <a:cs typeface="Arial"/>
              </a:rPr>
              <a:t>, </a:t>
            </a:r>
            <a:r>
              <a:rPr sz="3200" spc="-30" dirty="0" smtClean="0">
                <a:latin typeface="Arial"/>
                <a:cs typeface="Arial"/>
              </a:rPr>
              <a:t>C</a:t>
            </a:r>
            <a:r>
              <a:rPr sz="3200" spc="-25" dirty="0" smtClean="0">
                <a:latin typeface="Arial"/>
                <a:cs typeface="Arial"/>
              </a:rPr>
              <a:t>D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original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920" y="1529079"/>
            <a:ext cx="4812030" cy="677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Synthesis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3594353"/>
            <a:ext cx="1359408" cy="901446"/>
          </a:xfrm>
          <a:custGeom>
            <a:avLst/>
            <a:gdLst/>
            <a:ahLst/>
            <a:cxnLst/>
            <a:rect l="l" t="t" r="r" b="b"/>
            <a:pathLst>
              <a:path w="1359407" h="901446">
                <a:moveTo>
                  <a:pt x="0" y="0"/>
                </a:moveTo>
                <a:lnTo>
                  <a:pt x="0" y="901446"/>
                </a:lnTo>
                <a:lnTo>
                  <a:pt x="1359408" y="901446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3683" y="35798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358645" y="28956"/>
                </a:lnTo>
                <a:lnTo>
                  <a:pt x="1358645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3" y="28956"/>
                </a:moveTo>
                <a:lnTo>
                  <a:pt x="28193" y="14477"/>
                </a:lnTo>
                <a:lnTo>
                  <a:pt x="13716" y="28956"/>
                </a:lnTo>
                <a:lnTo>
                  <a:pt x="28193" y="28956"/>
                </a:lnTo>
                <a:close/>
              </a:path>
              <a:path w="1387602" h="930401">
                <a:moveTo>
                  <a:pt x="28193" y="902208"/>
                </a:moveTo>
                <a:lnTo>
                  <a:pt x="28193" y="28956"/>
                </a:lnTo>
                <a:lnTo>
                  <a:pt x="13716" y="28956"/>
                </a:lnTo>
                <a:lnTo>
                  <a:pt x="13716" y="902208"/>
                </a:lnTo>
                <a:lnTo>
                  <a:pt x="28193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6" y="902208"/>
                </a:lnTo>
                <a:lnTo>
                  <a:pt x="28193" y="915924"/>
                </a:lnTo>
                <a:lnTo>
                  <a:pt x="28193" y="930401"/>
                </a:lnTo>
                <a:lnTo>
                  <a:pt x="1358645" y="930401"/>
                </a:lnTo>
                <a:lnTo>
                  <a:pt x="1358645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3" y="930401"/>
                </a:moveTo>
                <a:lnTo>
                  <a:pt x="28193" y="915924"/>
                </a:lnTo>
                <a:lnTo>
                  <a:pt x="13716" y="902208"/>
                </a:lnTo>
                <a:lnTo>
                  <a:pt x="13716" y="930401"/>
                </a:lnTo>
                <a:lnTo>
                  <a:pt x="28193" y="930401"/>
                </a:lnTo>
                <a:close/>
              </a:path>
              <a:path w="1387602" h="930401">
                <a:moveTo>
                  <a:pt x="1373124" y="28956"/>
                </a:moveTo>
                <a:lnTo>
                  <a:pt x="1358645" y="14477"/>
                </a:lnTo>
                <a:lnTo>
                  <a:pt x="1358645" y="28956"/>
                </a:lnTo>
                <a:lnTo>
                  <a:pt x="1373124" y="28956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6"/>
                </a:lnTo>
                <a:lnTo>
                  <a:pt x="1358645" y="28956"/>
                </a:lnTo>
                <a:lnTo>
                  <a:pt x="1358645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5" y="915924"/>
                </a:lnTo>
                <a:lnTo>
                  <a:pt x="1358645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3594353"/>
            <a:ext cx="1359408" cy="901446"/>
          </a:xfrm>
          <a:custGeom>
            <a:avLst/>
            <a:gdLst/>
            <a:ahLst/>
            <a:cxnLst/>
            <a:rect l="l" t="t" r="r" b="b"/>
            <a:pathLst>
              <a:path w="1359408" h="901446">
                <a:moveTo>
                  <a:pt x="0" y="0"/>
                </a:moveTo>
                <a:lnTo>
                  <a:pt x="0" y="901446"/>
                </a:lnTo>
                <a:lnTo>
                  <a:pt x="1359408" y="901446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9684" y="35798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5" y="9304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358645" y="28956"/>
                </a:lnTo>
                <a:lnTo>
                  <a:pt x="1358645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87602" h="930401">
                <a:moveTo>
                  <a:pt x="28193" y="9022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902208"/>
                </a:lnTo>
                <a:lnTo>
                  <a:pt x="28193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5" y="902208"/>
                </a:lnTo>
                <a:lnTo>
                  <a:pt x="28193" y="915924"/>
                </a:lnTo>
                <a:lnTo>
                  <a:pt x="28193" y="930401"/>
                </a:lnTo>
                <a:lnTo>
                  <a:pt x="1358645" y="930401"/>
                </a:lnTo>
                <a:lnTo>
                  <a:pt x="1358645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3" y="930401"/>
                </a:moveTo>
                <a:lnTo>
                  <a:pt x="28193" y="915924"/>
                </a:lnTo>
                <a:lnTo>
                  <a:pt x="13715" y="902208"/>
                </a:lnTo>
                <a:lnTo>
                  <a:pt x="13715" y="930401"/>
                </a:lnTo>
                <a:lnTo>
                  <a:pt x="28193" y="930401"/>
                </a:lnTo>
                <a:close/>
              </a:path>
              <a:path w="1387602" h="930401">
                <a:moveTo>
                  <a:pt x="1373124" y="28956"/>
                </a:moveTo>
                <a:lnTo>
                  <a:pt x="1358645" y="14477"/>
                </a:lnTo>
                <a:lnTo>
                  <a:pt x="1358645" y="28956"/>
                </a:lnTo>
                <a:lnTo>
                  <a:pt x="1373124" y="28956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6"/>
                </a:lnTo>
                <a:lnTo>
                  <a:pt x="1358645" y="28956"/>
                </a:lnTo>
                <a:lnTo>
                  <a:pt x="1358645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5" y="915924"/>
                </a:lnTo>
                <a:lnTo>
                  <a:pt x="1358645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683" y="35798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6"/>
                </a:lnTo>
                <a:lnTo>
                  <a:pt x="28194" y="14477"/>
                </a:lnTo>
                <a:lnTo>
                  <a:pt x="28194" y="28956"/>
                </a:lnTo>
                <a:lnTo>
                  <a:pt x="1358646" y="28956"/>
                </a:lnTo>
                <a:lnTo>
                  <a:pt x="1358646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4" y="28956"/>
                </a:moveTo>
                <a:lnTo>
                  <a:pt x="28194" y="14477"/>
                </a:lnTo>
                <a:lnTo>
                  <a:pt x="13716" y="28956"/>
                </a:lnTo>
                <a:lnTo>
                  <a:pt x="28194" y="28956"/>
                </a:lnTo>
                <a:close/>
              </a:path>
              <a:path w="1387602" h="930401">
                <a:moveTo>
                  <a:pt x="28194" y="902208"/>
                </a:moveTo>
                <a:lnTo>
                  <a:pt x="28194" y="28956"/>
                </a:lnTo>
                <a:lnTo>
                  <a:pt x="13716" y="28956"/>
                </a:lnTo>
                <a:lnTo>
                  <a:pt x="13716" y="902208"/>
                </a:lnTo>
                <a:lnTo>
                  <a:pt x="28194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6" y="902208"/>
                </a:lnTo>
                <a:lnTo>
                  <a:pt x="28194" y="915924"/>
                </a:lnTo>
                <a:lnTo>
                  <a:pt x="28194" y="930401"/>
                </a:lnTo>
                <a:lnTo>
                  <a:pt x="1358646" y="930401"/>
                </a:lnTo>
                <a:lnTo>
                  <a:pt x="1358646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4" y="930401"/>
                </a:moveTo>
                <a:lnTo>
                  <a:pt x="28194" y="915924"/>
                </a:lnTo>
                <a:lnTo>
                  <a:pt x="13716" y="902208"/>
                </a:lnTo>
                <a:lnTo>
                  <a:pt x="13716" y="930401"/>
                </a:lnTo>
                <a:lnTo>
                  <a:pt x="28194" y="930401"/>
                </a:lnTo>
                <a:close/>
              </a:path>
              <a:path w="1387602" h="930401">
                <a:moveTo>
                  <a:pt x="1373124" y="28956"/>
                </a:moveTo>
                <a:lnTo>
                  <a:pt x="1358646" y="14477"/>
                </a:lnTo>
                <a:lnTo>
                  <a:pt x="1358646" y="28956"/>
                </a:lnTo>
                <a:lnTo>
                  <a:pt x="1373124" y="28956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6"/>
                </a:lnTo>
                <a:lnTo>
                  <a:pt x="1358646" y="28956"/>
                </a:lnTo>
                <a:lnTo>
                  <a:pt x="1358646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6" y="915924"/>
                </a:lnTo>
                <a:lnTo>
                  <a:pt x="1358646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4037076"/>
            <a:ext cx="990600" cy="57149"/>
          </a:xfrm>
          <a:custGeom>
            <a:avLst/>
            <a:gdLst/>
            <a:ahLst/>
            <a:cxnLst/>
            <a:rect l="l" t="t" r="r" b="b"/>
            <a:pathLst>
              <a:path w="990600" h="57149">
                <a:moveTo>
                  <a:pt x="933450" y="14477"/>
                </a:moveTo>
                <a:lnTo>
                  <a:pt x="923884" y="0"/>
                </a:lnTo>
                <a:lnTo>
                  <a:pt x="0" y="0"/>
                </a:lnTo>
                <a:lnTo>
                  <a:pt x="0" y="28955"/>
                </a:lnTo>
                <a:lnTo>
                  <a:pt x="923884" y="28955"/>
                </a:lnTo>
                <a:lnTo>
                  <a:pt x="933450" y="14477"/>
                </a:lnTo>
                <a:close/>
              </a:path>
              <a:path w="990600" h="57149">
                <a:moveTo>
                  <a:pt x="990600" y="14477"/>
                </a:moveTo>
                <a:lnTo>
                  <a:pt x="905256" y="-28194"/>
                </a:lnTo>
                <a:lnTo>
                  <a:pt x="923884" y="0"/>
                </a:lnTo>
                <a:lnTo>
                  <a:pt x="933450" y="0"/>
                </a:lnTo>
                <a:lnTo>
                  <a:pt x="933450" y="43052"/>
                </a:lnTo>
                <a:lnTo>
                  <a:pt x="990600" y="14477"/>
                </a:lnTo>
                <a:close/>
              </a:path>
              <a:path w="990600" h="57149">
                <a:moveTo>
                  <a:pt x="933450" y="43052"/>
                </a:moveTo>
                <a:lnTo>
                  <a:pt x="933450" y="28955"/>
                </a:lnTo>
                <a:lnTo>
                  <a:pt x="923884" y="28955"/>
                </a:lnTo>
                <a:lnTo>
                  <a:pt x="905256" y="57149"/>
                </a:lnTo>
                <a:lnTo>
                  <a:pt x="933450" y="43052"/>
                </a:lnTo>
                <a:close/>
              </a:path>
              <a:path w="990600" h="57149">
                <a:moveTo>
                  <a:pt x="933450" y="14477"/>
                </a:moveTo>
                <a:lnTo>
                  <a:pt x="933450" y="0"/>
                </a:lnTo>
                <a:lnTo>
                  <a:pt x="923884" y="0"/>
                </a:lnTo>
                <a:lnTo>
                  <a:pt x="933450" y="14477"/>
                </a:lnTo>
                <a:close/>
              </a:path>
              <a:path w="990600" h="57149">
                <a:moveTo>
                  <a:pt x="933450" y="28955"/>
                </a:moveTo>
                <a:lnTo>
                  <a:pt x="933450" y="14477"/>
                </a:lnTo>
                <a:lnTo>
                  <a:pt x="923884" y="28955"/>
                </a:lnTo>
                <a:lnTo>
                  <a:pt x="9334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40370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40370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6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40370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6233" y="3720338"/>
            <a:ext cx="1224280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5430" marR="12700" indent="-253365">
              <a:lnSpc>
                <a:spcPts val="2390"/>
              </a:lnSpc>
            </a:pPr>
            <a:r>
              <a:rPr sz="2000" b="1" spc="-10" dirty="0" smtClean="0">
                <a:latin typeface="Arial"/>
                <a:cs typeface="Arial"/>
              </a:rPr>
              <a:t>Linguistic </a:t>
            </a:r>
            <a:r>
              <a:rPr sz="2000" b="1" spc="-20" dirty="0" smtClean="0"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9647" y="3707639"/>
            <a:ext cx="122301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3840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D-to-A</a:t>
            </a:r>
            <a:r>
              <a:rPr sz="2000" b="1" spc="-15" dirty="0" smtClean="0">
                <a:latin typeface="Arial"/>
                <a:cs typeface="Arial"/>
              </a:rPr>
              <a:t> Converter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4411" y="3709161"/>
            <a:ext cx="1222375" cy="618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7310" algn="ctr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DSP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390"/>
              </a:lnSpc>
            </a:pPr>
            <a:r>
              <a:rPr sz="2000" b="1" spc="-20" dirty="0" smtClean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6396" y="3541267"/>
            <a:ext cx="65913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 smtClean="0"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6327" y="3541267"/>
            <a:ext cx="125285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 smtClean="0">
                <a:latin typeface="Arial"/>
                <a:cs typeface="Arial"/>
              </a:rPr>
              <a:t>speech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820" y="754126"/>
            <a:ext cx="4812030" cy="664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Synthesis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634997"/>
            <a:ext cx="7919720" cy="548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8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i="1" spc="-25" dirty="0" smtClean="0">
                <a:solidFill>
                  <a:srgbClr val="33339A"/>
                </a:solidFill>
                <a:latin typeface="Arial"/>
                <a:cs typeface="Arial"/>
              </a:rPr>
              <a:t>Synthesi</a:t>
            </a:r>
            <a:r>
              <a:rPr sz="32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32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i="1" spc="-25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32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f </a:t>
            </a:r>
            <a:r>
              <a:rPr sz="3200" b="1" i="1" spc="-2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32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2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5" dirty="0" smtClean="0">
                <a:latin typeface="Arial"/>
                <a:cs typeface="Arial"/>
              </a:rPr>
              <a:t>i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the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proces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of generating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a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speec</a:t>
            </a:r>
            <a:r>
              <a:rPr sz="3200" spc="-20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signa</a:t>
            </a:r>
            <a:r>
              <a:rPr sz="3200" spc="-10" dirty="0" smtClean="0">
                <a:latin typeface="Arial"/>
                <a:cs typeface="Arial"/>
              </a:rPr>
              <a:t>l </a:t>
            </a:r>
            <a:r>
              <a:rPr sz="3200" spc="-25" dirty="0" smtClean="0">
                <a:latin typeface="Arial"/>
                <a:cs typeface="Arial"/>
              </a:rPr>
              <a:t>using computationa</a:t>
            </a:r>
            <a:r>
              <a:rPr sz="3200" spc="-10" dirty="0" smtClean="0">
                <a:latin typeface="Arial"/>
                <a:cs typeface="Arial"/>
              </a:rPr>
              <a:t>l </a:t>
            </a:r>
            <a:r>
              <a:rPr sz="3200" spc="-25" dirty="0" smtClean="0">
                <a:latin typeface="Arial"/>
                <a:cs typeface="Arial"/>
              </a:rPr>
              <a:t>mean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fo</a:t>
            </a:r>
            <a:r>
              <a:rPr sz="3200" spc="-15" dirty="0" smtClean="0">
                <a:latin typeface="Arial"/>
                <a:cs typeface="Arial"/>
              </a:rPr>
              <a:t>r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effective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human- machin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interactions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machine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reading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text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email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telematics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feedback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automobiles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talking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agents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for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automatic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transactions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automatic agent in customer care call center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1"/>
              </a:spcBef>
              <a:buFont typeface="Arial"/>
              <a:buChar char="–"/>
            </a:pPr>
            <a:endParaRPr sz="650"/>
          </a:p>
          <a:p>
            <a:pPr marL="755650" marR="172720" lvl="1" indent="-285750">
              <a:lnSpc>
                <a:spcPct val="80000"/>
              </a:lnSpc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handheld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devices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such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foreign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language phrasebooks, dictionaries, crossword puzzle helpers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1"/>
              </a:spcBef>
              <a:buFont typeface="Arial"/>
              <a:buChar char="–"/>
            </a:pPr>
            <a:endParaRPr sz="650"/>
          </a:p>
          <a:p>
            <a:pPr marL="755650" marR="653415" lvl="1" indent="-285750">
              <a:lnSpc>
                <a:spcPct val="80000"/>
              </a:lnSpc>
              <a:buFont typeface="Arial"/>
              <a:buChar char="–"/>
              <a:tabLst>
                <a:tab pos="755015" algn="l"/>
              </a:tabLst>
            </a:pPr>
            <a:r>
              <a:rPr sz="2800" spc="0" dirty="0" smtClean="0">
                <a:latin typeface="Arial"/>
                <a:cs typeface="Arial"/>
              </a:rPr>
              <a:t>announcement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machines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provide information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such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stock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quotes,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airlines schedules, weather reports, 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Synthesis</a:t>
            </a:r>
            <a:r>
              <a:rPr sz="4400" b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902" y="2015997"/>
            <a:ext cx="445135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ts val="3804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5" dirty="0" smtClean="0">
                <a:latin typeface="Arial"/>
                <a:cs typeface="Arial"/>
              </a:rPr>
              <a:t>S</a:t>
            </a:r>
            <a:r>
              <a:rPr sz="3200" spc="-20" dirty="0" smtClean="0">
                <a:latin typeface="Arial"/>
                <a:cs typeface="Arial"/>
              </a:rPr>
              <a:t>oliloquy fro</a:t>
            </a:r>
            <a:r>
              <a:rPr sz="3200" spc="-30" dirty="0" smtClean="0">
                <a:latin typeface="Arial"/>
                <a:cs typeface="Arial"/>
              </a:rPr>
              <a:t>m </a:t>
            </a:r>
            <a:r>
              <a:rPr sz="3200" spc="-25" dirty="0" smtClean="0">
                <a:latin typeface="Arial"/>
                <a:cs typeface="Arial"/>
              </a:rPr>
              <a:t>Hamlet: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2" y="3771645"/>
            <a:ext cx="406781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5" dirty="0" smtClean="0">
                <a:latin typeface="Arial"/>
                <a:cs typeface="Arial"/>
              </a:rPr>
              <a:t>G</a:t>
            </a:r>
            <a:r>
              <a:rPr sz="3200" spc="-20" dirty="0" smtClean="0">
                <a:latin typeface="Arial"/>
                <a:cs typeface="Arial"/>
              </a:rPr>
              <a:t>ettysburg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Address: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5527292"/>
            <a:ext cx="370586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0" dirty="0" smtClean="0">
                <a:latin typeface="Arial"/>
                <a:cs typeface="Arial"/>
              </a:rPr>
              <a:t>Third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Grad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Story: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7628" y="2052827"/>
            <a:ext cx="694944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2303" y="3653027"/>
            <a:ext cx="694944" cy="69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2303" y="5481827"/>
            <a:ext cx="694944" cy="69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6396" y="6364222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9A"/>
                </a:solidFill>
                <a:latin typeface="Arial"/>
                <a:cs typeface="Arial"/>
              </a:rPr>
              <a:t>1964-lrr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2738" y="6378693"/>
            <a:ext cx="89026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9A"/>
                </a:solidFill>
                <a:latin typeface="Arial"/>
                <a:cs typeface="Arial"/>
              </a:rPr>
              <a:t>2002-tts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4628" y="5481828"/>
            <a:ext cx="769619" cy="7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524" y="1312671"/>
            <a:ext cx="7262495" cy="677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Pattern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Matching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Problems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3683" y="29702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358645" y="28955"/>
                </a:lnTo>
                <a:lnTo>
                  <a:pt x="1358645" y="14477"/>
                </a:lnTo>
                <a:lnTo>
                  <a:pt x="1373124" y="28955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3" y="28956"/>
                </a:moveTo>
                <a:lnTo>
                  <a:pt x="28193" y="14478"/>
                </a:lnTo>
                <a:lnTo>
                  <a:pt x="13716" y="28956"/>
                </a:lnTo>
                <a:lnTo>
                  <a:pt x="28193" y="28956"/>
                </a:lnTo>
                <a:close/>
              </a:path>
              <a:path w="1387602" h="930401">
                <a:moveTo>
                  <a:pt x="28193" y="902208"/>
                </a:moveTo>
                <a:lnTo>
                  <a:pt x="28193" y="28956"/>
                </a:lnTo>
                <a:lnTo>
                  <a:pt x="13716" y="28956"/>
                </a:lnTo>
                <a:lnTo>
                  <a:pt x="13716" y="902208"/>
                </a:lnTo>
                <a:lnTo>
                  <a:pt x="28193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6" y="902208"/>
                </a:lnTo>
                <a:lnTo>
                  <a:pt x="28193" y="915924"/>
                </a:lnTo>
                <a:lnTo>
                  <a:pt x="28193" y="930401"/>
                </a:lnTo>
                <a:lnTo>
                  <a:pt x="1358645" y="930401"/>
                </a:lnTo>
                <a:lnTo>
                  <a:pt x="1358645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3" y="930401"/>
                </a:moveTo>
                <a:lnTo>
                  <a:pt x="28193" y="915924"/>
                </a:lnTo>
                <a:lnTo>
                  <a:pt x="13716" y="902208"/>
                </a:lnTo>
                <a:lnTo>
                  <a:pt x="13716" y="930401"/>
                </a:lnTo>
                <a:lnTo>
                  <a:pt x="28193" y="930401"/>
                </a:lnTo>
                <a:close/>
              </a:path>
              <a:path w="1387602" h="930401">
                <a:moveTo>
                  <a:pt x="1373124" y="28955"/>
                </a:moveTo>
                <a:lnTo>
                  <a:pt x="1358645" y="14477"/>
                </a:lnTo>
                <a:lnTo>
                  <a:pt x="1358645" y="28955"/>
                </a:lnTo>
                <a:lnTo>
                  <a:pt x="1373124" y="28955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5"/>
                </a:lnTo>
                <a:lnTo>
                  <a:pt x="1358645" y="28955"/>
                </a:lnTo>
                <a:lnTo>
                  <a:pt x="1358645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5" y="915924"/>
                </a:lnTo>
                <a:lnTo>
                  <a:pt x="1358645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2984754"/>
            <a:ext cx="1359408" cy="901446"/>
          </a:xfrm>
          <a:custGeom>
            <a:avLst/>
            <a:gdLst/>
            <a:ahLst/>
            <a:cxnLst/>
            <a:rect l="l" t="t" r="r" b="b"/>
            <a:pathLst>
              <a:path w="1359408" h="901446">
                <a:moveTo>
                  <a:pt x="0" y="0"/>
                </a:moveTo>
                <a:lnTo>
                  <a:pt x="0" y="901446"/>
                </a:lnTo>
                <a:lnTo>
                  <a:pt x="1359408" y="901446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684" y="29702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5" y="930401"/>
                </a:lnTo>
                <a:lnTo>
                  <a:pt x="13715" y="28955"/>
                </a:lnTo>
                <a:lnTo>
                  <a:pt x="28193" y="14477"/>
                </a:lnTo>
                <a:lnTo>
                  <a:pt x="28193" y="28955"/>
                </a:lnTo>
                <a:lnTo>
                  <a:pt x="1358645" y="28955"/>
                </a:lnTo>
                <a:lnTo>
                  <a:pt x="1358645" y="14477"/>
                </a:lnTo>
                <a:lnTo>
                  <a:pt x="1373124" y="28955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3" y="28955"/>
                </a:moveTo>
                <a:lnTo>
                  <a:pt x="28193" y="14477"/>
                </a:lnTo>
                <a:lnTo>
                  <a:pt x="13715" y="28955"/>
                </a:lnTo>
                <a:lnTo>
                  <a:pt x="28193" y="28955"/>
                </a:lnTo>
                <a:close/>
              </a:path>
              <a:path w="1387602" h="930401">
                <a:moveTo>
                  <a:pt x="28193" y="902208"/>
                </a:moveTo>
                <a:lnTo>
                  <a:pt x="28193" y="28955"/>
                </a:lnTo>
                <a:lnTo>
                  <a:pt x="13715" y="28955"/>
                </a:lnTo>
                <a:lnTo>
                  <a:pt x="13715" y="902208"/>
                </a:lnTo>
                <a:lnTo>
                  <a:pt x="28193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5" y="902208"/>
                </a:lnTo>
                <a:lnTo>
                  <a:pt x="28193" y="915924"/>
                </a:lnTo>
                <a:lnTo>
                  <a:pt x="28193" y="930401"/>
                </a:lnTo>
                <a:lnTo>
                  <a:pt x="1358645" y="930401"/>
                </a:lnTo>
                <a:lnTo>
                  <a:pt x="1358645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3" y="930401"/>
                </a:moveTo>
                <a:lnTo>
                  <a:pt x="28193" y="915924"/>
                </a:lnTo>
                <a:lnTo>
                  <a:pt x="13715" y="902208"/>
                </a:lnTo>
                <a:lnTo>
                  <a:pt x="13715" y="930401"/>
                </a:lnTo>
                <a:lnTo>
                  <a:pt x="28193" y="930401"/>
                </a:lnTo>
                <a:close/>
              </a:path>
              <a:path w="1387602" h="930401">
                <a:moveTo>
                  <a:pt x="1373124" y="28955"/>
                </a:moveTo>
                <a:lnTo>
                  <a:pt x="1358645" y="14477"/>
                </a:lnTo>
                <a:lnTo>
                  <a:pt x="1358645" y="28955"/>
                </a:lnTo>
                <a:lnTo>
                  <a:pt x="1373124" y="28955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5"/>
                </a:lnTo>
                <a:lnTo>
                  <a:pt x="1358645" y="28955"/>
                </a:lnTo>
                <a:lnTo>
                  <a:pt x="1358645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5" y="915924"/>
                </a:lnTo>
                <a:lnTo>
                  <a:pt x="1358645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2984754"/>
            <a:ext cx="1359407" cy="901445"/>
          </a:xfrm>
          <a:custGeom>
            <a:avLst/>
            <a:gdLst/>
            <a:ahLst/>
            <a:cxnLst/>
            <a:rect l="l" t="t" r="r" b="b"/>
            <a:pathLst>
              <a:path w="1359407" h="901445">
                <a:moveTo>
                  <a:pt x="0" y="0"/>
                </a:moveTo>
                <a:lnTo>
                  <a:pt x="0" y="901445"/>
                </a:lnTo>
                <a:lnTo>
                  <a:pt x="1359407" y="901445"/>
                </a:lnTo>
                <a:lnTo>
                  <a:pt x="1359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683" y="29702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4" y="28955"/>
                </a:lnTo>
                <a:lnTo>
                  <a:pt x="1358646" y="28955"/>
                </a:lnTo>
                <a:lnTo>
                  <a:pt x="1358646" y="14477"/>
                </a:lnTo>
                <a:lnTo>
                  <a:pt x="1373124" y="28955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4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4" y="28955"/>
                </a:lnTo>
                <a:close/>
              </a:path>
              <a:path w="1387602" h="930401">
                <a:moveTo>
                  <a:pt x="28194" y="902207"/>
                </a:moveTo>
                <a:lnTo>
                  <a:pt x="28194" y="28955"/>
                </a:lnTo>
                <a:lnTo>
                  <a:pt x="13716" y="28955"/>
                </a:lnTo>
                <a:lnTo>
                  <a:pt x="13716" y="902207"/>
                </a:lnTo>
                <a:lnTo>
                  <a:pt x="28194" y="902207"/>
                </a:lnTo>
                <a:close/>
              </a:path>
              <a:path w="1387602" h="930401">
                <a:moveTo>
                  <a:pt x="1373124" y="902207"/>
                </a:moveTo>
                <a:lnTo>
                  <a:pt x="13716" y="902207"/>
                </a:lnTo>
                <a:lnTo>
                  <a:pt x="28194" y="915923"/>
                </a:lnTo>
                <a:lnTo>
                  <a:pt x="28194" y="930401"/>
                </a:lnTo>
                <a:lnTo>
                  <a:pt x="1358646" y="930401"/>
                </a:lnTo>
                <a:lnTo>
                  <a:pt x="1358646" y="915923"/>
                </a:lnTo>
                <a:lnTo>
                  <a:pt x="1373124" y="902207"/>
                </a:lnTo>
                <a:close/>
              </a:path>
              <a:path w="1387602" h="930401">
                <a:moveTo>
                  <a:pt x="28194" y="930401"/>
                </a:moveTo>
                <a:lnTo>
                  <a:pt x="28194" y="915923"/>
                </a:lnTo>
                <a:lnTo>
                  <a:pt x="13716" y="902207"/>
                </a:lnTo>
                <a:lnTo>
                  <a:pt x="13716" y="930401"/>
                </a:lnTo>
                <a:lnTo>
                  <a:pt x="28194" y="930401"/>
                </a:lnTo>
                <a:close/>
              </a:path>
              <a:path w="1387602" h="930401">
                <a:moveTo>
                  <a:pt x="1373124" y="28955"/>
                </a:moveTo>
                <a:lnTo>
                  <a:pt x="1358646" y="14477"/>
                </a:lnTo>
                <a:lnTo>
                  <a:pt x="1358646" y="28955"/>
                </a:lnTo>
                <a:lnTo>
                  <a:pt x="1373124" y="28955"/>
                </a:lnTo>
                <a:close/>
              </a:path>
              <a:path w="1387602" h="930401">
                <a:moveTo>
                  <a:pt x="1373124" y="902207"/>
                </a:moveTo>
                <a:lnTo>
                  <a:pt x="1373124" y="28955"/>
                </a:lnTo>
                <a:lnTo>
                  <a:pt x="1358646" y="28955"/>
                </a:lnTo>
                <a:lnTo>
                  <a:pt x="1358646" y="902207"/>
                </a:lnTo>
                <a:lnTo>
                  <a:pt x="1373124" y="902207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7"/>
                </a:lnTo>
                <a:lnTo>
                  <a:pt x="1358646" y="915923"/>
                </a:lnTo>
                <a:lnTo>
                  <a:pt x="1358646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3427476"/>
            <a:ext cx="990600" cy="57149"/>
          </a:xfrm>
          <a:custGeom>
            <a:avLst/>
            <a:gdLst/>
            <a:ahLst/>
            <a:cxnLst/>
            <a:rect l="l" t="t" r="r" b="b"/>
            <a:pathLst>
              <a:path w="990600" h="57149">
                <a:moveTo>
                  <a:pt x="933450" y="14477"/>
                </a:moveTo>
                <a:lnTo>
                  <a:pt x="923884" y="0"/>
                </a:lnTo>
                <a:lnTo>
                  <a:pt x="0" y="0"/>
                </a:lnTo>
                <a:lnTo>
                  <a:pt x="0" y="28955"/>
                </a:lnTo>
                <a:lnTo>
                  <a:pt x="923884" y="28955"/>
                </a:lnTo>
                <a:lnTo>
                  <a:pt x="933450" y="14477"/>
                </a:lnTo>
                <a:close/>
              </a:path>
              <a:path w="990600" h="57149">
                <a:moveTo>
                  <a:pt x="990600" y="14477"/>
                </a:moveTo>
                <a:lnTo>
                  <a:pt x="905256" y="-28194"/>
                </a:lnTo>
                <a:lnTo>
                  <a:pt x="923884" y="0"/>
                </a:lnTo>
                <a:lnTo>
                  <a:pt x="933450" y="0"/>
                </a:lnTo>
                <a:lnTo>
                  <a:pt x="933450" y="43052"/>
                </a:lnTo>
                <a:lnTo>
                  <a:pt x="990600" y="14477"/>
                </a:lnTo>
                <a:close/>
              </a:path>
              <a:path w="990600" h="57149">
                <a:moveTo>
                  <a:pt x="933450" y="43052"/>
                </a:moveTo>
                <a:lnTo>
                  <a:pt x="933450" y="28955"/>
                </a:lnTo>
                <a:lnTo>
                  <a:pt x="923884" y="28955"/>
                </a:lnTo>
                <a:lnTo>
                  <a:pt x="905256" y="57149"/>
                </a:lnTo>
                <a:lnTo>
                  <a:pt x="933450" y="43052"/>
                </a:lnTo>
                <a:close/>
              </a:path>
              <a:path w="990600" h="57149">
                <a:moveTo>
                  <a:pt x="933450" y="14477"/>
                </a:moveTo>
                <a:lnTo>
                  <a:pt x="933450" y="0"/>
                </a:lnTo>
                <a:lnTo>
                  <a:pt x="923884" y="0"/>
                </a:lnTo>
                <a:lnTo>
                  <a:pt x="933450" y="14477"/>
                </a:lnTo>
                <a:close/>
              </a:path>
              <a:path w="990600" h="57149">
                <a:moveTo>
                  <a:pt x="933450" y="28955"/>
                </a:moveTo>
                <a:lnTo>
                  <a:pt x="933450" y="14477"/>
                </a:lnTo>
                <a:lnTo>
                  <a:pt x="923884" y="28955"/>
                </a:lnTo>
                <a:lnTo>
                  <a:pt x="9334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34274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34274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6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34274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6899" y="3110738"/>
            <a:ext cx="1223010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00025">
              <a:lnSpc>
                <a:spcPts val="2390"/>
              </a:lnSpc>
            </a:pPr>
            <a:r>
              <a:rPr sz="2000" b="1" spc="-20" dirty="0" smtClean="0">
                <a:latin typeface="Arial"/>
                <a:cs typeface="Arial"/>
              </a:rPr>
              <a:t>A-to-D</a:t>
            </a:r>
            <a:r>
              <a:rPr sz="2000" b="1" spc="-15" dirty="0" smtClean="0">
                <a:latin typeface="Arial"/>
                <a:cs typeface="Arial"/>
              </a:rPr>
              <a:t> Converter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5381" y="3098039"/>
            <a:ext cx="113855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0495">
              <a:lnSpc>
                <a:spcPct val="100000"/>
              </a:lnSpc>
            </a:pPr>
            <a:r>
              <a:rPr sz="2000" b="1" spc="-10" dirty="0" smtClean="0">
                <a:latin typeface="Arial"/>
                <a:cs typeface="Arial"/>
              </a:rPr>
              <a:t>Pattern </a:t>
            </a:r>
            <a:r>
              <a:rPr sz="2000" b="1" spc="-20" dirty="0" smtClean="0">
                <a:latin typeface="Arial"/>
                <a:cs typeface="Arial"/>
              </a:rPr>
              <a:t>Matching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2349" y="3110738"/>
            <a:ext cx="1068705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2865">
              <a:lnSpc>
                <a:spcPts val="2390"/>
              </a:lnSpc>
            </a:pPr>
            <a:r>
              <a:rPr sz="2000" b="1" spc="-20" dirty="0" smtClean="0">
                <a:latin typeface="Arial"/>
                <a:cs typeface="Arial"/>
              </a:rPr>
              <a:t>Feature</a:t>
            </a:r>
            <a:r>
              <a:rPr sz="2000" b="1" spc="-15" dirty="0" smtClean="0">
                <a:latin typeface="Arial"/>
                <a:cs typeface="Arial"/>
              </a:rPr>
              <a:t> 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901" y="2931667"/>
            <a:ext cx="125222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 smtClean="0">
                <a:latin typeface="Arial"/>
                <a:cs typeface="Arial"/>
              </a:rPr>
              <a:t>speech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0106" y="2931667"/>
            <a:ext cx="147002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 smtClean="0"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2239" y="4304538"/>
            <a:ext cx="2875915" cy="2021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4940" indent="-142875">
              <a:lnSpc>
                <a:spcPct val="100000"/>
              </a:lnSpc>
              <a:buSzPct val="75000"/>
              <a:buFont typeface="Arial"/>
              <a:buChar char="•"/>
              <a:tabLst>
                <a:tab pos="154940" algn="l"/>
              </a:tabLst>
            </a:pPr>
            <a:r>
              <a:rPr sz="2400" spc="-5" dirty="0" smtClean="0">
                <a:latin typeface="Arial"/>
                <a:cs typeface="Arial"/>
              </a:rPr>
              <a:t>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202565" indent="-190500">
              <a:lnSpc>
                <a:spcPct val="100000"/>
              </a:lnSpc>
              <a:buFont typeface="Arial"/>
              <a:buChar char="•"/>
              <a:tabLst>
                <a:tab pos="202565" algn="l"/>
              </a:tabLst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peake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9"/>
              </a:spcBef>
              <a:buFont typeface="Arial"/>
              <a:buChar char="•"/>
            </a:pPr>
            <a:endParaRPr sz="1400"/>
          </a:p>
          <a:p>
            <a:pPr marL="202565" indent="-190500">
              <a:lnSpc>
                <a:spcPct val="100000"/>
              </a:lnSpc>
              <a:buFont typeface="Arial"/>
              <a:buChar char="•"/>
              <a:tabLst>
                <a:tab pos="202565" algn="l"/>
              </a:tabLst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peake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verification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Arial"/>
              <a:buChar char="•"/>
            </a:pPr>
            <a:endParaRPr sz="1400"/>
          </a:p>
          <a:p>
            <a:pPr marL="202565" indent="-190500">
              <a:lnSpc>
                <a:spcPct val="100000"/>
              </a:lnSpc>
              <a:buFont typeface="Arial"/>
              <a:buChar char="•"/>
              <a:tabLst>
                <a:tab pos="202565" algn="l"/>
              </a:tabLst>
            </a:pP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5" dirty="0" smtClean="0">
                <a:latin typeface="Arial"/>
                <a:cs typeface="Arial"/>
              </a:rPr>
              <a:t>or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spotting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2239" y="6499097"/>
            <a:ext cx="567182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2565" indent="-190500">
              <a:lnSpc>
                <a:spcPct val="100000"/>
              </a:lnSpc>
              <a:buFont typeface="Arial"/>
              <a:buChar char="•"/>
              <a:tabLst>
                <a:tab pos="202565" algn="l"/>
              </a:tabLst>
            </a:pPr>
            <a:r>
              <a:rPr sz="2400" spc="-5" dirty="0" smtClean="0">
                <a:latin typeface="Arial"/>
                <a:cs typeface="Arial"/>
              </a:rPr>
              <a:t>automati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indexin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recordings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53200" y="4380738"/>
            <a:ext cx="1524000" cy="957072"/>
          </a:xfrm>
          <a:custGeom>
            <a:avLst/>
            <a:gdLst/>
            <a:ahLst/>
            <a:cxnLst/>
            <a:rect l="l" t="t" r="r" b="b"/>
            <a:pathLst>
              <a:path w="1524000" h="957072">
                <a:moveTo>
                  <a:pt x="1524000" y="819911"/>
                </a:moveTo>
                <a:lnTo>
                  <a:pt x="1524000" y="0"/>
                </a:lnTo>
                <a:lnTo>
                  <a:pt x="1521477" y="11201"/>
                </a:lnTo>
                <a:lnTo>
                  <a:pt x="1514041" y="22150"/>
                </a:lnTo>
                <a:lnTo>
                  <a:pt x="1464194" y="53137"/>
                </a:lnTo>
                <a:lnTo>
                  <a:pt x="1409965" y="71896"/>
                </a:lnTo>
                <a:lnTo>
                  <a:pt x="1340755" y="88810"/>
                </a:lnTo>
                <a:lnTo>
                  <a:pt x="1301019" y="96488"/>
                </a:lnTo>
                <a:lnTo>
                  <a:pt x="1258124" y="103600"/>
                </a:lnTo>
                <a:lnTo>
                  <a:pt x="1212262" y="110112"/>
                </a:lnTo>
                <a:lnTo>
                  <a:pt x="1163630" y="115988"/>
                </a:lnTo>
                <a:lnTo>
                  <a:pt x="1112423" y="121193"/>
                </a:lnTo>
                <a:lnTo>
                  <a:pt x="1058834" y="125694"/>
                </a:lnTo>
                <a:lnTo>
                  <a:pt x="1003060" y="129454"/>
                </a:lnTo>
                <a:lnTo>
                  <a:pt x="945294" y="132440"/>
                </a:lnTo>
                <a:lnTo>
                  <a:pt x="885732" y="134615"/>
                </a:lnTo>
                <a:lnTo>
                  <a:pt x="824569" y="135946"/>
                </a:lnTo>
                <a:lnTo>
                  <a:pt x="762000" y="136397"/>
                </a:lnTo>
                <a:lnTo>
                  <a:pt x="699533" y="135946"/>
                </a:lnTo>
                <a:lnTo>
                  <a:pt x="638452" y="134615"/>
                </a:lnTo>
                <a:lnTo>
                  <a:pt x="578953" y="132440"/>
                </a:lnTo>
                <a:lnTo>
                  <a:pt x="521232" y="129454"/>
                </a:lnTo>
                <a:lnTo>
                  <a:pt x="465486" y="125694"/>
                </a:lnTo>
                <a:lnTo>
                  <a:pt x="411912" y="121193"/>
                </a:lnTo>
                <a:lnTo>
                  <a:pt x="360707" y="115988"/>
                </a:lnTo>
                <a:lnTo>
                  <a:pt x="312066" y="110112"/>
                </a:lnTo>
                <a:lnTo>
                  <a:pt x="266187" y="103600"/>
                </a:lnTo>
                <a:lnTo>
                  <a:pt x="223265" y="96488"/>
                </a:lnTo>
                <a:lnTo>
                  <a:pt x="183499" y="88810"/>
                </a:lnTo>
                <a:lnTo>
                  <a:pt x="114216" y="71896"/>
                </a:lnTo>
                <a:lnTo>
                  <a:pt x="59912" y="53137"/>
                </a:lnTo>
                <a:lnTo>
                  <a:pt x="22158" y="32812"/>
                </a:lnTo>
                <a:lnTo>
                  <a:pt x="0" y="0"/>
                </a:lnTo>
                <a:lnTo>
                  <a:pt x="0" y="819912"/>
                </a:lnTo>
                <a:lnTo>
                  <a:pt x="22158" y="852771"/>
                </a:lnTo>
                <a:lnTo>
                  <a:pt x="59912" y="873168"/>
                </a:lnTo>
                <a:lnTo>
                  <a:pt x="114216" y="892023"/>
                </a:lnTo>
                <a:lnTo>
                  <a:pt x="183499" y="909046"/>
                </a:lnTo>
                <a:lnTo>
                  <a:pt x="223266" y="916781"/>
                </a:lnTo>
                <a:lnTo>
                  <a:pt x="266187" y="923950"/>
                </a:lnTo>
                <a:lnTo>
                  <a:pt x="312066" y="930517"/>
                </a:lnTo>
                <a:lnTo>
                  <a:pt x="360707" y="936447"/>
                </a:lnTo>
                <a:lnTo>
                  <a:pt x="411912" y="941703"/>
                </a:lnTo>
                <a:lnTo>
                  <a:pt x="465486" y="946249"/>
                </a:lnTo>
                <a:lnTo>
                  <a:pt x="521232" y="950049"/>
                </a:lnTo>
                <a:lnTo>
                  <a:pt x="578953" y="953067"/>
                </a:lnTo>
                <a:lnTo>
                  <a:pt x="638452" y="955268"/>
                </a:lnTo>
                <a:lnTo>
                  <a:pt x="699533" y="956615"/>
                </a:lnTo>
                <a:lnTo>
                  <a:pt x="762000" y="957072"/>
                </a:lnTo>
                <a:lnTo>
                  <a:pt x="824569" y="956615"/>
                </a:lnTo>
                <a:lnTo>
                  <a:pt x="885732" y="955268"/>
                </a:lnTo>
                <a:lnTo>
                  <a:pt x="945294" y="953067"/>
                </a:lnTo>
                <a:lnTo>
                  <a:pt x="1003060" y="950049"/>
                </a:lnTo>
                <a:lnTo>
                  <a:pt x="1058834" y="946249"/>
                </a:lnTo>
                <a:lnTo>
                  <a:pt x="1112423" y="941703"/>
                </a:lnTo>
                <a:lnTo>
                  <a:pt x="1163630" y="936447"/>
                </a:lnTo>
                <a:lnTo>
                  <a:pt x="1212262" y="930517"/>
                </a:lnTo>
                <a:lnTo>
                  <a:pt x="1258124" y="923950"/>
                </a:lnTo>
                <a:lnTo>
                  <a:pt x="1301019" y="916781"/>
                </a:lnTo>
                <a:lnTo>
                  <a:pt x="1340755" y="909046"/>
                </a:lnTo>
                <a:lnTo>
                  <a:pt x="1409965" y="892023"/>
                </a:lnTo>
                <a:lnTo>
                  <a:pt x="1464194" y="873168"/>
                </a:lnTo>
                <a:lnTo>
                  <a:pt x="1501885" y="852771"/>
                </a:lnTo>
                <a:lnTo>
                  <a:pt x="1521477" y="831118"/>
                </a:lnTo>
                <a:lnTo>
                  <a:pt x="1524000" y="81991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3200" y="4243578"/>
            <a:ext cx="1524000" cy="273558"/>
          </a:xfrm>
          <a:custGeom>
            <a:avLst/>
            <a:gdLst/>
            <a:ahLst/>
            <a:cxnLst/>
            <a:rect l="l" t="t" r="r" b="b"/>
            <a:pathLst>
              <a:path w="1524000" h="273558">
                <a:moveTo>
                  <a:pt x="1524000" y="137160"/>
                </a:moveTo>
                <a:lnTo>
                  <a:pt x="1501885" y="104300"/>
                </a:lnTo>
                <a:lnTo>
                  <a:pt x="1464194" y="83903"/>
                </a:lnTo>
                <a:lnTo>
                  <a:pt x="1409965" y="65048"/>
                </a:lnTo>
                <a:lnTo>
                  <a:pt x="1340755" y="48025"/>
                </a:lnTo>
                <a:lnTo>
                  <a:pt x="1301019" y="40290"/>
                </a:lnTo>
                <a:lnTo>
                  <a:pt x="1258124" y="33121"/>
                </a:lnTo>
                <a:lnTo>
                  <a:pt x="1212262" y="26554"/>
                </a:lnTo>
                <a:lnTo>
                  <a:pt x="1163630" y="20624"/>
                </a:lnTo>
                <a:lnTo>
                  <a:pt x="1112423" y="15368"/>
                </a:lnTo>
                <a:lnTo>
                  <a:pt x="1058834" y="10822"/>
                </a:lnTo>
                <a:lnTo>
                  <a:pt x="1003060" y="7022"/>
                </a:lnTo>
                <a:lnTo>
                  <a:pt x="945294" y="4004"/>
                </a:lnTo>
                <a:lnTo>
                  <a:pt x="885732" y="1803"/>
                </a:lnTo>
                <a:lnTo>
                  <a:pt x="824569" y="456"/>
                </a:lnTo>
                <a:lnTo>
                  <a:pt x="762000" y="0"/>
                </a:lnTo>
                <a:lnTo>
                  <a:pt x="699533" y="456"/>
                </a:lnTo>
                <a:lnTo>
                  <a:pt x="638452" y="1803"/>
                </a:lnTo>
                <a:lnTo>
                  <a:pt x="578953" y="4004"/>
                </a:lnTo>
                <a:lnTo>
                  <a:pt x="521232" y="7022"/>
                </a:lnTo>
                <a:lnTo>
                  <a:pt x="465486" y="10822"/>
                </a:lnTo>
                <a:lnTo>
                  <a:pt x="411912" y="15368"/>
                </a:lnTo>
                <a:lnTo>
                  <a:pt x="360707" y="20624"/>
                </a:lnTo>
                <a:lnTo>
                  <a:pt x="312066" y="26554"/>
                </a:lnTo>
                <a:lnTo>
                  <a:pt x="266187" y="33121"/>
                </a:lnTo>
                <a:lnTo>
                  <a:pt x="223265" y="40290"/>
                </a:lnTo>
                <a:lnTo>
                  <a:pt x="183499" y="48025"/>
                </a:lnTo>
                <a:lnTo>
                  <a:pt x="114216" y="65048"/>
                </a:lnTo>
                <a:lnTo>
                  <a:pt x="59912" y="83903"/>
                </a:lnTo>
                <a:lnTo>
                  <a:pt x="22158" y="104300"/>
                </a:lnTo>
                <a:lnTo>
                  <a:pt x="0" y="137160"/>
                </a:lnTo>
                <a:lnTo>
                  <a:pt x="2527" y="148361"/>
                </a:lnTo>
                <a:lnTo>
                  <a:pt x="38868" y="180313"/>
                </a:lnTo>
                <a:lnTo>
                  <a:pt x="85094" y="199890"/>
                </a:lnTo>
                <a:lnTo>
                  <a:pt x="147084" y="217761"/>
                </a:lnTo>
                <a:lnTo>
                  <a:pt x="223265" y="233648"/>
                </a:lnTo>
                <a:lnTo>
                  <a:pt x="266187" y="240760"/>
                </a:lnTo>
                <a:lnTo>
                  <a:pt x="312066" y="247272"/>
                </a:lnTo>
                <a:lnTo>
                  <a:pt x="360707" y="253148"/>
                </a:lnTo>
                <a:lnTo>
                  <a:pt x="411912" y="258353"/>
                </a:lnTo>
                <a:lnTo>
                  <a:pt x="465486" y="262854"/>
                </a:lnTo>
                <a:lnTo>
                  <a:pt x="521232" y="266614"/>
                </a:lnTo>
                <a:lnTo>
                  <a:pt x="578953" y="269600"/>
                </a:lnTo>
                <a:lnTo>
                  <a:pt x="638452" y="271775"/>
                </a:lnTo>
                <a:lnTo>
                  <a:pt x="699533" y="273106"/>
                </a:lnTo>
                <a:lnTo>
                  <a:pt x="762000" y="273558"/>
                </a:lnTo>
                <a:lnTo>
                  <a:pt x="824569" y="273106"/>
                </a:lnTo>
                <a:lnTo>
                  <a:pt x="885732" y="271775"/>
                </a:lnTo>
                <a:lnTo>
                  <a:pt x="945294" y="269600"/>
                </a:lnTo>
                <a:lnTo>
                  <a:pt x="1003060" y="266614"/>
                </a:lnTo>
                <a:lnTo>
                  <a:pt x="1058834" y="262854"/>
                </a:lnTo>
                <a:lnTo>
                  <a:pt x="1112423" y="258353"/>
                </a:lnTo>
                <a:lnTo>
                  <a:pt x="1163630" y="253148"/>
                </a:lnTo>
                <a:lnTo>
                  <a:pt x="1212262" y="247272"/>
                </a:lnTo>
                <a:lnTo>
                  <a:pt x="1258124" y="240760"/>
                </a:lnTo>
                <a:lnTo>
                  <a:pt x="1301019" y="233648"/>
                </a:lnTo>
                <a:lnTo>
                  <a:pt x="1340755" y="225970"/>
                </a:lnTo>
                <a:lnTo>
                  <a:pt x="1409965" y="209056"/>
                </a:lnTo>
                <a:lnTo>
                  <a:pt x="1464194" y="190297"/>
                </a:lnTo>
                <a:lnTo>
                  <a:pt x="1501885" y="169972"/>
                </a:lnTo>
                <a:lnTo>
                  <a:pt x="1524000" y="137160"/>
                </a:lnTo>
                <a:close/>
              </a:path>
            </a:pathLst>
          </a:custGeom>
          <a:solidFill>
            <a:srgbClr val="E0FF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1007" y="4231160"/>
            <a:ext cx="1536700" cy="1118293"/>
          </a:xfrm>
          <a:custGeom>
            <a:avLst/>
            <a:gdLst/>
            <a:ahLst/>
            <a:cxnLst/>
            <a:rect l="l" t="t" r="r" b="b"/>
            <a:pathLst>
              <a:path w="1536700" h="1118293">
                <a:moveTo>
                  <a:pt x="1536700" y="136623"/>
                </a:moveTo>
                <a:lnTo>
                  <a:pt x="1536700" y="132813"/>
                </a:lnTo>
                <a:lnTo>
                  <a:pt x="1524000" y="115166"/>
                </a:lnTo>
                <a:lnTo>
                  <a:pt x="1473200" y="84592"/>
                </a:lnTo>
                <a:lnTo>
                  <a:pt x="1435100" y="71519"/>
                </a:lnTo>
                <a:lnTo>
                  <a:pt x="1397000" y="59825"/>
                </a:lnTo>
                <a:lnTo>
                  <a:pt x="1358900" y="49438"/>
                </a:lnTo>
                <a:lnTo>
                  <a:pt x="1308100" y="40283"/>
                </a:lnTo>
                <a:lnTo>
                  <a:pt x="1270000" y="32288"/>
                </a:lnTo>
                <a:lnTo>
                  <a:pt x="1219200" y="25379"/>
                </a:lnTo>
                <a:lnTo>
                  <a:pt x="1155700" y="19485"/>
                </a:lnTo>
                <a:lnTo>
                  <a:pt x="1104900" y="14531"/>
                </a:lnTo>
                <a:lnTo>
                  <a:pt x="1054100" y="10444"/>
                </a:lnTo>
                <a:lnTo>
                  <a:pt x="1003300" y="7153"/>
                </a:lnTo>
                <a:lnTo>
                  <a:pt x="965200" y="4583"/>
                </a:lnTo>
                <a:lnTo>
                  <a:pt x="914400" y="2661"/>
                </a:lnTo>
                <a:lnTo>
                  <a:pt x="876300" y="1315"/>
                </a:lnTo>
                <a:lnTo>
                  <a:pt x="838200" y="471"/>
                </a:lnTo>
                <a:lnTo>
                  <a:pt x="787400" y="0"/>
                </a:lnTo>
                <a:lnTo>
                  <a:pt x="762000" y="225"/>
                </a:lnTo>
                <a:lnTo>
                  <a:pt x="685800" y="225"/>
                </a:lnTo>
                <a:lnTo>
                  <a:pt x="673100" y="422"/>
                </a:lnTo>
                <a:lnTo>
                  <a:pt x="660400" y="943"/>
                </a:lnTo>
                <a:lnTo>
                  <a:pt x="622300" y="1851"/>
                </a:lnTo>
                <a:lnTo>
                  <a:pt x="596900" y="3213"/>
                </a:lnTo>
                <a:lnTo>
                  <a:pt x="558800" y="5094"/>
                </a:lnTo>
                <a:lnTo>
                  <a:pt x="520700" y="7557"/>
                </a:lnTo>
                <a:lnTo>
                  <a:pt x="469900" y="10669"/>
                </a:lnTo>
                <a:lnTo>
                  <a:pt x="431800" y="14493"/>
                </a:lnTo>
                <a:lnTo>
                  <a:pt x="381000" y="19096"/>
                </a:lnTo>
                <a:lnTo>
                  <a:pt x="330200" y="24542"/>
                </a:lnTo>
                <a:lnTo>
                  <a:pt x="279400" y="30897"/>
                </a:lnTo>
                <a:lnTo>
                  <a:pt x="241300" y="38224"/>
                </a:lnTo>
                <a:lnTo>
                  <a:pt x="190500" y="46589"/>
                </a:lnTo>
                <a:lnTo>
                  <a:pt x="152400" y="56058"/>
                </a:lnTo>
                <a:lnTo>
                  <a:pt x="114300" y="66694"/>
                </a:lnTo>
                <a:lnTo>
                  <a:pt x="76200" y="78564"/>
                </a:lnTo>
                <a:lnTo>
                  <a:pt x="25400" y="106261"/>
                </a:lnTo>
                <a:lnTo>
                  <a:pt x="0" y="122220"/>
                </a:lnTo>
                <a:lnTo>
                  <a:pt x="0" y="149577"/>
                </a:lnTo>
                <a:lnTo>
                  <a:pt x="12700" y="149577"/>
                </a:lnTo>
                <a:lnTo>
                  <a:pt x="12700" y="146529"/>
                </a:lnTo>
                <a:lnTo>
                  <a:pt x="25400" y="145005"/>
                </a:lnTo>
                <a:lnTo>
                  <a:pt x="25400" y="130907"/>
                </a:lnTo>
                <a:lnTo>
                  <a:pt x="38100" y="122990"/>
                </a:lnTo>
                <a:lnTo>
                  <a:pt x="50800" y="116811"/>
                </a:lnTo>
                <a:lnTo>
                  <a:pt x="63500" y="113763"/>
                </a:lnTo>
                <a:lnTo>
                  <a:pt x="63500" y="109196"/>
                </a:lnTo>
                <a:lnTo>
                  <a:pt x="101600" y="95835"/>
                </a:lnTo>
                <a:lnTo>
                  <a:pt x="127000" y="88484"/>
                </a:lnTo>
                <a:lnTo>
                  <a:pt x="139700" y="84807"/>
                </a:lnTo>
                <a:lnTo>
                  <a:pt x="152400" y="82521"/>
                </a:lnTo>
                <a:lnTo>
                  <a:pt x="165100" y="79473"/>
                </a:lnTo>
                <a:lnTo>
                  <a:pt x="177800" y="77187"/>
                </a:lnTo>
                <a:lnTo>
                  <a:pt x="203200" y="71886"/>
                </a:lnTo>
                <a:lnTo>
                  <a:pt x="215900" y="66956"/>
                </a:lnTo>
                <a:lnTo>
                  <a:pt x="254000" y="62385"/>
                </a:lnTo>
                <a:lnTo>
                  <a:pt x="304800" y="54263"/>
                </a:lnTo>
                <a:lnTo>
                  <a:pt x="355600" y="47409"/>
                </a:lnTo>
                <a:lnTo>
                  <a:pt x="406400" y="41712"/>
                </a:lnTo>
                <a:lnTo>
                  <a:pt x="457200" y="37062"/>
                </a:lnTo>
                <a:lnTo>
                  <a:pt x="508000" y="33349"/>
                </a:lnTo>
                <a:lnTo>
                  <a:pt x="558800" y="30462"/>
                </a:lnTo>
                <a:lnTo>
                  <a:pt x="609600" y="28290"/>
                </a:lnTo>
                <a:lnTo>
                  <a:pt x="660400" y="26724"/>
                </a:lnTo>
                <a:lnTo>
                  <a:pt x="723900" y="25371"/>
                </a:lnTo>
                <a:lnTo>
                  <a:pt x="812800" y="25371"/>
                </a:lnTo>
                <a:lnTo>
                  <a:pt x="850900" y="26133"/>
                </a:lnTo>
                <a:lnTo>
                  <a:pt x="901700" y="27533"/>
                </a:lnTo>
                <a:lnTo>
                  <a:pt x="952500" y="29448"/>
                </a:lnTo>
                <a:lnTo>
                  <a:pt x="1003300" y="31994"/>
                </a:lnTo>
                <a:lnTo>
                  <a:pt x="1054100" y="35286"/>
                </a:lnTo>
                <a:lnTo>
                  <a:pt x="1104900" y="39439"/>
                </a:lnTo>
                <a:lnTo>
                  <a:pt x="1155700" y="44571"/>
                </a:lnTo>
                <a:lnTo>
                  <a:pt x="1206500" y="50796"/>
                </a:lnTo>
                <a:lnTo>
                  <a:pt x="1257300" y="58230"/>
                </a:lnTo>
                <a:lnTo>
                  <a:pt x="1295400" y="62436"/>
                </a:lnTo>
                <a:lnTo>
                  <a:pt x="1320800" y="66988"/>
                </a:lnTo>
                <a:lnTo>
                  <a:pt x="1346200" y="71900"/>
                </a:lnTo>
                <a:lnTo>
                  <a:pt x="1371600" y="77187"/>
                </a:lnTo>
                <a:lnTo>
                  <a:pt x="1371600" y="80235"/>
                </a:lnTo>
                <a:lnTo>
                  <a:pt x="1384300" y="82896"/>
                </a:lnTo>
                <a:lnTo>
                  <a:pt x="1422400" y="92490"/>
                </a:lnTo>
                <a:lnTo>
                  <a:pt x="1460500" y="107237"/>
                </a:lnTo>
                <a:lnTo>
                  <a:pt x="1498600" y="126655"/>
                </a:lnTo>
                <a:lnTo>
                  <a:pt x="1511300" y="134083"/>
                </a:lnTo>
                <a:lnTo>
                  <a:pt x="1511300" y="146529"/>
                </a:lnTo>
                <a:lnTo>
                  <a:pt x="1524000" y="148815"/>
                </a:lnTo>
                <a:lnTo>
                  <a:pt x="1524000" y="136623"/>
                </a:lnTo>
                <a:lnTo>
                  <a:pt x="1536700" y="136623"/>
                </a:lnTo>
                <a:close/>
              </a:path>
              <a:path w="1536700" h="1118293">
                <a:moveTo>
                  <a:pt x="1536700" y="158721"/>
                </a:moveTo>
                <a:lnTo>
                  <a:pt x="1536700" y="149577"/>
                </a:lnTo>
                <a:lnTo>
                  <a:pt x="1524000" y="149577"/>
                </a:lnTo>
                <a:lnTo>
                  <a:pt x="1524000" y="150339"/>
                </a:lnTo>
                <a:lnTo>
                  <a:pt x="1511300" y="153387"/>
                </a:lnTo>
                <a:lnTo>
                  <a:pt x="1511300" y="165048"/>
                </a:lnTo>
                <a:lnTo>
                  <a:pt x="1498600" y="172261"/>
                </a:lnTo>
                <a:lnTo>
                  <a:pt x="1460500" y="191203"/>
                </a:lnTo>
                <a:lnTo>
                  <a:pt x="1422400" y="205978"/>
                </a:lnTo>
                <a:lnTo>
                  <a:pt x="1384300" y="216426"/>
                </a:lnTo>
                <a:lnTo>
                  <a:pt x="1358900" y="221205"/>
                </a:lnTo>
                <a:lnTo>
                  <a:pt x="1358900" y="224253"/>
                </a:lnTo>
                <a:lnTo>
                  <a:pt x="1320800" y="229522"/>
                </a:lnTo>
                <a:lnTo>
                  <a:pt x="1295400" y="234409"/>
                </a:lnTo>
                <a:lnTo>
                  <a:pt x="1270000" y="238927"/>
                </a:lnTo>
                <a:lnTo>
                  <a:pt x="1219200" y="246914"/>
                </a:lnTo>
                <a:lnTo>
                  <a:pt x="1168400" y="253596"/>
                </a:lnTo>
                <a:lnTo>
                  <a:pt x="1130300" y="256483"/>
                </a:lnTo>
                <a:lnTo>
                  <a:pt x="1104900" y="259086"/>
                </a:lnTo>
                <a:lnTo>
                  <a:pt x="1054100" y="263497"/>
                </a:lnTo>
                <a:lnTo>
                  <a:pt x="1003300" y="266942"/>
                </a:lnTo>
                <a:lnTo>
                  <a:pt x="939800" y="269534"/>
                </a:lnTo>
                <a:lnTo>
                  <a:pt x="914400" y="270545"/>
                </a:lnTo>
                <a:lnTo>
                  <a:pt x="889000" y="271385"/>
                </a:lnTo>
                <a:lnTo>
                  <a:pt x="863600" y="272068"/>
                </a:lnTo>
                <a:lnTo>
                  <a:pt x="838200" y="272609"/>
                </a:lnTo>
                <a:lnTo>
                  <a:pt x="812800" y="273021"/>
                </a:lnTo>
                <a:lnTo>
                  <a:pt x="723900" y="273021"/>
                </a:lnTo>
                <a:lnTo>
                  <a:pt x="647700" y="271497"/>
                </a:lnTo>
                <a:lnTo>
                  <a:pt x="622300" y="270757"/>
                </a:lnTo>
                <a:lnTo>
                  <a:pt x="609600" y="269896"/>
                </a:lnTo>
                <a:lnTo>
                  <a:pt x="584200" y="268901"/>
                </a:lnTo>
                <a:lnTo>
                  <a:pt x="533400" y="266457"/>
                </a:lnTo>
                <a:lnTo>
                  <a:pt x="482600" y="263322"/>
                </a:lnTo>
                <a:lnTo>
                  <a:pt x="431800" y="259391"/>
                </a:lnTo>
                <a:lnTo>
                  <a:pt x="381000" y="254562"/>
                </a:lnTo>
                <a:lnTo>
                  <a:pt x="330200" y="248729"/>
                </a:lnTo>
                <a:lnTo>
                  <a:pt x="279400" y="241790"/>
                </a:lnTo>
                <a:lnTo>
                  <a:pt x="228600" y="233640"/>
                </a:lnTo>
                <a:lnTo>
                  <a:pt x="190500" y="224176"/>
                </a:lnTo>
                <a:lnTo>
                  <a:pt x="165100" y="218919"/>
                </a:lnTo>
                <a:lnTo>
                  <a:pt x="152400" y="215871"/>
                </a:lnTo>
                <a:lnTo>
                  <a:pt x="139700" y="212261"/>
                </a:lnTo>
                <a:lnTo>
                  <a:pt x="127000" y="209193"/>
                </a:lnTo>
                <a:lnTo>
                  <a:pt x="114300" y="205465"/>
                </a:lnTo>
                <a:lnTo>
                  <a:pt x="101600" y="201095"/>
                </a:lnTo>
                <a:lnTo>
                  <a:pt x="88900" y="196104"/>
                </a:lnTo>
                <a:lnTo>
                  <a:pt x="76200" y="190508"/>
                </a:lnTo>
                <a:lnTo>
                  <a:pt x="50800" y="184329"/>
                </a:lnTo>
                <a:lnTo>
                  <a:pt x="38100" y="177584"/>
                </a:lnTo>
                <a:lnTo>
                  <a:pt x="38100" y="170293"/>
                </a:lnTo>
                <a:lnTo>
                  <a:pt x="25400" y="162475"/>
                </a:lnTo>
                <a:lnTo>
                  <a:pt x="25400" y="154149"/>
                </a:lnTo>
                <a:lnTo>
                  <a:pt x="12700" y="151863"/>
                </a:lnTo>
                <a:lnTo>
                  <a:pt x="12700" y="149577"/>
                </a:lnTo>
                <a:lnTo>
                  <a:pt x="0" y="149577"/>
                </a:lnTo>
                <a:lnTo>
                  <a:pt x="0" y="155673"/>
                </a:lnTo>
                <a:lnTo>
                  <a:pt x="50800" y="206984"/>
                </a:lnTo>
                <a:lnTo>
                  <a:pt x="101600" y="228347"/>
                </a:lnTo>
                <a:lnTo>
                  <a:pt x="165100" y="246856"/>
                </a:lnTo>
                <a:lnTo>
                  <a:pt x="241300" y="262514"/>
                </a:lnTo>
                <a:lnTo>
                  <a:pt x="342900" y="275328"/>
                </a:lnTo>
                <a:lnTo>
                  <a:pt x="431800" y="285301"/>
                </a:lnTo>
                <a:lnTo>
                  <a:pt x="546100" y="292439"/>
                </a:lnTo>
                <a:lnTo>
                  <a:pt x="647700" y="296747"/>
                </a:lnTo>
                <a:lnTo>
                  <a:pt x="762000" y="298229"/>
                </a:lnTo>
                <a:lnTo>
                  <a:pt x="876300" y="296890"/>
                </a:lnTo>
                <a:lnTo>
                  <a:pt x="990600" y="292736"/>
                </a:lnTo>
                <a:lnTo>
                  <a:pt x="1092200" y="285771"/>
                </a:lnTo>
                <a:lnTo>
                  <a:pt x="1193800" y="276000"/>
                </a:lnTo>
                <a:lnTo>
                  <a:pt x="1282700" y="263428"/>
                </a:lnTo>
                <a:lnTo>
                  <a:pt x="1358900" y="248059"/>
                </a:lnTo>
                <a:lnTo>
                  <a:pt x="1435100" y="229899"/>
                </a:lnTo>
                <a:lnTo>
                  <a:pt x="1485900" y="208953"/>
                </a:lnTo>
                <a:lnTo>
                  <a:pt x="1524000" y="185225"/>
                </a:lnTo>
                <a:lnTo>
                  <a:pt x="1536700" y="158721"/>
                </a:lnTo>
                <a:close/>
              </a:path>
              <a:path w="1536700" h="1118293">
                <a:moveTo>
                  <a:pt x="1536700" y="979395"/>
                </a:moveTo>
                <a:lnTo>
                  <a:pt x="1536700" y="158721"/>
                </a:lnTo>
                <a:lnTo>
                  <a:pt x="1524000" y="185225"/>
                </a:lnTo>
                <a:lnTo>
                  <a:pt x="1524000" y="970251"/>
                </a:lnTo>
                <a:lnTo>
                  <a:pt x="1511300" y="974061"/>
                </a:lnTo>
                <a:lnTo>
                  <a:pt x="1511300" y="984891"/>
                </a:lnTo>
                <a:lnTo>
                  <a:pt x="1498600" y="992107"/>
                </a:lnTo>
                <a:lnTo>
                  <a:pt x="1460500" y="1011345"/>
                </a:lnTo>
                <a:lnTo>
                  <a:pt x="1422400" y="1026422"/>
                </a:lnTo>
                <a:lnTo>
                  <a:pt x="1384300" y="1036631"/>
                </a:lnTo>
                <a:lnTo>
                  <a:pt x="1371600" y="1038831"/>
                </a:lnTo>
                <a:lnTo>
                  <a:pt x="1358900" y="1041879"/>
                </a:lnTo>
                <a:lnTo>
                  <a:pt x="1358900" y="1044165"/>
                </a:lnTo>
                <a:lnTo>
                  <a:pt x="1320800" y="1049494"/>
                </a:lnTo>
                <a:lnTo>
                  <a:pt x="1295400" y="1054426"/>
                </a:lnTo>
                <a:lnTo>
                  <a:pt x="1244600" y="1063165"/>
                </a:lnTo>
                <a:lnTo>
                  <a:pt x="1193800" y="1070511"/>
                </a:lnTo>
                <a:lnTo>
                  <a:pt x="1143000" y="1076592"/>
                </a:lnTo>
                <a:lnTo>
                  <a:pt x="1104900" y="1079198"/>
                </a:lnTo>
                <a:lnTo>
                  <a:pt x="1079500" y="1081536"/>
                </a:lnTo>
                <a:lnTo>
                  <a:pt x="1054100" y="1083622"/>
                </a:lnTo>
                <a:lnTo>
                  <a:pt x="1028700" y="1085472"/>
                </a:lnTo>
                <a:lnTo>
                  <a:pt x="1003300" y="1087102"/>
                </a:lnTo>
                <a:lnTo>
                  <a:pt x="965200" y="1088528"/>
                </a:lnTo>
                <a:lnTo>
                  <a:pt x="939800" y="1089765"/>
                </a:lnTo>
                <a:lnTo>
                  <a:pt x="889000" y="1091741"/>
                </a:lnTo>
                <a:lnTo>
                  <a:pt x="838200" y="1093157"/>
                </a:lnTo>
                <a:lnTo>
                  <a:pt x="812800" y="1093695"/>
                </a:lnTo>
                <a:lnTo>
                  <a:pt x="723900" y="1093695"/>
                </a:lnTo>
                <a:lnTo>
                  <a:pt x="647700" y="1092171"/>
                </a:lnTo>
                <a:lnTo>
                  <a:pt x="622300" y="1091227"/>
                </a:lnTo>
                <a:lnTo>
                  <a:pt x="596900" y="1090194"/>
                </a:lnTo>
                <a:lnTo>
                  <a:pt x="584200" y="1089054"/>
                </a:lnTo>
                <a:lnTo>
                  <a:pt x="558800" y="1087790"/>
                </a:lnTo>
                <a:lnTo>
                  <a:pt x="508000" y="1084821"/>
                </a:lnTo>
                <a:lnTo>
                  <a:pt x="457200" y="1081148"/>
                </a:lnTo>
                <a:lnTo>
                  <a:pt x="431800" y="1079003"/>
                </a:lnTo>
                <a:lnTo>
                  <a:pt x="393700" y="1076631"/>
                </a:lnTo>
                <a:lnTo>
                  <a:pt x="342900" y="1071133"/>
                </a:lnTo>
                <a:lnTo>
                  <a:pt x="292100" y="1064513"/>
                </a:lnTo>
                <a:lnTo>
                  <a:pt x="254000" y="1056635"/>
                </a:lnTo>
                <a:lnTo>
                  <a:pt x="228600" y="1052180"/>
                </a:lnTo>
                <a:lnTo>
                  <a:pt x="177800" y="1042153"/>
                </a:lnTo>
                <a:lnTo>
                  <a:pt x="139700" y="1033497"/>
                </a:lnTo>
                <a:lnTo>
                  <a:pt x="127000" y="1028816"/>
                </a:lnTo>
                <a:lnTo>
                  <a:pt x="114300" y="1025310"/>
                </a:lnTo>
                <a:lnTo>
                  <a:pt x="101600" y="1021076"/>
                </a:lnTo>
                <a:lnTo>
                  <a:pt x="88900" y="1016132"/>
                </a:lnTo>
                <a:lnTo>
                  <a:pt x="63500" y="1010495"/>
                </a:lnTo>
                <a:lnTo>
                  <a:pt x="50800" y="1004183"/>
                </a:lnTo>
                <a:lnTo>
                  <a:pt x="38100" y="997213"/>
                </a:lnTo>
                <a:lnTo>
                  <a:pt x="38100" y="989604"/>
                </a:lnTo>
                <a:lnTo>
                  <a:pt x="25400" y="981373"/>
                </a:lnTo>
                <a:lnTo>
                  <a:pt x="12700" y="972537"/>
                </a:lnTo>
                <a:lnTo>
                  <a:pt x="12700" y="182761"/>
                </a:lnTo>
                <a:lnTo>
                  <a:pt x="0" y="155673"/>
                </a:lnTo>
                <a:lnTo>
                  <a:pt x="0" y="971013"/>
                </a:lnTo>
                <a:lnTo>
                  <a:pt x="12700" y="998955"/>
                </a:lnTo>
                <a:lnTo>
                  <a:pt x="88900" y="1045948"/>
                </a:lnTo>
                <a:lnTo>
                  <a:pt x="152400" y="1065022"/>
                </a:lnTo>
                <a:lnTo>
                  <a:pt x="241300" y="1081163"/>
                </a:lnTo>
                <a:lnTo>
                  <a:pt x="330200" y="1094384"/>
                </a:lnTo>
                <a:lnTo>
                  <a:pt x="431800" y="1104695"/>
                </a:lnTo>
                <a:lnTo>
                  <a:pt x="533400" y="1112109"/>
                </a:lnTo>
                <a:lnTo>
                  <a:pt x="647700" y="1116638"/>
                </a:lnTo>
                <a:lnTo>
                  <a:pt x="762000" y="1118293"/>
                </a:lnTo>
                <a:lnTo>
                  <a:pt x="863600" y="1117087"/>
                </a:lnTo>
                <a:lnTo>
                  <a:pt x="977900" y="1113030"/>
                </a:lnTo>
                <a:lnTo>
                  <a:pt x="1092200" y="1106136"/>
                </a:lnTo>
                <a:lnTo>
                  <a:pt x="1193800" y="1096415"/>
                </a:lnTo>
                <a:lnTo>
                  <a:pt x="1282700" y="1083879"/>
                </a:lnTo>
                <a:lnTo>
                  <a:pt x="1358900" y="1068541"/>
                </a:lnTo>
                <a:lnTo>
                  <a:pt x="1435100" y="1050411"/>
                </a:lnTo>
                <a:lnTo>
                  <a:pt x="1485900" y="1029503"/>
                </a:lnTo>
                <a:lnTo>
                  <a:pt x="1524000" y="1005827"/>
                </a:lnTo>
                <a:lnTo>
                  <a:pt x="1536700" y="979395"/>
                </a:lnTo>
                <a:close/>
              </a:path>
              <a:path w="1536700" h="1118293">
                <a:moveTo>
                  <a:pt x="1524000" y="150339"/>
                </a:moveTo>
                <a:lnTo>
                  <a:pt x="1524000" y="148815"/>
                </a:lnTo>
                <a:lnTo>
                  <a:pt x="1511300" y="146529"/>
                </a:lnTo>
                <a:lnTo>
                  <a:pt x="1524000" y="150339"/>
                </a:lnTo>
                <a:close/>
              </a:path>
              <a:path w="1536700" h="1118293">
                <a:moveTo>
                  <a:pt x="1536700" y="148815"/>
                </a:moveTo>
                <a:lnTo>
                  <a:pt x="1536700" y="136623"/>
                </a:lnTo>
                <a:lnTo>
                  <a:pt x="1524000" y="136623"/>
                </a:lnTo>
                <a:lnTo>
                  <a:pt x="1536700" y="148815"/>
                </a:lnTo>
                <a:close/>
              </a:path>
              <a:path w="1536700" h="1118293">
                <a:moveTo>
                  <a:pt x="1536700" y="149577"/>
                </a:moveTo>
                <a:lnTo>
                  <a:pt x="1536700" y="148815"/>
                </a:lnTo>
                <a:lnTo>
                  <a:pt x="1524000" y="136623"/>
                </a:lnTo>
                <a:lnTo>
                  <a:pt x="1524000" y="149577"/>
                </a:lnTo>
                <a:lnTo>
                  <a:pt x="1536700" y="149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89090" y="4546600"/>
            <a:ext cx="12515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 marR="12700" indent="-106045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Reference</a:t>
            </a:r>
            <a:r>
              <a:rPr sz="2000" b="1" spc="-15" dirty="0" smtClean="0">
                <a:latin typeface="Arial"/>
                <a:cs typeface="Arial"/>
              </a:rPr>
              <a:t> Patterns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9000" y="38862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114299"/>
                </a:moveTo>
                <a:lnTo>
                  <a:pt x="114300" y="0"/>
                </a:lnTo>
                <a:lnTo>
                  <a:pt x="0" y="114300"/>
                </a:lnTo>
                <a:lnTo>
                  <a:pt x="57150" y="114300"/>
                </a:lnTo>
                <a:lnTo>
                  <a:pt x="57150" y="457200"/>
                </a:lnTo>
                <a:lnTo>
                  <a:pt x="171450" y="457200"/>
                </a:lnTo>
                <a:lnTo>
                  <a:pt x="171450" y="114300"/>
                </a:lnTo>
                <a:lnTo>
                  <a:pt x="228600" y="114299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7569" y="3880103"/>
            <a:ext cx="252222" cy="468629"/>
          </a:xfrm>
          <a:custGeom>
            <a:avLst/>
            <a:gdLst/>
            <a:ahLst/>
            <a:cxnLst/>
            <a:rect l="l" t="t" r="r" b="b"/>
            <a:pathLst>
              <a:path w="252222" h="468629">
                <a:moveTo>
                  <a:pt x="252222" y="125729"/>
                </a:moveTo>
                <a:lnTo>
                  <a:pt x="125730" y="0"/>
                </a:lnTo>
                <a:lnTo>
                  <a:pt x="0" y="125729"/>
                </a:lnTo>
                <a:lnTo>
                  <a:pt x="11430" y="125729"/>
                </a:lnTo>
                <a:lnTo>
                  <a:pt x="11430" y="115823"/>
                </a:lnTo>
                <a:lnTo>
                  <a:pt x="23621" y="115823"/>
                </a:lnTo>
                <a:lnTo>
                  <a:pt x="122682" y="16763"/>
                </a:lnTo>
                <a:lnTo>
                  <a:pt x="122682" y="9905"/>
                </a:lnTo>
                <a:lnTo>
                  <a:pt x="129539" y="9905"/>
                </a:lnTo>
                <a:lnTo>
                  <a:pt x="129539" y="16763"/>
                </a:lnTo>
                <a:lnTo>
                  <a:pt x="228600" y="115823"/>
                </a:lnTo>
                <a:lnTo>
                  <a:pt x="240029" y="115823"/>
                </a:lnTo>
                <a:lnTo>
                  <a:pt x="240029" y="125729"/>
                </a:lnTo>
                <a:lnTo>
                  <a:pt x="252222" y="125729"/>
                </a:lnTo>
                <a:close/>
              </a:path>
              <a:path w="252222" h="468629">
                <a:moveTo>
                  <a:pt x="23621" y="115823"/>
                </a:moveTo>
                <a:lnTo>
                  <a:pt x="11430" y="115823"/>
                </a:lnTo>
                <a:lnTo>
                  <a:pt x="15240" y="124205"/>
                </a:lnTo>
                <a:lnTo>
                  <a:pt x="23621" y="115823"/>
                </a:lnTo>
                <a:close/>
              </a:path>
              <a:path w="252222" h="468629">
                <a:moveTo>
                  <a:pt x="73914" y="458723"/>
                </a:moveTo>
                <a:lnTo>
                  <a:pt x="73914" y="115823"/>
                </a:lnTo>
                <a:lnTo>
                  <a:pt x="23621" y="115823"/>
                </a:lnTo>
                <a:lnTo>
                  <a:pt x="15240" y="124205"/>
                </a:lnTo>
                <a:lnTo>
                  <a:pt x="11430" y="115823"/>
                </a:lnTo>
                <a:lnTo>
                  <a:pt x="11430" y="125729"/>
                </a:lnTo>
                <a:lnTo>
                  <a:pt x="64008" y="125729"/>
                </a:lnTo>
                <a:lnTo>
                  <a:pt x="64008" y="120395"/>
                </a:lnTo>
                <a:lnTo>
                  <a:pt x="68580" y="125729"/>
                </a:lnTo>
                <a:lnTo>
                  <a:pt x="68580" y="458723"/>
                </a:lnTo>
                <a:lnTo>
                  <a:pt x="73914" y="458723"/>
                </a:lnTo>
                <a:close/>
              </a:path>
              <a:path w="252222" h="468629">
                <a:moveTo>
                  <a:pt x="68580" y="125729"/>
                </a:moveTo>
                <a:lnTo>
                  <a:pt x="64008" y="120395"/>
                </a:lnTo>
                <a:lnTo>
                  <a:pt x="64008" y="125729"/>
                </a:lnTo>
                <a:lnTo>
                  <a:pt x="68580" y="125729"/>
                </a:lnTo>
                <a:close/>
              </a:path>
              <a:path w="252222" h="468629">
                <a:moveTo>
                  <a:pt x="73914" y="468629"/>
                </a:moveTo>
                <a:lnTo>
                  <a:pt x="73914" y="463295"/>
                </a:lnTo>
                <a:lnTo>
                  <a:pt x="68580" y="458723"/>
                </a:lnTo>
                <a:lnTo>
                  <a:pt x="68580" y="125729"/>
                </a:lnTo>
                <a:lnTo>
                  <a:pt x="64008" y="125729"/>
                </a:lnTo>
                <a:lnTo>
                  <a:pt x="64008" y="468629"/>
                </a:lnTo>
                <a:lnTo>
                  <a:pt x="73914" y="468629"/>
                </a:lnTo>
                <a:close/>
              </a:path>
              <a:path w="252222" h="468629">
                <a:moveTo>
                  <a:pt x="182880" y="458723"/>
                </a:moveTo>
                <a:lnTo>
                  <a:pt x="68580" y="458723"/>
                </a:lnTo>
                <a:lnTo>
                  <a:pt x="73914" y="463295"/>
                </a:lnTo>
                <a:lnTo>
                  <a:pt x="73914" y="468629"/>
                </a:lnTo>
                <a:lnTo>
                  <a:pt x="178308" y="468629"/>
                </a:lnTo>
                <a:lnTo>
                  <a:pt x="178308" y="463295"/>
                </a:lnTo>
                <a:lnTo>
                  <a:pt x="182880" y="458723"/>
                </a:lnTo>
                <a:close/>
              </a:path>
              <a:path w="252222" h="468629">
                <a:moveTo>
                  <a:pt x="129539" y="9905"/>
                </a:moveTo>
                <a:lnTo>
                  <a:pt x="122682" y="9905"/>
                </a:lnTo>
                <a:lnTo>
                  <a:pt x="126111" y="13334"/>
                </a:lnTo>
                <a:lnTo>
                  <a:pt x="129539" y="9905"/>
                </a:lnTo>
                <a:close/>
              </a:path>
              <a:path w="252222" h="468629">
                <a:moveTo>
                  <a:pt x="126111" y="13334"/>
                </a:moveTo>
                <a:lnTo>
                  <a:pt x="122682" y="9905"/>
                </a:lnTo>
                <a:lnTo>
                  <a:pt x="122682" y="16763"/>
                </a:lnTo>
                <a:lnTo>
                  <a:pt x="126111" y="13334"/>
                </a:lnTo>
                <a:close/>
              </a:path>
              <a:path w="252222" h="468629">
                <a:moveTo>
                  <a:pt x="129539" y="16763"/>
                </a:moveTo>
                <a:lnTo>
                  <a:pt x="129539" y="9905"/>
                </a:lnTo>
                <a:lnTo>
                  <a:pt x="126111" y="13334"/>
                </a:lnTo>
                <a:lnTo>
                  <a:pt x="129539" y="16763"/>
                </a:lnTo>
                <a:close/>
              </a:path>
              <a:path w="252222" h="468629">
                <a:moveTo>
                  <a:pt x="240029" y="125729"/>
                </a:moveTo>
                <a:lnTo>
                  <a:pt x="240029" y="115823"/>
                </a:lnTo>
                <a:lnTo>
                  <a:pt x="236982" y="124205"/>
                </a:lnTo>
                <a:lnTo>
                  <a:pt x="228600" y="115823"/>
                </a:lnTo>
                <a:lnTo>
                  <a:pt x="178308" y="115823"/>
                </a:lnTo>
                <a:lnTo>
                  <a:pt x="178308" y="458723"/>
                </a:lnTo>
                <a:lnTo>
                  <a:pt x="182880" y="458723"/>
                </a:lnTo>
                <a:lnTo>
                  <a:pt x="182880" y="125729"/>
                </a:lnTo>
                <a:lnTo>
                  <a:pt x="188214" y="120395"/>
                </a:lnTo>
                <a:lnTo>
                  <a:pt x="188214" y="125729"/>
                </a:lnTo>
                <a:lnTo>
                  <a:pt x="240029" y="125729"/>
                </a:lnTo>
                <a:close/>
              </a:path>
              <a:path w="252222" h="468629">
                <a:moveTo>
                  <a:pt x="188214" y="468629"/>
                </a:moveTo>
                <a:lnTo>
                  <a:pt x="188214" y="125729"/>
                </a:lnTo>
                <a:lnTo>
                  <a:pt x="182880" y="125729"/>
                </a:lnTo>
                <a:lnTo>
                  <a:pt x="182880" y="458723"/>
                </a:lnTo>
                <a:lnTo>
                  <a:pt x="178308" y="463295"/>
                </a:lnTo>
                <a:lnTo>
                  <a:pt x="178308" y="468629"/>
                </a:lnTo>
                <a:lnTo>
                  <a:pt x="188214" y="468629"/>
                </a:lnTo>
                <a:close/>
              </a:path>
              <a:path w="252222" h="468629">
                <a:moveTo>
                  <a:pt x="188214" y="125729"/>
                </a:moveTo>
                <a:lnTo>
                  <a:pt x="188214" y="120395"/>
                </a:lnTo>
                <a:lnTo>
                  <a:pt x="182880" y="125729"/>
                </a:lnTo>
                <a:lnTo>
                  <a:pt x="188214" y="125729"/>
                </a:lnTo>
                <a:close/>
              </a:path>
              <a:path w="252222" h="468629">
                <a:moveTo>
                  <a:pt x="240029" y="115823"/>
                </a:moveTo>
                <a:lnTo>
                  <a:pt x="228600" y="115823"/>
                </a:lnTo>
                <a:lnTo>
                  <a:pt x="236982" y="124205"/>
                </a:lnTo>
                <a:lnTo>
                  <a:pt x="240029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744" y="729488"/>
            <a:ext cx="679005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</a:pPr>
            <a:r>
              <a:rPr sz="2800" b="1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28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33339A"/>
                </a:solidFill>
                <a:latin typeface="Arial"/>
                <a:cs typeface="Arial"/>
              </a:rPr>
              <a:t>Recognition</a:t>
            </a:r>
            <a:r>
              <a:rPr sz="28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33339A"/>
                </a:solidFill>
                <a:latin typeface="Arial"/>
                <a:cs typeface="Arial"/>
              </a:rPr>
              <a:t>and</a:t>
            </a:r>
            <a:r>
              <a:rPr sz="28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33339A"/>
                </a:solidFill>
                <a:latin typeface="Arial"/>
                <a:cs typeface="Arial"/>
              </a:rPr>
              <a:t>Understanding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89964"/>
            <a:ext cx="8054340" cy="5186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40970" indent="-342900">
              <a:lnSpc>
                <a:spcPts val="302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800" b="1" i="1" dirty="0" smtClean="0">
                <a:solidFill>
                  <a:srgbClr val="33339A"/>
                </a:solidFill>
                <a:latin typeface="Arial"/>
                <a:cs typeface="Arial"/>
              </a:rPr>
              <a:t>Recognition</a:t>
            </a:r>
            <a:r>
              <a:rPr sz="28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and</a:t>
            </a:r>
            <a:r>
              <a:rPr sz="28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Understanding</a:t>
            </a:r>
            <a:r>
              <a:rPr sz="28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28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28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is the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process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extracting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usable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linguistic information from a speech signal in support of human-machine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communication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by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voice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2"/>
              </a:spcBef>
              <a:buClr>
                <a:srgbClr val="33339A"/>
              </a:buClr>
              <a:buFont typeface="Arial"/>
              <a:buChar char="•"/>
            </a:pPr>
            <a:endParaRPr sz="550"/>
          </a:p>
          <a:p>
            <a:pPr marL="755650" marR="12700" lvl="1" indent="-285750">
              <a:lnSpc>
                <a:spcPts val="259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5" dirty="0" smtClean="0">
                <a:latin typeface="Arial"/>
                <a:cs typeface="Arial"/>
              </a:rPr>
              <a:t>omman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contro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(C&amp;C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applications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e.g.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simple command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spreadsheets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presentatio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graphics, appliances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7"/>
              </a:spcBef>
              <a:buFont typeface="Arial"/>
              <a:buChar char="–"/>
            </a:pPr>
            <a:endParaRPr sz="550"/>
          </a:p>
          <a:p>
            <a:pPr marL="755650" marR="555625" lvl="1" indent="-285750">
              <a:lnSpc>
                <a:spcPts val="259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oic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dictatio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creat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letters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memos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other documents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7"/>
              </a:spcBef>
              <a:buFont typeface="Arial"/>
              <a:buChar char="–"/>
            </a:pPr>
            <a:endParaRPr sz="550"/>
          </a:p>
          <a:p>
            <a:pPr marL="755650" marR="480695" lvl="1" indent="-285750">
              <a:lnSpc>
                <a:spcPts val="259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-5" dirty="0" smtClean="0">
                <a:latin typeface="Arial"/>
                <a:cs typeface="Arial"/>
              </a:rPr>
              <a:t>natura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languag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voic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dialogue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wit</a:t>
            </a:r>
            <a:r>
              <a:rPr sz="2400" spc="0" dirty="0" smtClean="0">
                <a:latin typeface="Arial"/>
                <a:cs typeface="Arial"/>
              </a:rPr>
              <a:t>h </a:t>
            </a:r>
            <a:r>
              <a:rPr sz="2400" spc="-5" dirty="0" smtClean="0">
                <a:latin typeface="Arial"/>
                <a:cs typeface="Arial"/>
              </a:rPr>
              <a:t>machine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 enabl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Hel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desks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Cal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Centers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7"/>
              </a:spcBef>
              <a:buFont typeface="Arial"/>
              <a:buChar char="–"/>
            </a:pPr>
            <a:endParaRPr sz="550"/>
          </a:p>
          <a:p>
            <a:pPr marL="755650" marR="43180" lvl="1" indent="-285750">
              <a:lnSpc>
                <a:spcPts val="259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oic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dialin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cellphone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fro</a:t>
            </a:r>
            <a:r>
              <a:rPr sz="2400" spc="0" dirty="0" smtClean="0">
                <a:latin typeface="Arial"/>
                <a:cs typeface="Arial"/>
              </a:rPr>
              <a:t>m </a:t>
            </a:r>
            <a:r>
              <a:rPr sz="2400" spc="-5" dirty="0" smtClean="0">
                <a:latin typeface="Arial"/>
                <a:cs typeface="Arial"/>
              </a:rPr>
              <a:t>PDA’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other smal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ts val="2855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5" dirty="0" smtClean="0">
                <a:latin typeface="Arial"/>
                <a:cs typeface="Arial"/>
              </a:rPr>
              <a:t>agen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service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suc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calenda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entr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update,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89" y="6642354"/>
            <a:ext cx="52959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addres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lis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 modificatio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entry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1929" y="805688"/>
            <a:ext cx="457581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33339A"/>
                </a:solidFill>
                <a:latin typeface="Arial"/>
                <a:cs typeface="Arial"/>
              </a:rPr>
              <a:t>Other Speech 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42617"/>
            <a:ext cx="8009255" cy="516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50673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Speake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400" b="1" i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Verificatio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secur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acces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 </a:t>
            </a:r>
            <a:r>
              <a:rPr sz="2400" spc="-5" dirty="0" smtClean="0">
                <a:latin typeface="Arial"/>
                <a:cs typeface="Arial"/>
              </a:rPr>
              <a:t>premises, information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virtua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Clr>
                <a:srgbClr val="33339A"/>
              </a:buClr>
              <a:buFont typeface="Arial"/>
              <a:buChar char="•"/>
            </a:pPr>
            <a:endParaRPr sz="550"/>
          </a:p>
          <a:p>
            <a:pPr marL="355600" marR="64769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Speake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400" b="1" i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Recognitio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lega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forensi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purposes— nationa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security</a:t>
            </a:r>
            <a:r>
              <a:rPr sz="2400" spc="0" dirty="0" smtClean="0">
                <a:latin typeface="Arial"/>
                <a:cs typeface="Arial"/>
              </a:rPr>
              <a:t>; </a:t>
            </a:r>
            <a:r>
              <a:rPr sz="2400" spc="-5" dirty="0" smtClean="0">
                <a:latin typeface="Arial"/>
                <a:cs typeface="Arial"/>
              </a:rPr>
              <a:t>als</a:t>
            </a:r>
            <a:r>
              <a:rPr sz="2400" spc="0" dirty="0" smtClean="0">
                <a:latin typeface="Arial"/>
                <a:cs typeface="Arial"/>
              </a:rPr>
              <a:t>o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personalize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Clr>
                <a:srgbClr val="33339A"/>
              </a:buClr>
              <a:buFont typeface="Arial"/>
              <a:buChar char="•"/>
            </a:pPr>
            <a:endParaRPr sz="550"/>
          </a:p>
          <a:p>
            <a:pPr marL="355600" marR="1270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Enhancemen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24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us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nois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environments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 eliminat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echo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alig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voice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wit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vide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segments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 chang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voic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qualities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speed-u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slow-down prerecorde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(e.g.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talkin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books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rapi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revie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of material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carefu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scrutinizin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spoke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material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etc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-5" dirty="0" smtClean="0">
                <a:latin typeface="Arial"/>
                <a:cs typeface="Arial"/>
              </a:rPr>
              <a:t> =&gt; potentiall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improv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intelligibilit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naturalnes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of speech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Clr>
                <a:srgbClr val="33339A"/>
              </a:buClr>
              <a:buFont typeface="Arial"/>
              <a:buChar char="•"/>
            </a:pPr>
            <a:endParaRPr sz="550"/>
          </a:p>
          <a:p>
            <a:pPr marL="355600" marR="3937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Languag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Translatio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conver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spoke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word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one languag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5" dirty="0" smtClean="0">
                <a:latin typeface="Arial"/>
                <a:cs typeface="Arial"/>
              </a:rPr>
              <a:t> anothe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5" dirty="0" smtClean="0">
                <a:latin typeface="Arial"/>
                <a:cs typeface="Arial"/>
              </a:rPr>
              <a:t> facilitat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natura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language dialogue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betwee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peopl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speakin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differen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languages, i.e.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tourists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busines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2103" y="4264152"/>
            <a:ext cx="1389125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19" y="1898904"/>
            <a:ext cx="2244851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709" y="1895855"/>
            <a:ext cx="2253996" cy="1651254"/>
          </a:xfrm>
          <a:custGeom>
            <a:avLst/>
            <a:gdLst/>
            <a:ahLst/>
            <a:cxnLst/>
            <a:rect l="l" t="t" r="r" b="b"/>
            <a:pathLst>
              <a:path w="2253996" h="1651254">
                <a:moveTo>
                  <a:pt x="2253996" y="1651254"/>
                </a:moveTo>
                <a:lnTo>
                  <a:pt x="2253995" y="0"/>
                </a:lnTo>
                <a:lnTo>
                  <a:pt x="0" y="0"/>
                </a:lnTo>
                <a:lnTo>
                  <a:pt x="0" y="1651254"/>
                </a:lnTo>
                <a:lnTo>
                  <a:pt x="4572" y="1651254"/>
                </a:lnTo>
                <a:lnTo>
                  <a:pt x="4571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244090" y="9143"/>
                </a:lnTo>
                <a:lnTo>
                  <a:pt x="2244090" y="4571"/>
                </a:lnTo>
                <a:lnTo>
                  <a:pt x="2249423" y="9143"/>
                </a:lnTo>
                <a:lnTo>
                  <a:pt x="2249424" y="1651254"/>
                </a:lnTo>
                <a:lnTo>
                  <a:pt x="2253996" y="1651254"/>
                </a:lnTo>
                <a:close/>
              </a:path>
              <a:path w="2253996" h="1651254">
                <a:moveTo>
                  <a:pt x="9144" y="9144"/>
                </a:moveTo>
                <a:lnTo>
                  <a:pt x="9144" y="4572"/>
                </a:lnTo>
                <a:lnTo>
                  <a:pt x="4571" y="9144"/>
                </a:lnTo>
                <a:lnTo>
                  <a:pt x="9144" y="9144"/>
                </a:lnTo>
                <a:close/>
              </a:path>
              <a:path w="2253996" h="1651254">
                <a:moveTo>
                  <a:pt x="9144" y="1641348"/>
                </a:moveTo>
                <a:lnTo>
                  <a:pt x="9144" y="9144"/>
                </a:lnTo>
                <a:lnTo>
                  <a:pt x="4571" y="9144"/>
                </a:lnTo>
                <a:lnTo>
                  <a:pt x="4572" y="1641348"/>
                </a:lnTo>
                <a:lnTo>
                  <a:pt x="9144" y="1641348"/>
                </a:lnTo>
                <a:close/>
              </a:path>
              <a:path w="2253996" h="1651254">
                <a:moveTo>
                  <a:pt x="2249424" y="1641348"/>
                </a:moveTo>
                <a:lnTo>
                  <a:pt x="4572" y="1641348"/>
                </a:lnTo>
                <a:lnTo>
                  <a:pt x="9144" y="1645920"/>
                </a:lnTo>
                <a:lnTo>
                  <a:pt x="9144" y="1651254"/>
                </a:lnTo>
                <a:lnTo>
                  <a:pt x="2244090" y="1651254"/>
                </a:lnTo>
                <a:lnTo>
                  <a:pt x="2244090" y="1645920"/>
                </a:lnTo>
                <a:lnTo>
                  <a:pt x="2249424" y="1641348"/>
                </a:lnTo>
                <a:close/>
              </a:path>
              <a:path w="2253996" h="1651254">
                <a:moveTo>
                  <a:pt x="9144" y="1651254"/>
                </a:moveTo>
                <a:lnTo>
                  <a:pt x="9144" y="1645920"/>
                </a:lnTo>
                <a:lnTo>
                  <a:pt x="4572" y="1641348"/>
                </a:lnTo>
                <a:lnTo>
                  <a:pt x="4572" y="1651254"/>
                </a:lnTo>
                <a:lnTo>
                  <a:pt x="9144" y="1651254"/>
                </a:lnTo>
                <a:close/>
              </a:path>
              <a:path w="2253996" h="1651254">
                <a:moveTo>
                  <a:pt x="2249423" y="9143"/>
                </a:moveTo>
                <a:lnTo>
                  <a:pt x="2244090" y="4571"/>
                </a:lnTo>
                <a:lnTo>
                  <a:pt x="2244090" y="9143"/>
                </a:lnTo>
                <a:lnTo>
                  <a:pt x="2249423" y="9143"/>
                </a:lnTo>
                <a:close/>
              </a:path>
              <a:path w="2253996" h="1651254">
                <a:moveTo>
                  <a:pt x="2249424" y="1641348"/>
                </a:moveTo>
                <a:lnTo>
                  <a:pt x="2249423" y="9143"/>
                </a:lnTo>
                <a:lnTo>
                  <a:pt x="2244090" y="9143"/>
                </a:lnTo>
                <a:lnTo>
                  <a:pt x="2244090" y="1641348"/>
                </a:lnTo>
                <a:lnTo>
                  <a:pt x="2249424" y="1641348"/>
                </a:lnTo>
                <a:close/>
              </a:path>
              <a:path w="2253996" h="1651254">
                <a:moveTo>
                  <a:pt x="2249424" y="1651254"/>
                </a:moveTo>
                <a:lnTo>
                  <a:pt x="2249424" y="1641348"/>
                </a:lnTo>
                <a:lnTo>
                  <a:pt x="2244090" y="1645920"/>
                </a:lnTo>
                <a:lnTo>
                  <a:pt x="2244090" y="1651254"/>
                </a:lnTo>
                <a:lnTo>
                  <a:pt x="2249424" y="1651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703" y="4492751"/>
            <a:ext cx="2295144" cy="2007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8655" y="4486655"/>
            <a:ext cx="2305050" cy="2020824"/>
          </a:xfrm>
          <a:custGeom>
            <a:avLst/>
            <a:gdLst/>
            <a:ahLst/>
            <a:cxnLst/>
            <a:rect l="l" t="t" r="r" b="b"/>
            <a:pathLst>
              <a:path w="2305050" h="2020824">
                <a:moveTo>
                  <a:pt x="2305050" y="2020824"/>
                </a:moveTo>
                <a:lnTo>
                  <a:pt x="2305049" y="0"/>
                </a:lnTo>
                <a:lnTo>
                  <a:pt x="0" y="0"/>
                </a:lnTo>
                <a:lnTo>
                  <a:pt x="0" y="2020824"/>
                </a:lnTo>
                <a:lnTo>
                  <a:pt x="4571" y="202082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2295143" y="9144"/>
                </a:lnTo>
                <a:lnTo>
                  <a:pt x="2295143" y="4572"/>
                </a:lnTo>
                <a:lnTo>
                  <a:pt x="2300478" y="9144"/>
                </a:lnTo>
                <a:lnTo>
                  <a:pt x="2300478" y="2020824"/>
                </a:lnTo>
                <a:lnTo>
                  <a:pt x="2305050" y="2020824"/>
                </a:lnTo>
                <a:close/>
              </a:path>
              <a:path w="2305050" h="202082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2305050" h="2020824">
                <a:moveTo>
                  <a:pt x="9143" y="201168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2011680"/>
                </a:lnTo>
                <a:lnTo>
                  <a:pt x="9143" y="2011680"/>
                </a:lnTo>
                <a:close/>
              </a:path>
              <a:path w="2305050" h="2020824">
                <a:moveTo>
                  <a:pt x="2300478" y="2011680"/>
                </a:moveTo>
                <a:lnTo>
                  <a:pt x="4571" y="2011680"/>
                </a:lnTo>
                <a:lnTo>
                  <a:pt x="9143" y="2016252"/>
                </a:lnTo>
                <a:lnTo>
                  <a:pt x="9143" y="2020824"/>
                </a:lnTo>
                <a:lnTo>
                  <a:pt x="2295144" y="2020824"/>
                </a:lnTo>
                <a:lnTo>
                  <a:pt x="2295144" y="2016252"/>
                </a:lnTo>
                <a:lnTo>
                  <a:pt x="2300478" y="2011680"/>
                </a:lnTo>
                <a:close/>
              </a:path>
              <a:path w="2305050" h="2020824">
                <a:moveTo>
                  <a:pt x="9143" y="2020824"/>
                </a:moveTo>
                <a:lnTo>
                  <a:pt x="9143" y="2016252"/>
                </a:lnTo>
                <a:lnTo>
                  <a:pt x="4571" y="2011680"/>
                </a:lnTo>
                <a:lnTo>
                  <a:pt x="4571" y="2020824"/>
                </a:lnTo>
                <a:lnTo>
                  <a:pt x="9143" y="2020824"/>
                </a:lnTo>
                <a:close/>
              </a:path>
              <a:path w="2305050" h="2020824">
                <a:moveTo>
                  <a:pt x="2300478" y="9144"/>
                </a:moveTo>
                <a:lnTo>
                  <a:pt x="2295143" y="4572"/>
                </a:lnTo>
                <a:lnTo>
                  <a:pt x="2295143" y="9144"/>
                </a:lnTo>
                <a:lnTo>
                  <a:pt x="2300478" y="9144"/>
                </a:lnTo>
                <a:close/>
              </a:path>
              <a:path w="2305050" h="2020824">
                <a:moveTo>
                  <a:pt x="2300478" y="2011680"/>
                </a:moveTo>
                <a:lnTo>
                  <a:pt x="2300478" y="9144"/>
                </a:lnTo>
                <a:lnTo>
                  <a:pt x="2295143" y="9144"/>
                </a:lnTo>
                <a:lnTo>
                  <a:pt x="2295144" y="2011680"/>
                </a:lnTo>
                <a:lnTo>
                  <a:pt x="2300478" y="2011680"/>
                </a:lnTo>
                <a:close/>
              </a:path>
              <a:path w="2305050" h="2020824">
                <a:moveTo>
                  <a:pt x="2300478" y="2020824"/>
                </a:moveTo>
                <a:lnTo>
                  <a:pt x="2300478" y="2011680"/>
                </a:lnTo>
                <a:lnTo>
                  <a:pt x="2295144" y="2016252"/>
                </a:lnTo>
                <a:lnTo>
                  <a:pt x="2295144" y="2020824"/>
                </a:lnTo>
                <a:lnTo>
                  <a:pt x="2300478" y="2020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3502" y="5750814"/>
            <a:ext cx="4650740" cy="1137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83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Hearin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10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Aids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Cel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863" y="754126"/>
            <a:ext cx="7920990" cy="677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DSP/Speech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Enabled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Devices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122" y="3617214"/>
            <a:ext cx="19050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Interne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1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Audio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6228" y="1441704"/>
            <a:ext cx="2827020" cy="212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6502" y="3631946"/>
            <a:ext cx="2563495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870"/>
              </a:lnSpc>
            </a:pPr>
            <a:r>
              <a:rPr sz="2400" spc="-5" dirty="0" smtClean="0">
                <a:latin typeface="Arial"/>
                <a:cs typeface="Arial"/>
              </a:rPr>
              <a:t>PDA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&amp;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Streaming Audio/</a:t>
            </a:r>
            <a:r>
              <a:rPr sz="2400" spc="-45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deo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8352" y="1824227"/>
            <a:ext cx="1995677" cy="1684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1832" y="3617214"/>
            <a:ext cx="219392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Digita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Cameras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26458"/>
            <a:ext cx="1596389" cy="2818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5370" y="525526"/>
            <a:ext cx="2945765" cy="664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Apple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iPod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5410200"/>
            <a:ext cx="1295400" cy="914400"/>
          </a:xfrm>
          <a:custGeom>
            <a:avLst/>
            <a:gdLst/>
            <a:ahLst/>
            <a:cxnLst/>
            <a:rect l="l" t="t" r="r" b="b"/>
            <a:pathLst>
              <a:path w="1295400" h="914400">
                <a:moveTo>
                  <a:pt x="0" y="0"/>
                </a:moveTo>
                <a:lnTo>
                  <a:pt x="0" y="914400"/>
                </a:lnTo>
                <a:lnTo>
                  <a:pt x="1295400" y="914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2550" y="5391150"/>
            <a:ext cx="1333500" cy="952500"/>
          </a:xfrm>
          <a:custGeom>
            <a:avLst/>
            <a:gdLst/>
            <a:ahLst/>
            <a:cxnLst/>
            <a:rect l="l" t="t" r="r" b="b"/>
            <a:pathLst>
              <a:path w="1333500" h="952500">
                <a:moveTo>
                  <a:pt x="1333500" y="952500"/>
                </a:moveTo>
                <a:lnTo>
                  <a:pt x="1333500" y="0"/>
                </a:lnTo>
                <a:lnTo>
                  <a:pt x="0" y="0"/>
                </a:lnTo>
                <a:lnTo>
                  <a:pt x="0" y="952500"/>
                </a:lnTo>
                <a:lnTo>
                  <a:pt x="19050" y="9525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1295400" y="38100"/>
                </a:lnTo>
                <a:lnTo>
                  <a:pt x="1295400" y="19050"/>
                </a:lnTo>
                <a:lnTo>
                  <a:pt x="1314450" y="38100"/>
                </a:lnTo>
                <a:lnTo>
                  <a:pt x="1314450" y="952500"/>
                </a:lnTo>
                <a:lnTo>
                  <a:pt x="1333500" y="952500"/>
                </a:lnTo>
                <a:close/>
              </a:path>
              <a:path w="1333500" h="9525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333500" h="952500">
                <a:moveTo>
                  <a:pt x="38100" y="9144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914400"/>
                </a:lnTo>
                <a:lnTo>
                  <a:pt x="38100" y="914400"/>
                </a:lnTo>
                <a:close/>
              </a:path>
              <a:path w="1333500" h="952500">
                <a:moveTo>
                  <a:pt x="1314450" y="914400"/>
                </a:moveTo>
                <a:lnTo>
                  <a:pt x="19050" y="914400"/>
                </a:lnTo>
                <a:lnTo>
                  <a:pt x="38100" y="933450"/>
                </a:lnTo>
                <a:lnTo>
                  <a:pt x="38100" y="952500"/>
                </a:lnTo>
                <a:lnTo>
                  <a:pt x="1295400" y="952500"/>
                </a:lnTo>
                <a:lnTo>
                  <a:pt x="1295400" y="933450"/>
                </a:lnTo>
                <a:lnTo>
                  <a:pt x="1314450" y="914400"/>
                </a:lnTo>
                <a:close/>
              </a:path>
              <a:path w="1333500" h="952500">
                <a:moveTo>
                  <a:pt x="38100" y="952500"/>
                </a:moveTo>
                <a:lnTo>
                  <a:pt x="38100" y="933450"/>
                </a:lnTo>
                <a:lnTo>
                  <a:pt x="19050" y="914400"/>
                </a:lnTo>
                <a:lnTo>
                  <a:pt x="19050" y="952500"/>
                </a:lnTo>
                <a:lnTo>
                  <a:pt x="38100" y="952500"/>
                </a:lnTo>
                <a:close/>
              </a:path>
              <a:path w="1333500" h="952500">
                <a:moveTo>
                  <a:pt x="1314450" y="38100"/>
                </a:moveTo>
                <a:lnTo>
                  <a:pt x="1295400" y="19050"/>
                </a:lnTo>
                <a:lnTo>
                  <a:pt x="1295400" y="38100"/>
                </a:lnTo>
                <a:lnTo>
                  <a:pt x="1314450" y="38100"/>
                </a:lnTo>
                <a:close/>
              </a:path>
              <a:path w="1333500" h="952500">
                <a:moveTo>
                  <a:pt x="1314450" y="914400"/>
                </a:moveTo>
                <a:lnTo>
                  <a:pt x="1314450" y="38100"/>
                </a:lnTo>
                <a:lnTo>
                  <a:pt x="1295400" y="38100"/>
                </a:lnTo>
                <a:lnTo>
                  <a:pt x="1295400" y="914400"/>
                </a:lnTo>
                <a:lnTo>
                  <a:pt x="1314450" y="914400"/>
                </a:lnTo>
                <a:close/>
              </a:path>
              <a:path w="1333500" h="952500">
                <a:moveTo>
                  <a:pt x="1314450" y="952500"/>
                </a:moveTo>
                <a:lnTo>
                  <a:pt x="1314450" y="914400"/>
                </a:lnTo>
                <a:lnTo>
                  <a:pt x="1295400" y="933450"/>
                </a:lnTo>
                <a:lnTo>
                  <a:pt x="1295400" y="952500"/>
                </a:lnTo>
                <a:lnTo>
                  <a:pt x="1314450" y="952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54102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0" y="0"/>
                </a:moveTo>
                <a:lnTo>
                  <a:pt x="0" y="914400"/>
                </a:lnTo>
                <a:lnTo>
                  <a:pt x="1066800" y="914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4150" y="5391150"/>
            <a:ext cx="1104900" cy="952500"/>
          </a:xfrm>
          <a:custGeom>
            <a:avLst/>
            <a:gdLst/>
            <a:ahLst/>
            <a:cxnLst/>
            <a:rect l="l" t="t" r="r" b="b"/>
            <a:pathLst>
              <a:path w="1104900" h="952500">
                <a:moveTo>
                  <a:pt x="1104900" y="952500"/>
                </a:moveTo>
                <a:lnTo>
                  <a:pt x="1104900" y="0"/>
                </a:lnTo>
                <a:lnTo>
                  <a:pt x="0" y="0"/>
                </a:lnTo>
                <a:lnTo>
                  <a:pt x="0" y="952500"/>
                </a:lnTo>
                <a:lnTo>
                  <a:pt x="19050" y="9525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1066800" y="38100"/>
                </a:lnTo>
                <a:lnTo>
                  <a:pt x="1066800" y="19050"/>
                </a:lnTo>
                <a:lnTo>
                  <a:pt x="1085850" y="38100"/>
                </a:lnTo>
                <a:lnTo>
                  <a:pt x="1085850" y="952500"/>
                </a:lnTo>
                <a:lnTo>
                  <a:pt x="1104900" y="952500"/>
                </a:lnTo>
                <a:close/>
              </a:path>
              <a:path w="1104900" h="9525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104900" h="952500">
                <a:moveTo>
                  <a:pt x="38100" y="9144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914400"/>
                </a:lnTo>
                <a:lnTo>
                  <a:pt x="38100" y="914400"/>
                </a:lnTo>
                <a:close/>
              </a:path>
              <a:path w="1104900" h="952500">
                <a:moveTo>
                  <a:pt x="1085850" y="914400"/>
                </a:moveTo>
                <a:lnTo>
                  <a:pt x="19050" y="914400"/>
                </a:lnTo>
                <a:lnTo>
                  <a:pt x="38100" y="933450"/>
                </a:lnTo>
                <a:lnTo>
                  <a:pt x="38100" y="952500"/>
                </a:lnTo>
                <a:lnTo>
                  <a:pt x="1066800" y="952500"/>
                </a:lnTo>
                <a:lnTo>
                  <a:pt x="1066800" y="933450"/>
                </a:lnTo>
                <a:lnTo>
                  <a:pt x="1085850" y="914400"/>
                </a:lnTo>
                <a:close/>
              </a:path>
              <a:path w="1104900" h="952500">
                <a:moveTo>
                  <a:pt x="38100" y="952500"/>
                </a:moveTo>
                <a:lnTo>
                  <a:pt x="38100" y="933450"/>
                </a:lnTo>
                <a:lnTo>
                  <a:pt x="19050" y="914400"/>
                </a:lnTo>
                <a:lnTo>
                  <a:pt x="19050" y="952500"/>
                </a:lnTo>
                <a:lnTo>
                  <a:pt x="38100" y="952500"/>
                </a:lnTo>
                <a:close/>
              </a:path>
              <a:path w="1104900" h="952500">
                <a:moveTo>
                  <a:pt x="1085850" y="38100"/>
                </a:moveTo>
                <a:lnTo>
                  <a:pt x="1066800" y="19050"/>
                </a:lnTo>
                <a:lnTo>
                  <a:pt x="1066800" y="38100"/>
                </a:lnTo>
                <a:lnTo>
                  <a:pt x="1085850" y="38100"/>
                </a:lnTo>
                <a:close/>
              </a:path>
              <a:path w="1104900" h="952500">
                <a:moveTo>
                  <a:pt x="1085850" y="914400"/>
                </a:moveTo>
                <a:lnTo>
                  <a:pt x="1085850" y="38100"/>
                </a:lnTo>
                <a:lnTo>
                  <a:pt x="1066800" y="38100"/>
                </a:lnTo>
                <a:lnTo>
                  <a:pt x="1066800" y="914400"/>
                </a:lnTo>
                <a:lnTo>
                  <a:pt x="1085850" y="914400"/>
                </a:lnTo>
                <a:close/>
              </a:path>
              <a:path w="1104900" h="952500">
                <a:moveTo>
                  <a:pt x="1085850" y="952500"/>
                </a:moveTo>
                <a:lnTo>
                  <a:pt x="1085850" y="914400"/>
                </a:lnTo>
                <a:lnTo>
                  <a:pt x="1066800" y="933450"/>
                </a:lnTo>
                <a:lnTo>
                  <a:pt x="1066800" y="952500"/>
                </a:lnTo>
                <a:lnTo>
                  <a:pt x="1085850" y="952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5410200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0" y="0"/>
                </a:moveTo>
                <a:lnTo>
                  <a:pt x="0" y="914400"/>
                </a:lnTo>
                <a:lnTo>
                  <a:pt x="1905000" y="91440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8550" y="5391150"/>
            <a:ext cx="1943100" cy="952500"/>
          </a:xfrm>
          <a:custGeom>
            <a:avLst/>
            <a:gdLst/>
            <a:ahLst/>
            <a:cxnLst/>
            <a:rect l="l" t="t" r="r" b="b"/>
            <a:pathLst>
              <a:path w="1943100" h="952500">
                <a:moveTo>
                  <a:pt x="1943100" y="952500"/>
                </a:moveTo>
                <a:lnTo>
                  <a:pt x="1943100" y="0"/>
                </a:lnTo>
                <a:lnTo>
                  <a:pt x="0" y="0"/>
                </a:lnTo>
                <a:lnTo>
                  <a:pt x="0" y="952500"/>
                </a:lnTo>
                <a:lnTo>
                  <a:pt x="19050" y="9525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1905000" y="38100"/>
                </a:lnTo>
                <a:lnTo>
                  <a:pt x="1905000" y="19050"/>
                </a:lnTo>
                <a:lnTo>
                  <a:pt x="1924050" y="38100"/>
                </a:lnTo>
                <a:lnTo>
                  <a:pt x="1924050" y="952500"/>
                </a:lnTo>
                <a:lnTo>
                  <a:pt x="1943100" y="952500"/>
                </a:lnTo>
                <a:close/>
              </a:path>
              <a:path w="1943100" h="9525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952500">
                <a:moveTo>
                  <a:pt x="38100" y="9144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914400"/>
                </a:lnTo>
                <a:lnTo>
                  <a:pt x="38100" y="914400"/>
                </a:lnTo>
                <a:close/>
              </a:path>
              <a:path w="1943100" h="952500">
                <a:moveTo>
                  <a:pt x="1924050" y="914400"/>
                </a:moveTo>
                <a:lnTo>
                  <a:pt x="19050" y="914400"/>
                </a:lnTo>
                <a:lnTo>
                  <a:pt x="38100" y="933450"/>
                </a:lnTo>
                <a:lnTo>
                  <a:pt x="38100" y="952500"/>
                </a:lnTo>
                <a:lnTo>
                  <a:pt x="1905000" y="952500"/>
                </a:lnTo>
                <a:lnTo>
                  <a:pt x="1905000" y="933450"/>
                </a:lnTo>
                <a:lnTo>
                  <a:pt x="1924050" y="914400"/>
                </a:lnTo>
                <a:close/>
              </a:path>
              <a:path w="1943100" h="952500">
                <a:moveTo>
                  <a:pt x="38100" y="952500"/>
                </a:moveTo>
                <a:lnTo>
                  <a:pt x="38100" y="933450"/>
                </a:lnTo>
                <a:lnTo>
                  <a:pt x="19050" y="914400"/>
                </a:lnTo>
                <a:lnTo>
                  <a:pt x="19050" y="952500"/>
                </a:lnTo>
                <a:lnTo>
                  <a:pt x="38100" y="952500"/>
                </a:lnTo>
                <a:close/>
              </a:path>
              <a:path w="1943100" h="952500">
                <a:moveTo>
                  <a:pt x="1924050" y="38100"/>
                </a:moveTo>
                <a:lnTo>
                  <a:pt x="1905000" y="19050"/>
                </a:lnTo>
                <a:lnTo>
                  <a:pt x="1905000" y="38100"/>
                </a:lnTo>
                <a:lnTo>
                  <a:pt x="1924050" y="38100"/>
                </a:lnTo>
                <a:close/>
              </a:path>
              <a:path w="1943100" h="952500">
                <a:moveTo>
                  <a:pt x="1924050" y="914400"/>
                </a:moveTo>
                <a:lnTo>
                  <a:pt x="1924050" y="38100"/>
                </a:lnTo>
                <a:lnTo>
                  <a:pt x="1905000" y="38100"/>
                </a:lnTo>
                <a:lnTo>
                  <a:pt x="1905000" y="914400"/>
                </a:lnTo>
                <a:lnTo>
                  <a:pt x="1924050" y="914400"/>
                </a:lnTo>
                <a:close/>
              </a:path>
              <a:path w="1943100" h="952500">
                <a:moveTo>
                  <a:pt x="1924050" y="952500"/>
                </a:moveTo>
                <a:lnTo>
                  <a:pt x="1924050" y="914400"/>
                </a:lnTo>
                <a:lnTo>
                  <a:pt x="1905000" y="933450"/>
                </a:lnTo>
                <a:lnTo>
                  <a:pt x="1905000" y="952500"/>
                </a:lnTo>
                <a:lnTo>
                  <a:pt x="1924050" y="952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848350"/>
            <a:ext cx="990599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895349" y="38100"/>
                </a:moveTo>
                <a:lnTo>
                  <a:pt x="895349" y="0"/>
                </a:lnTo>
                <a:lnTo>
                  <a:pt x="0" y="0"/>
                </a:lnTo>
                <a:lnTo>
                  <a:pt x="0" y="38100"/>
                </a:lnTo>
                <a:lnTo>
                  <a:pt x="895349" y="38100"/>
                </a:lnTo>
                <a:close/>
              </a:path>
              <a:path w="990600" h="76200">
                <a:moveTo>
                  <a:pt x="990599" y="19050"/>
                </a:moveTo>
                <a:lnTo>
                  <a:pt x="876299" y="-38100"/>
                </a:lnTo>
                <a:lnTo>
                  <a:pt x="876299" y="0"/>
                </a:lnTo>
                <a:lnTo>
                  <a:pt x="895349" y="0"/>
                </a:lnTo>
                <a:lnTo>
                  <a:pt x="895350" y="66675"/>
                </a:lnTo>
                <a:lnTo>
                  <a:pt x="990599" y="19050"/>
                </a:lnTo>
                <a:close/>
              </a:path>
              <a:path w="990600" h="76200">
                <a:moveTo>
                  <a:pt x="895350" y="66675"/>
                </a:moveTo>
                <a:lnTo>
                  <a:pt x="895349" y="38100"/>
                </a:lnTo>
                <a:lnTo>
                  <a:pt x="876299" y="38100"/>
                </a:lnTo>
                <a:lnTo>
                  <a:pt x="876300" y="76200"/>
                </a:lnTo>
                <a:lnTo>
                  <a:pt x="895350" y="666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584835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895350" y="38100"/>
                </a:moveTo>
                <a:lnTo>
                  <a:pt x="895350" y="0"/>
                </a:lnTo>
                <a:lnTo>
                  <a:pt x="0" y="0"/>
                </a:lnTo>
                <a:lnTo>
                  <a:pt x="0" y="38100"/>
                </a:lnTo>
                <a:lnTo>
                  <a:pt x="895350" y="38100"/>
                </a:lnTo>
                <a:close/>
              </a:path>
              <a:path w="990600" h="76200">
                <a:moveTo>
                  <a:pt x="990600" y="19050"/>
                </a:moveTo>
                <a:lnTo>
                  <a:pt x="876300" y="-38100"/>
                </a:lnTo>
                <a:lnTo>
                  <a:pt x="876300" y="0"/>
                </a:lnTo>
                <a:lnTo>
                  <a:pt x="895350" y="0"/>
                </a:lnTo>
                <a:lnTo>
                  <a:pt x="895350" y="66675"/>
                </a:lnTo>
                <a:lnTo>
                  <a:pt x="990600" y="19050"/>
                </a:lnTo>
                <a:close/>
              </a:path>
              <a:path w="990600" h="76200">
                <a:moveTo>
                  <a:pt x="895350" y="66675"/>
                </a:moveTo>
                <a:lnTo>
                  <a:pt x="89535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895350" y="666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0" y="584835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895350" y="38100"/>
                </a:moveTo>
                <a:lnTo>
                  <a:pt x="895350" y="0"/>
                </a:lnTo>
                <a:lnTo>
                  <a:pt x="0" y="0"/>
                </a:lnTo>
                <a:lnTo>
                  <a:pt x="0" y="38100"/>
                </a:lnTo>
                <a:lnTo>
                  <a:pt x="895350" y="38100"/>
                </a:lnTo>
                <a:close/>
              </a:path>
              <a:path w="990600" h="76200">
                <a:moveTo>
                  <a:pt x="990600" y="19050"/>
                </a:moveTo>
                <a:lnTo>
                  <a:pt x="876300" y="-38100"/>
                </a:lnTo>
                <a:lnTo>
                  <a:pt x="876300" y="0"/>
                </a:lnTo>
                <a:lnTo>
                  <a:pt x="895350" y="0"/>
                </a:lnTo>
                <a:lnTo>
                  <a:pt x="895350" y="66675"/>
                </a:lnTo>
                <a:lnTo>
                  <a:pt x="990600" y="19050"/>
                </a:lnTo>
                <a:close/>
              </a:path>
              <a:path w="990600" h="76200">
                <a:moveTo>
                  <a:pt x="895350" y="66675"/>
                </a:moveTo>
                <a:lnTo>
                  <a:pt x="89535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895350" y="666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1788" y="5674614"/>
            <a:ext cx="13620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Computer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5628" y="5674614"/>
            <a:ext cx="9048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D-to-A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1769" y="5674614"/>
            <a:ext cx="112522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5279" y="5445252"/>
            <a:ext cx="51689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x</a:t>
            </a:r>
            <a:r>
              <a:rPr sz="2400" spc="-5" dirty="0" smtClean="0">
                <a:latin typeface="Times New Roman"/>
                <a:cs typeface="Times New Roman"/>
              </a:rPr>
              <a:t>[</a:t>
            </a:r>
            <a:r>
              <a:rPr sz="2400" i="1" spc="0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0879" y="5445252"/>
            <a:ext cx="51689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y</a:t>
            </a:r>
            <a:r>
              <a:rPr sz="2400" spc="-5" dirty="0" smtClean="0">
                <a:latin typeface="Times New Roman"/>
                <a:cs typeface="Times New Roman"/>
              </a:rPr>
              <a:t>[</a:t>
            </a:r>
            <a:r>
              <a:rPr sz="2400" i="1" spc="0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8488" y="5445252"/>
            <a:ext cx="539750" cy="433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y</a:t>
            </a:r>
            <a:r>
              <a:rPr sz="2400" i="1" baseline="-20833" dirty="0" smtClean="0">
                <a:latin typeface="Times New Roman"/>
                <a:cs typeface="Times New Roman"/>
              </a:rPr>
              <a:t>c</a:t>
            </a:r>
            <a:r>
              <a:rPr sz="2400" spc="-5" dirty="0" smtClean="0">
                <a:latin typeface="Times New Roman"/>
                <a:cs typeface="Times New Roman"/>
              </a:rPr>
              <a:t>(</a:t>
            </a:r>
            <a:r>
              <a:rPr sz="2400" i="1" spc="-5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3950" y="5162550"/>
            <a:ext cx="6743700" cy="1333500"/>
          </a:xfrm>
          <a:custGeom>
            <a:avLst/>
            <a:gdLst/>
            <a:ahLst/>
            <a:cxnLst/>
            <a:rect l="l" t="t" r="r" b="b"/>
            <a:pathLst>
              <a:path w="6743700" h="1333500">
                <a:moveTo>
                  <a:pt x="6743700" y="1333500"/>
                </a:moveTo>
                <a:lnTo>
                  <a:pt x="6743700" y="0"/>
                </a:lnTo>
                <a:lnTo>
                  <a:pt x="0" y="0"/>
                </a:lnTo>
                <a:lnTo>
                  <a:pt x="0" y="1333500"/>
                </a:lnTo>
                <a:lnTo>
                  <a:pt x="19050" y="13335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6705600" y="38100"/>
                </a:lnTo>
                <a:lnTo>
                  <a:pt x="6705600" y="19050"/>
                </a:lnTo>
                <a:lnTo>
                  <a:pt x="6724650" y="38100"/>
                </a:lnTo>
                <a:lnTo>
                  <a:pt x="6724650" y="1333500"/>
                </a:lnTo>
                <a:lnTo>
                  <a:pt x="6743700" y="1333500"/>
                </a:lnTo>
                <a:close/>
              </a:path>
              <a:path w="6743700" h="13335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6743700" h="1333500">
                <a:moveTo>
                  <a:pt x="38100" y="12954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295400"/>
                </a:lnTo>
                <a:lnTo>
                  <a:pt x="38100" y="1295400"/>
                </a:lnTo>
                <a:close/>
              </a:path>
              <a:path w="6743700" h="1333500">
                <a:moveTo>
                  <a:pt x="6724650" y="1295400"/>
                </a:moveTo>
                <a:lnTo>
                  <a:pt x="19050" y="1295400"/>
                </a:lnTo>
                <a:lnTo>
                  <a:pt x="38100" y="1314450"/>
                </a:lnTo>
                <a:lnTo>
                  <a:pt x="38100" y="1333500"/>
                </a:lnTo>
                <a:lnTo>
                  <a:pt x="6705600" y="1333500"/>
                </a:lnTo>
                <a:lnTo>
                  <a:pt x="6705600" y="1314450"/>
                </a:lnTo>
                <a:lnTo>
                  <a:pt x="6724650" y="1295400"/>
                </a:lnTo>
                <a:close/>
              </a:path>
              <a:path w="6743700" h="1333500">
                <a:moveTo>
                  <a:pt x="38100" y="1333500"/>
                </a:moveTo>
                <a:lnTo>
                  <a:pt x="38100" y="1314450"/>
                </a:lnTo>
                <a:lnTo>
                  <a:pt x="19050" y="1295400"/>
                </a:lnTo>
                <a:lnTo>
                  <a:pt x="19050" y="1333500"/>
                </a:lnTo>
                <a:lnTo>
                  <a:pt x="38100" y="1333500"/>
                </a:lnTo>
                <a:close/>
              </a:path>
              <a:path w="6743700" h="1333500">
                <a:moveTo>
                  <a:pt x="6724650" y="38100"/>
                </a:moveTo>
                <a:lnTo>
                  <a:pt x="6705600" y="19050"/>
                </a:lnTo>
                <a:lnTo>
                  <a:pt x="6705600" y="38100"/>
                </a:lnTo>
                <a:lnTo>
                  <a:pt x="6724650" y="38100"/>
                </a:lnTo>
                <a:close/>
              </a:path>
              <a:path w="6743700" h="1333500">
                <a:moveTo>
                  <a:pt x="6724650" y="1295400"/>
                </a:moveTo>
                <a:lnTo>
                  <a:pt x="6724650" y="38100"/>
                </a:lnTo>
                <a:lnTo>
                  <a:pt x="6705600" y="38100"/>
                </a:lnTo>
                <a:lnTo>
                  <a:pt x="6705600" y="1295400"/>
                </a:lnTo>
                <a:lnTo>
                  <a:pt x="6724650" y="1295400"/>
                </a:lnTo>
                <a:close/>
              </a:path>
              <a:path w="6743700" h="1333500">
                <a:moveTo>
                  <a:pt x="6724650" y="1333500"/>
                </a:moveTo>
                <a:lnTo>
                  <a:pt x="6724650" y="1295400"/>
                </a:lnTo>
                <a:lnTo>
                  <a:pt x="6705600" y="1314450"/>
                </a:lnTo>
                <a:lnTo>
                  <a:pt x="6705600" y="1333500"/>
                </a:lnTo>
                <a:lnTo>
                  <a:pt x="6724650" y="1333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1089" y="1304544"/>
            <a:ext cx="2029205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18102" y="1623821"/>
            <a:ext cx="3927475" cy="3015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69900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stores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music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MP3,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AAC,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MP4, wma,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wa</a:t>
            </a:r>
            <a:r>
              <a:rPr sz="1800" spc="-135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…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audio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formats</a:t>
            </a:r>
            <a:endParaRPr sz="1800">
              <a:latin typeface="Arial"/>
              <a:cs typeface="Arial"/>
            </a:endParaRPr>
          </a:p>
          <a:p>
            <a:pPr marL="12700" marR="130810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compression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35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1-to-1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for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128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 MP3</a:t>
            </a:r>
            <a:endParaRPr sz="180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can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store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order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 20,000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songs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30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GB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can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flash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memory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eliminate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all moving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memory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can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load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songs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from i</a:t>
            </a:r>
            <a:r>
              <a:rPr sz="1800" spc="-70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unes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store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more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than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1.5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billion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downloads</a:t>
            </a:r>
            <a:endParaRPr sz="1800">
              <a:latin typeface="Arial"/>
              <a:cs typeface="Arial"/>
            </a:endParaRPr>
          </a:p>
          <a:p>
            <a:pPr marL="154940" indent="-142875">
              <a:lnSpc>
                <a:spcPts val="214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-5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ens of millions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sold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622" y="785876"/>
            <a:ext cx="7982584" cy="61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On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40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f</a:t>
            </a:r>
            <a:r>
              <a:rPr sz="40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th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40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To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40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DS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40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Applications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520952"/>
            <a:ext cx="9143999" cy="457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0009" y="6153150"/>
            <a:ext cx="2225040" cy="495300"/>
          </a:xfrm>
          <a:custGeom>
            <a:avLst/>
            <a:gdLst/>
            <a:ahLst/>
            <a:cxnLst/>
            <a:rect l="l" t="t" r="r" b="b"/>
            <a:pathLst>
              <a:path w="2225040" h="495300">
                <a:moveTo>
                  <a:pt x="0" y="0"/>
                </a:moveTo>
                <a:lnTo>
                  <a:pt x="0" y="495300"/>
                </a:lnTo>
                <a:lnTo>
                  <a:pt x="2225040" y="495300"/>
                </a:lnTo>
                <a:lnTo>
                  <a:pt x="2225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0959" y="6134100"/>
            <a:ext cx="2263140" cy="533400"/>
          </a:xfrm>
          <a:custGeom>
            <a:avLst/>
            <a:gdLst/>
            <a:ahLst/>
            <a:cxnLst/>
            <a:rect l="l" t="t" r="r" b="b"/>
            <a:pathLst>
              <a:path w="2263140" h="533400">
                <a:moveTo>
                  <a:pt x="2263140" y="533400"/>
                </a:moveTo>
                <a:lnTo>
                  <a:pt x="2263140" y="0"/>
                </a:lnTo>
                <a:lnTo>
                  <a:pt x="0" y="0"/>
                </a:lnTo>
                <a:lnTo>
                  <a:pt x="0" y="533400"/>
                </a:lnTo>
                <a:lnTo>
                  <a:pt x="19050" y="533400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2225040" y="38100"/>
                </a:lnTo>
                <a:lnTo>
                  <a:pt x="2225040" y="19050"/>
                </a:lnTo>
                <a:lnTo>
                  <a:pt x="2244090" y="38100"/>
                </a:lnTo>
                <a:lnTo>
                  <a:pt x="2244090" y="533400"/>
                </a:lnTo>
                <a:lnTo>
                  <a:pt x="2263140" y="533400"/>
                </a:lnTo>
                <a:close/>
              </a:path>
              <a:path w="2263140" h="53340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2263140" h="533400">
                <a:moveTo>
                  <a:pt x="38100" y="4953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495300"/>
                </a:lnTo>
                <a:lnTo>
                  <a:pt x="38100" y="495300"/>
                </a:lnTo>
                <a:close/>
              </a:path>
              <a:path w="2263140" h="533400">
                <a:moveTo>
                  <a:pt x="2244090" y="495300"/>
                </a:moveTo>
                <a:lnTo>
                  <a:pt x="19050" y="495300"/>
                </a:lnTo>
                <a:lnTo>
                  <a:pt x="38100" y="514350"/>
                </a:lnTo>
                <a:lnTo>
                  <a:pt x="38100" y="533400"/>
                </a:lnTo>
                <a:lnTo>
                  <a:pt x="2225040" y="533400"/>
                </a:lnTo>
                <a:lnTo>
                  <a:pt x="2225040" y="514350"/>
                </a:lnTo>
                <a:lnTo>
                  <a:pt x="2244090" y="495300"/>
                </a:lnTo>
                <a:close/>
              </a:path>
              <a:path w="2263140" h="533400">
                <a:moveTo>
                  <a:pt x="38100" y="533400"/>
                </a:moveTo>
                <a:lnTo>
                  <a:pt x="38100" y="514350"/>
                </a:lnTo>
                <a:lnTo>
                  <a:pt x="19050" y="495300"/>
                </a:lnTo>
                <a:lnTo>
                  <a:pt x="19050" y="533400"/>
                </a:lnTo>
                <a:lnTo>
                  <a:pt x="38100" y="533400"/>
                </a:lnTo>
                <a:close/>
              </a:path>
              <a:path w="2263140" h="533400">
                <a:moveTo>
                  <a:pt x="2244090" y="38100"/>
                </a:moveTo>
                <a:lnTo>
                  <a:pt x="2225040" y="19050"/>
                </a:lnTo>
                <a:lnTo>
                  <a:pt x="2225040" y="38100"/>
                </a:lnTo>
                <a:lnTo>
                  <a:pt x="2244090" y="38100"/>
                </a:lnTo>
                <a:close/>
              </a:path>
              <a:path w="2263140" h="533400">
                <a:moveTo>
                  <a:pt x="2244090" y="495300"/>
                </a:moveTo>
                <a:lnTo>
                  <a:pt x="2244090" y="38100"/>
                </a:lnTo>
                <a:lnTo>
                  <a:pt x="2225040" y="38100"/>
                </a:lnTo>
                <a:lnTo>
                  <a:pt x="2225040" y="495300"/>
                </a:lnTo>
                <a:lnTo>
                  <a:pt x="2244090" y="495300"/>
                </a:lnTo>
                <a:close/>
              </a:path>
              <a:path w="2263140" h="533400">
                <a:moveTo>
                  <a:pt x="2244090" y="533400"/>
                </a:moveTo>
                <a:lnTo>
                  <a:pt x="2244090" y="495300"/>
                </a:lnTo>
                <a:lnTo>
                  <a:pt x="2225040" y="514350"/>
                </a:lnTo>
                <a:lnTo>
                  <a:pt x="2225040" y="533400"/>
                </a:lnTo>
                <a:lnTo>
                  <a:pt x="2244090" y="5334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9323" y="6208012"/>
            <a:ext cx="202565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Cellula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8550" y="1809750"/>
            <a:ext cx="952500" cy="1637538"/>
          </a:xfrm>
          <a:custGeom>
            <a:avLst/>
            <a:gdLst/>
            <a:ahLst/>
            <a:cxnLst/>
            <a:rect l="l" t="t" r="r" b="b"/>
            <a:pathLst>
              <a:path w="952500" h="1637538">
                <a:moveTo>
                  <a:pt x="952500" y="861060"/>
                </a:moveTo>
                <a:lnTo>
                  <a:pt x="952500" y="777240"/>
                </a:lnTo>
                <a:lnTo>
                  <a:pt x="950213" y="736092"/>
                </a:lnTo>
                <a:lnTo>
                  <a:pt x="947166" y="695706"/>
                </a:lnTo>
                <a:lnTo>
                  <a:pt x="943789" y="657047"/>
                </a:lnTo>
                <a:lnTo>
                  <a:pt x="938621" y="616362"/>
                </a:lnTo>
                <a:lnTo>
                  <a:pt x="931627" y="574057"/>
                </a:lnTo>
                <a:lnTo>
                  <a:pt x="922773" y="530539"/>
                </a:lnTo>
                <a:lnTo>
                  <a:pt x="912026" y="486216"/>
                </a:lnTo>
                <a:lnTo>
                  <a:pt x="899352" y="441495"/>
                </a:lnTo>
                <a:lnTo>
                  <a:pt x="884717" y="396782"/>
                </a:lnTo>
                <a:lnTo>
                  <a:pt x="868087" y="352485"/>
                </a:lnTo>
                <a:lnTo>
                  <a:pt x="849429" y="309011"/>
                </a:lnTo>
                <a:lnTo>
                  <a:pt x="828708" y="266766"/>
                </a:lnTo>
                <a:lnTo>
                  <a:pt x="805891" y="226159"/>
                </a:lnTo>
                <a:lnTo>
                  <a:pt x="780944" y="187595"/>
                </a:lnTo>
                <a:lnTo>
                  <a:pt x="753833" y="151483"/>
                </a:lnTo>
                <a:lnTo>
                  <a:pt x="724525" y="118229"/>
                </a:lnTo>
                <a:lnTo>
                  <a:pt x="692986" y="88240"/>
                </a:lnTo>
                <a:lnTo>
                  <a:pt x="659181" y="61924"/>
                </a:lnTo>
                <a:lnTo>
                  <a:pt x="623077" y="39687"/>
                </a:lnTo>
                <a:lnTo>
                  <a:pt x="584640" y="21936"/>
                </a:lnTo>
                <a:lnTo>
                  <a:pt x="543837" y="9080"/>
                </a:lnTo>
                <a:lnTo>
                  <a:pt x="500633" y="1524"/>
                </a:lnTo>
                <a:lnTo>
                  <a:pt x="475487" y="0"/>
                </a:lnTo>
                <a:lnTo>
                  <a:pt x="450341" y="1524"/>
                </a:lnTo>
                <a:lnTo>
                  <a:pt x="407101" y="9704"/>
                </a:lnTo>
                <a:lnTo>
                  <a:pt x="366321" y="23044"/>
                </a:lnTo>
                <a:lnTo>
                  <a:pt x="327946" y="41160"/>
                </a:lnTo>
                <a:lnTo>
                  <a:pt x="291977" y="63630"/>
                </a:lnTo>
                <a:lnTo>
                  <a:pt x="258329" y="90086"/>
                </a:lnTo>
                <a:lnTo>
                  <a:pt x="226975" y="120127"/>
                </a:lnTo>
                <a:lnTo>
                  <a:pt x="197872" y="153359"/>
                </a:lnTo>
                <a:lnTo>
                  <a:pt x="170979" y="189387"/>
                </a:lnTo>
                <a:lnTo>
                  <a:pt x="146253" y="227818"/>
                </a:lnTo>
                <a:lnTo>
                  <a:pt x="123653" y="268257"/>
                </a:lnTo>
                <a:lnTo>
                  <a:pt x="103137" y="310311"/>
                </a:lnTo>
                <a:lnTo>
                  <a:pt x="84662" y="353586"/>
                </a:lnTo>
                <a:lnTo>
                  <a:pt x="68187" y="397688"/>
                </a:lnTo>
                <a:lnTo>
                  <a:pt x="53670" y="442223"/>
                </a:lnTo>
                <a:lnTo>
                  <a:pt x="41069" y="486797"/>
                </a:lnTo>
                <a:lnTo>
                  <a:pt x="30342" y="531016"/>
                </a:lnTo>
                <a:lnTo>
                  <a:pt x="21447" y="574487"/>
                </a:lnTo>
                <a:lnTo>
                  <a:pt x="14341" y="616815"/>
                </a:lnTo>
                <a:lnTo>
                  <a:pt x="8984" y="657606"/>
                </a:lnTo>
                <a:lnTo>
                  <a:pt x="5333" y="696468"/>
                </a:lnTo>
                <a:lnTo>
                  <a:pt x="761" y="778002"/>
                </a:lnTo>
                <a:lnTo>
                  <a:pt x="0" y="819912"/>
                </a:lnTo>
                <a:lnTo>
                  <a:pt x="762" y="861822"/>
                </a:lnTo>
                <a:lnTo>
                  <a:pt x="3048" y="902970"/>
                </a:lnTo>
                <a:lnTo>
                  <a:pt x="6096" y="943356"/>
                </a:lnTo>
                <a:lnTo>
                  <a:pt x="9906" y="982980"/>
                </a:lnTo>
                <a:lnTo>
                  <a:pt x="14488" y="1022003"/>
                </a:lnTo>
                <a:lnTo>
                  <a:pt x="21045" y="1063118"/>
                </a:lnTo>
                <a:lnTo>
                  <a:pt x="29599" y="1105867"/>
                </a:lnTo>
                <a:lnTo>
                  <a:pt x="38100" y="1141172"/>
                </a:lnTo>
                <a:lnTo>
                  <a:pt x="38100" y="819150"/>
                </a:lnTo>
                <a:lnTo>
                  <a:pt x="38862" y="778764"/>
                </a:lnTo>
                <a:lnTo>
                  <a:pt x="43433" y="698754"/>
                </a:lnTo>
                <a:lnTo>
                  <a:pt x="51606" y="623793"/>
                </a:lnTo>
                <a:lnTo>
                  <a:pt x="58362" y="583277"/>
                </a:lnTo>
                <a:lnTo>
                  <a:pt x="66941" y="541330"/>
                </a:lnTo>
                <a:lnTo>
                  <a:pt x="77373" y="498396"/>
                </a:lnTo>
                <a:lnTo>
                  <a:pt x="89691" y="454920"/>
                </a:lnTo>
                <a:lnTo>
                  <a:pt x="103926" y="411345"/>
                </a:lnTo>
                <a:lnTo>
                  <a:pt x="120110" y="368116"/>
                </a:lnTo>
                <a:lnTo>
                  <a:pt x="138273" y="325677"/>
                </a:lnTo>
                <a:lnTo>
                  <a:pt x="158448" y="284473"/>
                </a:lnTo>
                <a:lnTo>
                  <a:pt x="180666" y="244948"/>
                </a:lnTo>
                <a:lnTo>
                  <a:pt x="204959" y="207547"/>
                </a:lnTo>
                <a:lnTo>
                  <a:pt x="231358" y="172713"/>
                </a:lnTo>
                <a:lnTo>
                  <a:pt x="259894" y="140892"/>
                </a:lnTo>
                <a:lnTo>
                  <a:pt x="290600" y="112527"/>
                </a:lnTo>
                <a:lnTo>
                  <a:pt x="323507" y="88062"/>
                </a:lnTo>
                <a:lnTo>
                  <a:pt x="358646" y="67943"/>
                </a:lnTo>
                <a:lnTo>
                  <a:pt x="396049" y="52613"/>
                </a:lnTo>
                <a:lnTo>
                  <a:pt x="435748" y="42517"/>
                </a:lnTo>
                <a:lnTo>
                  <a:pt x="477773" y="38100"/>
                </a:lnTo>
                <a:lnTo>
                  <a:pt x="499109" y="39624"/>
                </a:lnTo>
                <a:lnTo>
                  <a:pt x="560400" y="53743"/>
                </a:lnTo>
                <a:lnTo>
                  <a:pt x="597301" y="69646"/>
                </a:lnTo>
                <a:lnTo>
                  <a:pt x="631949" y="89991"/>
                </a:lnTo>
                <a:lnTo>
                  <a:pt x="664381" y="114390"/>
                </a:lnTo>
                <a:lnTo>
                  <a:pt x="694633" y="142454"/>
                </a:lnTo>
                <a:lnTo>
                  <a:pt x="722743" y="173796"/>
                </a:lnTo>
                <a:lnTo>
                  <a:pt x="748747" y="208026"/>
                </a:lnTo>
                <a:lnTo>
                  <a:pt x="772684" y="244756"/>
                </a:lnTo>
                <a:lnTo>
                  <a:pt x="794590" y="283598"/>
                </a:lnTo>
                <a:lnTo>
                  <a:pt x="814501" y="324164"/>
                </a:lnTo>
                <a:lnTo>
                  <a:pt x="832456" y="366064"/>
                </a:lnTo>
                <a:lnTo>
                  <a:pt x="848491" y="408911"/>
                </a:lnTo>
                <a:lnTo>
                  <a:pt x="862644" y="452315"/>
                </a:lnTo>
                <a:lnTo>
                  <a:pt x="874951" y="495889"/>
                </a:lnTo>
                <a:lnTo>
                  <a:pt x="885449" y="539244"/>
                </a:lnTo>
                <a:lnTo>
                  <a:pt x="894177" y="581992"/>
                </a:lnTo>
                <a:lnTo>
                  <a:pt x="901170" y="623744"/>
                </a:lnTo>
                <a:lnTo>
                  <a:pt x="906465" y="664111"/>
                </a:lnTo>
                <a:lnTo>
                  <a:pt x="910101" y="702706"/>
                </a:lnTo>
                <a:lnTo>
                  <a:pt x="914400" y="779526"/>
                </a:lnTo>
                <a:lnTo>
                  <a:pt x="914400" y="1140857"/>
                </a:lnTo>
                <a:lnTo>
                  <a:pt x="918261" y="1125865"/>
                </a:lnTo>
                <a:lnTo>
                  <a:pt x="928451" y="1079066"/>
                </a:lnTo>
                <a:lnTo>
                  <a:pt x="936779" y="1032829"/>
                </a:lnTo>
                <a:lnTo>
                  <a:pt x="943297" y="987532"/>
                </a:lnTo>
                <a:lnTo>
                  <a:pt x="948056" y="943553"/>
                </a:lnTo>
                <a:lnTo>
                  <a:pt x="951107" y="901269"/>
                </a:lnTo>
                <a:lnTo>
                  <a:pt x="952500" y="861060"/>
                </a:lnTo>
                <a:close/>
              </a:path>
              <a:path w="952500" h="1637538">
                <a:moveTo>
                  <a:pt x="914400" y="1140857"/>
                </a:moveTo>
                <a:lnTo>
                  <a:pt x="914400" y="860297"/>
                </a:lnTo>
                <a:lnTo>
                  <a:pt x="910079" y="937217"/>
                </a:lnTo>
                <a:lnTo>
                  <a:pt x="906408" y="975906"/>
                </a:lnTo>
                <a:lnTo>
                  <a:pt x="901065" y="1016360"/>
                </a:lnTo>
                <a:lnTo>
                  <a:pt x="894013" y="1058191"/>
                </a:lnTo>
                <a:lnTo>
                  <a:pt x="885215" y="1101009"/>
                </a:lnTo>
                <a:lnTo>
                  <a:pt x="874636" y="1144426"/>
                </a:lnTo>
                <a:lnTo>
                  <a:pt x="862237" y="1188052"/>
                </a:lnTo>
                <a:lnTo>
                  <a:pt x="847983" y="1231498"/>
                </a:lnTo>
                <a:lnTo>
                  <a:pt x="831837" y="1274374"/>
                </a:lnTo>
                <a:lnTo>
                  <a:pt x="813763" y="1316293"/>
                </a:lnTo>
                <a:lnTo>
                  <a:pt x="793724" y="1356863"/>
                </a:lnTo>
                <a:lnTo>
                  <a:pt x="771684" y="1395698"/>
                </a:lnTo>
                <a:lnTo>
                  <a:pt x="747605" y="1432406"/>
                </a:lnTo>
                <a:lnTo>
                  <a:pt x="721452" y="1466599"/>
                </a:lnTo>
                <a:lnTo>
                  <a:pt x="693188" y="1497888"/>
                </a:lnTo>
                <a:lnTo>
                  <a:pt x="662776" y="1525884"/>
                </a:lnTo>
                <a:lnTo>
                  <a:pt x="630180" y="1550198"/>
                </a:lnTo>
                <a:lnTo>
                  <a:pt x="595363" y="1570440"/>
                </a:lnTo>
                <a:lnTo>
                  <a:pt x="558289" y="1586221"/>
                </a:lnTo>
                <a:lnTo>
                  <a:pt x="518922" y="1597152"/>
                </a:lnTo>
                <a:lnTo>
                  <a:pt x="475488" y="1600200"/>
                </a:lnTo>
                <a:lnTo>
                  <a:pt x="435484" y="1596245"/>
                </a:lnTo>
                <a:lnTo>
                  <a:pt x="397574" y="1586953"/>
                </a:lnTo>
                <a:lnTo>
                  <a:pt x="361736" y="1572735"/>
                </a:lnTo>
                <a:lnTo>
                  <a:pt x="327946" y="1554006"/>
                </a:lnTo>
                <a:lnTo>
                  <a:pt x="296182" y="1531180"/>
                </a:lnTo>
                <a:lnTo>
                  <a:pt x="266420" y="1504670"/>
                </a:lnTo>
                <a:lnTo>
                  <a:pt x="238639" y="1474890"/>
                </a:lnTo>
                <a:lnTo>
                  <a:pt x="212814" y="1442253"/>
                </a:lnTo>
                <a:lnTo>
                  <a:pt x="188923" y="1407174"/>
                </a:lnTo>
                <a:lnTo>
                  <a:pt x="166944" y="1370066"/>
                </a:lnTo>
                <a:lnTo>
                  <a:pt x="146853" y="1331343"/>
                </a:lnTo>
                <a:lnTo>
                  <a:pt x="128628" y="1291418"/>
                </a:lnTo>
                <a:lnTo>
                  <a:pt x="112246" y="1250705"/>
                </a:lnTo>
                <a:lnTo>
                  <a:pt x="97683" y="1209618"/>
                </a:lnTo>
                <a:lnTo>
                  <a:pt x="84917" y="1168571"/>
                </a:lnTo>
                <a:lnTo>
                  <a:pt x="73926" y="1127977"/>
                </a:lnTo>
                <a:lnTo>
                  <a:pt x="64685" y="1088249"/>
                </a:lnTo>
                <a:lnTo>
                  <a:pt x="57174" y="1049803"/>
                </a:lnTo>
                <a:lnTo>
                  <a:pt x="47244" y="978408"/>
                </a:lnTo>
                <a:lnTo>
                  <a:pt x="43434" y="939546"/>
                </a:lnTo>
                <a:lnTo>
                  <a:pt x="38862" y="859536"/>
                </a:lnTo>
                <a:lnTo>
                  <a:pt x="38100" y="819150"/>
                </a:lnTo>
                <a:lnTo>
                  <a:pt x="38100" y="1141172"/>
                </a:lnTo>
                <a:lnTo>
                  <a:pt x="52794" y="1194429"/>
                </a:lnTo>
                <a:lnTo>
                  <a:pt x="67479" y="1239322"/>
                </a:lnTo>
                <a:lnTo>
                  <a:pt x="84254" y="1284013"/>
                </a:lnTo>
                <a:lnTo>
                  <a:pt x="103142" y="1328041"/>
                </a:lnTo>
                <a:lnTo>
                  <a:pt x="124165" y="1370946"/>
                </a:lnTo>
                <a:lnTo>
                  <a:pt x="147346" y="1412271"/>
                </a:lnTo>
                <a:lnTo>
                  <a:pt x="172709" y="1451556"/>
                </a:lnTo>
                <a:lnTo>
                  <a:pt x="200276" y="1488341"/>
                </a:lnTo>
                <a:lnTo>
                  <a:pt x="230070" y="1522167"/>
                </a:lnTo>
                <a:lnTo>
                  <a:pt x="262115" y="1552576"/>
                </a:lnTo>
                <a:lnTo>
                  <a:pt x="296432" y="1579108"/>
                </a:lnTo>
                <a:lnTo>
                  <a:pt x="333046" y="1601303"/>
                </a:lnTo>
                <a:lnTo>
                  <a:pt x="371978" y="1618703"/>
                </a:lnTo>
                <a:lnTo>
                  <a:pt x="413253" y="1630848"/>
                </a:lnTo>
                <a:lnTo>
                  <a:pt x="456892" y="1637279"/>
                </a:lnTo>
                <a:lnTo>
                  <a:pt x="502920" y="1637538"/>
                </a:lnTo>
                <a:lnTo>
                  <a:pt x="527304" y="1633727"/>
                </a:lnTo>
                <a:lnTo>
                  <a:pt x="593277" y="1613414"/>
                </a:lnTo>
                <a:lnTo>
                  <a:pt x="632292" y="1593704"/>
                </a:lnTo>
                <a:lnTo>
                  <a:pt x="668785" y="1569643"/>
                </a:lnTo>
                <a:lnTo>
                  <a:pt x="702806" y="1541608"/>
                </a:lnTo>
                <a:lnTo>
                  <a:pt x="734406" y="1509978"/>
                </a:lnTo>
                <a:lnTo>
                  <a:pt x="763636" y="1475130"/>
                </a:lnTo>
                <a:lnTo>
                  <a:pt x="790547" y="1437442"/>
                </a:lnTo>
                <a:lnTo>
                  <a:pt x="815190" y="1397293"/>
                </a:lnTo>
                <a:lnTo>
                  <a:pt x="837615" y="1355060"/>
                </a:lnTo>
                <a:lnTo>
                  <a:pt x="857873" y="1311121"/>
                </a:lnTo>
                <a:lnTo>
                  <a:pt x="876016" y="1265854"/>
                </a:lnTo>
                <a:lnTo>
                  <a:pt x="892095" y="1219637"/>
                </a:lnTo>
                <a:lnTo>
                  <a:pt x="906159" y="1172848"/>
                </a:lnTo>
                <a:lnTo>
                  <a:pt x="914400" y="1140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69695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14" y="2035047"/>
            <a:ext cx="7926070" cy="4132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Speec</a:t>
            </a:r>
            <a:r>
              <a:rPr sz="2000" spc="-15" dirty="0" smtClean="0">
                <a:latin typeface="Arial"/>
                <a:cs typeface="Arial"/>
              </a:rPr>
              <a:t>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mos</a:t>
            </a:r>
            <a:r>
              <a:rPr sz="2000" spc="-10" dirty="0" smtClean="0">
                <a:latin typeface="Arial"/>
                <a:cs typeface="Arial"/>
              </a:rPr>
              <a:t>t </a:t>
            </a:r>
            <a:r>
              <a:rPr sz="2000" spc="-15" dirty="0" smtClean="0">
                <a:latin typeface="Arial"/>
                <a:cs typeface="Arial"/>
              </a:rPr>
              <a:t>natura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for</a:t>
            </a:r>
            <a:r>
              <a:rPr sz="2000" spc="-20" dirty="0" smtClean="0">
                <a:latin typeface="Arial"/>
                <a:cs typeface="Arial"/>
              </a:rPr>
              <a:t>m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20" dirty="0" smtClean="0">
                <a:latin typeface="Arial"/>
                <a:cs typeface="Arial"/>
              </a:rPr>
              <a:t>human-huma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communications.</a:t>
            </a:r>
            <a:endParaRPr sz="2000">
              <a:latin typeface="Arial"/>
              <a:cs typeface="Arial"/>
            </a:endParaRPr>
          </a:p>
          <a:p>
            <a:pPr marL="355600" marR="658495" indent="-342900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S</a:t>
            </a:r>
            <a:r>
              <a:rPr sz="2000" spc="-15" dirty="0" smtClean="0">
                <a:latin typeface="Arial"/>
                <a:cs typeface="Arial"/>
              </a:rPr>
              <a:t>peech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related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to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language;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linguistics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branch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of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social science.</a:t>
            </a:r>
            <a:endParaRPr sz="2000">
              <a:latin typeface="Arial"/>
              <a:cs typeface="Arial"/>
            </a:endParaRPr>
          </a:p>
          <a:p>
            <a:pPr marL="355600" marR="1905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S</a:t>
            </a:r>
            <a:r>
              <a:rPr sz="2000" spc="-15" dirty="0" smtClean="0">
                <a:latin typeface="Arial"/>
                <a:cs typeface="Arial"/>
              </a:rPr>
              <a:t>peech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related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to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human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physiological</a:t>
            </a:r>
            <a:r>
              <a:rPr sz="2000" spc="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capability;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physiology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branch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20" dirty="0" smtClean="0">
                <a:latin typeface="Arial"/>
                <a:cs typeface="Arial"/>
              </a:rPr>
              <a:t>medica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science.</a:t>
            </a:r>
            <a:endParaRPr sz="2000">
              <a:latin typeface="Arial"/>
              <a:cs typeface="Arial"/>
            </a:endParaRPr>
          </a:p>
          <a:p>
            <a:pPr marL="355600" marR="1270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Speec</a:t>
            </a:r>
            <a:r>
              <a:rPr sz="2000" spc="-15" dirty="0" smtClean="0">
                <a:latin typeface="Arial"/>
                <a:cs typeface="Arial"/>
              </a:rPr>
              <a:t>h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15" dirty="0" smtClean="0">
                <a:latin typeface="Arial"/>
                <a:cs typeface="Arial"/>
              </a:rPr>
              <a:t>also related to </a:t>
            </a:r>
            <a:r>
              <a:rPr sz="2000" spc="-20" dirty="0" smtClean="0">
                <a:latin typeface="Arial"/>
                <a:cs typeface="Arial"/>
              </a:rPr>
              <a:t>soun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sz="2000" spc="1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and </a:t>
            </a:r>
            <a:r>
              <a:rPr sz="2000" spc="-10" dirty="0" smtClean="0">
                <a:latin typeface="Arial"/>
                <a:cs typeface="Arial"/>
              </a:rPr>
              <a:t>acoustics,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 branch </a:t>
            </a:r>
            <a:r>
              <a:rPr sz="2000" spc="-10" dirty="0" smtClean="0">
                <a:latin typeface="Arial"/>
                <a:cs typeface="Arial"/>
              </a:rPr>
              <a:t>of physical science.</a:t>
            </a:r>
            <a:endParaRPr sz="2000">
              <a:latin typeface="Arial"/>
              <a:cs typeface="Arial"/>
            </a:endParaRPr>
          </a:p>
          <a:p>
            <a:pPr marL="355600" marR="13335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5" dirty="0" smtClean="0">
                <a:latin typeface="Arial"/>
                <a:cs typeface="Arial"/>
              </a:rPr>
              <a:t>Therefore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20" dirty="0" smtClean="0">
                <a:latin typeface="Arial"/>
                <a:cs typeface="Arial"/>
              </a:rPr>
              <a:t>speec</a:t>
            </a:r>
            <a:r>
              <a:rPr sz="2000" spc="-15" dirty="0" smtClean="0">
                <a:latin typeface="Arial"/>
                <a:cs typeface="Arial"/>
              </a:rPr>
              <a:t>h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20" dirty="0" smtClean="0">
                <a:latin typeface="Arial"/>
                <a:cs typeface="Arial"/>
              </a:rPr>
              <a:t>on</a:t>
            </a:r>
            <a:r>
              <a:rPr sz="2000" spc="-15" dirty="0" smtClean="0">
                <a:latin typeface="Arial"/>
                <a:cs typeface="Arial"/>
              </a:rPr>
              <a:t>e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5" dirty="0" smtClean="0">
                <a:latin typeface="Arial"/>
                <a:cs typeface="Arial"/>
              </a:rPr>
              <a:t>m</a:t>
            </a:r>
            <a:r>
              <a:rPr sz="2000" spc="5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st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intriguing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signals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that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humans</a:t>
            </a:r>
            <a:r>
              <a:rPr sz="2000" spc="-10" dirty="0" smtClean="0">
                <a:latin typeface="Arial"/>
                <a:cs typeface="Arial"/>
              </a:rPr>
              <a:t> work with every day.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Purpos</a:t>
            </a:r>
            <a:r>
              <a:rPr sz="2000" spc="-15" dirty="0" smtClean="0">
                <a:latin typeface="Arial"/>
                <a:cs typeface="Arial"/>
              </a:rPr>
              <a:t>e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20" dirty="0" smtClean="0">
                <a:latin typeface="Arial"/>
                <a:cs typeface="Arial"/>
              </a:rPr>
              <a:t>speec</a:t>
            </a:r>
            <a:r>
              <a:rPr sz="2000" spc="-15" dirty="0" smtClean="0">
                <a:latin typeface="Arial"/>
                <a:cs typeface="Arial"/>
              </a:rPr>
              <a:t>h processing: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understand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means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communication;</a:t>
            </a: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represent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for transmission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reproduction;</a:t>
            </a:r>
            <a:endParaRPr sz="1800">
              <a:latin typeface="Arial"/>
              <a:cs typeface="Arial"/>
            </a:endParaRPr>
          </a:p>
          <a:p>
            <a:pPr marL="755650" marR="935355" lvl="1" indent="-285750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analyze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for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automatic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recognition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extraction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 information</a:t>
            </a: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discover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some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physiological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characteristics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the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talker.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8784">
              <a:lnSpc>
                <a:spcPts val="5235"/>
              </a:lnSpc>
            </a:pPr>
            <a:r>
              <a:rPr sz="4400" b="1" spc="-20" dirty="0" smtClean="0">
                <a:solidFill>
                  <a:srgbClr val="33339A"/>
                </a:solidFill>
                <a:latin typeface="Arial"/>
                <a:cs typeface="Arial"/>
              </a:rPr>
              <a:t>Digital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93467"/>
            <a:ext cx="8029575" cy="476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eed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understand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nature of the speech signal</a:t>
            </a:r>
            <a:r>
              <a:rPr sz="2800" spc="0" dirty="0" smtClean="0">
                <a:latin typeface="Arial"/>
                <a:cs typeface="Arial"/>
              </a:rPr>
              <a:t>, and how dsp techniques, communication technologies, and information theory methods can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applied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help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solve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various application scenarios described above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755650" marR="16510" indent="-2857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spc="24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mos</a:t>
            </a:r>
            <a:r>
              <a:rPr sz="2400" spc="0" dirty="0" smtClean="0">
                <a:latin typeface="Arial"/>
                <a:cs typeface="Arial"/>
              </a:rPr>
              <a:t>t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cours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wil</a:t>
            </a:r>
            <a:r>
              <a:rPr sz="2400" spc="0" dirty="0" smtClean="0">
                <a:latin typeface="Arial"/>
                <a:cs typeface="Arial"/>
              </a:rPr>
              <a:t>l </a:t>
            </a:r>
            <a:r>
              <a:rPr sz="2400" spc="-5" dirty="0" smtClean="0">
                <a:latin typeface="Arial"/>
                <a:cs typeface="Arial"/>
              </a:rPr>
              <a:t>concer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itsel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wit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speech signa</a:t>
            </a:r>
            <a:r>
              <a:rPr sz="2400" b="1" spc="0" dirty="0" smtClean="0">
                <a:latin typeface="Arial"/>
                <a:cs typeface="Arial"/>
              </a:rPr>
              <a:t>l</a:t>
            </a:r>
            <a:r>
              <a:rPr sz="2400" b="1" spc="-5" dirty="0" smtClean="0">
                <a:latin typeface="Arial"/>
                <a:cs typeface="Arial"/>
              </a:rPr>
              <a:t> processin</a:t>
            </a:r>
            <a:r>
              <a:rPr sz="2400" b="1" spc="0" dirty="0" smtClean="0">
                <a:latin typeface="Arial"/>
                <a:cs typeface="Arial"/>
              </a:rPr>
              <a:t>g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—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.e.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convertin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on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typ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5" dirty="0" smtClean="0">
                <a:latin typeface="Arial"/>
                <a:cs typeface="Arial"/>
              </a:rPr>
              <a:t> of 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signa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representatio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5" dirty="0" smtClean="0">
                <a:latin typeface="Arial"/>
                <a:cs typeface="Arial"/>
              </a:rPr>
              <a:t> anothe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5" dirty="0" smtClean="0">
                <a:latin typeface="Arial"/>
                <a:cs typeface="Arial"/>
              </a:rPr>
              <a:t> 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 to uncove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variou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mathematica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practica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properties 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signa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o </a:t>
            </a:r>
            <a:r>
              <a:rPr sz="2400" spc="-5" dirty="0" smtClean="0">
                <a:latin typeface="Arial"/>
                <a:cs typeface="Arial"/>
              </a:rPr>
              <a:t>appropriat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processin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 ai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solvin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bot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fundamenta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dee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problem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of interest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514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Signal</a:t>
            </a:r>
            <a:r>
              <a:rPr sz="4400" b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133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600"/>
                </a:ln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2129027"/>
            <a:ext cx="1152906" cy="619505"/>
          </a:xfrm>
          <a:custGeom>
            <a:avLst/>
            <a:gdLst/>
            <a:ahLst/>
            <a:cxnLst/>
            <a:rect l="l" t="t" r="r" b="b"/>
            <a:pathLst>
              <a:path w="1152906" h="619505">
                <a:moveTo>
                  <a:pt x="1152906" y="619506"/>
                </a:moveTo>
                <a:lnTo>
                  <a:pt x="11529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1142999" y="9906"/>
                </a:lnTo>
                <a:lnTo>
                  <a:pt x="1142999" y="4572"/>
                </a:lnTo>
                <a:lnTo>
                  <a:pt x="1147571" y="9906"/>
                </a:lnTo>
                <a:lnTo>
                  <a:pt x="1147571" y="619506"/>
                </a:lnTo>
                <a:lnTo>
                  <a:pt x="1152906" y="619506"/>
                </a:lnTo>
                <a:close/>
              </a:path>
              <a:path w="1152906" h="619505">
                <a:moveTo>
                  <a:pt x="9905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152906" h="619505">
                <a:moveTo>
                  <a:pt x="9905" y="60960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609600"/>
                </a:lnTo>
                <a:lnTo>
                  <a:pt x="9905" y="609600"/>
                </a:lnTo>
                <a:close/>
              </a:path>
              <a:path w="1152906" h="619505">
                <a:moveTo>
                  <a:pt x="1147571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5" y="619506"/>
                </a:lnTo>
                <a:lnTo>
                  <a:pt x="1142999" y="619506"/>
                </a:lnTo>
                <a:lnTo>
                  <a:pt x="1142999" y="614172"/>
                </a:lnTo>
                <a:lnTo>
                  <a:pt x="1147571" y="609600"/>
                </a:lnTo>
                <a:close/>
              </a:path>
              <a:path w="1152906" h="619505">
                <a:moveTo>
                  <a:pt x="9905" y="619506"/>
                </a:moveTo>
                <a:lnTo>
                  <a:pt x="9906" y="614172"/>
                </a:lnTo>
                <a:lnTo>
                  <a:pt x="4572" y="609600"/>
                </a:lnTo>
                <a:lnTo>
                  <a:pt x="4571" y="619506"/>
                </a:lnTo>
                <a:lnTo>
                  <a:pt x="9905" y="619506"/>
                </a:lnTo>
                <a:close/>
              </a:path>
              <a:path w="1152906" h="619505">
                <a:moveTo>
                  <a:pt x="1147571" y="9906"/>
                </a:moveTo>
                <a:lnTo>
                  <a:pt x="1142999" y="4572"/>
                </a:lnTo>
                <a:lnTo>
                  <a:pt x="1142999" y="9906"/>
                </a:lnTo>
                <a:lnTo>
                  <a:pt x="1147571" y="9906"/>
                </a:lnTo>
                <a:close/>
              </a:path>
              <a:path w="1152906" h="619505">
                <a:moveTo>
                  <a:pt x="1147571" y="609600"/>
                </a:moveTo>
                <a:lnTo>
                  <a:pt x="1147571" y="9906"/>
                </a:lnTo>
                <a:lnTo>
                  <a:pt x="1142999" y="9906"/>
                </a:lnTo>
                <a:lnTo>
                  <a:pt x="1142999" y="609600"/>
                </a:lnTo>
                <a:lnTo>
                  <a:pt x="1147571" y="609600"/>
                </a:lnTo>
                <a:close/>
              </a:path>
              <a:path w="1152906" h="619505">
                <a:moveTo>
                  <a:pt x="1147571" y="619506"/>
                </a:moveTo>
                <a:lnTo>
                  <a:pt x="1147571" y="609600"/>
                </a:lnTo>
                <a:lnTo>
                  <a:pt x="1142999" y="614172"/>
                </a:lnTo>
                <a:lnTo>
                  <a:pt x="1142999" y="619506"/>
                </a:lnTo>
                <a:lnTo>
                  <a:pt x="1147571" y="6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411" y="2220214"/>
            <a:ext cx="74739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" marR="12700" indent="-79375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Message 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50" y="2133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600"/>
                </a:lnTo>
                <a:lnTo>
                  <a:pt x="1143000" y="6095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4777" y="2129027"/>
            <a:ext cx="1152905" cy="619505"/>
          </a:xfrm>
          <a:custGeom>
            <a:avLst/>
            <a:gdLst/>
            <a:ahLst/>
            <a:cxnLst/>
            <a:rect l="l" t="t" r="r" b="b"/>
            <a:pathLst>
              <a:path w="1152905" h="619505">
                <a:moveTo>
                  <a:pt x="1152905" y="619505"/>
                </a:moveTo>
                <a:lnTo>
                  <a:pt x="1152905" y="0"/>
                </a:lnTo>
                <a:lnTo>
                  <a:pt x="0" y="0"/>
                </a:lnTo>
                <a:lnTo>
                  <a:pt x="0" y="619506"/>
                </a:lnTo>
                <a:lnTo>
                  <a:pt x="4572" y="6195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2" y="9905"/>
                </a:lnTo>
                <a:lnTo>
                  <a:pt x="1147572" y="619505"/>
                </a:lnTo>
                <a:lnTo>
                  <a:pt x="1152905" y="619505"/>
                </a:lnTo>
                <a:close/>
              </a:path>
              <a:path w="1152905" h="61950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152905" h="619505">
                <a:moveTo>
                  <a:pt x="9906" y="6096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609600"/>
                </a:lnTo>
                <a:lnTo>
                  <a:pt x="9906" y="609600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5" y="619506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9905" y="619506"/>
                </a:moveTo>
                <a:lnTo>
                  <a:pt x="9906" y="614172"/>
                </a:lnTo>
                <a:lnTo>
                  <a:pt x="4572" y="609600"/>
                </a:lnTo>
                <a:lnTo>
                  <a:pt x="4572" y="619506"/>
                </a:lnTo>
                <a:lnTo>
                  <a:pt x="9905" y="619506"/>
                </a:lnTo>
                <a:close/>
              </a:path>
              <a:path w="1152905" h="619505">
                <a:moveTo>
                  <a:pt x="1147572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2" y="9905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1147572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1147572" y="619505"/>
                </a:moveTo>
                <a:lnTo>
                  <a:pt x="1147572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2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0667" y="2250947"/>
            <a:ext cx="880744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0489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Linguistic Construction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2133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599"/>
                </a:lnTo>
                <a:lnTo>
                  <a:pt x="1143000" y="6095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0228" y="2129027"/>
            <a:ext cx="1152905" cy="619505"/>
          </a:xfrm>
          <a:custGeom>
            <a:avLst/>
            <a:gdLst/>
            <a:ahLst/>
            <a:cxnLst/>
            <a:rect l="l" t="t" r="r" b="b"/>
            <a:pathLst>
              <a:path w="1152905" h="619505">
                <a:moveTo>
                  <a:pt x="1152905" y="619505"/>
                </a:moveTo>
                <a:lnTo>
                  <a:pt x="1152905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2" y="9905"/>
                </a:lnTo>
                <a:lnTo>
                  <a:pt x="1147572" y="619505"/>
                </a:lnTo>
                <a:lnTo>
                  <a:pt x="1152905" y="619505"/>
                </a:lnTo>
                <a:close/>
              </a:path>
              <a:path w="1152905" h="619505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1152905" h="619505">
                <a:moveTo>
                  <a:pt x="9906" y="609599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6" y="609599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4572" y="609599"/>
                </a:lnTo>
                <a:lnTo>
                  <a:pt x="9906" y="614171"/>
                </a:lnTo>
                <a:lnTo>
                  <a:pt x="9906" y="619505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9906" y="619505"/>
                </a:moveTo>
                <a:lnTo>
                  <a:pt x="9906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6" y="619505"/>
                </a:lnTo>
                <a:close/>
              </a:path>
              <a:path w="1152905" h="619505">
                <a:moveTo>
                  <a:pt x="1147572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2" y="9905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1147572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1147572" y="619505"/>
                </a:moveTo>
                <a:lnTo>
                  <a:pt x="1147572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2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8591" y="2220214"/>
            <a:ext cx="915669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4" marR="12700" indent="-2032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Articulatory Production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6450" y="2133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599"/>
                </a:lnTo>
                <a:lnTo>
                  <a:pt x="1143000" y="6095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1878" y="2129027"/>
            <a:ext cx="1152905" cy="619505"/>
          </a:xfrm>
          <a:custGeom>
            <a:avLst/>
            <a:gdLst/>
            <a:ahLst/>
            <a:cxnLst/>
            <a:rect l="l" t="t" r="r" b="b"/>
            <a:pathLst>
              <a:path w="1152905" h="619505">
                <a:moveTo>
                  <a:pt x="1152905" y="619505"/>
                </a:moveTo>
                <a:lnTo>
                  <a:pt x="1152905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2" y="9905"/>
                </a:lnTo>
                <a:lnTo>
                  <a:pt x="1147572" y="619505"/>
                </a:lnTo>
                <a:lnTo>
                  <a:pt x="1152905" y="619505"/>
                </a:lnTo>
                <a:close/>
              </a:path>
              <a:path w="1152905" h="619505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1152905" h="619505">
                <a:moveTo>
                  <a:pt x="9906" y="609599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6" y="609599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4572" y="609599"/>
                </a:lnTo>
                <a:lnTo>
                  <a:pt x="9906" y="614171"/>
                </a:lnTo>
                <a:lnTo>
                  <a:pt x="9906" y="619505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9906" y="619505"/>
                </a:moveTo>
                <a:lnTo>
                  <a:pt x="9906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6" y="619505"/>
                </a:lnTo>
                <a:close/>
              </a:path>
              <a:path w="1152905" h="619505">
                <a:moveTo>
                  <a:pt x="1147572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2" y="9905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1147572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1147572" y="619505"/>
                </a:moveTo>
                <a:lnTo>
                  <a:pt x="1147572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2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5294" y="2250947"/>
            <a:ext cx="84581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1920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Acoustic Propagation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0" y="2133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599"/>
                </a:lnTo>
                <a:lnTo>
                  <a:pt x="1143000" y="609599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5428" y="2129027"/>
            <a:ext cx="1152905" cy="619505"/>
          </a:xfrm>
          <a:custGeom>
            <a:avLst/>
            <a:gdLst/>
            <a:ahLst/>
            <a:cxnLst/>
            <a:rect l="l" t="t" r="r" b="b"/>
            <a:pathLst>
              <a:path w="1152905" h="619505">
                <a:moveTo>
                  <a:pt x="1152905" y="619505"/>
                </a:moveTo>
                <a:lnTo>
                  <a:pt x="1152905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2" y="9905"/>
                </a:lnTo>
                <a:lnTo>
                  <a:pt x="1147572" y="619505"/>
                </a:lnTo>
                <a:lnTo>
                  <a:pt x="1152905" y="619505"/>
                </a:lnTo>
                <a:close/>
              </a:path>
              <a:path w="1152905" h="619505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52905" h="619505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152905" h="619505">
                <a:moveTo>
                  <a:pt x="1147572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2" y="9905"/>
                </a:lnTo>
                <a:close/>
              </a:path>
              <a:path w="1152905" h="619505">
                <a:moveTo>
                  <a:pt x="1147572" y="609599"/>
                </a:moveTo>
                <a:lnTo>
                  <a:pt x="1147572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2" y="609599"/>
                </a:lnTo>
                <a:close/>
              </a:path>
              <a:path w="1152905" h="619505">
                <a:moveTo>
                  <a:pt x="1147572" y="619505"/>
                </a:moveTo>
                <a:lnTo>
                  <a:pt x="1147572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2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41411" y="2250947"/>
            <a:ext cx="9004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02870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Electronic </a:t>
            </a:r>
            <a:r>
              <a:rPr sz="1200" spc="-45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5" dirty="0" smtClean="0">
                <a:latin typeface="Arial"/>
                <a:cs typeface="Arial"/>
              </a:rPr>
              <a:t>ansduction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8800" y="2432304"/>
            <a:ext cx="609600" cy="44196"/>
          </a:xfrm>
          <a:custGeom>
            <a:avLst/>
            <a:gdLst/>
            <a:ahLst/>
            <a:cxnLst/>
            <a:rect l="l" t="t" r="r" b="b"/>
            <a:pathLst>
              <a:path w="609600" h="44196">
                <a:moveTo>
                  <a:pt x="546354" y="12954"/>
                </a:moveTo>
                <a:lnTo>
                  <a:pt x="546354" y="0"/>
                </a:lnTo>
                <a:lnTo>
                  <a:pt x="0" y="0"/>
                </a:lnTo>
                <a:lnTo>
                  <a:pt x="0" y="12954"/>
                </a:lnTo>
                <a:lnTo>
                  <a:pt x="546354" y="12954"/>
                </a:lnTo>
                <a:close/>
              </a:path>
              <a:path w="609600" h="44196">
                <a:moveTo>
                  <a:pt x="609600" y="6096"/>
                </a:moveTo>
                <a:lnTo>
                  <a:pt x="533400" y="-32003"/>
                </a:lnTo>
                <a:lnTo>
                  <a:pt x="533400" y="0"/>
                </a:lnTo>
                <a:lnTo>
                  <a:pt x="546354" y="0"/>
                </a:lnTo>
                <a:lnTo>
                  <a:pt x="546354" y="37719"/>
                </a:lnTo>
                <a:lnTo>
                  <a:pt x="609600" y="6096"/>
                </a:lnTo>
                <a:close/>
              </a:path>
              <a:path w="609600" h="44196">
                <a:moveTo>
                  <a:pt x="546354" y="37719"/>
                </a:moveTo>
                <a:lnTo>
                  <a:pt x="546354" y="12954"/>
                </a:lnTo>
                <a:lnTo>
                  <a:pt x="533400" y="12954"/>
                </a:lnTo>
                <a:lnTo>
                  <a:pt x="533400" y="44196"/>
                </a:lnTo>
                <a:lnTo>
                  <a:pt x="546354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3000" y="2432304"/>
            <a:ext cx="609600" cy="44196"/>
          </a:xfrm>
          <a:custGeom>
            <a:avLst/>
            <a:gdLst/>
            <a:ahLst/>
            <a:cxnLst/>
            <a:rect l="l" t="t" r="r" b="b"/>
            <a:pathLst>
              <a:path w="609600" h="44196">
                <a:moveTo>
                  <a:pt x="546353" y="12954"/>
                </a:moveTo>
                <a:lnTo>
                  <a:pt x="546353" y="0"/>
                </a:lnTo>
                <a:lnTo>
                  <a:pt x="0" y="0"/>
                </a:lnTo>
                <a:lnTo>
                  <a:pt x="0" y="12954"/>
                </a:lnTo>
                <a:lnTo>
                  <a:pt x="546353" y="12954"/>
                </a:lnTo>
                <a:close/>
              </a:path>
              <a:path w="609600" h="44196">
                <a:moveTo>
                  <a:pt x="609600" y="6096"/>
                </a:moveTo>
                <a:lnTo>
                  <a:pt x="533400" y="-32003"/>
                </a:lnTo>
                <a:lnTo>
                  <a:pt x="533400" y="0"/>
                </a:lnTo>
                <a:lnTo>
                  <a:pt x="546353" y="0"/>
                </a:lnTo>
                <a:lnTo>
                  <a:pt x="546353" y="37719"/>
                </a:lnTo>
                <a:lnTo>
                  <a:pt x="609600" y="6096"/>
                </a:lnTo>
                <a:close/>
              </a:path>
              <a:path w="609600" h="44196">
                <a:moveTo>
                  <a:pt x="546353" y="37719"/>
                </a:moveTo>
                <a:lnTo>
                  <a:pt x="546353" y="12954"/>
                </a:lnTo>
                <a:lnTo>
                  <a:pt x="533400" y="12954"/>
                </a:lnTo>
                <a:lnTo>
                  <a:pt x="533400" y="44196"/>
                </a:lnTo>
                <a:lnTo>
                  <a:pt x="546353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1400" y="2432304"/>
            <a:ext cx="533400" cy="44196"/>
          </a:xfrm>
          <a:custGeom>
            <a:avLst/>
            <a:gdLst/>
            <a:ahLst/>
            <a:cxnLst/>
            <a:rect l="l" t="t" r="r" b="b"/>
            <a:pathLst>
              <a:path w="533400" h="44196">
                <a:moveTo>
                  <a:pt x="470153" y="12953"/>
                </a:moveTo>
                <a:lnTo>
                  <a:pt x="470153" y="0"/>
                </a:lnTo>
                <a:lnTo>
                  <a:pt x="0" y="0"/>
                </a:lnTo>
                <a:lnTo>
                  <a:pt x="0" y="12953"/>
                </a:lnTo>
                <a:lnTo>
                  <a:pt x="470153" y="12953"/>
                </a:lnTo>
                <a:close/>
              </a:path>
              <a:path w="533400" h="44196">
                <a:moveTo>
                  <a:pt x="533400" y="6095"/>
                </a:moveTo>
                <a:lnTo>
                  <a:pt x="457200" y="-32004"/>
                </a:lnTo>
                <a:lnTo>
                  <a:pt x="457200" y="0"/>
                </a:lnTo>
                <a:lnTo>
                  <a:pt x="470153" y="0"/>
                </a:lnTo>
                <a:lnTo>
                  <a:pt x="470153" y="37718"/>
                </a:lnTo>
                <a:lnTo>
                  <a:pt x="533400" y="6095"/>
                </a:lnTo>
                <a:close/>
              </a:path>
              <a:path w="533400" h="44196">
                <a:moveTo>
                  <a:pt x="470153" y="37718"/>
                </a:moveTo>
                <a:lnTo>
                  <a:pt x="470153" y="12953"/>
                </a:lnTo>
                <a:lnTo>
                  <a:pt x="457200" y="12953"/>
                </a:lnTo>
                <a:lnTo>
                  <a:pt x="457200" y="44195"/>
                </a:lnTo>
                <a:lnTo>
                  <a:pt x="47015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7800" y="2432304"/>
            <a:ext cx="609600" cy="44196"/>
          </a:xfrm>
          <a:custGeom>
            <a:avLst/>
            <a:gdLst/>
            <a:ahLst/>
            <a:cxnLst/>
            <a:rect l="l" t="t" r="r" b="b"/>
            <a:pathLst>
              <a:path w="609600" h="44196">
                <a:moveTo>
                  <a:pt x="546353" y="12953"/>
                </a:moveTo>
                <a:lnTo>
                  <a:pt x="546353" y="0"/>
                </a:lnTo>
                <a:lnTo>
                  <a:pt x="0" y="0"/>
                </a:lnTo>
                <a:lnTo>
                  <a:pt x="0" y="12953"/>
                </a:lnTo>
                <a:lnTo>
                  <a:pt x="546353" y="12953"/>
                </a:lnTo>
                <a:close/>
              </a:path>
              <a:path w="609600" h="44196">
                <a:moveTo>
                  <a:pt x="609600" y="6095"/>
                </a:moveTo>
                <a:lnTo>
                  <a:pt x="533400" y="-32004"/>
                </a:lnTo>
                <a:lnTo>
                  <a:pt x="533400" y="0"/>
                </a:lnTo>
                <a:lnTo>
                  <a:pt x="546353" y="0"/>
                </a:lnTo>
                <a:lnTo>
                  <a:pt x="546353" y="37718"/>
                </a:lnTo>
                <a:lnTo>
                  <a:pt x="609600" y="6095"/>
                </a:lnTo>
                <a:close/>
              </a:path>
              <a:path w="609600" h="44196">
                <a:moveTo>
                  <a:pt x="546353" y="37718"/>
                </a:moveTo>
                <a:lnTo>
                  <a:pt x="546353" y="12953"/>
                </a:lnTo>
                <a:lnTo>
                  <a:pt x="533400" y="12953"/>
                </a:lnTo>
                <a:lnTo>
                  <a:pt x="533400" y="44195"/>
                </a:lnTo>
                <a:lnTo>
                  <a:pt x="54635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2432304"/>
            <a:ext cx="609600" cy="44196"/>
          </a:xfrm>
          <a:custGeom>
            <a:avLst/>
            <a:gdLst/>
            <a:ahLst/>
            <a:cxnLst/>
            <a:rect l="l" t="t" r="r" b="b"/>
            <a:pathLst>
              <a:path w="609600" h="44196">
                <a:moveTo>
                  <a:pt x="546353" y="12953"/>
                </a:moveTo>
                <a:lnTo>
                  <a:pt x="546353" y="0"/>
                </a:lnTo>
                <a:lnTo>
                  <a:pt x="0" y="0"/>
                </a:lnTo>
                <a:lnTo>
                  <a:pt x="0" y="12953"/>
                </a:lnTo>
                <a:lnTo>
                  <a:pt x="546353" y="12953"/>
                </a:lnTo>
                <a:close/>
              </a:path>
              <a:path w="609600" h="44196">
                <a:moveTo>
                  <a:pt x="609600" y="6095"/>
                </a:moveTo>
                <a:lnTo>
                  <a:pt x="533400" y="-32004"/>
                </a:lnTo>
                <a:lnTo>
                  <a:pt x="533400" y="0"/>
                </a:lnTo>
                <a:lnTo>
                  <a:pt x="546353" y="0"/>
                </a:lnTo>
                <a:lnTo>
                  <a:pt x="546353" y="37718"/>
                </a:lnTo>
                <a:lnTo>
                  <a:pt x="609600" y="6095"/>
                </a:lnTo>
                <a:close/>
              </a:path>
              <a:path w="609600" h="44196">
                <a:moveTo>
                  <a:pt x="546353" y="37718"/>
                </a:moveTo>
                <a:lnTo>
                  <a:pt x="546353" y="12953"/>
                </a:lnTo>
                <a:lnTo>
                  <a:pt x="533400" y="12953"/>
                </a:lnTo>
                <a:lnTo>
                  <a:pt x="533400" y="44195"/>
                </a:lnTo>
                <a:lnTo>
                  <a:pt x="54635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8963" y="2860294"/>
            <a:ext cx="17335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 smtClean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2101" y="2860294"/>
            <a:ext cx="19304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 smtClean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5819" y="2860294"/>
            <a:ext cx="14414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7596" y="2860294"/>
            <a:ext cx="14414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41389" y="2860294"/>
            <a:ext cx="14414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333" y="3313429"/>
            <a:ext cx="123317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 algn="ctr">
              <a:lnSpc>
                <a:spcPct val="100000"/>
              </a:lnSpc>
            </a:pPr>
            <a:r>
              <a:rPr sz="1600" spc="-5" dirty="0" smtClean="0">
                <a:latin typeface="Arial"/>
                <a:cs typeface="Arial"/>
              </a:rPr>
              <a:t>Idea encapsulated 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-5" dirty="0" smtClean="0">
                <a:latin typeface="Arial"/>
                <a:cs typeface="Arial"/>
              </a:rPr>
              <a:t>message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4381" y="3313429"/>
            <a:ext cx="121158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600" spc="-5" dirty="0" smtClean="0">
                <a:latin typeface="Arial"/>
                <a:cs typeface="Arial"/>
              </a:rPr>
              <a:t>Message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M, realize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 a </a:t>
            </a:r>
            <a:r>
              <a:rPr sz="1600" spc="-5" dirty="0" smtClean="0">
                <a:latin typeface="Arial"/>
                <a:cs typeface="Arial"/>
              </a:rPr>
              <a:t>word sequence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2032" y="3313429"/>
            <a:ext cx="137795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1600" spc="-35" dirty="0" smtClean="0">
                <a:latin typeface="Arial"/>
                <a:cs typeface="Arial"/>
              </a:rPr>
              <a:t>W</a:t>
            </a:r>
            <a:r>
              <a:rPr sz="1600" spc="-5" dirty="0" smtClean="0">
                <a:latin typeface="Arial"/>
                <a:cs typeface="Arial"/>
              </a:rPr>
              <a:t>ord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-5" dirty="0" smtClean="0">
                <a:latin typeface="Arial"/>
                <a:cs typeface="Arial"/>
              </a:rPr>
              <a:t>realized a</a:t>
            </a:r>
            <a:r>
              <a:rPr sz="1600" spc="0" dirty="0" smtClean="0">
                <a:latin typeface="Arial"/>
                <a:cs typeface="Arial"/>
              </a:rPr>
              <a:t>s a </a:t>
            </a:r>
            <a:r>
              <a:rPr sz="1600" spc="-5" dirty="0" smtClean="0">
                <a:latin typeface="Arial"/>
                <a:cs typeface="Arial"/>
              </a:rPr>
              <a:t>sequence 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(phonemic) sounds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05619" y="3313429"/>
            <a:ext cx="1018540" cy="171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 algn="ctr">
              <a:lnSpc>
                <a:spcPct val="100000"/>
              </a:lnSpc>
            </a:pPr>
            <a:r>
              <a:rPr sz="1600" spc="-5" dirty="0" smtClean="0">
                <a:latin typeface="Arial"/>
                <a:cs typeface="Arial"/>
              </a:rPr>
              <a:t>Sounds receive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at the transducer through </a:t>
            </a:r>
            <a:r>
              <a:rPr sz="1600" spc="0" dirty="0" smtClean="0">
                <a:latin typeface="Arial"/>
                <a:cs typeface="Arial"/>
              </a:rPr>
              <a:t>acoustic </a:t>
            </a:r>
            <a:r>
              <a:rPr sz="1600" spc="-5" dirty="0" smtClean="0">
                <a:latin typeface="Arial"/>
                <a:cs typeface="Arial"/>
              </a:rPr>
              <a:t>ambient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4301" y="3313429"/>
            <a:ext cx="163893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600" spc="-5" dirty="0" smtClean="0">
                <a:latin typeface="Arial"/>
                <a:cs typeface="Arial"/>
              </a:rPr>
              <a:t>Signal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converted fro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acousti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5" dirty="0" smtClean="0">
                <a:latin typeface="Arial"/>
                <a:cs typeface="Arial"/>
              </a:rPr>
              <a:t> to electric, transmitted, distorte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and receive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03640" y="1946147"/>
            <a:ext cx="75692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Speech </a:t>
            </a:r>
            <a:r>
              <a:rPr sz="1200" b="1" spc="-45" dirty="0" smtClean="0">
                <a:latin typeface="Arial"/>
                <a:cs typeface="Arial"/>
              </a:rPr>
              <a:t>W</a:t>
            </a:r>
            <a:r>
              <a:rPr sz="1200" b="1" spc="-5" dirty="0" smtClean="0">
                <a:latin typeface="Arial"/>
                <a:cs typeface="Arial"/>
              </a:rPr>
              <a:t>aveform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66800" y="4876800"/>
            <a:ext cx="3276600" cy="1676400"/>
          </a:xfrm>
          <a:custGeom>
            <a:avLst/>
            <a:gdLst/>
            <a:ahLst/>
            <a:cxnLst/>
            <a:rect l="l" t="t" r="r" b="b"/>
            <a:pathLst>
              <a:path w="3276600" h="1676400">
                <a:moveTo>
                  <a:pt x="0" y="0"/>
                </a:moveTo>
                <a:lnTo>
                  <a:pt x="0" y="1676400"/>
                </a:lnTo>
                <a:lnTo>
                  <a:pt x="3276600" y="1676400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4100" y="4857750"/>
            <a:ext cx="0" cy="1714500"/>
          </a:xfrm>
          <a:custGeom>
            <a:avLst/>
            <a:gdLst/>
            <a:ahLst/>
            <a:cxnLst/>
            <a:rect l="l" t="t" r="r" b="b"/>
            <a:pathLst>
              <a:path h="1714500">
                <a:moveTo>
                  <a:pt x="0" y="0"/>
                </a:moveTo>
                <a:lnTo>
                  <a:pt x="0" y="171450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0450" y="4864227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32893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6100" y="4857750"/>
            <a:ext cx="0" cy="1714500"/>
          </a:xfrm>
          <a:custGeom>
            <a:avLst/>
            <a:gdLst/>
            <a:ahLst/>
            <a:cxnLst/>
            <a:rect l="l" t="t" r="r" b="b"/>
            <a:pathLst>
              <a:path h="1714500">
                <a:moveTo>
                  <a:pt x="0" y="0"/>
                </a:moveTo>
                <a:lnTo>
                  <a:pt x="0" y="171450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0703" y="6566154"/>
            <a:ext cx="3289554" cy="0"/>
          </a:xfrm>
          <a:custGeom>
            <a:avLst/>
            <a:gdLst/>
            <a:ahLst/>
            <a:cxnLst/>
            <a:rect l="l" t="t" r="r" b="b"/>
            <a:pathLst>
              <a:path w="3289554">
                <a:moveTo>
                  <a:pt x="3289554" y="0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9500" y="4883658"/>
            <a:ext cx="0" cy="1663446"/>
          </a:xfrm>
          <a:custGeom>
            <a:avLst/>
            <a:gdLst/>
            <a:ahLst/>
            <a:cxnLst/>
            <a:rect l="l" t="t" r="r" b="b"/>
            <a:pathLst>
              <a:path h="1663446">
                <a:moveTo>
                  <a:pt x="0" y="0"/>
                </a:moveTo>
                <a:lnTo>
                  <a:pt x="0" y="1663446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5850" y="4889753"/>
            <a:ext cx="3238499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3238499" y="0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700" y="4883658"/>
            <a:ext cx="0" cy="1663446"/>
          </a:xfrm>
          <a:custGeom>
            <a:avLst/>
            <a:gdLst/>
            <a:ahLst/>
            <a:cxnLst/>
            <a:rect l="l" t="t" r="r" b="b"/>
            <a:pathLst>
              <a:path h="1663446">
                <a:moveTo>
                  <a:pt x="0" y="0"/>
                </a:moveTo>
                <a:lnTo>
                  <a:pt x="0" y="1663446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5850" y="6540627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32385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8400" y="5023104"/>
            <a:ext cx="3073400" cy="1382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Conventional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studies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 speech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science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 signals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recorded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sound booth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little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interference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or 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9180" y="243840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3400" y="5753100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1295400" h="76200">
                <a:moveTo>
                  <a:pt x="1295400" y="44958"/>
                </a:moveTo>
                <a:lnTo>
                  <a:pt x="1295400" y="32004"/>
                </a:lnTo>
                <a:lnTo>
                  <a:pt x="64008" y="32004"/>
                </a:lnTo>
                <a:lnTo>
                  <a:pt x="64008" y="44958"/>
                </a:lnTo>
                <a:lnTo>
                  <a:pt x="1295400" y="44958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4958"/>
                </a:lnTo>
                <a:lnTo>
                  <a:pt x="64008" y="44958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1200" y="5334000"/>
            <a:ext cx="3048000" cy="1295400"/>
          </a:xfrm>
          <a:custGeom>
            <a:avLst/>
            <a:gdLst/>
            <a:ahLst/>
            <a:cxnLst/>
            <a:rect l="l" t="t" r="r" b="b"/>
            <a:pathLst>
              <a:path w="3048000" h="1295400">
                <a:moveTo>
                  <a:pt x="0" y="0"/>
                </a:moveTo>
                <a:lnTo>
                  <a:pt x="0" y="1295400"/>
                </a:lnTo>
                <a:lnTo>
                  <a:pt x="3048000" y="129540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78500" y="531495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50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4850" y="5321427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30607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51900" y="531495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50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85103" y="6642354"/>
            <a:ext cx="3060953" cy="0"/>
          </a:xfrm>
          <a:custGeom>
            <a:avLst/>
            <a:gdLst/>
            <a:ahLst/>
            <a:cxnLst/>
            <a:rect l="l" t="t" r="r" b="b"/>
            <a:pathLst>
              <a:path w="3060954">
                <a:moveTo>
                  <a:pt x="3060953" y="0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3900" y="5340858"/>
            <a:ext cx="0" cy="1282446"/>
          </a:xfrm>
          <a:custGeom>
            <a:avLst/>
            <a:gdLst/>
            <a:ahLst/>
            <a:cxnLst/>
            <a:rect l="l" t="t" r="r" b="b"/>
            <a:pathLst>
              <a:path h="1282446">
                <a:moveTo>
                  <a:pt x="0" y="0"/>
                </a:moveTo>
                <a:lnTo>
                  <a:pt x="0" y="1282446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10250" y="5346953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3009900" y="0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26500" y="5340858"/>
            <a:ext cx="0" cy="1282446"/>
          </a:xfrm>
          <a:custGeom>
            <a:avLst/>
            <a:gdLst/>
            <a:ahLst/>
            <a:cxnLst/>
            <a:rect l="l" t="t" r="r" b="b"/>
            <a:pathLst>
              <a:path h="1282446">
                <a:moveTo>
                  <a:pt x="0" y="0"/>
                </a:moveTo>
                <a:lnTo>
                  <a:pt x="0" y="1282446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10250" y="6616827"/>
            <a:ext cx="3009899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3009899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51303" y="5426964"/>
            <a:ext cx="2527935" cy="1108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Practical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applications require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 realistic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or “real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world”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noise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distortions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20580" y="24384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39200" y="59055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2004"/>
                </a:lnTo>
                <a:lnTo>
                  <a:pt x="76200" y="32004"/>
                </a:lnTo>
                <a:close/>
              </a:path>
              <a:path w="381000" h="76200">
                <a:moveTo>
                  <a:pt x="381000" y="44958"/>
                </a:moveTo>
                <a:lnTo>
                  <a:pt x="381000" y="32004"/>
                </a:lnTo>
                <a:lnTo>
                  <a:pt x="64007" y="32004"/>
                </a:lnTo>
                <a:lnTo>
                  <a:pt x="64007" y="44958"/>
                </a:lnTo>
                <a:lnTo>
                  <a:pt x="381000" y="44958"/>
                </a:lnTo>
                <a:close/>
              </a:path>
              <a:path w="381000" h="76200">
                <a:moveTo>
                  <a:pt x="76200" y="76200"/>
                </a:moveTo>
                <a:lnTo>
                  <a:pt x="76200" y="44958"/>
                </a:lnTo>
                <a:lnTo>
                  <a:pt x="64007" y="44958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noAutofit/>
          </a:bodyPr>
          <a:lstStyle/>
          <a:p>
            <a:pPr marL="330200">
              <a:lnSpc>
                <a:spcPts val="3804"/>
              </a:lnSpc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Production/Generatio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795272"/>
            <a:ext cx="7962265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ts val="216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Messag</a:t>
            </a:r>
            <a:r>
              <a:rPr sz="20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000" b="1" i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Formulatio</a:t>
            </a:r>
            <a:r>
              <a:rPr sz="20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0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85" dirty="0" smtClean="0">
                <a:latin typeface="Arial"/>
                <a:cs typeface="Arial"/>
              </a:rPr>
              <a:t>-7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desire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to </a:t>
            </a:r>
            <a:r>
              <a:rPr sz="2000" spc="-20" dirty="0" smtClean="0">
                <a:latin typeface="Arial"/>
                <a:cs typeface="Arial"/>
              </a:rPr>
              <a:t>communicat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idea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wish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 request, </a:t>
            </a:r>
            <a:r>
              <a:rPr sz="2000" spc="-20" dirty="0" smtClean="0">
                <a:latin typeface="Arial"/>
                <a:cs typeface="Arial"/>
              </a:rPr>
              <a:t>…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=&gt;</a:t>
            </a:r>
            <a:r>
              <a:rPr sz="2000" spc="-10" dirty="0" smtClean="0">
                <a:latin typeface="Arial"/>
                <a:cs typeface="Arial"/>
              </a:rPr>
              <a:t> express the </a:t>
            </a:r>
            <a:r>
              <a:rPr sz="2000" spc="-15" dirty="0" smtClean="0">
                <a:latin typeface="Arial"/>
                <a:cs typeface="Arial"/>
              </a:rPr>
              <a:t>mes</a:t>
            </a:r>
            <a:r>
              <a:rPr sz="2000" spc="-20" dirty="0" smtClean="0">
                <a:latin typeface="Arial"/>
                <a:cs typeface="Arial"/>
              </a:rPr>
              <a:t>sag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sequenc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20" dirty="0" smtClean="0">
                <a:latin typeface="Arial"/>
                <a:cs typeface="Arial"/>
              </a:rPr>
              <a:t> words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017" y="2860547"/>
            <a:ext cx="1033144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780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Desir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10" dirty="0" smtClean="0">
                <a:latin typeface="Arial"/>
                <a:cs typeface="Arial"/>
              </a:rPr>
              <a:t> </a:t>
            </a:r>
            <a:r>
              <a:rPr sz="1200" b="1" spc="-5" dirty="0" smtClean="0">
                <a:latin typeface="Arial"/>
                <a:cs typeface="Arial"/>
              </a:rPr>
              <a:t>to Communicate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514600"/>
            <a:ext cx="1676400" cy="651510"/>
          </a:xfrm>
          <a:custGeom>
            <a:avLst/>
            <a:gdLst/>
            <a:ahLst/>
            <a:cxnLst/>
            <a:rect l="l" t="t" r="r" b="b"/>
            <a:pathLst>
              <a:path w="1676400" h="651510">
                <a:moveTo>
                  <a:pt x="0" y="0"/>
                </a:moveTo>
                <a:lnTo>
                  <a:pt x="0" y="651510"/>
                </a:lnTo>
                <a:lnTo>
                  <a:pt x="1676400" y="651509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3704" y="2508504"/>
            <a:ext cx="1689354" cy="663701"/>
          </a:xfrm>
          <a:custGeom>
            <a:avLst/>
            <a:gdLst/>
            <a:ahLst/>
            <a:cxnLst/>
            <a:rect l="l" t="t" r="r" b="b"/>
            <a:pathLst>
              <a:path w="1689353" h="663701">
                <a:moveTo>
                  <a:pt x="1689354" y="663701"/>
                </a:moveTo>
                <a:lnTo>
                  <a:pt x="1689354" y="0"/>
                </a:lnTo>
                <a:lnTo>
                  <a:pt x="0" y="0"/>
                </a:lnTo>
                <a:lnTo>
                  <a:pt x="0" y="663702"/>
                </a:lnTo>
                <a:lnTo>
                  <a:pt x="6096" y="663702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399" y="12953"/>
                </a:lnTo>
                <a:lnTo>
                  <a:pt x="1676399" y="6095"/>
                </a:lnTo>
                <a:lnTo>
                  <a:pt x="1682495" y="12953"/>
                </a:lnTo>
                <a:lnTo>
                  <a:pt x="1682495" y="663701"/>
                </a:lnTo>
                <a:lnTo>
                  <a:pt x="1689354" y="663701"/>
                </a:lnTo>
                <a:close/>
              </a:path>
              <a:path w="1689353" h="663701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3" h="663701">
                <a:moveTo>
                  <a:pt x="12954" y="65074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650748"/>
                </a:lnTo>
                <a:lnTo>
                  <a:pt x="12954" y="650748"/>
                </a:lnTo>
                <a:close/>
              </a:path>
              <a:path w="1689353" h="663701">
                <a:moveTo>
                  <a:pt x="1682495" y="650747"/>
                </a:moveTo>
                <a:lnTo>
                  <a:pt x="6096" y="650748"/>
                </a:lnTo>
                <a:lnTo>
                  <a:pt x="12954" y="657606"/>
                </a:lnTo>
                <a:lnTo>
                  <a:pt x="12954" y="663702"/>
                </a:lnTo>
                <a:lnTo>
                  <a:pt x="1676399" y="663701"/>
                </a:lnTo>
                <a:lnTo>
                  <a:pt x="1676399" y="657606"/>
                </a:lnTo>
                <a:lnTo>
                  <a:pt x="1682495" y="650747"/>
                </a:lnTo>
                <a:close/>
              </a:path>
              <a:path w="1689353" h="663701">
                <a:moveTo>
                  <a:pt x="12954" y="663702"/>
                </a:moveTo>
                <a:lnTo>
                  <a:pt x="12954" y="657606"/>
                </a:lnTo>
                <a:lnTo>
                  <a:pt x="6096" y="650748"/>
                </a:lnTo>
                <a:lnTo>
                  <a:pt x="6096" y="663702"/>
                </a:lnTo>
                <a:lnTo>
                  <a:pt x="12954" y="663702"/>
                </a:lnTo>
                <a:close/>
              </a:path>
              <a:path w="1689353" h="663701">
                <a:moveTo>
                  <a:pt x="1682495" y="12953"/>
                </a:moveTo>
                <a:lnTo>
                  <a:pt x="1676399" y="6095"/>
                </a:lnTo>
                <a:lnTo>
                  <a:pt x="1676399" y="12953"/>
                </a:lnTo>
                <a:lnTo>
                  <a:pt x="1682495" y="12953"/>
                </a:lnTo>
                <a:close/>
              </a:path>
              <a:path w="1689353" h="663701">
                <a:moveTo>
                  <a:pt x="1682495" y="650747"/>
                </a:moveTo>
                <a:lnTo>
                  <a:pt x="1682495" y="12953"/>
                </a:lnTo>
                <a:lnTo>
                  <a:pt x="1676399" y="12953"/>
                </a:lnTo>
                <a:lnTo>
                  <a:pt x="1676399" y="650747"/>
                </a:lnTo>
                <a:lnTo>
                  <a:pt x="1682495" y="650747"/>
                </a:lnTo>
                <a:close/>
              </a:path>
              <a:path w="1689353" h="663701">
                <a:moveTo>
                  <a:pt x="1682495" y="663701"/>
                </a:moveTo>
                <a:lnTo>
                  <a:pt x="1682495" y="650747"/>
                </a:lnTo>
                <a:lnTo>
                  <a:pt x="1676399" y="657606"/>
                </a:lnTo>
                <a:lnTo>
                  <a:pt x="1676399" y="663701"/>
                </a:lnTo>
                <a:lnTo>
                  <a:pt x="1682495" y="66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5415" y="2559558"/>
            <a:ext cx="13455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653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Message </a:t>
            </a:r>
            <a:r>
              <a:rPr sz="1800" b="1" spc="-5" dirty="0" smtClean="0">
                <a:latin typeface="Arial"/>
                <a:cs typeface="Arial"/>
              </a:rPr>
              <a:t>Formulation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2800350"/>
            <a:ext cx="914399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49" y="38100"/>
                </a:moveTo>
                <a:lnTo>
                  <a:pt x="819149" y="0"/>
                </a:lnTo>
                <a:lnTo>
                  <a:pt x="0" y="0"/>
                </a:lnTo>
                <a:lnTo>
                  <a:pt x="0" y="38100"/>
                </a:lnTo>
                <a:lnTo>
                  <a:pt x="819149" y="38100"/>
                </a:lnTo>
                <a:close/>
              </a:path>
              <a:path w="914400" h="76200">
                <a:moveTo>
                  <a:pt x="914399" y="19050"/>
                </a:moveTo>
                <a:lnTo>
                  <a:pt x="800099" y="-38100"/>
                </a:lnTo>
                <a:lnTo>
                  <a:pt x="800099" y="0"/>
                </a:lnTo>
                <a:lnTo>
                  <a:pt x="819149" y="0"/>
                </a:lnTo>
                <a:lnTo>
                  <a:pt x="819149" y="66675"/>
                </a:lnTo>
                <a:lnTo>
                  <a:pt x="914399" y="19050"/>
                </a:lnTo>
                <a:close/>
              </a:path>
              <a:path w="914400" h="76200">
                <a:moveTo>
                  <a:pt x="819149" y="66675"/>
                </a:moveTo>
                <a:lnTo>
                  <a:pt x="819149" y="38100"/>
                </a:lnTo>
                <a:lnTo>
                  <a:pt x="800099" y="38100"/>
                </a:lnTo>
                <a:lnTo>
                  <a:pt x="800099" y="76200"/>
                </a:lnTo>
                <a:lnTo>
                  <a:pt x="819149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28003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099"/>
                </a:moveTo>
                <a:lnTo>
                  <a:pt x="819150" y="0"/>
                </a:lnTo>
                <a:lnTo>
                  <a:pt x="0" y="0"/>
                </a:lnTo>
                <a:lnTo>
                  <a:pt x="0" y="38099"/>
                </a:lnTo>
                <a:lnTo>
                  <a:pt x="819150" y="38099"/>
                </a:lnTo>
                <a:close/>
              </a:path>
              <a:path w="914400" h="76200">
                <a:moveTo>
                  <a:pt x="914400" y="19049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4"/>
                </a:lnTo>
                <a:lnTo>
                  <a:pt x="914400" y="19049"/>
                </a:lnTo>
                <a:close/>
              </a:path>
              <a:path w="914400" h="76200">
                <a:moveTo>
                  <a:pt x="819150" y="66674"/>
                </a:moveTo>
                <a:lnTo>
                  <a:pt x="819150" y="38099"/>
                </a:lnTo>
                <a:lnTo>
                  <a:pt x="800100" y="38099"/>
                </a:lnTo>
                <a:lnTo>
                  <a:pt x="800100" y="76199"/>
                </a:lnTo>
                <a:lnTo>
                  <a:pt x="819150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79340" y="2616961"/>
            <a:ext cx="1620520" cy="621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 smtClean="0">
                <a:latin typeface="Arial"/>
                <a:cs typeface="Arial"/>
              </a:rPr>
              <a:t>I</a:t>
            </a:r>
            <a:r>
              <a:rPr sz="1000" b="1" spc="-5" dirty="0" smtClean="0">
                <a:latin typeface="Arial"/>
                <a:cs typeface="Arial"/>
              </a:rPr>
              <a:t> nee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25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som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25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</a:pPr>
            <a:r>
              <a:rPr sz="1000" b="1" spc="-5" dirty="0" smtClean="0">
                <a:latin typeface="Arial"/>
                <a:cs typeface="Arial"/>
              </a:rPr>
              <a:t>Pl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5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25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g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1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5" dirty="0" smtClean="0">
                <a:latin typeface="Arial"/>
                <a:cs typeface="Arial"/>
              </a:rPr>
              <a:t>om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str</a:t>
            </a:r>
            <a:r>
              <a:rPr sz="1000" b="1" spc="-5" dirty="0" smtClean="0">
                <a:latin typeface="Arial"/>
                <a:cs typeface="Arial"/>
              </a:rPr>
              <a:t>in</a:t>
            </a:r>
            <a:r>
              <a:rPr sz="1000" b="1" spc="0" dirty="0" smtClean="0">
                <a:latin typeface="Arial"/>
                <a:cs typeface="Arial"/>
              </a:rPr>
              <a:t>g </a:t>
            </a:r>
            <a:r>
              <a:rPr sz="1000" b="1" spc="-5" dirty="0" smtClean="0">
                <a:latin typeface="Arial"/>
                <a:cs typeface="Arial"/>
              </a:rPr>
              <a:t>Wher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ca</a:t>
            </a:r>
            <a:r>
              <a:rPr sz="1000" b="1" spc="0" dirty="0" smtClean="0">
                <a:latin typeface="Arial"/>
                <a:cs typeface="Arial"/>
              </a:rPr>
              <a:t>n</a:t>
            </a:r>
            <a:r>
              <a:rPr sz="1000" b="1" spc="-2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-5" dirty="0" smtClean="0">
                <a:latin typeface="Arial"/>
                <a:cs typeface="Arial"/>
              </a:rPr>
              <a:t> bu</a:t>
            </a:r>
            <a:r>
              <a:rPr sz="1000" b="1" spc="0" dirty="0" smtClean="0">
                <a:latin typeface="Arial"/>
                <a:cs typeface="Arial"/>
              </a:rPr>
              <a:t>y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-5" dirty="0" smtClean="0">
                <a:latin typeface="Arial"/>
                <a:cs typeface="Arial"/>
              </a:rPr>
              <a:t>some </a:t>
            </a:r>
            <a:r>
              <a:rPr sz="1000" b="1" spc="0" dirty="0" smtClean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0" y="2706623"/>
            <a:ext cx="20961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(Discrete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Symbols)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8194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3395472"/>
            <a:ext cx="8030845" cy="165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16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Languag</a:t>
            </a:r>
            <a:r>
              <a:rPr sz="20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000" b="1" i="1" spc="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Cod</a:t>
            </a:r>
            <a:r>
              <a:rPr sz="20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000" b="1" i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85" dirty="0" smtClean="0">
                <a:latin typeface="Arial"/>
                <a:cs typeface="Arial"/>
              </a:rPr>
              <a:t>-7 </a:t>
            </a:r>
            <a:r>
              <a:rPr sz="2000" spc="-20" dirty="0" smtClean="0">
                <a:latin typeface="Arial"/>
                <a:cs typeface="Arial"/>
              </a:rPr>
              <a:t>nee</a:t>
            </a:r>
            <a:r>
              <a:rPr sz="2000" spc="-15" dirty="0" smtClean="0">
                <a:latin typeface="Arial"/>
                <a:cs typeface="Arial"/>
              </a:rPr>
              <a:t>d to conver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chose</a:t>
            </a:r>
            <a:r>
              <a:rPr sz="2000" spc="-15" dirty="0" smtClean="0">
                <a:latin typeface="Arial"/>
                <a:cs typeface="Arial"/>
              </a:rPr>
              <a:t>n tex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string to a sequence </a:t>
            </a:r>
            <a:r>
              <a:rPr sz="2000" spc="-10" dirty="0" smtClean="0">
                <a:latin typeface="Arial"/>
                <a:cs typeface="Arial"/>
              </a:rPr>
              <a:t>of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sounds </a:t>
            </a:r>
            <a:r>
              <a:rPr sz="2000" spc="-10" dirty="0" smtClean="0">
                <a:latin typeface="Arial"/>
                <a:cs typeface="Arial"/>
              </a:rPr>
              <a:t>in the 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-20" dirty="0" smtClean="0">
                <a:latin typeface="Arial"/>
                <a:cs typeface="Arial"/>
              </a:rPr>
              <a:t>anguag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tha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20" dirty="0" smtClean="0">
                <a:latin typeface="Arial"/>
                <a:cs typeface="Arial"/>
              </a:rPr>
              <a:t> ca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understood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by</a:t>
            </a:r>
            <a:r>
              <a:rPr sz="2000" spc="-15" dirty="0" smtClean="0">
                <a:latin typeface="Arial"/>
                <a:cs typeface="Arial"/>
              </a:rPr>
              <a:t> others</a:t>
            </a:r>
            <a:r>
              <a:rPr sz="2000" spc="-10" dirty="0" smtClean="0">
                <a:latin typeface="Arial"/>
                <a:cs typeface="Arial"/>
              </a:rPr>
              <a:t>;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nee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to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give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som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for</a:t>
            </a:r>
            <a:r>
              <a:rPr sz="2000" spc="-20" dirty="0" smtClean="0">
                <a:latin typeface="Arial"/>
                <a:cs typeface="Arial"/>
              </a:rPr>
              <a:t>m 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20" dirty="0" smtClean="0">
                <a:latin typeface="Arial"/>
                <a:cs typeface="Arial"/>
              </a:rPr>
              <a:t>emphasis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20" dirty="0" smtClean="0">
                <a:latin typeface="Arial"/>
                <a:cs typeface="Arial"/>
              </a:rPr>
              <a:t>prosod</a:t>
            </a:r>
            <a:r>
              <a:rPr sz="2000" spc="-10" dirty="0" smtClean="0">
                <a:latin typeface="Arial"/>
                <a:cs typeface="Arial"/>
              </a:rPr>
              <a:t>y </a:t>
            </a:r>
            <a:r>
              <a:rPr sz="2000" spc="-15" dirty="0" smtClean="0">
                <a:latin typeface="Arial"/>
                <a:cs typeface="Arial"/>
              </a:rPr>
              <a:t>(tune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20" dirty="0" smtClean="0">
                <a:latin typeface="Arial"/>
                <a:cs typeface="Arial"/>
              </a:rPr>
              <a:t> melody)</a:t>
            </a:r>
            <a:r>
              <a:rPr sz="2000" spc="-15" dirty="0" smtClean="0">
                <a:latin typeface="Arial"/>
                <a:cs typeface="Arial"/>
              </a:rPr>
              <a:t> to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spoke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sound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so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to</a:t>
            </a:r>
            <a:r>
              <a:rPr sz="2000" spc="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impart </a:t>
            </a:r>
            <a:r>
              <a:rPr sz="2000" spc="-15" dirty="0" smtClean="0">
                <a:latin typeface="Arial"/>
                <a:cs typeface="Arial"/>
              </a:rPr>
              <a:t>non-speech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information </a:t>
            </a:r>
            <a:r>
              <a:rPr sz="2000" spc="-15" dirty="0" smtClean="0">
                <a:latin typeface="Arial"/>
                <a:cs typeface="Arial"/>
              </a:rPr>
              <a:t>such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20" dirty="0" smtClean="0">
                <a:latin typeface="Arial"/>
                <a:cs typeface="Arial"/>
              </a:rPr>
              <a:t>sens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 </a:t>
            </a:r>
            <a:r>
              <a:rPr sz="2000" spc="-20" dirty="0" smtClean="0">
                <a:latin typeface="Arial"/>
                <a:cs typeface="Arial"/>
              </a:rPr>
              <a:t>urgenc</a:t>
            </a:r>
            <a:r>
              <a:rPr sz="2000" spc="-160" dirty="0" smtClean="0">
                <a:latin typeface="Arial"/>
                <a:cs typeface="Arial"/>
              </a:rPr>
              <a:t>y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importance</a:t>
            </a:r>
            <a:r>
              <a:rPr sz="2000" spc="-10" dirty="0" smtClean="0">
                <a:latin typeface="Arial"/>
                <a:cs typeface="Arial"/>
              </a:rPr>
              <a:t>, psychological</a:t>
            </a:r>
            <a:r>
              <a:rPr sz="2000" spc="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state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of talke</a:t>
            </a:r>
            <a:r>
              <a:rPr sz="2000" spc="-120" dirty="0" smtClean="0">
                <a:latin typeface="Arial"/>
                <a:cs typeface="Arial"/>
              </a:rPr>
              <a:t>r</a:t>
            </a:r>
            <a:r>
              <a:rPr sz="2000" spc="-10" dirty="0" smtClean="0">
                <a:latin typeface="Arial"/>
                <a:cs typeface="Arial"/>
              </a:rPr>
              <a:t>, environmental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factors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(noise,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echo)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9869" y="5375147"/>
            <a:ext cx="81089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95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ext String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0" y="5167884"/>
            <a:ext cx="1676400" cy="928115"/>
          </a:xfrm>
          <a:custGeom>
            <a:avLst/>
            <a:gdLst/>
            <a:ahLst/>
            <a:cxnLst/>
            <a:rect l="l" t="t" r="r" b="b"/>
            <a:pathLst>
              <a:path w="1676400" h="928115">
                <a:moveTo>
                  <a:pt x="0" y="0"/>
                </a:moveTo>
                <a:lnTo>
                  <a:pt x="0" y="928115"/>
                </a:lnTo>
                <a:lnTo>
                  <a:pt x="1676400" y="928115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2304" y="5161026"/>
            <a:ext cx="1689354" cy="941832"/>
          </a:xfrm>
          <a:custGeom>
            <a:avLst/>
            <a:gdLst/>
            <a:ahLst/>
            <a:cxnLst/>
            <a:rect l="l" t="t" r="r" b="b"/>
            <a:pathLst>
              <a:path w="1689354" h="941832">
                <a:moveTo>
                  <a:pt x="1689354" y="941832"/>
                </a:moveTo>
                <a:lnTo>
                  <a:pt x="1689353" y="0"/>
                </a:lnTo>
                <a:lnTo>
                  <a:pt x="0" y="0"/>
                </a:lnTo>
                <a:lnTo>
                  <a:pt x="0" y="941832"/>
                </a:lnTo>
                <a:lnTo>
                  <a:pt x="6095" y="941832"/>
                </a:lnTo>
                <a:lnTo>
                  <a:pt x="6095" y="12953"/>
                </a:lnTo>
                <a:lnTo>
                  <a:pt x="12953" y="6858"/>
                </a:lnTo>
                <a:lnTo>
                  <a:pt x="12953" y="12953"/>
                </a:lnTo>
                <a:lnTo>
                  <a:pt x="1676399" y="12953"/>
                </a:lnTo>
                <a:lnTo>
                  <a:pt x="1676399" y="6858"/>
                </a:lnTo>
                <a:lnTo>
                  <a:pt x="1682495" y="12953"/>
                </a:lnTo>
                <a:lnTo>
                  <a:pt x="1682496" y="941832"/>
                </a:lnTo>
                <a:lnTo>
                  <a:pt x="1689354" y="941832"/>
                </a:lnTo>
                <a:close/>
              </a:path>
              <a:path w="1689354" h="941832">
                <a:moveTo>
                  <a:pt x="12953" y="12953"/>
                </a:moveTo>
                <a:lnTo>
                  <a:pt x="12953" y="6858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1689354" h="941832">
                <a:moveTo>
                  <a:pt x="12953" y="928877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928877"/>
                </a:lnTo>
                <a:lnTo>
                  <a:pt x="12953" y="928877"/>
                </a:lnTo>
                <a:close/>
              </a:path>
              <a:path w="1689354" h="941832">
                <a:moveTo>
                  <a:pt x="1682496" y="928877"/>
                </a:moveTo>
                <a:lnTo>
                  <a:pt x="6095" y="928877"/>
                </a:lnTo>
                <a:lnTo>
                  <a:pt x="12953" y="934974"/>
                </a:lnTo>
                <a:lnTo>
                  <a:pt x="12953" y="941832"/>
                </a:lnTo>
                <a:lnTo>
                  <a:pt x="1676400" y="941832"/>
                </a:lnTo>
                <a:lnTo>
                  <a:pt x="1676400" y="934974"/>
                </a:lnTo>
                <a:lnTo>
                  <a:pt x="1682496" y="928877"/>
                </a:lnTo>
                <a:close/>
              </a:path>
              <a:path w="1689354" h="941832">
                <a:moveTo>
                  <a:pt x="12953" y="941832"/>
                </a:moveTo>
                <a:lnTo>
                  <a:pt x="12953" y="934974"/>
                </a:lnTo>
                <a:lnTo>
                  <a:pt x="6095" y="928877"/>
                </a:lnTo>
                <a:lnTo>
                  <a:pt x="6095" y="941832"/>
                </a:lnTo>
                <a:lnTo>
                  <a:pt x="12953" y="941832"/>
                </a:lnTo>
                <a:close/>
              </a:path>
              <a:path w="1689354" h="941832">
                <a:moveTo>
                  <a:pt x="1682495" y="12953"/>
                </a:moveTo>
                <a:lnTo>
                  <a:pt x="1676399" y="6858"/>
                </a:lnTo>
                <a:lnTo>
                  <a:pt x="1676399" y="12953"/>
                </a:lnTo>
                <a:lnTo>
                  <a:pt x="1682495" y="12953"/>
                </a:lnTo>
                <a:close/>
              </a:path>
              <a:path w="1689354" h="941832">
                <a:moveTo>
                  <a:pt x="1682496" y="928877"/>
                </a:moveTo>
                <a:lnTo>
                  <a:pt x="1682495" y="12953"/>
                </a:lnTo>
                <a:lnTo>
                  <a:pt x="1676399" y="12953"/>
                </a:lnTo>
                <a:lnTo>
                  <a:pt x="1676400" y="928877"/>
                </a:lnTo>
                <a:lnTo>
                  <a:pt x="1682496" y="928877"/>
                </a:lnTo>
                <a:close/>
              </a:path>
              <a:path w="1689354" h="941832">
                <a:moveTo>
                  <a:pt x="1682496" y="941832"/>
                </a:moveTo>
                <a:lnTo>
                  <a:pt x="1682496" y="928877"/>
                </a:lnTo>
                <a:lnTo>
                  <a:pt x="1676400" y="934974"/>
                </a:lnTo>
                <a:lnTo>
                  <a:pt x="1676400" y="941832"/>
                </a:lnTo>
                <a:lnTo>
                  <a:pt x="1682496" y="94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17545" y="5214366"/>
            <a:ext cx="111823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Language </a:t>
            </a:r>
            <a:r>
              <a:rPr sz="1800" b="1" spc="0" dirty="0" smtClean="0">
                <a:latin typeface="Arial"/>
                <a:cs typeface="Arial"/>
              </a:rPr>
              <a:t>Code Generator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000" y="559155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800" y="559155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3565" y="5405882"/>
            <a:ext cx="156019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685" marR="12700" indent="-13462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Phonem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10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string wit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r>
              <a:rPr sz="1600" b="1" spc="10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prosody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2940" y="5497829"/>
            <a:ext cx="20961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(Discrete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Symbols)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8740" y="2936747"/>
            <a:ext cx="81089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95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ext String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38400" y="62484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0"/>
                </a:moveTo>
                <a:lnTo>
                  <a:pt x="0" y="609600"/>
                </a:lnTo>
                <a:lnTo>
                  <a:pt x="1752600" y="6096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2304" y="6242303"/>
            <a:ext cx="1765554" cy="622553"/>
          </a:xfrm>
          <a:custGeom>
            <a:avLst/>
            <a:gdLst/>
            <a:ahLst/>
            <a:cxnLst/>
            <a:rect l="l" t="t" r="r" b="b"/>
            <a:pathLst>
              <a:path w="1765554" h="622553">
                <a:moveTo>
                  <a:pt x="1765554" y="622553"/>
                </a:moveTo>
                <a:lnTo>
                  <a:pt x="1765554" y="0"/>
                </a:lnTo>
                <a:lnTo>
                  <a:pt x="0" y="0"/>
                </a:lnTo>
                <a:lnTo>
                  <a:pt x="0" y="622553"/>
                </a:lnTo>
                <a:lnTo>
                  <a:pt x="6096" y="622553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752600" y="12954"/>
                </a:lnTo>
                <a:lnTo>
                  <a:pt x="1752600" y="6096"/>
                </a:lnTo>
                <a:lnTo>
                  <a:pt x="1758696" y="12954"/>
                </a:lnTo>
                <a:lnTo>
                  <a:pt x="1758696" y="622553"/>
                </a:lnTo>
                <a:lnTo>
                  <a:pt x="1765554" y="622553"/>
                </a:lnTo>
                <a:close/>
              </a:path>
              <a:path w="1765554" h="622553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765554" h="622553">
                <a:moveTo>
                  <a:pt x="12953" y="609600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609600"/>
                </a:lnTo>
                <a:lnTo>
                  <a:pt x="12953" y="609600"/>
                </a:lnTo>
                <a:close/>
              </a:path>
              <a:path w="1765554" h="622553">
                <a:moveTo>
                  <a:pt x="1758696" y="609600"/>
                </a:moveTo>
                <a:lnTo>
                  <a:pt x="6095" y="609600"/>
                </a:lnTo>
                <a:lnTo>
                  <a:pt x="12953" y="615696"/>
                </a:lnTo>
                <a:lnTo>
                  <a:pt x="12954" y="622553"/>
                </a:lnTo>
                <a:lnTo>
                  <a:pt x="1752600" y="622553"/>
                </a:lnTo>
                <a:lnTo>
                  <a:pt x="1752600" y="615696"/>
                </a:lnTo>
                <a:lnTo>
                  <a:pt x="1758696" y="609600"/>
                </a:lnTo>
                <a:close/>
              </a:path>
              <a:path w="1765554" h="622553">
                <a:moveTo>
                  <a:pt x="12954" y="622553"/>
                </a:moveTo>
                <a:lnTo>
                  <a:pt x="12953" y="615696"/>
                </a:lnTo>
                <a:lnTo>
                  <a:pt x="6095" y="609600"/>
                </a:lnTo>
                <a:lnTo>
                  <a:pt x="6096" y="622553"/>
                </a:lnTo>
                <a:lnTo>
                  <a:pt x="12954" y="622553"/>
                </a:lnTo>
                <a:close/>
              </a:path>
              <a:path w="1765554" h="622553">
                <a:moveTo>
                  <a:pt x="1758696" y="12954"/>
                </a:moveTo>
                <a:lnTo>
                  <a:pt x="1752600" y="6096"/>
                </a:lnTo>
                <a:lnTo>
                  <a:pt x="1752600" y="12954"/>
                </a:lnTo>
                <a:lnTo>
                  <a:pt x="1758696" y="12954"/>
                </a:lnTo>
                <a:close/>
              </a:path>
              <a:path w="1765554" h="622553">
                <a:moveTo>
                  <a:pt x="1758696" y="609600"/>
                </a:moveTo>
                <a:lnTo>
                  <a:pt x="1758696" y="12954"/>
                </a:lnTo>
                <a:lnTo>
                  <a:pt x="1752600" y="12954"/>
                </a:lnTo>
                <a:lnTo>
                  <a:pt x="1752600" y="609600"/>
                </a:lnTo>
                <a:lnTo>
                  <a:pt x="1758696" y="609600"/>
                </a:lnTo>
                <a:close/>
              </a:path>
              <a:path w="1765554" h="622553">
                <a:moveTo>
                  <a:pt x="1758696" y="622553"/>
                </a:moveTo>
                <a:lnTo>
                  <a:pt x="1758696" y="609600"/>
                </a:lnTo>
                <a:lnTo>
                  <a:pt x="1752600" y="615696"/>
                </a:lnTo>
                <a:lnTo>
                  <a:pt x="1752600" y="622553"/>
                </a:lnTo>
                <a:lnTo>
                  <a:pt x="1758696" y="622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33904" y="6272783"/>
            <a:ext cx="15614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2720" marR="12700" indent="-16002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Pronunciation </a:t>
            </a:r>
            <a:r>
              <a:rPr sz="1800" b="1" spc="-135" dirty="0" smtClean="0">
                <a:latin typeface="Arial"/>
                <a:cs typeface="Arial"/>
              </a:rPr>
              <a:t>V</a:t>
            </a:r>
            <a:r>
              <a:rPr sz="1800" b="1" spc="-5" dirty="0" smtClean="0">
                <a:latin typeface="Arial"/>
                <a:cs typeface="Arial"/>
              </a:rPr>
              <a:t>ocabulary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38500" y="609600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958" y="64008"/>
                </a:lnTo>
                <a:lnTo>
                  <a:pt x="44958" y="76200"/>
                </a:lnTo>
                <a:lnTo>
                  <a:pt x="76200" y="76200"/>
                </a:lnTo>
                <a:close/>
              </a:path>
              <a:path w="76200" h="152400">
                <a:moveTo>
                  <a:pt x="44958" y="76200"/>
                </a:moveTo>
                <a:lnTo>
                  <a:pt x="44958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44958" y="76200"/>
                </a:lnTo>
                <a:close/>
              </a:path>
              <a:path w="76200" h="152400">
                <a:moveTo>
                  <a:pt x="44958" y="152400"/>
                </a:moveTo>
                <a:lnTo>
                  <a:pt x="44958" y="76200"/>
                </a:lnTo>
                <a:lnTo>
                  <a:pt x="32004" y="76200"/>
                </a:lnTo>
                <a:lnTo>
                  <a:pt x="32004" y="152400"/>
                </a:lnTo>
                <a:lnTo>
                  <a:pt x="44958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93540" y="6364478"/>
            <a:ext cx="126873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 smtClean="0">
                <a:latin typeface="Arial"/>
                <a:cs typeface="Arial"/>
              </a:rPr>
              <a:t>(I</a:t>
            </a:r>
            <a:r>
              <a:rPr sz="1600" i="1" spc="0" dirty="0" smtClean="0">
                <a:latin typeface="Arial"/>
                <a:cs typeface="Arial"/>
              </a:rPr>
              <a:t>n</a:t>
            </a:r>
            <a:r>
              <a:rPr sz="1600" i="1" spc="15" dirty="0" smtClean="0">
                <a:latin typeface="Arial"/>
                <a:cs typeface="Arial"/>
              </a:rPr>
              <a:t> </a:t>
            </a:r>
            <a:r>
              <a:rPr sz="1600" i="1" spc="-5" dirty="0" smtClean="0">
                <a:latin typeface="Arial"/>
                <a:cs typeface="Arial"/>
              </a:rPr>
              <a:t>Th</a:t>
            </a:r>
            <a:r>
              <a:rPr sz="1600" i="1" spc="0" dirty="0" smtClean="0">
                <a:latin typeface="Arial"/>
                <a:cs typeface="Arial"/>
              </a:rPr>
              <a:t>e</a:t>
            </a:r>
            <a:r>
              <a:rPr sz="1600" i="1" spc="-5" dirty="0" smtClean="0">
                <a:latin typeface="Arial"/>
                <a:cs typeface="Arial"/>
              </a:rPr>
              <a:t> Brain)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noAutofit/>
          </a:bodyPr>
          <a:lstStyle/>
          <a:p>
            <a:pPr marL="330200">
              <a:lnSpc>
                <a:spcPts val="3804"/>
              </a:lnSpc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Production/Generatio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789175"/>
            <a:ext cx="7920355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ts val="192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Neuro-Muscula</a:t>
            </a:r>
            <a:r>
              <a:rPr sz="20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000" b="1" i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Control</a:t>
            </a:r>
            <a:r>
              <a:rPr sz="20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0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spc="85" dirty="0" smtClean="0">
                <a:latin typeface="Arial"/>
                <a:cs typeface="Arial"/>
              </a:rPr>
              <a:t>-7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nee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to direc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Arial"/>
                <a:cs typeface="Arial"/>
              </a:rPr>
              <a:t> the neuro-muscular system</a:t>
            </a:r>
            <a:r>
              <a:rPr sz="2000" spc="-10" dirty="0" smtClean="0">
                <a:latin typeface="Arial"/>
                <a:cs typeface="Arial"/>
              </a:rPr>
              <a:t> to </a:t>
            </a:r>
            <a:r>
              <a:rPr sz="2000" spc="-15" dirty="0" smtClean="0">
                <a:latin typeface="Arial"/>
                <a:cs typeface="Arial"/>
              </a:rPr>
              <a:t>move</a:t>
            </a:r>
            <a:r>
              <a:rPr sz="2000" spc="-10" dirty="0" smtClean="0">
                <a:latin typeface="Arial"/>
                <a:cs typeface="Arial"/>
              </a:rPr>
              <a:t> the articulators (tongue, lips, teeth,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jaws, velum) </a:t>
            </a:r>
            <a:r>
              <a:rPr sz="2000" spc="-15" dirty="0" smtClean="0">
                <a:latin typeface="Arial"/>
                <a:cs typeface="Arial"/>
              </a:rPr>
              <a:t>so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to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produc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desired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spo</a:t>
            </a:r>
            <a:r>
              <a:rPr sz="2000" spc="5" dirty="0" smtClean="0">
                <a:latin typeface="Arial"/>
                <a:cs typeface="Arial"/>
              </a:rPr>
              <a:t>k</a:t>
            </a:r>
            <a:r>
              <a:rPr sz="2000" spc="-20" dirty="0" smtClean="0">
                <a:latin typeface="Arial"/>
                <a:cs typeface="Arial"/>
              </a:rPr>
              <a:t>e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messag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desired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manner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046" y="3165347"/>
            <a:ext cx="11944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 marR="12700" indent="-106045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Phonem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5" dirty="0" smtClean="0">
                <a:latin typeface="Arial"/>
                <a:cs typeface="Arial"/>
              </a:rPr>
              <a:t> </a:t>
            </a:r>
            <a:r>
              <a:rPr sz="1200" b="1" spc="-5" dirty="0" smtClean="0">
                <a:latin typeface="Arial"/>
                <a:cs typeface="Arial"/>
              </a:rPr>
              <a:t>String </a:t>
            </a:r>
            <a:r>
              <a:rPr sz="1200" b="1" spc="10" dirty="0" smtClean="0">
                <a:latin typeface="Arial"/>
                <a:cs typeface="Arial"/>
              </a:rPr>
              <a:t>w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-5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h</a:t>
            </a:r>
            <a:r>
              <a:rPr sz="1200" b="1" spc="-5" dirty="0" smtClean="0">
                <a:latin typeface="Arial"/>
                <a:cs typeface="Arial"/>
              </a:rPr>
              <a:t> Prosody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681477"/>
            <a:ext cx="1676400" cy="928877"/>
          </a:xfrm>
          <a:custGeom>
            <a:avLst/>
            <a:gdLst/>
            <a:ahLst/>
            <a:cxnLst/>
            <a:rect l="l" t="t" r="r" b="b"/>
            <a:pathLst>
              <a:path w="1676400" h="928877">
                <a:moveTo>
                  <a:pt x="0" y="0"/>
                </a:moveTo>
                <a:lnTo>
                  <a:pt x="0" y="928877"/>
                </a:lnTo>
                <a:lnTo>
                  <a:pt x="1676400" y="928877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3704" y="2675382"/>
            <a:ext cx="1689354" cy="941070"/>
          </a:xfrm>
          <a:custGeom>
            <a:avLst/>
            <a:gdLst/>
            <a:ahLst/>
            <a:cxnLst/>
            <a:rect l="l" t="t" r="r" b="b"/>
            <a:pathLst>
              <a:path w="1689353" h="941070">
                <a:moveTo>
                  <a:pt x="1689354" y="941070"/>
                </a:moveTo>
                <a:lnTo>
                  <a:pt x="1689354" y="0"/>
                </a:lnTo>
                <a:lnTo>
                  <a:pt x="0" y="0"/>
                </a:lnTo>
                <a:lnTo>
                  <a:pt x="0" y="941070"/>
                </a:lnTo>
                <a:lnTo>
                  <a:pt x="6096" y="941070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399" y="12954"/>
                </a:lnTo>
                <a:lnTo>
                  <a:pt x="1676399" y="6095"/>
                </a:lnTo>
                <a:lnTo>
                  <a:pt x="1682495" y="12954"/>
                </a:lnTo>
                <a:lnTo>
                  <a:pt x="1682495" y="941070"/>
                </a:lnTo>
                <a:lnTo>
                  <a:pt x="1689354" y="941070"/>
                </a:lnTo>
                <a:close/>
              </a:path>
              <a:path w="1689353" h="941070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3" h="941070">
                <a:moveTo>
                  <a:pt x="12953" y="92887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928878"/>
                </a:lnTo>
                <a:lnTo>
                  <a:pt x="12953" y="928878"/>
                </a:lnTo>
                <a:close/>
              </a:path>
              <a:path w="1689353" h="941070">
                <a:moveTo>
                  <a:pt x="1682495" y="928878"/>
                </a:moveTo>
                <a:lnTo>
                  <a:pt x="6096" y="928878"/>
                </a:lnTo>
                <a:lnTo>
                  <a:pt x="12954" y="934974"/>
                </a:lnTo>
                <a:lnTo>
                  <a:pt x="12953" y="941070"/>
                </a:lnTo>
                <a:lnTo>
                  <a:pt x="1676399" y="941070"/>
                </a:lnTo>
                <a:lnTo>
                  <a:pt x="1676399" y="934974"/>
                </a:lnTo>
                <a:lnTo>
                  <a:pt x="1682495" y="928878"/>
                </a:lnTo>
                <a:close/>
              </a:path>
              <a:path w="1689353" h="941070">
                <a:moveTo>
                  <a:pt x="12953" y="941070"/>
                </a:moveTo>
                <a:lnTo>
                  <a:pt x="12954" y="934974"/>
                </a:lnTo>
                <a:lnTo>
                  <a:pt x="6096" y="928878"/>
                </a:lnTo>
                <a:lnTo>
                  <a:pt x="6096" y="941070"/>
                </a:lnTo>
                <a:lnTo>
                  <a:pt x="12953" y="941070"/>
                </a:lnTo>
                <a:close/>
              </a:path>
              <a:path w="1689353" h="941070">
                <a:moveTo>
                  <a:pt x="1682495" y="12954"/>
                </a:moveTo>
                <a:lnTo>
                  <a:pt x="1676399" y="6095"/>
                </a:lnTo>
                <a:lnTo>
                  <a:pt x="1676399" y="12954"/>
                </a:lnTo>
                <a:lnTo>
                  <a:pt x="1682495" y="12954"/>
                </a:lnTo>
                <a:close/>
              </a:path>
              <a:path w="1689353" h="941070">
                <a:moveTo>
                  <a:pt x="1682495" y="928878"/>
                </a:moveTo>
                <a:lnTo>
                  <a:pt x="1682495" y="12954"/>
                </a:lnTo>
                <a:lnTo>
                  <a:pt x="1676399" y="12954"/>
                </a:lnTo>
                <a:lnTo>
                  <a:pt x="1676399" y="928878"/>
                </a:lnTo>
                <a:lnTo>
                  <a:pt x="1682495" y="928878"/>
                </a:lnTo>
                <a:close/>
              </a:path>
              <a:path w="1689353" h="941070">
                <a:moveTo>
                  <a:pt x="1682495" y="941070"/>
                </a:moveTo>
                <a:lnTo>
                  <a:pt x="1682495" y="928878"/>
                </a:lnTo>
                <a:lnTo>
                  <a:pt x="1676399" y="934974"/>
                </a:lnTo>
                <a:lnTo>
                  <a:pt x="1676399" y="941070"/>
                </a:lnTo>
                <a:lnTo>
                  <a:pt x="1682495" y="94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3149" y="2727959"/>
            <a:ext cx="102933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Neuro- Muscular </a:t>
            </a:r>
            <a:r>
              <a:rPr sz="1800" b="1" spc="-5" dirty="0" smtClean="0"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1051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31051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099"/>
                </a:moveTo>
                <a:lnTo>
                  <a:pt x="819150" y="0"/>
                </a:lnTo>
                <a:lnTo>
                  <a:pt x="0" y="0"/>
                </a:lnTo>
                <a:lnTo>
                  <a:pt x="0" y="38099"/>
                </a:lnTo>
                <a:lnTo>
                  <a:pt x="819150" y="38099"/>
                </a:lnTo>
                <a:close/>
              </a:path>
              <a:path w="914400" h="76200">
                <a:moveTo>
                  <a:pt x="914400" y="19049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4"/>
                </a:lnTo>
                <a:lnTo>
                  <a:pt x="914400" y="19049"/>
                </a:lnTo>
                <a:close/>
              </a:path>
              <a:path w="914400" h="76200">
                <a:moveTo>
                  <a:pt x="819150" y="66674"/>
                </a:moveTo>
                <a:lnTo>
                  <a:pt x="819150" y="38099"/>
                </a:lnTo>
                <a:lnTo>
                  <a:pt x="800100" y="38099"/>
                </a:lnTo>
                <a:lnTo>
                  <a:pt x="800100" y="76199"/>
                </a:lnTo>
                <a:lnTo>
                  <a:pt x="819150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1561" y="2919476"/>
            <a:ext cx="116649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960" marR="12700" indent="-17526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Articulatory motions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0" y="3011423"/>
            <a:ext cx="22853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(Continuou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3124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3700272"/>
            <a:ext cx="8060055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16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i="1" spc="-90" dirty="0" smtClean="0">
                <a:solidFill>
                  <a:srgbClr val="33339A"/>
                </a:solidFill>
                <a:latin typeface="Arial"/>
                <a:cs typeface="Arial"/>
              </a:rPr>
              <a:t>V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oca</a:t>
            </a:r>
            <a:r>
              <a:rPr sz="20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0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b="1" i="1" spc="-55" dirty="0" smtClean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20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ac</a:t>
            </a:r>
            <a:r>
              <a:rPr sz="20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20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0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System </a:t>
            </a:r>
            <a:r>
              <a:rPr sz="2000" spc="85" dirty="0" smtClean="0">
                <a:latin typeface="Arial"/>
                <a:cs typeface="Arial"/>
              </a:rPr>
              <a:t>-7 </a:t>
            </a:r>
            <a:r>
              <a:rPr sz="2000" spc="-20" dirty="0" smtClean="0">
                <a:latin typeface="Arial"/>
                <a:cs typeface="Arial"/>
              </a:rPr>
              <a:t>nee</a:t>
            </a:r>
            <a:r>
              <a:rPr sz="2000" spc="-15" dirty="0" smtClean="0">
                <a:latin typeface="Arial"/>
                <a:cs typeface="Arial"/>
              </a:rPr>
              <a:t>d to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shap</a:t>
            </a:r>
            <a:r>
              <a:rPr sz="2000" spc="-15" dirty="0" smtClean="0">
                <a:latin typeface="Arial"/>
                <a:cs typeface="Arial"/>
              </a:rPr>
              <a:t>e 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huma</a:t>
            </a:r>
            <a:r>
              <a:rPr sz="2000" spc="-15" dirty="0" smtClean="0">
                <a:latin typeface="Arial"/>
                <a:cs typeface="Arial"/>
              </a:rPr>
              <a:t>n </a:t>
            </a:r>
            <a:r>
              <a:rPr sz="2000" spc="-20" dirty="0" smtClean="0">
                <a:latin typeface="Arial"/>
                <a:cs typeface="Arial"/>
              </a:rPr>
              <a:t>voca</a:t>
            </a:r>
            <a:r>
              <a:rPr sz="2000" spc="-5" dirty="0" smtClean="0">
                <a:latin typeface="Arial"/>
                <a:cs typeface="Arial"/>
              </a:rPr>
              <a:t>l </a:t>
            </a:r>
            <a:r>
              <a:rPr sz="2000" spc="-15" dirty="0" smtClean="0">
                <a:latin typeface="Arial"/>
                <a:cs typeface="Arial"/>
              </a:rPr>
              <a:t>trac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system</a:t>
            </a:r>
            <a:r>
              <a:rPr sz="2000" spc="-15" dirty="0" smtClean="0">
                <a:latin typeface="Arial"/>
                <a:cs typeface="Arial"/>
              </a:rPr>
              <a:t> and </a:t>
            </a:r>
            <a:r>
              <a:rPr sz="2000" spc="-10" dirty="0" smtClean="0">
                <a:latin typeface="Arial"/>
                <a:cs typeface="Arial"/>
              </a:rPr>
              <a:t>provide the appropriate </a:t>
            </a:r>
            <a:r>
              <a:rPr sz="2000" spc="-15" dirty="0" smtClean="0">
                <a:latin typeface="Arial"/>
                <a:cs typeface="Arial"/>
              </a:rPr>
              <a:t>sound </a:t>
            </a:r>
            <a:r>
              <a:rPr sz="2000" spc="-10" dirty="0" smtClean="0">
                <a:latin typeface="Arial"/>
                <a:cs typeface="Arial"/>
              </a:rPr>
              <a:t>sources to create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an </a:t>
            </a:r>
            <a:r>
              <a:rPr sz="2000" spc="-10" dirty="0" smtClean="0">
                <a:latin typeface="Arial"/>
                <a:cs typeface="Arial"/>
              </a:rPr>
              <a:t>acoustic </a:t>
            </a:r>
            <a:r>
              <a:rPr sz="2000" spc="-15" dirty="0" smtClean="0">
                <a:latin typeface="Arial"/>
                <a:cs typeface="Arial"/>
              </a:rPr>
              <a:t>wavefor</a:t>
            </a:r>
            <a:r>
              <a:rPr sz="2000" spc="-20" dirty="0" smtClean="0">
                <a:latin typeface="Arial"/>
                <a:cs typeface="Arial"/>
              </a:rPr>
              <a:t>m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(speech</a:t>
            </a:r>
            <a:r>
              <a:rPr sz="2000" spc="-10" dirty="0" smtClean="0">
                <a:latin typeface="Arial"/>
                <a:cs typeface="Arial"/>
              </a:rPr>
              <a:t>)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tha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unde</a:t>
            </a:r>
            <a:r>
              <a:rPr sz="2000" spc="5" dirty="0" smtClean="0">
                <a:latin typeface="Arial"/>
                <a:cs typeface="Arial"/>
              </a:rPr>
              <a:t>r</a:t>
            </a:r>
            <a:r>
              <a:rPr sz="2000" spc="-10" dirty="0" smtClean="0">
                <a:latin typeface="Arial"/>
                <a:cs typeface="Arial"/>
              </a:rPr>
              <a:t>standable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in the environment in </a:t>
            </a:r>
            <a:r>
              <a:rPr sz="2000" spc="-15" dirty="0" smtClean="0">
                <a:latin typeface="Arial"/>
                <a:cs typeface="Arial"/>
              </a:rPr>
              <a:t>which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it is </a:t>
            </a:r>
            <a:r>
              <a:rPr sz="2000" spc="-20" dirty="0" smtClean="0">
                <a:latin typeface="Arial"/>
                <a:cs typeface="Arial"/>
              </a:rPr>
              <a:t>spoken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4713" y="5329173"/>
            <a:ext cx="10229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9545" marR="12700" indent="-157480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Articulat</a:t>
            </a:r>
            <a:r>
              <a:rPr sz="1400" b="1" spc="-2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ry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Motions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0" y="4953000"/>
            <a:ext cx="1676399" cy="654558"/>
          </a:xfrm>
          <a:custGeom>
            <a:avLst/>
            <a:gdLst/>
            <a:ahLst/>
            <a:cxnLst/>
            <a:rect l="l" t="t" r="r" b="b"/>
            <a:pathLst>
              <a:path w="1676400" h="654558">
                <a:moveTo>
                  <a:pt x="0" y="0"/>
                </a:moveTo>
                <a:lnTo>
                  <a:pt x="0" y="654558"/>
                </a:lnTo>
                <a:lnTo>
                  <a:pt x="1676399" y="654558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2304" y="4946903"/>
            <a:ext cx="1689353" cy="666750"/>
          </a:xfrm>
          <a:custGeom>
            <a:avLst/>
            <a:gdLst/>
            <a:ahLst/>
            <a:cxnLst/>
            <a:rect l="l" t="t" r="r" b="b"/>
            <a:pathLst>
              <a:path w="1689353" h="666750">
                <a:moveTo>
                  <a:pt x="1689353" y="666750"/>
                </a:moveTo>
                <a:lnTo>
                  <a:pt x="1689353" y="0"/>
                </a:lnTo>
                <a:lnTo>
                  <a:pt x="0" y="0"/>
                </a:lnTo>
                <a:lnTo>
                  <a:pt x="0" y="666750"/>
                </a:lnTo>
                <a:lnTo>
                  <a:pt x="6095" y="666750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399" y="12954"/>
                </a:lnTo>
                <a:lnTo>
                  <a:pt x="1676399" y="6096"/>
                </a:lnTo>
                <a:lnTo>
                  <a:pt x="1682495" y="12954"/>
                </a:lnTo>
                <a:lnTo>
                  <a:pt x="1682495" y="666750"/>
                </a:lnTo>
                <a:lnTo>
                  <a:pt x="1689353" y="666750"/>
                </a:lnTo>
                <a:close/>
              </a:path>
              <a:path w="1689353" h="666750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3" h="666750">
                <a:moveTo>
                  <a:pt x="12953" y="653796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653796"/>
                </a:lnTo>
                <a:lnTo>
                  <a:pt x="12953" y="653796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6095" y="653796"/>
                </a:lnTo>
                <a:lnTo>
                  <a:pt x="12953" y="660654"/>
                </a:lnTo>
                <a:lnTo>
                  <a:pt x="12953" y="666750"/>
                </a:lnTo>
                <a:lnTo>
                  <a:pt x="1676399" y="666750"/>
                </a:lnTo>
                <a:lnTo>
                  <a:pt x="1676399" y="660654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2953" y="666750"/>
                </a:moveTo>
                <a:lnTo>
                  <a:pt x="12953" y="660654"/>
                </a:lnTo>
                <a:lnTo>
                  <a:pt x="6095" y="653796"/>
                </a:lnTo>
                <a:lnTo>
                  <a:pt x="6095" y="666750"/>
                </a:lnTo>
                <a:lnTo>
                  <a:pt x="12953" y="666750"/>
                </a:lnTo>
                <a:close/>
              </a:path>
              <a:path w="1689353" h="666750">
                <a:moveTo>
                  <a:pt x="1682495" y="12954"/>
                </a:moveTo>
                <a:lnTo>
                  <a:pt x="1676399" y="6096"/>
                </a:lnTo>
                <a:lnTo>
                  <a:pt x="1676399" y="12954"/>
                </a:lnTo>
                <a:lnTo>
                  <a:pt x="1682495" y="12954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1682495" y="12954"/>
                </a:lnTo>
                <a:lnTo>
                  <a:pt x="1676399" y="12954"/>
                </a:lnTo>
                <a:lnTo>
                  <a:pt x="1676399" y="653796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682495" y="666750"/>
                </a:moveTo>
                <a:lnTo>
                  <a:pt x="1682495" y="653796"/>
                </a:lnTo>
                <a:lnTo>
                  <a:pt x="1676399" y="660654"/>
                </a:lnTo>
                <a:lnTo>
                  <a:pt x="1676399" y="666750"/>
                </a:lnTo>
                <a:lnTo>
                  <a:pt x="1682495" y="666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2682" y="4999482"/>
            <a:ext cx="122809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010" marR="12700" indent="-194310">
              <a:lnSpc>
                <a:spcPct val="100000"/>
              </a:lnSpc>
            </a:pPr>
            <a:r>
              <a:rPr sz="1800" b="1" spc="-135" dirty="0" smtClean="0">
                <a:latin typeface="Arial"/>
                <a:cs typeface="Arial"/>
              </a:rPr>
              <a:t>V</a:t>
            </a:r>
            <a:r>
              <a:rPr sz="1800" b="1" spc="-5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cal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ract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000" y="524103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800" y="524103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43217" y="5054600"/>
            <a:ext cx="100012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Acoustic </a:t>
            </a:r>
            <a:r>
              <a:rPr sz="1600" b="1" spc="-60" dirty="0" smtClean="0">
                <a:latin typeface="Arial"/>
                <a:cs typeface="Arial"/>
              </a:rPr>
              <a:t>W</a:t>
            </a:r>
            <a:r>
              <a:rPr sz="1600" b="1" spc="-5" dirty="0" smtClean="0">
                <a:latin typeface="Arial"/>
                <a:cs typeface="Arial"/>
              </a:rPr>
              <a:t>aveform (Speech)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2940" y="5146547"/>
            <a:ext cx="22853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(Continuou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43250" y="5562600"/>
            <a:ext cx="114299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299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299" y="114300"/>
                </a:lnTo>
                <a:close/>
              </a:path>
              <a:path w="114300" h="68580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685800">
                <a:moveTo>
                  <a:pt x="76200" y="68580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6858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30094" y="6289546"/>
            <a:ext cx="164592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marR="12700" indent="-178435">
              <a:lnSpc>
                <a:spcPct val="100000"/>
              </a:lnSpc>
            </a:pPr>
            <a:r>
              <a:rPr sz="1200" b="1" dirty="0" smtClean="0">
                <a:latin typeface="Arial"/>
                <a:cs typeface="Arial"/>
              </a:rPr>
              <a:t>Source control</a:t>
            </a:r>
            <a:r>
              <a:rPr sz="1200" b="1" spc="10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(lungs, </a:t>
            </a:r>
            <a:r>
              <a:rPr sz="1200" b="1" spc="-5" dirty="0" smtClean="0">
                <a:latin typeface="Arial"/>
                <a:cs typeface="Arial"/>
              </a:rPr>
              <a:t>diaphragm</a:t>
            </a:r>
            <a:r>
              <a:rPr sz="1200" b="1" spc="0" dirty="0" smtClean="0">
                <a:latin typeface="Arial"/>
                <a:cs typeface="Arial"/>
              </a:rPr>
              <a:t>,</a:t>
            </a:r>
            <a:r>
              <a:rPr sz="1200" b="1" spc="5" dirty="0" smtClean="0">
                <a:latin typeface="Arial"/>
                <a:cs typeface="Arial"/>
              </a:rPr>
              <a:t> </a:t>
            </a:r>
            <a:r>
              <a:rPr sz="1200" b="1" spc="-5" dirty="0" smtClean="0">
                <a:latin typeface="Arial"/>
                <a:cs typeface="Arial"/>
              </a:rPr>
              <a:t>chest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9392" y="6655306"/>
            <a:ext cx="68580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muscles)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431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Signal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6104" y="2052827"/>
            <a:ext cx="5346191" cy="142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38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780" y="3124200"/>
            <a:ext cx="0" cy="1219199"/>
          </a:xfrm>
          <a:custGeom>
            <a:avLst/>
            <a:gdLst/>
            <a:ahLst/>
            <a:cxnLst/>
            <a:rect l="l" t="t" r="r" b="b"/>
            <a:pathLst>
              <a:path h="1219199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3880103"/>
            <a:ext cx="609600" cy="44195"/>
          </a:xfrm>
          <a:custGeom>
            <a:avLst/>
            <a:gdLst/>
            <a:ahLst/>
            <a:cxnLst/>
            <a:rect l="l" t="t" r="r" b="b"/>
            <a:pathLst>
              <a:path w="609600" h="44195">
                <a:moveTo>
                  <a:pt x="546353" y="12953"/>
                </a:moveTo>
                <a:lnTo>
                  <a:pt x="546353" y="0"/>
                </a:lnTo>
                <a:lnTo>
                  <a:pt x="0" y="0"/>
                </a:lnTo>
                <a:lnTo>
                  <a:pt x="0" y="12953"/>
                </a:lnTo>
                <a:lnTo>
                  <a:pt x="546353" y="12953"/>
                </a:lnTo>
                <a:close/>
              </a:path>
              <a:path w="609600" h="44195">
                <a:moveTo>
                  <a:pt x="609600" y="6095"/>
                </a:moveTo>
                <a:lnTo>
                  <a:pt x="533400" y="-32004"/>
                </a:lnTo>
                <a:lnTo>
                  <a:pt x="533400" y="0"/>
                </a:lnTo>
                <a:lnTo>
                  <a:pt x="546353" y="0"/>
                </a:lnTo>
                <a:lnTo>
                  <a:pt x="546353" y="37718"/>
                </a:lnTo>
                <a:lnTo>
                  <a:pt x="609600" y="6095"/>
                </a:lnTo>
                <a:close/>
              </a:path>
              <a:path w="609600" h="44195">
                <a:moveTo>
                  <a:pt x="546353" y="37718"/>
                </a:moveTo>
                <a:lnTo>
                  <a:pt x="546353" y="12953"/>
                </a:lnTo>
                <a:lnTo>
                  <a:pt x="533400" y="12953"/>
                </a:lnTo>
                <a:lnTo>
                  <a:pt x="533400" y="44195"/>
                </a:lnTo>
                <a:lnTo>
                  <a:pt x="54635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38481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838200" h="76200">
                <a:moveTo>
                  <a:pt x="838200" y="44958"/>
                </a:moveTo>
                <a:lnTo>
                  <a:pt x="838200" y="32004"/>
                </a:lnTo>
                <a:lnTo>
                  <a:pt x="64008" y="32004"/>
                </a:lnTo>
                <a:lnTo>
                  <a:pt x="64008" y="44958"/>
                </a:lnTo>
                <a:lnTo>
                  <a:pt x="838200" y="44958"/>
                </a:lnTo>
                <a:close/>
              </a:path>
              <a:path w="838200" h="76200">
                <a:moveTo>
                  <a:pt x="76200" y="76200"/>
                </a:moveTo>
                <a:lnTo>
                  <a:pt x="76200" y="44958"/>
                </a:lnTo>
                <a:lnTo>
                  <a:pt x="64008" y="44958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6811" y="4535423"/>
            <a:ext cx="1359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Pitc</a:t>
            </a:r>
            <a:r>
              <a:rPr sz="1800" b="1" spc="0" dirty="0" smtClean="0">
                <a:latin typeface="Arial"/>
                <a:cs typeface="Arial"/>
              </a:rPr>
              <a:t>h </a:t>
            </a:r>
            <a:r>
              <a:rPr sz="1800" b="1" spc="-5" dirty="0" smtClean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98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780" y="3048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12211" y="4383023"/>
            <a:ext cx="13589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6550" marR="12700" indent="-32385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Background Signal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600" y="3848100"/>
            <a:ext cx="1828799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2004"/>
                </a:lnTo>
                <a:lnTo>
                  <a:pt x="76200" y="32004"/>
                </a:lnTo>
                <a:close/>
              </a:path>
              <a:path w="1828800" h="76200">
                <a:moveTo>
                  <a:pt x="1765553" y="44958"/>
                </a:moveTo>
                <a:lnTo>
                  <a:pt x="1765553" y="32004"/>
                </a:lnTo>
                <a:lnTo>
                  <a:pt x="64007" y="32004"/>
                </a:lnTo>
                <a:lnTo>
                  <a:pt x="64007" y="44958"/>
                </a:lnTo>
                <a:lnTo>
                  <a:pt x="1765553" y="44958"/>
                </a:lnTo>
                <a:close/>
              </a:path>
              <a:path w="1828800" h="76200">
                <a:moveTo>
                  <a:pt x="76200" y="76200"/>
                </a:moveTo>
                <a:lnTo>
                  <a:pt x="76200" y="44958"/>
                </a:lnTo>
                <a:lnTo>
                  <a:pt x="64007" y="44958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  <a:path w="1828800" h="76200">
                <a:moveTo>
                  <a:pt x="1828799" y="38100"/>
                </a:moveTo>
                <a:lnTo>
                  <a:pt x="1752599" y="0"/>
                </a:lnTo>
                <a:lnTo>
                  <a:pt x="1752599" y="32004"/>
                </a:lnTo>
                <a:lnTo>
                  <a:pt x="1765553" y="32004"/>
                </a:lnTo>
                <a:lnTo>
                  <a:pt x="1765553" y="69723"/>
                </a:lnTo>
                <a:lnTo>
                  <a:pt x="1828799" y="38100"/>
                </a:lnTo>
                <a:close/>
              </a:path>
              <a:path w="1828800" h="76200">
                <a:moveTo>
                  <a:pt x="1765553" y="69723"/>
                </a:moveTo>
                <a:lnTo>
                  <a:pt x="1765553" y="44958"/>
                </a:lnTo>
                <a:lnTo>
                  <a:pt x="1752599" y="44958"/>
                </a:lnTo>
                <a:lnTo>
                  <a:pt x="1752599" y="76200"/>
                </a:lnTo>
                <a:lnTo>
                  <a:pt x="17655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0503" y="5024627"/>
            <a:ext cx="3899915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2361" y="6135622"/>
            <a:ext cx="26162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850" marR="12700" indent="-692785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Unvoice</a:t>
            </a: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-5" dirty="0" smtClean="0">
                <a:latin typeface="Arial"/>
                <a:cs typeface="Arial"/>
              </a:rPr>
              <a:t> Signa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(noise- lik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5" dirty="0" smtClean="0">
                <a:latin typeface="Arial"/>
                <a:cs typeface="Arial"/>
              </a:rPr>
              <a:t> sound)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2940" y="6486144"/>
            <a:ext cx="2109470" cy="481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(Discrete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Message)</a:t>
            </a:r>
            <a:endParaRPr sz="1800">
              <a:latin typeface="Arial"/>
              <a:cs typeface="Arial"/>
            </a:endParaRPr>
          </a:p>
          <a:p>
            <a:pPr marR="71120" algn="r">
              <a:lnSpc>
                <a:spcPts val="1545"/>
              </a:lnSpc>
            </a:pPr>
            <a:r>
              <a:rPr sz="1400" spc="-10" dirty="0" smtClean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4438" y="589026"/>
            <a:ext cx="55873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b="1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3600" b="1" spc="-2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Perception</a:t>
            </a:r>
            <a:r>
              <a:rPr sz="3600" b="1" spc="-2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255775"/>
            <a:ext cx="7967980" cy="487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1920"/>
              </a:lnSpc>
              <a:buFont typeface="Arial"/>
              <a:buChar char="•"/>
              <a:tabLst>
                <a:tab pos="354965" algn="l"/>
                <a:tab pos="5870575" algn="l"/>
              </a:tabLst>
            </a:pPr>
            <a:r>
              <a:rPr sz="2000" spc="-20" dirty="0" smtClean="0">
                <a:latin typeface="Arial"/>
                <a:cs typeface="Arial"/>
              </a:rPr>
              <a:t>Th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acousti</a:t>
            </a:r>
            <a:r>
              <a:rPr sz="2000" spc="-10" dirty="0" smtClean="0">
                <a:latin typeface="Arial"/>
                <a:cs typeface="Arial"/>
              </a:rPr>
              <a:t>c </a:t>
            </a:r>
            <a:r>
              <a:rPr sz="2000" spc="-15" dirty="0" smtClean="0">
                <a:latin typeface="Arial"/>
                <a:cs typeface="Arial"/>
              </a:rPr>
              <a:t>wavefor</a:t>
            </a:r>
            <a:r>
              <a:rPr sz="2000" spc="-20" dirty="0" smtClean="0">
                <a:latin typeface="Arial"/>
                <a:cs typeface="Arial"/>
              </a:rPr>
              <a:t>m </a:t>
            </a:r>
            <a:r>
              <a:rPr sz="2000" spc="-15" dirty="0" smtClean="0">
                <a:latin typeface="Arial"/>
                <a:cs typeface="Arial"/>
              </a:rPr>
              <a:t>impinge</a:t>
            </a: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ea</a:t>
            </a:r>
            <a:r>
              <a:rPr sz="2000" spc="-10" dirty="0" smtClean="0">
                <a:latin typeface="Arial"/>
                <a:cs typeface="Arial"/>
              </a:rPr>
              <a:t>r </a:t>
            </a:r>
            <a:r>
              <a:rPr sz="2000" spc="-15" dirty="0" smtClean="0">
                <a:latin typeface="Arial"/>
                <a:cs typeface="Arial"/>
              </a:rPr>
              <a:t>(the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basila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membrane)</a:t>
            </a:r>
            <a:r>
              <a:rPr sz="2000" spc="-15" dirty="0" smtClean="0">
                <a:latin typeface="Arial"/>
                <a:cs typeface="Arial"/>
              </a:rPr>
              <a:t> and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spectrall</a:t>
            </a:r>
            <a:r>
              <a:rPr sz="2000" spc="-1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analyzed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</a:t>
            </a:r>
            <a:r>
              <a:rPr sz="2000" spc="-1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equ</a:t>
            </a:r>
            <a:r>
              <a:rPr sz="2000" spc="10" dirty="0" smtClean="0">
                <a:latin typeface="Arial"/>
                <a:cs typeface="Arial"/>
              </a:rPr>
              <a:t>i</a:t>
            </a:r>
            <a:r>
              <a:rPr sz="2000" spc="-15" dirty="0" smtClean="0">
                <a:latin typeface="Arial"/>
                <a:cs typeface="Arial"/>
              </a:rPr>
              <a:t>valen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filte</a:t>
            </a:r>
            <a:r>
              <a:rPr sz="2000" spc="-10" dirty="0" smtClean="0">
                <a:latin typeface="Arial"/>
                <a:cs typeface="Arial"/>
              </a:rPr>
              <a:t>r	</a:t>
            </a:r>
            <a:r>
              <a:rPr sz="2000" spc="-20" dirty="0" smtClean="0">
                <a:latin typeface="Arial"/>
                <a:cs typeface="Arial"/>
              </a:rPr>
              <a:t>ban</a:t>
            </a:r>
            <a:r>
              <a:rPr sz="2000" spc="-10" dirty="0" smtClean="0">
                <a:latin typeface="Arial"/>
                <a:cs typeface="Arial"/>
              </a:rPr>
              <a:t>k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15" dirty="0" smtClean="0">
                <a:latin typeface="Arial"/>
                <a:cs typeface="Arial"/>
              </a:rPr>
              <a:t> the 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2341626"/>
            <a:ext cx="75692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3815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Acoustic </a:t>
            </a:r>
            <a:r>
              <a:rPr sz="1200" b="1" spc="-45" dirty="0" smtClean="0">
                <a:latin typeface="Arial"/>
                <a:cs typeface="Arial"/>
              </a:rPr>
              <a:t>W</a:t>
            </a:r>
            <a:r>
              <a:rPr sz="1200" b="1" spc="-5" dirty="0" smtClean="0">
                <a:latin typeface="Arial"/>
                <a:cs typeface="Arial"/>
              </a:rPr>
              <a:t>aveform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1828800"/>
            <a:ext cx="1676400" cy="928877"/>
          </a:xfrm>
          <a:custGeom>
            <a:avLst/>
            <a:gdLst/>
            <a:ahLst/>
            <a:cxnLst/>
            <a:rect l="l" t="t" r="r" b="b"/>
            <a:pathLst>
              <a:path w="1676400" h="928877">
                <a:moveTo>
                  <a:pt x="0" y="0"/>
                </a:moveTo>
                <a:lnTo>
                  <a:pt x="0" y="928877"/>
                </a:lnTo>
                <a:lnTo>
                  <a:pt x="1676400" y="928877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2304" y="1822704"/>
            <a:ext cx="1689354" cy="941832"/>
          </a:xfrm>
          <a:custGeom>
            <a:avLst/>
            <a:gdLst/>
            <a:ahLst/>
            <a:cxnLst/>
            <a:rect l="l" t="t" r="r" b="b"/>
            <a:pathLst>
              <a:path w="1689353" h="941832">
                <a:moveTo>
                  <a:pt x="1689354" y="941832"/>
                </a:moveTo>
                <a:lnTo>
                  <a:pt x="1689354" y="0"/>
                </a:lnTo>
                <a:lnTo>
                  <a:pt x="0" y="0"/>
                </a:lnTo>
                <a:lnTo>
                  <a:pt x="0" y="941832"/>
                </a:lnTo>
                <a:lnTo>
                  <a:pt x="6095" y="941832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399" y="12953"/>
                </a:lnTo>
                <a:lnTo>
                  <a:pt x="1676399" y="6095"/>
                </a:lnTo>
                <a:lnTo>
                  <a:pt x="1682495" y="12953"/>
                </a:lnTo>
                <a:lnTo>
                  <a:pt x="1682495" y="941832"/>
                </a:lnTo>
                <a:lnTo>
                  <a:pt x="1689354" y="941832"/>
                </a:lnTo>
                <a:close/>
              </a:path>
              <a:path w="1689353" h="941832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3" h="941832">
                <a:moveTo>
                  <a:pt x="12953" y="92887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928878"/>
                </a:lnTo>
                <a:lnTo>
                  <a:pt x="12953" y="928878"/>
                </a:lnTo>
                <a:close/>
              </a:path>
              <a:path w="1689353" h="941832">
                <a:moveTo>
                  <a:pt x="1682495" y="928877"/>
                </a:moveTo>
                <a:lnTo>
                  <a:pt x="6095" y="928878"/>
                </a:lnTo>
                <a:lnTo>
                  <a:pt x="12953" y="934974"/>
                </a:lnTo>
                <a:lnTo>
                  <a:pt x="12953" y="941832"/>
                </a:lnTo>
                <a:lnTo>
                  <a:pt x="1676399" y="941832"/>
                </a:lnTo>
                <a:lnTo>
                  <a:pt x="1676399" y="934973"/>
                </a:lnTo>
                <a:lnTo>
                  <a:pt x="1682495" y="928877"/>
                </a:lnTo>
                <a:close/>
              </a:path>
              <a:path w="1689353" h="941832">
                <a:moveTo>
                  <a:pt x="12953" y="941832"/>
                </a:moveTo>
                <a:lnTo>
                  <a:pt x="12953" y="934974"/>
                </a:lnTo>
                <a:lnTo>
                  <a:pt x="6095" y="928878"/>
                </a:lnTo>
                <a:lnTo>
                  <a:pt x="6095" y="941832"/>
                </a:lnTo>
                <a:lnTo>
                  <a:pt x="12953" y="941832"/>
                </a:lnTo>
                <a:close/>
              </a:path>
              <a:path w="1689353" h="941832">
                <a:moveTo>
                  <a:pt x="1682495" y="12953"/>
                </a:moveTo>
                <a:lnTo>
                  <a:pt x="1676399" y="6095"/>
                </a:lnTo>
                <a:lnTo>
                  <a:pt x="1676399" y="12953"/>
                </a:lnTo>
                <a:lnTo>
                  <a:pt x="1682495" y="12953"/>
                </a:lnTo>
                <a:close/>
              </a:path>
              <a:path w="1689353" h="941832">
                <a:moveTo>
                  <a:pt x="1682495" y="928877"/>
                </a:moveTo>
                <a:lnTo>
                  <a:pt x="1682495" y="12953"/>
                </a:lnTo>
                <a:lnTo>
                  <a:pt x="1676399" y="12953"/>
                </a:lnTo>
                <a:lnTo>
                  <a:pt x="1676399" y="928877"/>
                </a:lnTo>
                <a:lnTo>
                  <a:pt x="1682495" y="928877"/>
                </a:lnTo>
                <a:close/>
              </a:path>
              <a:path w="1689353" h="941832">
                <a:moveTo>
                  <a:pt x="1682495" y="941832"/>
                </a:moveTo>
                <a:lnTo>
                  <a:pt x="1682495" y="928877"/>
                </a:lnTo>
                <a:lnTo>
                  <a:pt x="1676399" y="934973"/>
                </a:lnTo>
                <a:lnTo>
                  <a:pt x="1676399" y="941832"/>
                </a:lnTo>
                <a:lnTo>
                  <a:pt x="1682495" y="94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1645" y="1875282"/>
            <a:ext cx="116903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Basilar Membrane </a:t>
            </a:r>
            <a:r>
              <a:rPr sz="1800" b="1" spc="-5" dirty="0" smtClean="0">
                <a:latin typeface="Arial"/>
                <a:cs typeface="Arial"/>
              </a:rPr>
              <a:t>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2253233"/>
            <a:ext cx="914399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49" y="38100"/>
                </a:moveTo>
                <a:lnTo>
                  <a:pt x="819149" y="0"/>
                </a:lnTo>
                <a:lnTo>
                  <a:pt x="0" y="0"/>
                </a:lnTo>
                <a:lnTo>
                  <a:pt x="0" y="38100"/>
                </a:lnTo>
                <a:lnTo>
                  <a:pt x="819149" y="38100"/>
                </a:lnTo>
                <a:close/>
              </a:path>
              <a:path w="914400" h="76200">
                <a:moveTo>
                  <a:pt x="914399" y="19050"/>
                </a:moveTo>
                <a:lnTo>
                  <a:pt x="800099" y="-38099"/>
                </a:lnTo>
                <a:lnTo>
                  <a:pt x="800099" y="0"/>
                </a:lnTo>
                <a:lnTo>
                  <a:pt x="819149" y="0"/>
                </a:lnTo>
                <a:lnTo>
                  <a:pt x="819149" y="66675"/>
                </a:lnTo>
                <a:lnTo>
                  <a:pt x="914399" y="19050"/>
                </a:lnTo>
                <a:close/>
              </a:path>
              <a:path w="914400" h="76200">
                <a:moveTo>
                  <a:pt x="819149" y="66675"/>
                </a:moveTo>
                <a:lnTo>
                  <a:pt x="819149" y="38100"/>
                </a:lnTo>
                <a:lnTo>
                  <a:pt x="800099" y="38100"/>
                </a:lnTo>
                <a:lnTo>
                  <a:pt x="800099" y="76200"/>
                </a:lnTo>
                <a:lnTo>
                  <a:pt x="819149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0" y="225323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0991" y="2066797"/>
            <a:ext cx="150495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3909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Spectral Representation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2940" y="2125979"/>
            <a:ext cx="23241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(Continuou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2785872"/>
            <a:ext cx="7672705" cy="554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16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Th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signa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fro</a:t>
            </a:r>
            <a:r>
              <a:rPr sz="2000" spc="-20" dirty="0" smtClean="0">
                <a:latin typeface="Arial"/>
                <a:cs typeface="Arial"/>
              </a:rPr>
              <a:t>m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basila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membran</a:t>
            </a:r>
            <a:r>
              <a:rPr sz="2000" spc="-15" dirty="0" smtClean="0">
                <a:latin typeface="Arial"/>
                <a:cs typeface="Arial"/>
              </a:rPr>
              <a:t>e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15" dirty="0" smtClean="0">
                <a:latin typeface="Arial"/>
                <a:cs typeface="Arial"/>
              </a:rPr>
              <a:t>neurall</a:t>
            </a:r>
            <a:r>
              <a:rPr sz="2000" spc="-10" dirty="0" smtClean="0">
                <a:latin typeface="Arial"/>
                <a:cs typeface="Arial"/>
              </a:rPr>
              <a:t>y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transduced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and</a:t>
            </a:r>
            <a:r>
              <a:rPr sz="2000" spc="-15" dirty="0" smtClean="0">
                <a:latin typeface="Arial"/>
                <a:cs typeface="Arial"/>
              </a:rPr>
              <a:t> coded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into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feature</a:t>
            </a: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tha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20" dirty="0" smtClean="0">
                <a:latin typeface="Arial"/>
                <a:cs typeface="Arial"/>
              </a:rPr>
              <a:t> ca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decode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</a:t>
            </a:r>
            <a:r>
              <a:rPr sz="2000" spc="-1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brain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8346" y="3776471"/>
            <a:ext cx="660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6510">
              <a:lnSpc>
                <a:spcPct val="100000"/>
              </a:lnSpc>
            </a:pPr>
            <a:r>
              <a:rPr sz="1200" b="1" dirty="0" smtClean="0">
                <a:latin typeface="Arial"/>
                <a:cs typeface="Arial"/>
              </a:rPr>
              <a:t>Spectral </a:t>
            </a:r>
            <a:r>
              <a:rPr sz="1200" b="1" spc="-5" dirty="0" smtClean="0"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0" y="3352800"/>
            <a:ext cx="1676399" cy="654558"/>
          </a:xfrm>
          <a:custGeom>
            <a:avLst/>
            <a:gdLst/>
            <a:ahLst/>
            <a:cxnLst/>
            <a:rect l="l" t="t" r="r" b="b"/>
            <a:pathLst>
              <a:path w="1676400" h="654558">
                <a:moveTo>
                  <a:pt x="0" y="0"/>
                </a:moveTo>
                <a:lnTo>
                  <a:pt x="0" y="654558"/>
                </a:lnTo>
                <a:lnTo>
                  <a:pt x="1676399" y="654558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2304" y="3346703"/>
            <a:ext cx="1689353" cy="666750"/>
          </a:xfrm>
          <a:custGeom>
            <a:avLst/>
            <a:gdLst/>
            <a:ahLst/>
            <a:cxnLst/>
            <a:rect l="l" t="t" r="r" b="b"/>
            <a:pathLst>
              <a:path w="1689353" h="666750">
                <a:moveTo>
                  <a:pt x="1689353" y="666750"/>
                </a:moveTo>
                <a:lnTo>
                  <a:pt x="1689353" y="0"/>
                </a:lnTo>
                <a:lnTo>
                  <a:pt x="0" y="0"/>
                </a:lnTo>
                <a:lnTo>
                  <a:pt x="0" y="666750"/>
                </a:lnTo>
                <a:lnTo>
                  <a:pt x="6095" y="666750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399" y="12954"/>
                </a:lnTo>
                <a:lnTo>
                  <a:pt x="1676399" y="6096"/>
                </a:lnTo>
                <a:lnTo>
                  <a:pt x="1682495" y="12954"/>
                </a:lnTo>
                <a:lnTo>
                  <a:pt x="1682495" y="666750"/>
                </a:lnTo>
                <a:lnTo>
                  <a:pt x="1689353" y="666750"/>
                </a:lnTo>
                <a:close/>
              </a:path>
              <a:path w="1689353" h="666750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3" h="666750">
                <a:moveTo>
                  <a:pt x="12953" y="653796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653796"/>
                </a:lnTo>
                <a:lnTo>
                  <a:pt x="12953" y="653796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6095" y="653796"/>
                </a:lnTo>
                <a:lnTo>
                  <a:pt x="12953" y="660654"/>
                </a:lnTo>
                <a:lnTo>
                  <a:pt x="12953" y="666750"/>
                </a:lnTo>
                <a:lnTo>
                  <a:pt x="1676399" y="666750"/>
                </a:lnTo>
                <a:lnTo>
                  <a:pt x="1676399" y="660654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2953" y="666750"/>
                </a:moveTo>
                <a:lnTo>
                  <a:pt x="12953" y="660654"/>
                </a:lnTo>
                <a:lnTo>
                  <a:pt x="6095" y="653796"/>
                </a:lnTo>
                <a:lnTo>
                  <a:pt x="6095" y="666750"/>
                </a:lnTo>
                <a:lnTo>
                  <a:pt x="12953" y="666750"/>
                </a:lnTo>
                <a:close/>
              </a:path>
              <a:path w="1689353" h="666750">
                <a:moveTo>
                  <a:pt x="1682495" y="12954"/>
                </a:moveTo>
                <a:lnTo>
                  <a:pt x="1676399" y="6096"/>
                </a:lnTo>
                <a:lnTo>
                  <a:pt x="1676399" y="12954"/>
                </a:lnTo>
                <a:lnTo>
                  <a:pt x="1682495" y="12954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1682495" y="12954"/>
                </a:lnTo>
                <a:lnTo>
                  <a:pt x="1676399" y="12954"/>
                </a:lnTo>
                <a:lnTo>
                  <a:pt x="1676399" y="653796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682495" y="666750"/>
                </a:moveTo>
                <a:lnTo>
                  <a:pt x="1682495" y="653796"/>
                </a:lnTo>
                <a:lnTo>
                  <a:pt x="1676399" y="660654"/>
                </a:lnTo>
                <a:lnTo>
                  <a:pt x="1676399" y="666750"/>
                </a:lnTo>
                <a:lnTo>
                  <a:pt x="1682495" y="666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46857" y="3399282"/>
            <a:ext cx="14598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6068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Neural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5" dirty="0" smtClean="0">
                <a:latin typeface="Arial"/>
                <a:cs typeface="Arial"/>
              </a:rPr>
              <a:t>ansduction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000" y="364083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800" y="364083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63565" y="3454400"/>
            <a:ext cx="1559560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Soun</a:t>
            </a:r>
            <a:r>
              <a:rPr sz="1600" b="1" spc="0" dirty="0" smtClean="0">
                <a:latin typeface="Arial"/>
                <a:cs typeface="Arial"/>
              </a:rPr>
              <a:t>d</a:t>
            </a:r>
            <a:r>
              <a:rPr sz="1600" b="1" spc="-1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Features (Distinctive Features)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99045" y="3546347"/>
            <a:ext cx="23368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3900" marR="12700" indent="-711835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(Continuous/Discrete Control)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5539" y="4199128"/>
            <a:ext cx="7274559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Th</a:t>
            </a:r>
            <a:r>
              <a:rPr sz="2000" spc="-15" dirty="0" smtClean="0">
                <a:latin typeface="Arial"/>
                <a:cs typeface="Arial"/>
              </a:rPr>
              <a:t>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brain </a:t>
            </a:r>
            <a:r>
              <a:rPr sz="2000" spc="-20" dirty="0" smtClean="0">
                <a:latin typeface="Arial"/>
                <a:cs typeface="Arial"/>
              </a:rPr>
              <a:t>decode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feature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strea</a:t>
            </a:r>
            <a:r>
              <a:rPr sz="2000" spc="-20" dirty="0" smtClean="0">
                <a:latin typeface="Arial"/>
                <a:cs typeface="Arial"/>
              </a:rPr>
              <a:t>m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into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sounds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20" dirty="0" smtClean="0">
                <a:latin typeface="Arial"/>
                <a:cs typeface="Arial"/>
              </a:rPr>
              <a:t>word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20" dirty="0" smtClean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8452" y="4473452"/>
            <a:ext cx="1182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 smtClean="0">
                <a:latin typeface="Arial"/>
                <a:cs typeface="Arial"/>
              </a:rPr>
              <a:t>sentences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5222747"/>
            <a:ext cx="117919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Soun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25" dirty="0" smtClean="0">
                <a:latin typeface="Arial"/>
                <a:cs typeface="Arial"/>
              </a:rPr>
              <a:t> </a:t>
            </a:r>
            <a:r>
              <a:rPr sz="1200" b="1" spc="-5" dirty="0" smtClean="0"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38400" y="4828032"/>
            <a:ext cx="1676399" cy="653796"/>
          </a:xfrm>
          <a:custGeom>
            <a:avLst/>
            <a:gdLst/>
            <a:ahLst/>
            <a:cxnLst/>
            <a:rect l="l" t="t" r="r" b="b"/>
            <a:pathLst>
              <a:path w="1676400" h="653796">
                <a:moveTo>
                  <a:pt x="0" y="0"/>
                </a:moveTo>
                <a:lnTo>
                  <a:pt x="0" y="653796"/>
                </a:lnTo>
                <a:lnTo>
                  <a:pt x="1676399" y="653796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2304" y="4821935"/>
            <a:ext cx="1689353" cy="666750"/>
          </a:xfrm>
          <a:custGeom>
            <a:avLst/>
            <a:gdLst/>
            <a:ahLst/>
            <a:cxnLst/>
            <a:rect l="l" t="t" r="r" b="b"/>
            <a:pathLst>
              <a:path w="1689353" h="666750">
                <a:moveTo>
                  <a:pt x="1689353" y="666750"/>
                </a:moveTo>
                <a:lnTo>
                  <a:pt x="1689353" y="0"/>
                </a:lnTo>
                <a:lnTo>
                  <a:pt x="0" y="0"/>
                </a:lnTo>
                <a:lnTo>
                  <a:pt x="0" y="666750"/>
                </a:lnTo>
                <a:lnTo>
                  <a:pt x="6095" y="666750"/>
                </a:lnTo>
                <a:lnTo>
                  <a:pt x="6095" y="12191"/>
                </a:lnTo>
                <a:lnTo>
                  <a:pt x="12953" y="6096"/>
                </a:lnTo>
                <a:lnTo>
                  <a:pt x="12953" y="12191"/>
                </a:lnTo>
                <a:lnTo>
                  <a:pt x="1676399" y="12191"/>
                </a:lnTo>
                <a:lnTo>
                  <a:pt x="1676399" y="6096"/>
                </a:lnTo>
                <a:lnTo>
                  <a:pt x="1682495" y="12191"/>
                </a:lnTo>
                <a:lnTo>
                  <a:pt x="1682495" y="666750"/>
                </a:lnTo>
                <a:lnTo>
                  <a:pt x="1689353" y="666750"/>
                </a:lnTo>
                <a:close/>
              </a:path>
              <a:path w="1689353" h="666750">
                <a:moveTo>
                  <a:pt x="12953" y="12191"/>
                </a:moveTo>
                <a:lnTo>
                  <a:pt x="12953" y="6096"/>
                </a:lnTo>
                <a:lnTo>
                  <a:pt x="6095" y="12191"/>
                </a:lnTo>
                <a:lnTo>
                  <a:pt x="12953" y="12191"/>
                </a:lnTo>
                <a:close/>
              </a:path>
              <a:path w="1689353" h="666750">
                <a:moveTo>
                  <a:pt x="12953" y="653796"/>
                </a:moveTo>
                <a:lnTo>
                  <a:pt x="12953" y="12191"/>
                </a:lnTo>
                <a:lnTo>
                  <a:pt x="6095" y="12191"/>
                </a:lnTo>
                <a:lnTo>
                  <a:pt x="6095" y="653796"/>
                </a:lnTo>
                <a:lnTo>
                  <a:pt x="12953" y="653796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6095" y="653796"/>
                </a:lnTo>
                <a:lnTo>
                  <a:pt x="12953" y="659891"/>
                </a:lnTo>
                <a:lnTo>
                  <a:pt x="12953" y="666750"/>
                </a:lnTo>
                <a:lnTo>
                  <a:pt x="1676399" y="666750"/>
                </a:lnTo>
                <a:lnTo>
                  <a:pt x="1676399" y="659891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2953" y="666750"/>
                </a:moveTo>
                <a:lnTo>
                  <a:pt x="12953" y="659891"/>
                </a:lnTo>
                <a:lnTo>
                  <a:pt x="6095" y="653796"/>
                </a:lnTo>
                <a:lnTo>
                  <a:pt x="6095" y="666750"/>
                </a:lnTo>
                <a:lnTo>
                  <a:pt x="12953" y="666750"/>
                </a:lnTo>
                <a:close/>
              </a:path>
              <a:path w="1689353" h="666750">
                <a:moveTo>
                  <a:pt x="1682495" y="12191"/>
                </a:moveTo>
                <a:lnTo>
                  <a:pt x="1676399" y="6096"/>
                </a:lnTo>
                <a:lnTo>
                  <a:pt x="1676399" y="12191"/>
                </a:lnTo>
                <a:lnTo>
                  <a:pt x="1682495" y="12191"/>
                </a:lnTo>
                <a:close/>
              </a:path>
              <a:path w="1689353" h="666750">
                <a:moveTo>
                  <a:pt x="1682495" y="653796"/>
                </a:moveTo>
                <a:lnTo>
                  <a:pt x="1682495" y="12191"/>
                </a:lnTo>
                <a:lnTo>
                  <a:pt x="1676399" y="12191"/>
                </a:lnTo>
                <a:lnTo>
                  <a:pt x="1676399" y="653796"/>
                </a:lnTo>
                <a:lnTo>
                  <a:pt x="1682495" y="653796"/>
                </a:lnTo>
                <a:close/>
              </a:path>
              <a:path w="1689353" h="666750">
                <a:moveTo>
                  <a:pt x="1682495" y="666750"/>
                </a:moveTo>
                <a:lnTo>
                  <a:pt x="1682495" y="653796"/>
                </a:lnTo>
                <a:lnTo>
                  <a:pt x="1676399" y="659891"/>
                </a:lnTo>
                <a:lnTo>
                  <a:pt x="1676399" y="666750"/>
                </a:lnTo>
                <a:lnTo>
                  <a:pt x="1682495" y="666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54292" y="4874514"/>
            <a:ext cx="12439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985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Language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5" dirty="0" smtClean="0">
                <a:latin typeface="Arial"/>
                <a:cs typeface="Arial"/>
              </a:rPr>
              <a:t>anslation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4000" y="50863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4800" y="511530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79209" y="4688078"/>
            <a:ext cx="112966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Phonemes, </a:t>
            </a:r>
            <a:r>
              <a:rPr sz="1600" b="1" spc="-35" dirty="0" smtClean="0">
                <a:latin typeface="Arial"/>
                <a:cs typeface="Arial"/>
              </a:rPr>
              <a:t>W</a:t>
            </a:r>
            <a:r>
              <a:rPr sz="1600" b="1" spc="-5" dirty="0" smtClean="0">
                <a:latin typeface="Arial"/>
                <a:cs typeface="Arial"/>
              </a:rPr>
              <a:t>ords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and Sentences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12940" y="5021579"/>
            <a:ext cx="21094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(Discrete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Message)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5539" y="5681471"/>
            <a:ext cx="7389495" cy="554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16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Th</a:t>
            </a:r>
            <a:r>
              <a:rPr sz="2000" spc="-15" dirty="0" smtClean="0">
                <a:latin typeface="Arial"/>
                <a:cs typeface="Arial"/>
              </a:rPr>
              <a:t>e brain determine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the </a:t>
            </a:r>
            <a:r>
              <a:rPr sz="2000" spc="-20" dirty="0" smtClean="0">
                <a:latin typeface="Arial"/>
                <a:cs typeface="Arial"/>
              </a:rPr>
              <a:t>meanin</a:t>
            </a:r>
            <a:r>
              <a:rPr sz="2000" spc="-15" dirty="0" smtClean="0">
                <a:latin typeface="Arial"/>
                <a:cs typeface="Arial"/>
              </a:rPr>
              <a:t>g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the </a:t>
            </a:r>
            <a:r>
              <a:rPr sz="2000" spc="-20" dirty="0" smtClean="0">
                <a:latin typeface="Arial"/>
                <a:cs typeface="Arial"/>
              </a:rPr>
              <a:t>word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via a </a:t>
            </a:r>
            <a:r>
              <a:rPr sz="2000" spc="-20" dirty="0" smtClean="0">
                <a:latin typeface="Arial"/>
                <a:cs typeface="Arial"/>
              </a:rPr>
              <a:t>message</a:t>
            </a:r>
            <a:r>
              <a:rPr sz="2000" spc="-15" dirty="0" smtClean="0">
                <a:latin typeface="Arial"/>
                <a:cs typeface="Arial"/>
              </a:rPr>
              <a:t> understanding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mechanism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9953" y="6716267"/>
            <a:ext cx="838200" cy="560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12700" indent="-13335" algn="just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Phonemes, </a:t>
            </a:r>
            <a:r>
              <a:rPr sz="1200" b="1" spc="-25" dirty="0" smtClean="0">
                <a:latin typeface="Arial"/>
                <a:cs typeface="Arial"/>
              </a:rPr>
              <a:t>W</a:t>
            </a:r>
            <a:r>
              <a:rPr sz="1200" b="1" spc="-5" dirty="0" smtClean="0">
                <a:latin typeface="Arial"/>
                <a:cs typeface="Arial"/>
              </a:rPr>
              <a:t>ord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10" dirty="0" smtClean="0">
                <a:latin typeface="Arial"/>
                <a:cs typeface="Arial"/>
              </a:rPr>
              <a:t> </a:t>
            </a:r>
            <a:r>
              <a:rPr sz="1200" b="1" spc="-5" dirty="0" smtClean="0">
                <a:latin typeface="Arial"/>
                <a:cs typeface="Arial"/>
              </a:rPr>
              <a:t>and Sentences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6323076"/>
            <a:ext cx="1676400" cy="594359"/>
          </a:xfrm>
          <a:custGeom>
            <a:avLst/>
            <a:gdLst/>
            <a:ahLst/>
            <a:cxnLst/>
            <a:rect l="l" t="t" r="r" b="b"/>
            <a:pathLst>
              <a:path w="1676400" h="594359">
                <a:moveTo>
                  <a:pt x="0" y="0"/>
                </a:moveTo>
                <a:lnTo>
                  <a:pt x="0" y="594359"/>
                </a:lnTo>
                <a:lnTo>
                  <a:pt x="1676400" y="594359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2304" y="6316979"/>
            <a:ext cx="1689354" cy="606551"/>
          </a:xfrm>
          <a:custGeom>
            <a:avLst/>
            <a:gdLst/>
            <a:ahLst/>
            <a:cxnLst/>
            <a:rect l="l" t="t" r="r" b="b"/>
            <a:pathLst>
              <a:path w="1689354" h="606551">
                <a:moveTo>
                  <a:pt x="1689354" y="606551"/>
                </a:moveTo>
                <a:lnTo>
                  <a:pt x="1689354" y="0"/>
                </a:lnTo>
                <a:lnTo>
                  <a:pt x="0" y="0"/>
                </a:lnTo>
                <a:lnTo>
                  <a:pt x="0" y="606551"/>
                </a:lnTo>
                <a:lnTo>
                  <a:pt x="6095" y="606551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676400" y="12954"/>
                </a:lnTo>
                <a:lnTo>
                  <a:pt x="1676400" y="6096"/>
                </a:lnTo>
                <a:lnTo>
                  <a:pt x="1682496" y="12954"/>
                </a:lnTo>
                <a:lnTo>
                  <a:pt x="1682496" y="606551"/>
                </a:lnTo>
                <a:lnTo>
                  <a:pt x="1689354" y="606551"/>
                </a:lnTo>
                <a:close/>
              </a:path>
              <a:path w="1689354" h="606551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689354" h="606551">
                <a:moveTo>
                  <a:pt x="12953" y="59359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593598"/>
                </a:lnTo>
                <a:lnTo>
                  <a:pt x="12953" y="593598"/>
                </a:lnTo>
                <a:close/>
              </a:path>
              <a:path w="1689354" h="606551">
                <a:moveTo>
                  <a:pt x="1682496" y="593598"/>
                </a:moveTo>
                <a:lnTo>
                  <a:pt x="6095" y="593598"/>
                </a:lnTo>
                <a:lnTo>
                  <a:pt x="12953" y="600455"/>
                </a:lnTo>
                <a:lnTo>
                  <a:pt x="12953" y="606551"/>
                </a:lnTo>
                <a:lnTo>
                  <a:pt x="1676400" y="606551"/>
                </a:lnTo>
                <a:lnTo>
                  <a:pt x="1676400" y="600455"/>
                </a:lnTo>
                <a:lnTo>
                  <a:pt x="1682496" y="593598"/>
                </a:lnTo>
                <a:close/>
              </a:path>
              <a:path w="1689354" h="606551">
                <a:moveTo>
                  <a:pt x="12953" y="606551"/>
                </a:moveTo>
                <a:lnTo>
                  <a:pt x="12953" y="600455"/>
                </a:lnTo>
                <a:lnTo>
                  <a:pt x="6095" y="593598"/>
                </a:lnTo>
                <a:lnTo>
                  <a:pt x="6095" y="606551"/>
                </a:lnTo>
                <a:lnTo>
                  <a:pt x="12953" y="606551"/>
                </a:lnTo>
                <a:close/>
              </a:path>
              <a:path w="1689354" h="606551">
                <a:moveTo>
                  <a:pt x="1682496" y="12954"/>
                </a:moveTo>
                <a:lnTo>
                  <a:pt x="1676400" y="6096"/>
                </a:lnTo>
                <a:lnTo>
                  <a:pt x="1676400" y="12954"/>
                </a:lnTo>
                <a:lnTo>
                  <a:pt x="1682496" y="12954"/>
                </a:lnTo>
                <a:close/>
              </a:path>
              <a:path w="1689354" h="606551">
                <a:moveTo>
                  <a:pt x="1682496" y="593598"/>
                </a:moveTo>
                <a:lnTo>
                  <a:pt x="1682496" y="12954"/>
                </a:lnTo>
                <a:lnTo>
                  <a:pt x="1676400" y="12954"/>
                </a:lnTo>
                <a:lnTo>
                  <a:pt x="1676400" y="593598"/>
                </a:lnTo>
                <a:lnTo>
                  <a:pt x="1682496" y="593598"/>
                </a:lnTo>
                <a:close/>
              </a:path>
              <a:path w="1689354" h="606551">
                <a:moveTo>
                  <a:pt x="1682496" y="606551"/>
                </a:moveTo>
                <a:lnTo>
                  <a:pt x="1682496" y="593598"/>
                </a:lnTo>
                <a:lnTo>
                  <a:pt x="1676400" y="600455"/>
                </a:lnTo>
                <a:lnTo>
                  <a:pt x="1676400" y="606551"/>
                </a:lnTo>
                <a:lnTo>
                  <a:pt x="1682496" y="606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46864" y="6370572"/>
            <a:ext cx="145986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87655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Message Understanding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24000" y="6580631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4800" y="6580631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19150" y="38100"/>
                </a:moveTo>
                <a:lnTo>
                  <a:pt x="819150" y="0"/>
                </a:lnTo>
                <a:lnTo>
                  <a:pt x="0" y="0"/>
                </a:lnTo>
                <a:lnTo>
                  <a:pt x="0" y="38100"/>
                </a:lnTo>
                <a:lnTo>
                  <a:pt x="819150" y="38100"/>
                </a:lnTo>
                <a:close/>
              </a:path>
              <a:path w="914400" h="76200">
                <a:moveTo>
                  <a:pt x="914400" y="19050"/>
                </a:moveTo>
                <a:lnTo>
                  <a:pt x="800100" y="-38100"/>
                </a:lnTo>
                <a:lnTo>
                  <a:pt x="800100" y="0"/>
                </a:lnTo>
                <a:lnTo>
                  <a:pt x="819150" y="0"/>
                </a:lnTo>
                <a:lnTo>
                  <a:pt x="819150" y="66675"/>
                </a:lnTo>
                <a:lnTo>
                  <a:pt x="914400" y="19050"/>
                </a:lnTo>
                <a:close/>
              </a:path>
              <a:path w="914400" h="76200">
                <a:moveTo>
                  <a:pt x="819150" y="66675"/>
                </a:moveTo>
                <a:lnTo>
                  <a:pt x="81915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191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03190" y="6394956"/>
            <a:ext cx="14808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Basi</a:t>
            </a:r>
            <a:r>
              <a:rPr sz="1600" b="1" spc="0" dirty="0" smtClean="0">
                <a:latin typeface="Arial"/>
                <a:cs typeface="Arial"/>
              </a:rPr>
              <a:t>c</a:t>
            </a:r>
            <a:r>
              <a:rPr sz="1600" b="1" spc="-5" dirty="0" smtClean="0">
                <a:latin typeface="Arial"/>
                <a:cs typeface="Arial"/>
              </a:rPr>
              <a:t> Message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08" y="1937004"/>
            <a:ext cx="1625346" cy="939546"/>
          </a:xfrm>
          <a:custGeom>
            <a:avLst/>
            <a:gdLst/>
            <a:ahLst/>
            <a:cxnLst/>
            <a:rect l="l" t="t" r="r" b="b"/>
            <a:pathLst>
              <a:path w="1625346" h="939546">
                <a:moveTo>
                  <a:pt x="1625346" y="939546"/>
                </a:moveTo>
                <a:lnTo>
                  <a:pt x="1625346" y="0"/>
                </a:lnTo>
                <a:lnTo>
                  <a:pt x="0" y="0"/>
                </a:lnTo>
                <a:lnTo>
                  <a:pt x="0" y="939546"/>
                </a:lnTo>
                <a:lnTo>
                  <a:pt x="12191" y="93954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1600199" y="25146"/>
                </a:lnTo>
                <a:lnTo>
                  <a:pt x="1600199" y="12954"/>
                </a:lnTo>
                <a:lnTo>
                  <a:pt x="1612392" y="25146"/>
                </a:lnTo>
                <a:lnTo>
                  <a:pt x="1612392" y="939546"/>
                </a:lnTo>
                <a:lnTo>
                  <a:pt x="1625346" y="939546"/>
                </a:lnTo>
                <a:close/>
              </a:path>
              <a:path w="1625346" h="939546">
                <a:moveTo>
                  <a:pt x="25146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6253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625346" h="939546">
                <a:moveTo>
                  <a:pt x="1612392" y="914400"/>
                </a:moveTo>
                <a:lnTo>
                  <a:pt x="12192" y="914400"/>
                </a:lnTo>
                <a:lnTo>
                  <a:pt x="25146" y="927354"/>
                </a:lnTo>
                <a:lnTo>
                  <a:pt x="25146" y="939546"/>
                </a:lnTo>
                <a:lnTo>
                  <a:pt x="1600199" y="939546"/>
                </a:lnTo>
                <a:lnTo>
                  <a:pt x="1600199" y="927354"/>
                </a:lnTo>
                <a:lnTo>
                  <a:pt x="1612392" y="914400"/>
                </a:lnTo>
                <a:close/>
              </a:path>
              <a:path w="1625346" h="939546">
                <a:moveTo>
                  <a:pt x="25146" y="939546"/>
                </a:moveTo>
                <a:lnTo>
                  <a:pt x="25146" y="927354"/>
                </a:lnTo>
                <a:lnTo>
                  <a:pt x="12192" y="914400"/>
                </a:lnTo>
                <a:lnTo>
                  <a:pt x="12191" y="939546"/>
                </a:lnTo>
                <a:lnTo>
                  <a:pt x="25146" y="939546"/>
                </a:lnTo>
                <a:close/>
              </a:path>
              <a:path w="1625346" h="939546">
                <a:moveTo>
                  <a:pt x="1612392" y="25146"/>
                </a:moveTo>
                <a:lnTo>
                  <a:pt x="1600199" y="12954"/>
                </a:lnTo>
                <a:lnTo>
                  <a:pt x="1600199" y="25146"/>
                </a:lnTo>
                <a:lnTo>
                  <a:pt x="1612392" y="25146"/>
                </a:lnTo>
                <a:close/>
              </a:path>
              <a:path w="1625346" h="939546">
                <a:moveTo>
                  <a:pt x="1612392" y="914400"/>
                </a:moveTo>
                <a:lnTo>
                  <a:pt x="1612392" y="25146"/>
                </a:lnTo>
                <a:lnTo>
                  <a:pt x="1600199" y="25146"/>
                </a:lnTo>
                <a:lnTo>
                  <a:pt x="1600199" y="914400"/>
                </a:lnTo>
                <a:lnTo>
                  <a:pt x="1612392" y="914400"/>
                </a:lnTo>
                <a:close/>
              </a:path>
              <a:path w="1625346" h="939546">
                <a:moveTo>
                  <a:pt x="1612392" y="939546"/>
                </a:moveTo>
                <a:lnTo>
                  <a:pt x="1612392" y="914400"/>
                </a:lnTo>
                <a:lnTo>
                  <a:pt x="1600199" y="927354"/>
                </a:lnTo>
                <a:lnTo>
                  <a:pt x="1600199" y="939546"/>
                </a:lnTo>
                <a:lnTo>
                  <a:pt x="16123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7115" y="2125979"/>
            <a:ext cx="13455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653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Message </a:t>
            </a:r>
            <a:r>
              <a:rPr sz="1800" b="1" spc="-5" dirty="0" smtClean="0">
                <a:latin typeface="Arial"/>
                <a:cs typeface="Arial"/>
              </a:rPr>
              <a:t>Formulation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8607" y="1937004"/>
            <a:ext cx="1320545" cy="939546"/>
          </a:xfrm>
          <a:custGeom>
            <a:avLst/>
            <a:gdLst/>
            <a:ahLst/>
            <a:cxnLst/>
            <a:rect l="l" t="t" r="r" b="b"/>
            <a:pathLst>
              <a:path w="1320546" h="939546">
                <a:moveTo>
                  <a:pt x="1320545" y="939545"/>
                </a:moveTo>
                <a:lnTo>
                  <a:pt x="13205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1295400" y="25145"/>
                </a:lnTo>
                <a:lnTo>
                  <a:pt x="1295400" y="12953"/>
                </a:lnTo>
                <a:lnTo>
                  <a:pt x="1307592" y="25145"/>
                </a:lnTo>
                <a:lnTo>
                  <a:pt x="1307592" y="939545"/>
                </a:lnTo>
                <a:lnTo>
                  <a:pt x="1320545" y="939545"/>
                </a:lnTo>
                <a:close/>
              </a:path>
              <a:path w="1320546" h="939546">
                <a:moveTo>
                  <a:pt x="25146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3205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320546" h="939546">
                <a:moveTo>
                  <a:pt x="1307592" y="914400"/>
                </a:moveTo>
                <a:lnTo>
                  <a:pt x="12192" y="914400"/>
                </a:lnTo>
                <a:lnTo>
                  <a:pt x="25146" y="927354"/>
                </a:lnTo>
                <a:lnTo>
                  <a:pt x="25146" y="939546"/>
                </a:lnTo>
                <a:lnTo>
                  <a:pt x="1295400" y="939545"/>
                </a:lnTo>
                <a:lnTo>
                  <a:pt x="1295400" y="927353"/>
                </a:lnTo>
                <a:lnTo>
                  <a:pt x="1307592" y="914400"/>
                </a:lnTo>
                <a:close/>
              </a:path>
              <a:path w="1320546" h="939546">
                <a:moveTo>
                  <a:pt x="25146" y="939546"/>
                </a:moveTo>
                <a:lnTo>
                  <a:pt x="25146" y="927354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1320546" h="939546">
                <a:moveTo>
                  <a:pt x="1307592" y="25145"/>
                </a:moveTo>
                <a:lnTo>
                  <a:pt x="1295400" y="12953"/>
                </a:lnTo>
                <a:lnTo>
                  <a:pt x="1295400" y="25145"/>
                </a:lnTo>
                <a:lnTo>
                  <a:pt x="1307592" y="25145"/>
                </a:lnTo>
                <a:close/>
              </a:path>
              <a:path w="1320546" h="939546">
                <a:moveTo>
                  <a:pt x="1307592" y="914400"/>
                </a:moveTo>
                <a:lnTo>
                  <a:pt x="1307592" y="25145"/>
                </a:lnTo>
                <a:lnTo>
                  <a:pt x="1295400" y="25145"/>
                </a:lnTo>
                <a:lnTo>
                  <a:pt x="1295400" y="914400"/>
                </a:lnTo>
                <a:lnTo>
                  <a:pt x="1307592" y="914400"/>
                </a:lnTo>
                <a:close/>
              </a:path>
              <a:path w="1320546" h="939546">
                <a:moveTo>
                  <a:pt x="1307592" y="939545"/>
                </a:moveTo>
                <a:lnTo>
                  <a:pt x="1307592" y="914400"/>
                </a:lnTo>
                <a:lnTo>
                  <a:pt x="1295400" y="927353"/>
                </a:lnTo>
                <a:lnTo>
                  <a:pt x="1295400" y="939545"/>
                </a:lnTo>
                <a:lnTo>
                  <a:pt x="1307592" y="93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6304" y="2125979"/>
            <a:ext cx="11049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065" marR="12700" indent="-2540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Language 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5008" y="1937004"/>
            <a:ext cx="2006345" cy="939546"/>
          </a:xfrm>
          <a:custGeom>
            <a:avLst/>
            <a:gdLst/>
            <a:ahLst/>
            <a:cxnLst/>
            <a:rect l="l" t="t" r="r" b="b"/>
            <a:pathLst>
              <a:path w="2006345" h="939546">
                <a:moveTo>
                  <a:pt x="2006345" y="939545"/>
                </a:moveTo>
                <a:lnTo>
                  <a:pt x="2006345" y="0"/>
                </a:lnTo>
                <a:lnTo>
                  <a:pt x="0" y="0"/>
                </a:lnTo>
                <a:lnTo>
                  <a:pt x="0" y="939545"/>
                </a:lnTo>
                <a:lnTo>
                  <a:pt x="12191" y="939545"/>
                </a:lnTo>
                <a:lnTo>
                  <a:pt x="12191" y="25145"/>
                </a:lnTo>
                <a:lnTo>
                  <a:pt x="25145" y="12953"/>
                </a:lnTo>
                <a:lnTo>
                  <a:pt x="25145" y="25145"/>
                </a:lnTo>
                <a:lnTo>
                  <a:pt x="1981200" y="25145"/>
                </a:lnTo>
                <a:lnTo>
                  <a:pt x="1981200" y="12953"/>
                </a:lnTo>
                <a:lnTo>
                  <a:pt x="1993391" y="25145"/>
                </a:lnTo>
                <a:lnTo>
                  <a:pt x="1993391" y="939545"/>
                </a:lnTo>
                <a:lnTo>
                  <a:pt x="2006345" y="939545"/>
                </a:lnTo>
                <a:close/>
              </a:path>
              <a:path w="2006345" h="939546">
                <a:moveTo>
                  <a:pt x="25145" y="25145"/>
                </a:moveTo>
                <a:lnTo>
                  <a:pt x="25145" y="12953"/>
                </a:lnTo>
                <a:lnTo>
                  <a:pt x="12191" y="25145"/>
                </a:lnTo>
                <a:lnTo>
                  <a:pt x="25145" y="25145"/>
                </a:lnTo>
                <a:close/>
              </a:path>
              <a:path w="2006345" h="939546">
                <a:moveTo>
                  <a:pt x="25145" y="914400"/>
                </a:moveTo>
                <a:lnTo>
                  <a:pt x="25145" y="25145"/>
                </a:lnTo>
                <a:lnTo>
                  <a:pt x="12191" y="25145"/>
                </a:lnTo>
                <a:lnTo>
                  <a:pt x="12191" y="914400"/>
                </a:lnTo>
                <a:lnTo>
                  <a:pt x="25145" y="914400"/>
                </a:lnTo>
                <a:close/>
              </a:path>
              <a:path w="2006345" h="939546">
                <a:moveTo>
                  <a:pt x="1993391" y="914400"/>
                </a:moveTo>
                <a:lnTo>
                  <a:pt x="12191" y="914400"/>
                </a:lnTo>
                <a:lnTo>
                  <a:pt x="25145" y="927353"/>
                </a:lnTo>
                <a:lnTo>
                  <a:pt x="25145" y="939545"/>
                </a:lnTo>
                <a:lnTo>
                  <a:pt x="1981200" y="939545"/>
                </a:lnTo>
                <a:lnTo>
                  <a:pt x="1981200" y="927353"/>
                </a:lnTo>
                <a:lnTo>
                  <a:pt x="1993391" y="914400"/>
                </a:lnTo>
                <a:close/>
              </a:path>
              <a:path w="2006345" h="939546">
                <a:moveTo>
                  <a:pt x="25145" y="939545"/>
                </a:moveTo>
                <a:lnTo>
                  <a:pt x="25145" y="927353"/>
                </a:lnTo>
                <a:lnTo>
                  <a:pt x="12191" y="914400"/>
                </a:lnTo>
                <a:lnTo>
                  <a:pt x="12191" y="939545"/>
                </a:lnTo>
                <a:lnTo>
                  <a:pt x="25145" y="939545"/>
                </a:lnTo>
                <a:close/>
              </a:path>
              <a:path w="2006345" h="939546">
                <a:moveTo>
                  <a:pt x="1993391" y="25145"/>
                </a:moveTo>
                <a:lnTo>
                  <a:pt x="1981200" y="12953"/>
                </a:lnTo>
                <a:lnTo>
                  <a:pt x="1981200" y="25145"/>
                </a:lnTo>
                <a:lnTo>
                  <a:pt x="1993391" y="25145"/>
                </a:lnTo>
                <a:close/>
              </a:path>
              <a:path w="2006345" h="939546">
                <a:moveTo>
                  <a:pt x="1993391" y="914400"/>
                </a:moveTo>
                <a:lnTo>
                  <a:pt x="1993391" y="25145"/>
                </a:lnTo>
                <a:lnTo>
                  <a:pt x="1981200" y="25145"/>
                </a:lnTo>
                <a:lnTo>
                  <a:pt x="1981200" y="914400"/>
                </a:lnTo>
                <a:lnTo>
                  <a:pt x="1993391" y="914400"/>
                </a:lnTo>
                <a:close/>
              </a:path>
              <a:path w="2006345" h="939546">
                <a:moveTo>
                  <a:pt x="1993391" y="939545"/>
                </a:moveTo>
                <a:lnTo>
                  <a:pt x="1993391" y="914400"/>
                </a:lnTo>
                <a:lnTo>
                  <a:pt x="1981200" y="927353"/>
                </a:lnTo>
                <a:lnTo>
                  <a:pt x="1981200" y="939545"/>
                </a:lnTo>
                <a:lnTo>
                  <a:pt x="1993391" y="93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4896" y="2125979"/>
            <a:ext cx="176593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2750" marR="12700" indent="-40005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Neuro-Muscular </a:t>
            </a:r>
            <a:r>
              <a:rPr sz="1800" b="1" spc="-5" dirty="0" smtClean="0"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7207" y="1937004"/>
            <a:ext cx="1625346" cy="939546"/>
          </a:xfrm>
          <a:custGeom>
            <a:avLst/>
            <a:gdLst/>
            <a:ahLst/>
            <a:cxnLst/>
            <a:rect l="l" t="t" r="r" b="b"/>
            <a:pathLst>
              <a:path w="1625346" h="939546">
                <a:moveTo>
                  <a:pt x="1625346" y="939545"/>
                </a:moveTo>
                <a:lnTo>
                  <a:pt x="1625346" y="0"/>
                </a:lnTo>
                <a:lnTo>
                  <a:pt x="0" y="0"/>
                </a:lnTo>
                <a:lnTo>
                  <a:pt x="0" y="939545"/>
                </a:lnTo>
                <a:lnTo>
                  <a:pt x="12192" y="939545"/>
                </a:lnTo>
                <a:lnTo>
                  <a:pt x="12192" y="25145"/>
                </a:lnTo>
                <a:lnTo>
                  <a:pt x="25146" y="12953"/>
                </a:lnTo>
                <a:lnTo>
                  <a:pt x="25146" y="25145"/>
                </a:lnTo>
                <a:lnTo>
                  <a:pt x="1600200" y="25145"/>
                </a:lnTo>
                <a:lnTo>
                  <a:pt x="1600200" y="12953"/>
                </a:lnTo>
                <a:lnTo>
                  <a:pt x="1612392" y="25145"/>
                </a:lnTo>
                <a:lnTo>
                  <a:pt x="1612392" y="939545"/>
                </a:lnTo>
                <a:lnTo>
                  <a:pt x="1625346" y="939545"/>
                </a:lnTo>
                <a:close/>
              </a:path>
              <a:path w="1625346" h="939546">
                <a:moveTo>
                  <a:pt x="25146" y="25145"/>
                </a:moveTo>
                <a:lnTo>
                  <a:pt x="25146" y="12953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346" h="939546">
                <a:moveTo>
                  <a:pt x="25146" y="914400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625346" h="939546">
                <a:moveTo>
                  <a:pt x="1612392" y="914400"/>
                </a:moveTo>
                <a:lnTo>
                  <a:pt x="12192" y="914400"/>
                </a:lnTo>
                <a:lnTo>
                  <a:pt x="25146" y="927353"/>
                </a:lnTo>
                <a:lnTo>
                  <a:pt x="25146" y="939545"/>
                </a:lnTo>
                <a:lnTo>
                  <a:pt x="1600200" y="939545"/>
                </a:lnTo>
                <a:lnTo>
                  <a:pt x="1600200" y="927353"/>
                </a:lnTo>
                <a:lnTo>
                  <a:pt x="1612392" y="914400"/>
                </a:lnTo>
                <a:close/>
              </a:path>
              <a:path w="1625346" h="939546">
                <a:moveTo>
                  <a:pt x="25146" y="939545"/>
                </a:moveTo>
                <a:lnTo>
                  <a:pt x="25146" y="927353"/>
                </a:lnTo>
                <a:lnTo>
                  <a:pt x="12192" y="914400"/>
                </a:lnTo>
                <a:lnTo>
                  <a:pt x="12192" y="939545"/>
                </a:lnTo>
                <a:lnTo>
                  <a:pt x="25146" y="939545"/>
                </a:lnTo>
                <a:close/>
              </a:path>
              <a:path w="1625346" h="939546">
                <a:moveTo>
                  <a:pt x="1612392" y="25145"/>
                </a:moveTo>
                <a:lnTo>
                  <a:pt x="1600200" y="12953"/>
                </a:lnTo>
                <a:lnTo>
                  <a:pt x="1600200" y="25145"/>
                </a:lnTo>
                <a:lnTo>
                  <a:pt x="1612392" y="25145"/>
                </a:lnTo>
                <a:close/>
              </a:path>
              <a:path w="1625346" h="939546">
                <a:moveTo>
                  <a:pt x="1612392" y="914400"/>
                </a:moveTo>
                <a:lnTo>
                  <a:pt x="1612392" y="25145"/>
                </a:lnTo>
                <a:lnTo>
                  <a:pt x="1600200" y="25145"/>
                </a:lnTo>
                <a:lnTo>
                  <a:pt x="1600200" y="914400"/>
                </a:lnTo>
                <a:lnTo>
                  <a:pt x="1612392" y="914400"/>
                </a:lnTo>
                <a:close/>
              </a:path>
              <a:path w="1625346" h="939546">
                <a:moveTo>
                  <a:pt x="1612392" y="939545"/>
                </a:moveTo>
                <a:lnTo>
                  <a:pt x="1612392" y="914400"/>
                </a:lnTo>
                <a:lnTo>
                  <a:pt x="1600200" y="927353"/>
                </a:lnTo>
                <a:lnTo>
                  <a:pt x="1600200" y="939545"/>
                </a:lnTo>
                <a:lnTo>
                  <a:pt x="1612392" y="93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15581" y="2125979"/>
            <a:ext cx="122809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010" marR="12700" indent="-194310">
              <a:lnSpc>
                <a:spcPct val="100000"/>
              </a:lnSpc>
            </a:pPr>
            <a:r>
              <a:rPr sz="1800" b="1" spc="-135" dirty="0" smtClean="0">
                <a:latin typeface="Arial"/>
                <a:cs typeface="Arial"/>
              </a:rPr>
              <a:t>V</a:t>
            </a:r>
            <a:r>
              <a:rPr sz="1800" b="1" spc="-5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cal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ract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1607" y="3842003"/>
            <a:ext cx="2006346" cy="939546"/>
          </a:xfrm>
          <a:custGeom>
            <a:avLst/>
            <a:gdLst/>
            <a:ahLst/>
            <a:cxnLst/>
            <a:rect l="l" t="t" r="r" b="b"/>
            <a:pathLst>
              <a:path w="2006346" h="939546">
                <a:moveTo>
                  <a:pt x="2006346" y="939546"/>
                </a:moveTo>
                <a:lnTo>
                  <a:pt x="2006346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1981200" y="25146"/>
                </a:lnTo>
                <a:lnTo>
                  <a:pt x="1981200" y="12954"/>
                </a:lnTo>
                <a:lnTo>
                  <a:pt x="1993392" y="25146"/>
                </a:lnTo>
                <a:lnTo>
                  <a:pt x="1993392" y="939546"/>
                </a:lnTo>
                <a:lnTo>
                  <a:pt x="2006346" y="939546"/>
                </a:lnTo>
                <a:close/>
              </a:path>
              <a:path w="2006346" h="939546">
                <a:moveTo>
                  <a:pt x="25146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0063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2006346" h="939546">
                <a:moveTo>
                  <a:pt x="1993392" y="914400"/>
                </a:moveTo>
                <a:lnTo>
                  <a:pt x="12192" y="914400"/>
                </a:lnTo>
                <a:lnTo>
                  <a:pt x="25146" y="927354"/>
                </a:lnTo>
                <a:lnTo>
                  <a:pt x="25146" y="939546"/>
                </a:lnTo>
                <a:lnTo>
                  <a:pt x="1981200" y="939546"/>
                </a:lnTo>
                <a:lnTo>
                  <a:pt x="1981200" y="927354"/>
                </a:lnTo>
                <a:lnTo>
                  <a:pt x="1993392" y="914400"/>
                </a:lnTo>
                <a:close/>
              </a:path>
              <a:path w="2006346" h="939546">
                <a:moveTo>
                  <a:pt x="25146" y="939546"/>
                </a:moveTo>
                <a:lnTo>
                  <a:pt x="25146" y="927354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2006346" h="939546">
                <a:moveTo>
                  <a:pt x="1993392" y="25146"/>
                </a:moveTo>
                <a:lnTo>
                  <a:pt x="1981200" y="12954"/>
                </a:lnTo>
                <a:lnTo>
                  <a:pt x="1981200" y="25146"/>
                </a:lnTo>
                <a:lnTo>
                  <a:pt x="1993392" y="25146"/>
                </a:lnTo>
                <a:close/>
              </a:path>
              <a:path w="2006346" h="939546">
                <a:moveTo>
                  <a:pt x="1993392" y="914400"/>
                </a:moveTo>
                <a:lnTo>
                  <a:pt x="1993392" y="25146"/>
                </a:lnTo>
                <a:lnTo>
                  <a:pt x="1981200" y="25146"/>
                </a:lnTo>
                <a:lnTo>
                  <a:pt x="1981200" y="914400"/>
                </a:lnTo>
                <a:lnTo>
                  <a:pt x="1993392" y="914400"/>
                </a:lnTo>
                <a:close/>
              </a:path>
              <a:path w="2006346" h="939546">
                <a:moveTo>
                  <a:pt x="1993392" y="939546"/>
                </a:moveTo>
                <a:lnTo>
                  <a:pt x="1993392" y="914400"/>
                </a:lnTo>
                <a:lnTo>
                  <a:pt x="1981200" y="927354"/>
                </a:lnTo>
                <a:lnTo>
                  <a:pt x="1981200" y="939546"/>
                </a:lnTo>
                <a:lnTo>
                  <a:pt x="19933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04073" y="3999484"/>
            <a:ext cx="166052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9565" marR="12700" indent="-317500">
              <a:lnSpc>
                <a:spcPct val="100000"/>
              </a:lnSpc>
            </a:pPr>
            <a:r>
              <a:rPr sz="2000" b="1" spc="-130" dirty="0" smtClean="0">
                <a:latin typeface="Arial"/>
                <a:cs typeface="Arial"/>
              </a:rPr>
              <a:t>T</a:t>
            </a:r>
            <a:r>
              <a:rPr sz="2000" b="1" spc="-10" dirty="0" smtClean="0">
                <a:latin typeface="Arial"/>
                <a:cs typeface="Arial"/>
              </a:rPr>
              <a:t>r</a:t>
            </a:r>
            <a:r>
              <a:rPr sz="2000" b="1" spc="-20" dirty="0" smtClean="0">
                <a:latin typeface="Arial"/>
                <a:cs typeface="Arial"/>
              </a:rPr>
              <a:t>ansmission Channel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408" y="5823203"/>
            <a:ext cx="1853945" cy="939546"/>
          </a:xfrm>
          <a:custGeom>
            <a:avLst/>
            <a:gdLst/>
            <a:ahLst/>
            <a:cxnLst/>
            <a:rect l="l" t="t" r="r" b="b"/>
            <a:pathLst>
              <a:path w="1853945" h="939546">
                <a:moveTo>
                  <a:pt x="1853945" y="939546"/>
                </a:moveTo>
                <a:lnTo>
                  <a:pt x="18539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1828800" y="25146"/>
                </a:lnTo>
                <a:lnTo>
                  <a:pt x="1828800" y="12954"/>
                </a:lnTo>
                <a:lnTo>
                  <a:pt x="1840992" y="25146"/>
                </a:lnTo>
                <a:lnTo>
                  <a:pt x="1840992" y="939546"/>
                </a:lnTo>
                <a:lnTo>
                  <a:pt x="1853945" y="939546"/>
                </a:lnTo>
                <a:close/>
              </a:path>
              <a:path w="1853945" h="939546">
                <a:moveTo>
                  <a:pt x="25146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853945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853945" h="939546">
                <a:moveTo>
                  <a:pt x="1840992" y="914400"/>
                </a:moveTo>
                <a:lnTo>
                  <a:pt x="12192" y="914400"/>
                </a:lnTo>
                <a:lnTo>
                  <a:pt x="25146" y="927353"/>
                </a:lnTo>
                <a:lnTo>
                  <a:pt x="25146" y="939546"/>
                </a:lnTo>
                <a:lnTo>
                  <a:pt x="1828800" y="939546"/>
                </a:lnTo>
                <a:lnTo>
                  <a:pt x="1828800" y="927353"/>
                </a:lnTo>
                <a:lnTo>
                  <a:pt x="1840992" y="914400"/>
                </a:lnTo>
                <a:close/>
              </a:path>
              <a:path w="1853945" h="939546">
                <a:moveTo>
                  <a:pt x="25146" y="939546"/>
                </a:moveTo>
                <a:lnTo>
                  <a:pt x="25146" y="927353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1853945" h="939546">
                <a:moveTo>
                  <a:pt x="1840992" y="25146"/>
                </a:moveTo>
                <a:lnTo>
                  <a:pt x="1828800" y="12954"/>
                </a:lnTo>
                <a:lnTo>
                  <a:pt x="1828800" y="25146"/>
                </a:lnTo>
                <a:lnTo>
                  <a:pt x="1840992" y="25146"/>
                </a:lnTo>
                <a:close/>
              </a:path>
              <a:path w="1853945" h="939546">
                <a:moveTo>
                  <a:pt x="1840992" y="914400"/>
                </a:moveTo>
                <a:lnTo>
                  <a:pt x="1840992" y="25146"/>
                </a:lnTo>
                <a:lnTo>
                  <a:pt x="1828800" y="25146"/>
                </a:lnTo>
                <a:lnTo>
                  <a:pt x="1828800" y="914400"/>
                </a:lnTo>
                <a:lnTo>
                  <a:pt x="1840992" y="914400"/>
                </a:lnTo>
                <a:close/>
              </a:path>
              <a:path w="1853945" h="939546">
                <a:moveTo>
                  <a:pt x="1840992" y="939546"/>
                </a:moveTo>
                <a:lnTo>
                  <a:pt x="1840992" y="914400"/>
                </a:lnTo>
                <a:lnTo>
                  <a:pt x="1828800" y="927353"/>
                </a:lnTo>
                <a:lnTo>
                  <a:pt x="1828800" y="939546"/>
                </a:lnTo>
                <a:lnTo>
                  <a:pt x="18409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111" y="6012179"/>
            <a:ext cx="16383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2258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Message </a:t>
            </a:r>
            <a:r>
              <a:rPr sz="1800" b="1" spc="-5" dirty="0" smtClean="0">
                <a:latin typeface="Arial"/>
                <a:cs typeface="Arial"/>
              </a:rPr>
              <a:t>Understanding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54807" y="5823203"/>
            <a:ext cx="1472946" cy="939546"/>
          </a:xfrm>
          <a:custGeom>
            <a:avLst/>
            <a:gdLst/>
            <a:ahLst/>
            <a:cxnLst/>
            <a:rect l="l" t="t" r="r" b="b"/>
            <a:pathLst>
              <a:path w="1472946" h="939546">
                <a:moveTo>
                  <a:pt x="1472946" y="939546"/>
                </a:moveTo>
                <a:lnTo>
                  <a:pt x="14729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5" y="25146"/>
                </a:lnTo>
                <a:lnTo>
                  <a:pt x="1447800" y="25146"/>
                </a:lnTo>
                <a:lnTo>
                  <a:pt x="1447800" y="12954"/>
                </a:lnTo>
                <a:lnTo>
                  <a:pt x="1459991" y="25146"/>
                </a:lnTo>
                <a:lnTo>
                  <a:pt x="1459992" y="939546"/>
                </a:lnTo>
                <a:lnTo>
                  <a:pt x="1472946" y="939546"/>
                </a:lnTo>
                <a:close/>
              </a:path>
              <a:path w="1472946" h="939546">
                <a:moveTo>
                  <a:pt x="25145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1472946" h="939546">
                <a:moveTo>
                  <a:pt x="25145" y="91440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5" y="914400"/>
                </a:lnTo>
                <a:close/>
              </a:path>
              <a:path w="1472946" h="939546">
                <a:moveTo>
                  <a:pt x="1459992" y="914400"/>
                </a:moveTo>
                <a:lnTo>
                  <a:pt x="12192" y="914400"/>
                </a:lnTo>
                <a:lnTo>
                  <a:pt x="25146" y="927353"/>
                </a:lnTo>
                <a:lnTo>
                  <a:pt x="25145" y="939546"/>
                </a:lnTo>
                <a:lnTo>
                  <a:pt x="1447800" y="939546"/>
                </a:lnTo>
                <a:lnTo>
                  <a:pt x="1447800" y="927353"/>
                </a:lnTo>
                <a:lnTo>
                  <a:pt x="1459992" y="914400"/>
                </a:lnTo>
                <a:close/>
              </a:path>
              <a:path w="1472946" h="939546">
                <a:moveTo>
                  <a:pt x="25145" y="939546"/>
                </a:moveTo>
                <a:lnTo>
                  <a:pt x="25146" y="927353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5" y="939546"/>
                </a:lnTo>
                <a:close/>
              </a:path>
              <a:path w="1472946" h="939546">
                <a:moveTo>
                  <a:pt x="1459991" y="25146"/>
                </a:moveTo>
                <a:lnTo>
                  <a:pt x="1447800" y="12954"/>
                </a:lnTo>
                <a:lnTo>
                  <a:pt x="1447800" y="25146"/>
                </a:lnTo>
                <a:lnTo>
                  <a:pt x="1459991" y="25146"/>
                </a:lnTo>
                <a:close/>
              </a:path>
              <a:path w="1472946" h="939546">
                <a:moveTo>
                  <a:pt x="1459992" y="914400"/>
                </a:moveTo>
                <a:lnTo>
                  <a:pt x="1459991" y="25146"/>
                </a:lnTo>
                <a:lnTo>
                  <a:pt x="1447800" y="25146"/>
                </a:lnTo>
                <a:lnTo>
                  <a:pt x="1447800" y="914400"/>
                </a:lnTo>
                <a:lnTo>
                  <a:pt x="1459992" y="914400"/>
                </a:lnTo>
                <a:close/>
              </a:path>
              <a:path w="1472946" h="939546">
                <a:moveTo>
                  <a:pt x="1459992" y="939546"/>
                </a:moveTo>
                <a:lnTo>
                  <a:pt x="1459992" y="914400"/>
                </a:lnTo>
                <a:lnTo>
                  <a:pt x="1447800" y="927353"/>
                </a:lnTo>
                <a:lnTo>
                  <a:pt x="1447800" y="939546"/>
                </a:lnTo>
                <a:lnTo>
                  <a:pt x="14599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68592" y="6012179"/>
            <a:ext cx="12439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985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Language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5" dirty="0" smtClean="0">
                <a:latin typeface="Arial"/>
                <a:cs typeface="Arial"/>
              </a:rPr>
              <a:t>anslation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7408" y="5823203"/>
            <a:ext cx="1701546" cy="939546"/>
          </a:xfrm>
          <a:custGeom>
            <a:avLst/>
            <a:gdLst/>
            <a:ahLst/>
            <a:cxnLst/>
            <a:rect l="l" t="t" r="r" b="b"/>
            <a:pathLst>
              <a:path w="1701546" h="939546">
                <a:moveTo>
                  <a:pt x="1701546" y="939546"/>
                </a:moveTo>
                <a:lnTo>
                  <a:pt x="17015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1" y="25146"/>
                </a:lnTo>
                <a:lnTo>
                  <a:pt x="25145" y="12954"/>
                </a:lnTo>
                <a:lnTo>
                  <a:pt x="25145" y="25146"/>
                </a:lnTo>
                <a:lnTo>
                  <a:pt x="1676400" y="25146"/>
                </a:lnTo>
                <a:lnTo>
                  <a:pt x="1676400" y="12954"/>
                </a:lnTo>
                <a:lnTo>
                  <a:pt x="1688591" y="25146"/>
                </a:lnTo>
                <a:lnTo>
                  <a:pt x="1688592" y="939546"/>
                </a:lnTo>
                <a:lnTo>
                  <a:pt x="1701546" y="939546"/>
                </a:lnTo>
                <a:close/>
              </a:path>
              <a:path w="1701546" h="939546">
                <a:moveTo>
                  <a:pt x="25145" y="25146"/>
                </a:moveTo>
                <a:lnTo>
                  <a:pt x="25145" y="12954"/>
                </a:lnTo>
                <a:lnTo>
                  <a:pt x="12191" y="25146"/>
                </a:lnTo>
                <a:lnTo>
                  <a:pt x="25145" y="25146"/>
                </a:lnTo>
                <a:close/>
              </a:path>
              <a:path w="1701546" h="939546">
                <a:moveTo>
                  <a:pt x="25146" y="914400"/>
                </a:moveTo>
                <a:lnTo>
                  <a:pt x="25145" y="25146"/>
                </a:lnTo>
                <a:lnTo>
                  <a:pt x="12191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701546" h="939546">
                <a:moveTo>
                  <a:pt x="1688592" y="914400"/>
                </a:moveTo>
                <a:lnTo>
                  <a:pt x="12192" y="914400"/>
                </a:lnTo>
                <a:lnTo>
                  <a:pt x="25146" y="927354"/>
                </a:lnTo>
                <a:lnTo>
                  <a:pt x="25146" y="939546"/>
                </a:lnTo>
                <a:lnTo>
                  <a:pt x="1676400" y="939546"/>
                </a:lnTo>
                <a:lnTo>
                  <a:pt x="1676400" y="927354"/>
                </a:lnTo>
                <a:lnTo>
                  <a:pt x="1688592" y="914400"/>
                </a:lnTo>
                <a:close/>
              </a:path>
              <a:path w="1701546" h="939546">
                <a:moveTo>
                  <a:pt x="25146" y="939546"/>
                </a:moveTo>
                <a:lnTo>
                  <a:pt x="25146" y="927354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1701546" h="939546">
                <a:moveTo>
                  <a:pt x="1688591" y="25146"/>
                </a:moveTo>
                <a:lnTo>
                  <a:pt x="1676400" y="12954"/>
                </a:lnTo>
                <a:lnTo>
                  <a:pt x="1676400" y="25146"/>
                </a:lnTo>
                <a:lnTo>
                  <a:pt x="1688591" y="25146"/>
                </a:lnTo>
                <a:close/>
              </a:path>
              <a:path w="1701546" h="939546">
                <a:moveTo>
                  <a:pt x="1688592" y="914400"/>
                </a:moveTo>
                <a:lnTo>
                  <a:pt x="1688591" y="25146"/>
                </a:lnTo>
                <a:lnTo>
                  <a:pt x="1676400" y="25146"/>
                </a:lnTo>
                <a:lnTo>
                  <a:pt x="1676400" y="914400"/>
                </a:lnTo>
                <a:lnTo>
                  <a:pt x="1688592" y="914400"/>
                </a:lnTo>
                <a:close/>
              </a:path>
              <a:path w="1701546" h="939546">
                <a:moveTo>
                  <a:pt x="1688592" y="939546"/>
                </a:moveTo>
                <a:lnTo>
                  <a:pt x="1688592" y="914400"/>
                </a:lnTo>
                <a:lnTo>
                  <a:pt x="1676400" y="927354"/>
                </a:lnTo>
                <a:lnTo>
                  <a:pt x="1676400" y="939546"/>
                </a:lnTo>
                <a:lnTo>
                  <a:pt x="16885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28058" y="6012179"/>
            <a:ext cx="14598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6068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Neural </a:t>
            </a:r>
            <a:r>
              <a:rPr sz="1800" b="1" spc="-105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5" dirty="0" smtClean="0">
                <a:latin typeface="Arial"/>
                <a:cs typeface="Arial"/>
              </a:rPr>
              <a:t>ansduction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8608" y="5823203"/>
            <a:ext cx="1625345" cy="939546"/>
          </a:xfrm>
          <a:custGeom>
            <a:avLst/>
            <a:gdLst/>
            <a:ahLst/>
            <a:cxnLst/>
            <a:rect l="l" t="t" r="r" b="b"/>
            <a:pathLst>
              <a:path w="1625346" h="939546">
                <a:moveTo>
                  <a:pt x="1625345" y="939546"/>
                </a:moveTo>
                <a:lnTo>
                  <a:pt x="16253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1" y="25146"/>
                </a:lnTo>
                <a:lnTo>
                  <a:pt x="25145" y="12954"/>
                </a:lnTo>
                <a:lnTo>
                  <a:pt x="25145" y="25146"/>
                </a:lnTo>
                <a:lnTo>
                  <a:pt x="1600199" y="25146"/>
                </a:lnTo>
                <a:lnTo>
                  <a:pt x="1600199" y="12954"/>
                </a:lnTo>
                <a:lnTo>
                  <a:pt x="1612391" y="25146"/>
                </a:lnTo>
                <a:lnTo>
                  <a:pt x="1612391" y="939546"/>
                </a:lnTo>
                <a:lnTo>
                  <a:pt x="1625345" y="939546"/>
                </a:lnTo>
                <a:close/>
              </a:path>
              <a:path w="1625346" h="939546">
                <a:moveTo>
                  <a:pt x="25145" y="25146"/>
                </a:moveTo>
                <a:lnTo>
                  <a:pt x="25145" y="12954"/>
                </a:lnTo>
                <a:lnTo>
                  <a:pt x="12191" y="25146"/>
                </a:lnTo>
                <a:lnTo>
                  <a:pt x="25145" y="25146"/>
                </a:lnTo>
                <a:close/>
              </a:path>
              <a:path w="1625346" h="939546">
                <a:moveTo>
                  <a:pt x="25146" y="914400"/>
                </a:moveTo>
                <a:lnTo>
                  <a:pt x="25145" y="25146"/>
                </a:lnTo>
                <a:lnTo>
                  <a:pt x="12191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1625346" h="939546">
                <a:moveTo>
                  <a:pt x="1612391" y="914400"/>
                </a:moveTo>
                <a:lnTo>
                  <a:pt x="12192" y="914400"/>
                </a:lnTo>
                <a:lnTo>
                  <a:pt x="25146" y="927354"/>
                </a:lnTo>
                <a:lnTo>
                  <a:pt x="25146" y="939546"/>
                </a:lnTo>
                <a:lnTo>
                  <a:pt x="1600199" y="939546"/>
                </a:lnTo>
                <a:lnTo>
                  <a:pt x="1600199" y="927354"/>
                </a:lnTo>
                <a:lnTo>
                  <a:pt x="1612391" y="914400"/>
                </a:lnTo>
                <a:close/>
              </a:path>
              <a:path w="1625346" h="939546">
                <a:moveTo>
                  <a:pt x="25146" y="939546"/>
                </a:moveTo>
                <a:lnTo>
                  <a:pt x="25146" y="927354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1625346" h="939546">
                <a:moveTo>
                  <a:pt x="1612391" y="25146"/>
                </a:moveTo>
                <a:lnTo>
                  <a:pt x="1600199" y="12954"/>
                </a:lnTo>
                <a:lnTo>
                  <a:pt x="1600199" y="25146"/>
                </a:lnTo>
                <a:lnTo>
                  <a:pt x="1612391" y="25146"/>
                </a:lnTo>
                <a:close/>
              </a:path>
              <a:path w="1625346" h="939546">
                <a:moveTo>
                  <a:pt x="1612391" y="914400"/>
                </a:moveTo>
                <a:lnTo>
                  <a:pt x="1612391" y="25146"/>
                </a:lnTo>
                <a:lnTo>
                  <a:pt x="1600199" y="25146"/>
                </a:lnTo>
                <a:lnTo>
                  <a:pt x="1600199" y="914400"/>
                </a:lnTo>
                <a:lnTo>
                  <a:pt x="1612391" y="914400"/>
                </a:lnTo>
                <a:close/>
              </a:path>
              <a:path w="1625346" h="939546">
                <a:moveTo>
                  <a:pt x="1612391" y="939546"/>
                </a:moveTo>
                <a:lnTo>
                  <a:pt x="1612391" y="914400"/>
                </a:lnTo>
                <a:lnTo>
                  <a:pt x="1600199" y="927354"/>
                </a:lnTo>
                <a:lnTo>
                  <a:pt x="1600199" y="939546"/>
                </a:lnTo>
                <a:lnTo>
                  <a:pt x="1612391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5944" y="5875020"/>
            <a:ext cx="116903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Basilar Membrane </a:t>
            </a:r>
            <a:r>
              <a:rPr sz="1800" b="1" spc="-5" dirty="0" smtClean="0">
                <a:latin typeface="Arial"/>
                <a:cs typeface="Arial"/>
              </a:rPr>
              <a:t>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5800" y="4299203"/>
            <a:ext cx="6858000" cy="51054"/>
          </a:xfrm>
          <a:custGeom>
            <a:avLst/>
            <a:gdLst/>
            <a:ahLst/>
            <a:cxnLst/>
            <a:rect l="l" t="t" r="r" b="b"/>
            <a:pathLst>
              <a:path w="6858000" h="51054">
                <a:moveTo>
                  <a:pt x="6794754" y="25146"/>
                </a:moveTo>
                <a:lnTo>
                  <a:pt x="6794754" y="0"/>
                </a:lnTo>
                <a:lnTo>
                  <a:pt x="0" y="0"/>
                </a:lnTo>
                <a:lnTo>
                  <a:pt x="0" y="25146"/>
                </a:lnTo>
                <a:lnTo>
                  <a:pt x="6794754" y="25146"/>
                </a:lnTo>
                <a:close/>
              </a:path>
              <a:path w="6858000" h="51054">
                <a:moveTo>
                  <a:pt x="6858000" y="12954"/>
                </a:moveTo>
                <a:lnTo>
                  <a:pt x="6781800" y="-25145"/>
                </a:lnTo>
                <a:lnTo>
                  <a:pt x="6781800" y="0"/>
                </a:lnTo>
                <a:lnTo>
                  <a:pt x="6794754" y="0"/>
                </a:lnTo>
                <a:lnTo>
                  <a:pt x="6794754" y="44577"/>
                </a:lnTo>
                <a:lnTo>
                  <a:pt x="6858000" y="12954"/>
                </a:lnTo>
                <a:close/>
              </a:path>
              <a:path w="6858000" h="51054">
                <a:moveTo>
                  <a:pt x="6794754" y="44577"/>
                </a:moveTo>
                <a:lnTo>
                  <a:pt x="6794754" y="25146"/>
                </a:lnTo>
                <a:lnTo>
                  <a:pt x="6781800" y="25146"/>
                </a:lnTo>
                <a:lnTo>
                  <a:pt x="6781800" y="51054"/>
                </a:lnTo>
                <a:lnTo>
                  <a:pt x="6794754" y="4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3500" y="1568958"/>
            <a:ext cx="76200" cy="380999"/>
          </a:xfrm>
          <a:custGeom>
            <a:avLst/>
            <a:gdLst/>
            <a:ahLst/>
            <a:cxnLst/>
            <a:rect l="l" t="t" r="r" b="b"/>
            <a:pathLst>
              <a:path w="76200" h="380999">
                <a:moveTo>
                  <a:pt x="76200" y="304799"/>
                </a:moveTo>
                <a:lnTo>
                  <a:pt x="0" y="304799"/>
                </a:lnTo>
                <a:lnTo>
                  <a:pt x="25907" y="356615"/>
                </a:lnTo>
                <a:lnTo>
                  <a:pt x="25907" y="316991"/>
                </a:lnTo>
                <a:lnTo>
                  <a:pt x="51053" y="316991"/>
                </a:lnTo>
                <a:lnTo>
                  <a:pt x="51053" y="355091"/>
                </a:lnTo>
                <a:lnTo>
                  <a:pt x="76200" y="304799"/>
                </a:lnTo>
                <a:close/>
              </a:path>
              <a:path w="76200" h="380999">
                <a:moveTo>
                  <a:pt x="51053" y="304799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04799"/>
                </a:lnTo>
                <a:lnTo>
                  <a:pt x="51053" y="304799"/>
                </a:lnTo>
                <a:close/>
              </a:path>
              <a:path w="76200" h="380999">
                <a:moveTo>
                  <a:pt x="51053" y="355091"/>
                </a:moveTo>
                <a:lnTo>
                  <a:pt x="51053" y="316991"/>
                </a:lnTo>
                <a:lnTo>
                  <a:pt x="25907" y="316991"/>
                </a:lnTo>
                <a:lnTo>
                  <a:pt x="25907" y="356615"/>
                </a:lnTo>
                <a:lnTo>
                  <a:pt x="38100" y="380999"/>
                </a:lnTo>
                <a:lnTo>
                  <a:pt x="51053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4700" y="545515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25907" y="356615"/>
                </a:lnTo>
                <a:lnTo>
                  <a:pt x="25907" y="316991"/>
                </a:lnTo>
                <a:lnTo>
                  <a:pt x="51053" y="316991"/>
                </a:lnTo>
                <a:lnTo>
                  <a:pt x="51053" y="355092"/>
                </a:lnTo>
                <a:lnTo>
                  <a:pt x="76200" y="304800"/>
                </a:lnTo>
                <a:close/>
              </a:path>
              <a:path w="76200" h="381000">
                <a:moveTo>
                  <a:pt x="51053" y="3048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04800"/>
                </a:lnTo>
                <a:lnTo>
                  <a:pt x="51053" y="304800"/>
                </a:lnTo>
                <a:close/>
              </a:path>
              <a:path w="76200" h="381000">
                <a:moveTo>
                  <a:pt x="51053" y="355092"/>
                </a:moveTo>
                <a:lnTo>
                  <a:pt x="51053" y="316991"/>
                </a:lnTo>
                <a:lnTo>
                  <a:pt x="25907" y="316991"/>
                </a:lnTo>
                <a:lnTo>
                  <a:pt x="25907" y="356615"/>
                </a:lnTo>
                <a:lnTo>
                  <a:pt x="38100" y="381000"/>
                </a:lnTo>
                <a:lnTo>
                  <a:pt x="51053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5900" y="545515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25907" y="356615"/>
                </a:lnTo>
                <a:lnTo>
                  <a:pt x="25907" y="316991"/>
                </a:lnTo>
                <a:lnTo>
                  <a:pt x="51053" y="316991"/>
                </a:lnTo>
                <a:lnTo>
                  <a:pt x="51053" y="355091"/>
                </a:lnTo>
                <a:lnTo>
                  <a:pt x="76200" y="304800"/>
                </a:lnTo>
                <a:close/>
              </a:path>
              <a:path w="76200" h="381000">
                <a:moveTo>
                  <a:pt x="51053" y="3048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04800"/>
                </a:lnTo>
                <a:lnTo>
                  <a:pt x="51053" y="304800"/>
                </a:lnTo>
                <a:close/>
              </a:path>
              <a:path w="76200" h="381000">
                <a:moveTo>
                  <a:pt x="51053" y="355091"/>
                </a:moveTo>
                <a:lnTo>
                  <a:pt x="51053" y="316991"/>
                </a:lnTo>
                <a:lnTo>
                  <a:pt x="25907" y="316991"/>
                </a:lnTo>
                <a:lnTo>
                  <a:pt x="25907" y="356615"/>
                </a:lnTo>
                <a:lnTo>
                  <a:pt x="38100" y="381000"/>
                </a:lnTo>
                <a:lnTo>
                  <a:pt x="51053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3500" y="156895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25907" y="356615"/>
                </a:lnTo>
                <a:lnTo>
                  <a:pt x="25907" y="316992"/>
                </a:lnTo>
                <a:lnTo>
                  <a:pt x="51053" y="316992"/>
                </a:lnTo>
                <a:lnTo>
                  <a:pt x="51053" y="355092"/>
                </a:lnTo>
                <a:lnTo>
                  <a:pt x="76200" y="304800"/>
                </a:lnTo>
                <a:close/>
              </a:path>
              <a:path w="76200" h="381000">
                <a:moveTo>
                  <a:pt x="51053" y="3048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04800"/>
                </a:lnTo>
                <a:lnTo>
                  <a:pt x="51053" y="304800"/>
                </a:lnTo>
                <a:close/>
              </a:path>
              <a:path w="76200" h="381000">
                <a:moveTo>
                  <a:pt x="51053" y="355092"/>
                </a:moveTo>
                <a:lnTo>
                  <a:pt x="51053" y="316992"/>
                </a:lnTo>
                <a:lnTo>
                  <a:pt x="25907" y="316992"/>
                </a:lnTo>
                <a:lnTo>
                  <a:pt x="25907" y="356615"/>
                </a:lnTo>
                <a:lnTo>
                  <a:pt x="38100" y="381000"/>
                </a:lnTo>
                <a:lnTo>
                  <a:pt x="51053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2300" y="156895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25908" y="356616"/>
                </a:lnTo>
                <a:lnTo>
                  <a:pt x="25908" y="316992"/>
                </a:lnTo>
                <a:lnTo>
                  <a:pt x="51054" y="316992"/>
                </a:lnTo>
                <a:lnTo>
                  <a:pt x="51054" y="355091"/>
                </a:lnTo>
                <a:lnTo>
                  <a:pt x="76200" y="304800"/>
                </a:lnTo>
                <a:close/>
              </a:path>
              <a:path w="76200" h="381000">
                <a:moveTo>
                  <a:pt x="51054" y="304800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304800"/>
                </a:lnTo>
                <a:lnTo>
                  <a:pt x="51054" y="304800"/>
                </a:lnTo>
                <a:close/>
              </a:path>
              <a:path w="76200" h="381000">
                <a:moveTo>
                  <a:pt x="51054" y="355091"/>
                </a:moveTo>
                <a:lnTo>
                  <a:pt x="51054" y="316992"/>
                </a:lnTo>
                <a:lnTo>
                  <a:pt x="25908" y="316992"/>
                </a:lnTo>
                <a:lnTo>
                  <a:pt x="25908" y="356616"/>
                </a:lnTo>
                <a:lnTo>
                  <a:pt x="38100" y="381000"/>
                </a:lnTo>
                <a:lnTo>
                  <a:pt x="51054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9800" y="2394204"/>
            <a:ext cx="381000" cy="51053"/>
          </a:xfrm>
          <a:custGeom>
            <a:avLst/>
            <a:gdLst/>
            <a:ahLst/>
            <a:cxnLst/>
            <a:rect l="l" t="t" r="r" b="b"/>
            <a:pathLst>
              <a:path w="381000" h="51053">
                <a:moveTo>
                  <a:pt x="317754" y="25146"/>
                </a:moveTo>
                <a:lnTo>
                  <a:pt x="317754" y="0"/>
                </a:lnTo>
                <a:lnTo>
                  <a:pt x="0" y="0"/>
                </a:lnTo>
                <a:lnTo>
                  <a:pt x="0" y="25146"/>
                </a:lnTo>
                <a:lnTo>
                  <a:pt x="317754" y="25146"/>
                </a:lnTo>
                <a:close/>
              </a:path>
              <a:path w="381000" h="51053">
                <a:moveTo>
                  <a:pt x="381000" y="12954"/>
                </a:moveTo>
                <a:lnTo>
                  <a:pt x="304800" y="-25145"/>
                </a:lnTo>
                <a:lnTo>
                  <a:pt x="304800" y="0"/>
                </a:lnTo>
                <a:lnTo>
                  <a:pt x="317754" y="0"/>
                </a:lnTo>
                <a:lnTo>
                  <a:pt x="317754" y="44576"/>
                </a:lnTo>
                <a:lnTo>
                  <a:pt x="381000" y="12954"/>
                </a:lnTo>
                <a:close/>
              </a:path>
              <a:path w="381000" h="51053">
                <a:moveTo>
                  <a:pt x="317754" y="44576"/>
                </a:moveTo>
                <a:lnTo>
                  <a:pt x="317754" y="25146"/>
                </a:lnTo>
                <a:lnTo>
                  <a:pt x="304800" y="25146"/>
                </a:lnTo>
                <a:lnTo>
                  <a:pt x="304800" y="51054"/>
                </a:lnTo>
                <a:lnTo>
                  <a:pt x="317754" y="4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200" y="2394204"/>
            <a:ext cx="381000" cy="51053"/>
          </a:xfrm>
          <a:custGeom>
            <a:avLst/>
            <a:gdLst/>
            <a:ahLst/>
            <a:cxnLst/>
            <a:rect l="l" t="t" r="r" b="b"/>
            <a:pathLst>
              <a:path w="381000" h="51053">
                <a:moveTo>
                  <a:pt x="317753" y="25145"/>
                </a:moveTo>
                <a:lnTo>
                  <a:pt x="317753" y="0"/>
                </a:lnTo>
                <a:lnTo>
                  <a:pt x="0" y="0"/>
                </a:lnTo>
                <a:lnTo>
                  <a:pt x="0" y="25145"/>
                </a:lnTo>
                <a:lnTo>
                  <a:pt x="317753" y="25145"/>
                </a:lnTo>
                <a:close/>
              </a:path>
              <a:path w="381000" h="51053">
                <a:moveTo>
                  <a:pt x="381000" y="12953"/>
                </a:moveTo>
                <a:lnTo>
                  <a:pt x="304800" y="-25146"/>
                </a:lnTo>
                <a:lnTo>
                  <a:pt x="304800" y="0"/>
                </a:lnTo>
                <a:lnTo>
                  <a:pt x="317753" y="0"/>
                </a:lnTo>
                <a:lnTo>
                  <a:pt x="317753" y="44576"/>
                </a:lnTo>
                <a:lnTo>
                  <a:pt x="381000" y="12953"/>
                </a:lnTo>
                <a:close/>
              </a:path>
              <a:path w="381000" h="51053">
                <a:moveTo>
                  <a:pt x="317753" y="44576"/>
                </a:moveTo>
                <a:lnTo>
                  <a:pt x="317753" y="25145"/>
                </a:lnTo>
                <a:lnTo>
                  <a:pt x="304800" y="25145"/>
                </a:lnTo>
                <a:lnTo>
                  <a:pt x="304800" y="51053"/>
                </a:lnTo>
                <a:lnTo>
                  <a:pt x="317753" y="4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2394204"/>
            <a:ext cx="381000" cy="51053"/>
          </a:xfrm>
          <a:custGeom>
            <a:avLst/>
            <a:gdLst/>
            <a:ahLst/>
            <a:cxnLst/>
            <a:rect l="l" t="t" r="r" b="b"/>
            <a:pathLst>
              <a:path w="381000" h="51053">
                <a:moveTo>
                  <a:pt x="317753" y="25145"/>
                </a:moveTo>
                <a:lnTo>
                  <a:pt x="317753" y="0"/>
                </a:lnTo>
                <a:lnTo>
                  <a:pt x="0" y="0"/>
                </a:lnTo>
                <a:lnTo>
                  <a:pt x="0" y="25145"/>
                </a:lnTo>
                <a:lnTo>
                  <a:pt x="317753" y="25145"/>
                </a:lnTo>
                <a:close/>
              </a:path>
              <a:path w="381000" h="51053">
                <a:moveTo>
                  <a:pt x="381000" y="12953"/>
                </a:moveTo>
                <a:lnTo>
                  <a:pt x="304800" y="-25146"/>
                </a:lnTo>
                <a:lnTo>
                  <a:pt x="304800" y="0"/>
                </a:lnTo>
                <a:lnTo>
                  <a:pt x="317753" y="0"/>
                </a:lnTo>
                <a:lnTo>
                  <a:pt x="317753" y="44576"/>
                </a:lnTo>
                <a:lnTo>
                  <a:pt x="381000" y="12953"/>
                </a:lnTo>
                <a:close/>
              </a:path>
              <a:path w="381000" h="51053">
                <a:moveTo>
                  <a:pt x="317753" y="44576"/>
                </a:moveTo>
                <a:lnTo>
                  <a:pt x="317753" y="25145"/>
                </a:lnTo>
                <a:lnTo>
                  <a:pt x="304800" y="25145"/>
                </a:lnTo>
                <a:lnTo>
                  <a:pt x="304800" y="51053"/>
                </a:lnTo>
                <a:lnTo>
                  <a:pt x="317753" y="4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9600" y="24067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2407157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7" y="509015"/>
                </a:lnTo>
                <a:lnTo>
                  <a:pt x="25907" y="469392"/>
                </a:lnTo>
                <a:lnTo>
                  <a:pt x="51053" y="469392"/>
                </a:lnTo>
                <a:lnTo>
                  <a:pt x="51053" y="507492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3" y="4572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457200"/>
                </a:lnTo>
                <a:lnTo>
                  <a:pt x="51053" y="457200"/>
                </a:lnTo>
                <a:close/>
              </a:path>
              <a:path w="76200" h="533400">
                <a:moveTo>
                  <a:pt x="51053" y="507492"/>
                </a:moveTo>
                <a:lnTo>
                  <a:pt x="51053" y="469392"/>
                </a:lnTo>
                <a:lnTo>
                  <a:pt x="25907" y="469392"/>
                </a:lnTo>
                <a:lnTo>
                  <a:pt x="25907" y="509015"/>
                </a:lnTo>
                <a:lnTo>
                  <a:pt x="38100" y="533400"/>
                </a:lnTo>
                <a:lnTo>
                  <a:pt x="51053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8700" y="33977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25907" y="432815"/>
                </a:lnTo>
                <a:lnTo>
                  <a:pt x="25907" y="393191"/>
                </a:lnTo>
                <a:lnTo>
                  <a:pt x="51053" y="393191"/>
                </a:lnTo>
                <a:lnTo>
                  <a:pt x="51053" y="431292"/>
                </a:lnTo>
                <a:lnTo>
                  <a:pt x="76200" y="381000"/>
                </a:lnTo>
                <a:close/>
              </a:path>
              <a:path w="76200" h="457200">
                <a:moveTo>
                  <a:pt x="51053" y="3810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381000"/>
                </a:lnTo>
                <a:lnTo>
                  <a:pt x="51053" y="381000"/>
                </a:lnTo>
                <a:close/>
              </a:path>
              <a:path w="76200" h="457200">
                <a:moveTo>
                  <a:pt x="51053" y="431292"/>
                </a:moveTo>
                <a:lnTo>
                  <a:pt x="51053" y="393191"/>
                </a:lnTo>
                <a:lnTo>
                  <a:pt x="25907" y="393191"/>
                </a:lnTo>
                <a:lnTo>
                  <a:pt x="25907" y="432815"/>
                </a:lnTo>
                <a:lnTo>
                  <a:pt x="38100" y="457200"/>
                </a:lnTo>
                <a:lnTo>
                  <a:pt x="51053" y="431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8700" y="4769358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7" y="509015"/>
                </a:lnTo>
                <a:lnTo>
                  <a:pt x="25907" y="469391"/>
                </a:lnTo>
                <a:lnTo>
                  <a:pt x="51053" y="469391"/>
                </a:lnTo>
                <a:lnTo>
                  <a:pt x="51053" y="507492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3" y="457200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457200"/>
                </a:lnTo>
                <a:lnTo>
                  <a:pt x="51053" y="457200"/>
                </a:lnTo>
                <a:close/>
              </a:path>
              <a:path w="76200" h="533400">
                <a:moveTo>
                  <a:pt x="51053" y="507492"/>
                </a:moveTo>
                <a:lnTo>
                  <a:pt x="51053" y="469391"/>
                </a:lnTo>
                <a:lnTo>
                  <a:pt x="25907" y="469391"/>
                </a:lnTo>
                <a:lnTo>
                  <a:pt x="25907" y="509015"/>
                </a:lnTo>
                <a:lnTo>
                  <a:pt x="38100" y="533400"/>
                </a:lnTo>
                <a:lnTo>
                  <a:pt x="51053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1000" y="6255258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25145"/>
                </a:lnTo>
                <a:lnTo>
                  <a:pt x="76200" y="25145"/>
                </a:lnTo>
                <a:close/>
              </a:path>
              <a:path w="685800" h="76200">
                <a:moveTo>
                  <a:pt x="685800" y="50291"/>
                </a:moveTo>
                <a:lnTo>
                  <a:pt x="685800" y="25145"/>
                </a:lnTo>
                <a:lnTo>
                  <a:pt x="64007" y="25145"/>
                </a:lnTo>
                <a:lnTo>
                  <a:pt x="64007" y="50291"/>
                </a:lnTo>
                <a:lnTo>
                  <a:pt x="685800" y="50291"/>
                </a:lnTo>
                <a:close/>
              </a:path>
              <a:path w="685800" h="76200">
                <a:moveTo>
                  <a:pt x="76200" y="76200"/>
                </a:moveTo>
                <a:lnTo>
                  <a:pt x="76200" y="50291"/>
                </a:lnTo>
                <a:lnTo>
                  <a:pt x="64007" y="50291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0" y="625525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25145"/>
                </a:lnTo>
                <a:lnTo>
                  <a:pt x="76200" y="25145"/>
                </a:lnTo>
                <a:close/>
              </a:path>
              <a:path w="304800" h="76200">
                <a:moveTo>
                  <a:pt x="304800" y="50291"/>
                </a:moveTo>
                <a:lnTo>
                  <a:pt x="304800" y="25145"/>
                </a:lnTo>
                <a:lnTo>
                  <a:pt x="64008" y="25145"/>
                </a:lnTo>
                <a:lnTo>
                  <a:pt x="64008" y="50291"/>
                </a:lnTo>
                <a:lnTo>
                  <a:pt x="304800" y="50291"/>
                </a:lnTo>
                <a:close/>
              </a:path>
              <a:path w="304800" h="76200">
                <a:moveTo>
                  <a:pt x="76200" y="76200"/>
                </a:moveTo>
                <a:lnTo>
                  <a:pt x="76200" y="50291"/>
                </a:lnTo>
                <a:lnTo>
                  <a:pt x="64008" y="50291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6255258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25145"/>
                </a:lnTo>
                <a:lnTo>
                  <a:pt x="76200" y="25145"/>
                </a:lnTo>
                <a:close/>
              </a:path>
              <a:path w="304800" h="76200">
                <a:moveTo>
                  <a:pt x="304800" y="50291"/>
                </a:moveTo>
                <a:lnTo>
                  <a:pt x="304800" y="25145"/>
                </a:lnTo>
                <a:lnTo>
                  <a:pt x="64008" y="25145"/>
                </a:lnTo>
                <a:lnTo>
                  <a:pt x="64008" y="50291"/>
                </a:lnTo>
                <a:lnTo>
                  <a:pt x="304800" y="50291"/>
                </a:lnTo>
                <a:close/>
              </a:path>
              <a:path w="304800" h="76200">
                <a:moveTo>
                  <a:pt x="76200" y="76200"/>
                </a:moveTo>
                <a:lnTo>
                  <a:pt x="76200" y="50291"/>
                </a:lnTo>
                <a:lnTo>
                  <a:pt x="64008" y="50291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8400" y="625525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25145"/>
                </a:lnTo>
                <a:lnTo>
                  <a:pt x="76200" y="25145"/>
                </a:lnTo>
                <a:close/>
              </a:path>
              <a:path w="228600" h="76200">
                <a:moveTo>
                  <a:pt x="228600" y="50291"/>
                </a:moveTo>
                <a:lnTo>
                  <a:pt x="228600" y="25145"/>
                </a:lnTo>
                <a:lnTo>
                  <a:pt x="64007" y="25145"/>
                </a:lnTo>
                <a:lnTo>
                  <a:pt x="64007" y="50291"/>
                </a:lnTo>
                <a:lnTo>
                  <a:pt x="228600" y="50291"/>
                </a:lnTo>
                <a:close/>
              </a:path>
              <a:path w="228600" h="76200">
                <a:moveTo>
                  <a:pt x="76200" y="76200"/>
                </a:moveTo>
                <a:lnTo>
                  <a:pt x="76200" y="50291"/>
                </a:lnTo>
                <a:lnTo>
                  <a:pt x="64007" y="50291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7181" y="5759958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180" y="408355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4380" y="408355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3180" y="408355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8180" y="408355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63181" y="408355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71320" y="2948432"/>
            <a:ext cx="138112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Discret</a:t>
            </a:r>
            <a:r>
              <a:rPr sz="1600" b="1" spc="0" dirty="0" smtClean="0">
                <a:latin typeface="Arial"/>
                <a:cs typeface="Arial"/>
              </a:rPr>
              <a:t>e </a:t>
            </a:r>
            <a:r>
              <a:rPr sz="1600" b="1" spc="-5" dirty="0" smtClean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6744" y="6865877"/>
            <a:ext cx="155067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Discret</a:t>
            </a:r>
            <a:r>
              <a:rPr sz="1600" b="1" spc="0" dirty="0" smtClean="0">
                <a:latin typeface="Arial"/>
                <a:cs typeface="Arial"/>
              </a:rPr>
              <a:t>e </a:t>
            </a:r>
            <a:r>
              <a:rPr sz="1600" b="1" spc="-5" dirty="0" smtClean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71413" y="2979682"/>
            <a:ext cx="17068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Continuou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1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86064" y="6834647"/>
            <a:ext cx="187642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Continuou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1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86405" y="2903489"/>
            <a:ext cx="10001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8419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Acoustic </a:t>
            </a:r>
            <a:r>
              <a:rPr sz="1600" b="1" spc="-60" dirty="0" smtClean="0">
                <a:latin typeface="Arial"/>
                <a:cs typeface="Arial"/>
              </a:rPr>
              <a:t>W</a:t>
            </a:r>
            <a:r>
              <a:rPr sz="1600" b="1" spc="-5" dirty="0" smtClean="0">
                <a:latin typeface="Arial"/>
                <a:cs typeface="Arial"/>
              </a:rPr>
              <a:t>aveform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86405" y="5265691"/>
            <a:ext cx="10001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8419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Acoustic </a:t>
            </a:r>
            <a:r>
              <a:rPr sz="1600" b="1" spc="-60" dirty="0" smtClean="0">
                <a:latin typeface="Arial"/>
                <a:cs typeface="Arial"/>
              </a:rPr>
              <a:t>W</a:t>
            </a:r>
            <a:r>
              <a:rPr sz="1600" b="1" spc="-5" dirty="0" smtClean="0">
                <a:latin typeface="Arial"/>
                <a:cs typeface="Arial"/>
              </a:rPr>
              <a:t>aveform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7720" y="1303282"/>
            <a:ext cx="42799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25" dirty="0" smtClean="0">
                <a:latin typeface="Arial"/>
                <a:cs typeface="Arial"/>
              </a:rPr>
              <a:t>T</a:t>
            </a:r>
            <a:r>
              <a:rPr sz="1600" b="1" spc="-5" dirty="0" smtClean="0">
                <a:latin typeface="Arial"/>
                <a:cs typeface="Arial"/>
              </a:rPr>
              <a:t>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38980" y="1721357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8980" y="1898904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8980" y="207645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8980" y="2254757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8980" y="2432304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8980" y="260985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8980" y="2788157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8980" y="2965704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38980" y="314325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67580" y="537895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7580" y="555650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7580" y="573405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7580" y="591235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7580" y="608990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580" y="626745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67580" y="6445758"/>
            <a:ext cx="0" cy="101345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67580" y="6623304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67580" y="680085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211144" y="1303282"/>
            <a:ext cx="4124325" cy="24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tabLst>
                <a:tab pos="2133600" algn="l"/>
              </a:tabLst>
            </a:pPr>
            <a:r>
              <a:rPr sz="1600" b="1" spc="-5" dirty="0" smtClean="0">
                <a:latin typeface="Arial"/>
                <a:cs typeface="Arial"/>
              </a:rPr>
              <a:t>Phonemes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-5" dirty="0" smtClean="0">
                <a:latin typeface="Arial"/>
                <a:cs typeface="Arial"/>
              </a:rPr>
              <a:t> Prosod</a:t>
            </a:r>
            <a:r>
              <a:rPr sz="1600" b="1" spc="0" dirty="0" smtClean="0">
                <a:latin typeface="Arial"/>
                <a:cs typeface="Arial"/>
              </a:rPr>
              <a:t>y	</a:t>
            </a:r>
            <a:r>
              <a:rPr sz="1600" b="1" spc="-5" dirty="0" smtClean="0">
                <a:latin typeface="Arial"/>
                <a:cs typeface="Arial"/>
              </a:rPr>
              <a:t>Articulator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10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Motions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81466" y="5218420"/>
            <a:ext cx="96266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500" marR="12700" indent="-51435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Spectrum 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20068" y="4960868"/>
            <a:ext cx="1075690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Feature Extraction, Coding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98302" y="4669013"/>
            <a:ext cx="110934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Phonemes, </a:t>
            </a:r>
            <a:r>
              <a:rPr sz="1600" b="1" spc="-35" dirty="0" smtClean="0">
                <a:latin typeface="Arial"/>
                <a:cs typeface="Arial"/>
              </a:rPr>
              <a:t>W</a:t>
            </a:r>
            <a:r>
              <a:rPr sz="1600" b="1" spc="-5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</a:t>
            </a:r>
            <a:r>
              <a:rPr sz="1600" b="1" spc="-5" dirty="0" smtClean="0">
                <a:latin typeface="Arial"/>
                <a:cs typeface="Arial"/>
              </a:rPr>
              <a:t>ds</a:t>
            </a:r>
            <a:r>
              <a:rPr sz="1600" b="1" spc="0" dirty="0" smtClean="0">
                <a:latin typeface="Arial"/>
                <a:cs typeface="Arial"/>
              </a:rPr>
              <a:t>, </a:t>
            </a:r>
            <a:r>
              <a:rPr sz="1600" b="1" spc="-5" dirty="0" smtClean="0"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03024" y="5037061"/>
            <a:ext cx="10414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Semantics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88961" y="3741670"/>
            <a:ext cx="66992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5</a:t>
            </a:r>
            <a:r>
              <a:rPr sz="1600" b="1" spc="0" dirty="0" smtClean="0">
                <a:latin typeface="Arial"/>
                <a:cs typeface="Arial"/>
              </a:rPr>
              <a:t>0 </a:t>
            </a:r>
            <a:r>
              <a:rPr sz="1600" b="1" spc="-5" dirty="0" smtClean="0">
                <a:latin typeface="Arial"/>
                <a:cs typeface="Arial"/>
              </a:rPr>
              <a:t>bps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61310" y="3741670"/>
            <a:ext cx="7823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20</a:t>
            </a:r>
            <a:r>
              <a:rPr sz="1600" b="1" spc="0" dirty="0" smtClean="0">
                <a:latin typeface="Arial"/>
                <a:cs typeface="Arial"/>
              </a:rPr>
              <a:t>0 </a:t>
            </a:r>
            <a:r>
              <a:rPr sz="1600" b="1" spc="-5" dirty="0" smtClean="0">
                <a:latin typeface="Arial"/>
                <a:cs typeface="Arial"/>
              </a:rPr>
              <a:t>bps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9954" y="3741670"/>
            <a:ext cx="8953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200</a:t>
            </a:r>
            <a:r>
              <a:rPr sz="1600" b="1" spc="0" dirty="0" smtClean="0">
                <a:latin typeface="Arial"/>
                <a:cs typeface="Arial"/>
              </a:rPr>
              <a:t>0 </a:t>
            </a:r>
            <a:r>
              <a:rPr sz="1600" b="1" spc="-5" dirty="0" smtClean="0">
                <a:latin typeface="Arial"/>
                <a:cs typeface="Arial"/>
              </a:rPr>
              <a:t>bps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890251" y="3513069"/>
            <a:ext cx="54483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30-50</a:t>
            </a:r>
            <a:endParaRPr sz="16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kbps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2148" y="4427473"/>
            <a:ext cx="16433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Informatio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1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34538" y="566166"/>
            <a:ext cx="398589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b="1" dirty="0" smtClean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3600" b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3600" b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Chain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654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Chain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8904" y="2052827"/>
            <a:ext cx="5761482" cy="404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6497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Sciences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99817"/>
            <a:ext cx="8057515" cy="3978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6703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Linguistics</a:t>
            </a: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scienc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language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includin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phonetics, phonology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morphology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Clr>
                <a:srgbClr val="33339A"/>
              </a:buClr>
              <a:buFont typeface="Arial"/>
              <a:buChar char="•"/>
            </a:pPr>
            <a:endParaRPr sz="550"/>
          </a:p>
          <a:p>
            <a:pPr marL="355600" marR="46990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Phonemes</a:t>
            </a: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smalles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unit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considere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the basi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5" dirty="0" smtClean="0">
                <a:latin typeface="Arial"/>
                <a:cs typeface="Arial"/>
              </a:rPr>
              <a:t> se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 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distinctiv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sound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5" dirty="0" smtClean="0">
                <a:latin typeface="Arial"/>
                <a:cs typeface="Arial"/>
              </a:rPr>
              <a:t> language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(20-60 unit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mos</a:t>
            </a:r>
            <a:r>
              <a:rPr sz="2400" spc="0" dirty="0" smtClean="0">
                <a:latin typeface="Arial"/>
                <a:cs typeface="Arial"/>
              </a:rPr>
              <a:t>t </a:t>
            </a:r>
            <a:r>
              <a:rPr sz="2400" spc="-5" dirty="0" smtClean="0">
                <a:latin typeface="Arial"/>
                <a:cs typeface="Arial"/>
              </a:rPr>
              <a:t>languages)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Phonemics</a:t>
            </a:r>
            <a:r>
              <a:rPr sz="2400" spc="0" dirty="0" smtClean="0">
                <a:latin typeface="Arial"/>
                <a:cs typeface="Arial"/>
              </a:rPr>
              <a:t>: </a:t>
            </a:r>
            <a:r>
              <a:rPr sz="2400" spc="-5" dirty="0" smtClean="0">
                <a:latin typeface="Arial"/>
                <a:cs typeface="Arial"/>
              </a:rPr>
              <a:t>stud</a:t>
            </a:r>
            <a:r>
              <a:rPr sz="2400" spc="0" dirty="0" smtClean="0">
                <a:latin typeface="Arial"/>
                <a:cs typeface="Arial"/>
              </a:rPr>
              <a:t>y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phoneme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phonemi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6"/>
              </a:spcBef>
              <a:buClr>
                <a:srgbClr val="33339A"/>
              </a:buClr>
              <a:buFont typeface="Arial"/>
              <a:buChar char="•"/>
            </a:pPr>
            <a:endParaRPr sz="600"/>
          </a:p>
          <a:p>
            <a:pPr marL="355600" marR="12700" indent="-342900">
              <a:lnSpc>
                <a:spcPts val="259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Phonetics</a:t>
            </a:r>
            <a:r>
              <a:rPr sz="2400" spc="0" dirty="0" smtClean="0">
                <a:latin typeface="Arial"/>
                <a:cs typeface="Arial"/>
              </a:rPr>
              <a:t>: </a:t>
            </a:r>
            <a:r>
              <a:rPr sz="2400" spc="-5" dirty="0" smtClean="0">
                <a:latin typeface="Arial"/>
                <a:cs typeface="Arial"/>
              </a:rPr>
              <a:t>stud</a:t>
            </a:r>
            <a:r>
              <a:rPr sz="2400" spc="0" dirty="0" smtClean="0">
                <a:latin typeface="Arial"/>
                <a:cs typeface="Arial"/>
              </a:rPr>
              <a:t>y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sound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thei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production, transmission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reception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thei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analysis, classification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transcription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Phonolog</a:t>
            </a:r>
            <a:r>
              <a:rPr sz="2400" b="1" spc="-10" dirty="0" smtClean="0">
                <a:solidFill>
                  <a:srgbClr val="33339A"/>
                </a:solidFill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-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phonetic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phonemic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55"/>
              </a:lnSpc>
              <a:spcBef>
                <a:spcPts val="285"/>
              </a:spcBef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 smtClean="0">
                <a:solidFill>
                  <a:srgbClr val="33339A"/>
                </a:solidFill>
                <a:latin typeface="Arial"/>
                <a:cs typeface="Arial"/>
              </a:rPr>
              <a:t>Syntax</a:t>
            </a:r>
            <a:r>
              <a:rPr sz="2400" spc="0" dirty="0" smtClean="0">
                <a:latin typeface="Arial"/>
                <a:cs typeface="Arial"/>
              </a:rPr>
              <a:t>: </a:t>
            </a:r>
            <a:r>
              <a:rPr sz="2400" spc="-5" dirty="0" smtClean="0">
                <a:latin typeface="Arial"/>
                <a:cs typeface="Arial"/>
              </a:rPr>
              <a:t>meanin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</a:t>
            </a:r>
            <a:r>
              <a:rPr sz="2400" spc="-5" dirty="0" smtClean="0">
                <a:latin typeface="Arial"/>
                <a:cs typeface="Arial"/>
              </a:rPr>
              <a:t>utterance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1366" y="849884"/>
            <a:ext cx="4535805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5"/>
              </a:lnSpc>
            </a:pP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Th</a:t>
            </a:r>
            <a:r>
              <a:rPr sz="4000" b="1" spc="0" dirty="0" smtClean="0">
                <a:solidFill>
                  <a:srgbClr val="33339A"/>
                </a:solidFill>
                <a:latin typeface="Tahoma"/>
                <a:cs typeface="Tahoma"/>
              </a:rPr>
              <a:t>e </a:t>
            </a: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Speec</a:t>
            </a:r>
            <a:r>
              <a:rPr sz="4000" b="1" spc="0" dirty="0" smtClean="0">
                <a:solidFill>
                  <a:srgbClr val="33339A"/>
                </a:solidFill>
                <a:latin typeface="Tahoma"/>
                <a:cs typeface="Tahoma"/>
              </a:rPr>
              <a:t>h </a:t>
            </a: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Circle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1182" y="2281427"/>
            <a:ext cx="3361944" cy="3514344"/>
          </a:xfrm>
          <a:custGeom>
            <a:avLst/>
            <a:gdLst/>
            <a:ahLst/>
            <a:cxnLst/>
            <a:rect l="l" t="t" r="r" b="b"/>
            <a:pathLst>
              <a:path w="3361944" h="3514344">
                <a:moveTo>
                  <a:pt x="3361944" y="1802892"/>
                </a:moveTo>
                <a:lnTo>
                  <a:pt x="3361944" y="1712214"/>
                </a:lnTo>
                <a:lnTo>
                  <a:pt x="3360420" y="1667256"/>
                </a:lnTo>
                <a:lnTo>
                  <a:pt x="3357372" y="1622298"/>
                </a:lnTo>
                <a:lnTo>
                  <a:pt x="3343551" y="1492928"/>
                </a:lnTo>
                <a:lnTo>
                  <a:pt x="3320674" y="1366129"/>
                </a:lnTo>
                <a:lnTo>
                  <a:pt x="3289061" y="1242320"/>
                </a:lnTo>
                <a:lnTo>
                  <a:pt x="3249030" y="1121920"/>
                </a:lnTo>
                <a:lnTo>
                  <a:pt x="3200901" y="1005346"/>
                </a:lnTo>
                <a:lnTo>
                  <a:pt x="3144993" y="893018"/>
                </a:lnTo>
                <a:lnTo>
                  <a:pt x="3081626" y="785355"/>
                </a:lnTo>
                <a:lnTo>
                  <a:pt x="3011120" y="682776"/>
                </a:lnTo>
                <a:lnTo>
                  <a:pt x="2933793" y="585699"/>
                </a:lnTo>
                <a:lnTo>
                  <a:pt x="2849965" y="494542"/>
                </a:lnTo>
                <a:lnTo>
                  <a:pt x="2759956" y="409726"/>
                </a:lnTo>
                <a:lnTo>
                  <a:pt x="2664084" y="331668"/>
                </a:lnTo>
                <a:lnTo>
                  <a:pt x="2562670" y="260787"/>
                </a:lnTo>
                <a:lnTo>
                  <a:pt x="2456033" y="197502"/>
                </a:lnTo>
                <a:lnTo>
                  <a:pt x="2344491" y="142232"/>
                </a:lnTo>
                <a:lnTo>
                  <a:pt x="2228365" y="95396"/>
                </a:lnTo>
                <a:lnTo>
                  <a:pt x="2107975" y="57412"/>
                </a:lnTo>
                <a:lnTo>
                  <a:pt x="1983638" y="28699"/>
                </a:lnTo>
                <a:lnTo>
                  <a:pt x="1855675" y="9676"/>
                </a:lnTo>
                <a:lnTo>
                  <a:pt x="1724406" y="762"/>
                </a:lnTo>
                <a:lnTo>
                  <a:pt x="1680972" y="0"/>
                </a:lnTo>
                <a:lnTo>
                  <a:pt x="1637538" y="762"/>
                </a:lnTo>
                <a:lnTo>
                  <a:pt x="1506244" y="9716"/>
                </a:lnTo>
                <a:lnTo>
                  <a:pt x="1378275" y="28768"/>
                </a:lnTo>
                <a:lnTo>
                  <a:pt x="1253948" y="57501"/>
                </a:lnTo>
                <a:lnTo>
                  <a:pt x="1133580" y="95496"/>
                </a:lnTo>
                <a:lnTo>
                  <a:pt x="1017487" y="142336"/>
                </a:lnTo>
                <a:lnTo>
                  <a:pt x="905987" y="197603"/>
                </a:lnTo>
                <a:lnTo>
                  <a:pt x="799396" y="260880"/>
                </a:lnTo>
                <a:lnTo>
                  <a:pt x="698031" y="331748"/>
                </a:lnTo>
                <a:lnTo>
                  <a:pt x="602208" y="409791"/>
                </a:lnTo>
                <a:lnTo>
                  <a:pt x="512244" y="494590"/>
                </a:lnTo>
                <a:lnTo>
                  <a:pt x="428457" y="585728"/>
                </a:lnTo>
                <a:lnTo>
                  <a:pt x="351163" y="682787"/>
                </a:lnTo>
                <a:lnTo>
                  <a:pt x="280679" y="785349"/>
                </a:lnTo>
                <a:lnTo>
                  <a:pt x="217321" y="892998"/>
                </a:lnTo>
                <a:lnTo>
                  <a:pt x="161407" y="1005314"/>
                </a:lnTo>
                <a:lnTo>
                  <a:pt x="113252" y="1121881"/>
                </a:lnTo>
                <a:lnTo>
                  <a:pt x="73175" y="1242280"/>
                </a:lnTo>
                <a:lnTo>
                  <a:pt x="41491" y="1366094"/>
                </a:lnTo>
                <a:lnTo>
                  <a:pt x="18518" y="1492906"/>
                </a:lnTo>
                <a:lnTo>
                  <a:pt x="4571" y="1622298"/>
                </a:lnTo>
                <a:lnTo>
                  <a:pt x="2285" y="1667256"/>
                </a:lnTo>
                <a:lnTo>
                  <a:pt x="761" y="1712214"/>
                </a:lnTo>
                <a:lnTo>
                  <a:pt x="0" y="1757934"/>
                </a:lnTo>
                <a:lnTo>
                  <a:pt x="762" y="1802892"/>
                </a:lnTo>
                <a:lnTo>
                  <a:pt x="2286" y="1847850"/>
                </a:lnTo>
                <a:lnTo>
                  <a:pt x="4572" y="1892808"/>
                </a:lnTo>
                <a:lnTo>
                  <a:pt x="8382" y="1937004"/>
                </a:lnTo>
                <a:lnTo>
                  <a:pt x="9144" y="1942724"/>
                </a:lnTo>
                <a:lnTo>
                  <a:pt x="9144" y="1757172"/>
                </a:lnTo>
                <a:lnTo>
                  <a:pt x="9905" y="1712214"/>
                </a:lnTo>
                <a:lnTo>
                  <a:pt x="11429" y="1667256"/>
                </a:lnTo>
                <a:lnTo>
                  <a:pt x="14477" y="1623060"/>
                </a:lnTo>
                <a:lnTo>
                  <a:pt x="28461" y="1492079"/>
                </a:lnTo>
                <a:lnTo>
                  <a:pt x="51793" y="1363780"/>
                </a:lnTo>
                <a:lnTo>
                  <a:pt x="84132" y="1238600"/>
                </a:lnTo>
                <a:lnTo>
                  <a:pt x="125137" y="1116973"/>
                </a:lnTo>
                <a:lnTo>
                  <a:pt x="174465" y="999336"/>
                </a:lnTo>
                <a:lnTo>
                  <a:pt x="231776" y="886125"/>
                </a:lnTo>
                <a:lnTo>
                  <a:pt x="296727" y="777775"/>
                </a:lnTo>
                <a:lnTo>
                  <a:pt x="368978" y="674722"/>
                </a:lnTo>
                <a:lnTo>
                  <a:pt x="448185" y="577402"/>
                </a:lnTo>
                <a:lnTo>
                  <a:pt x="534009" y="486251"/>
                </a:lnTo>
                <a:lnTo>
                  <a:pt x="626107" y="401704"/>
                </a:lnTo>
                <a:lnTo>
                  <a:pt x="724138" y="324198"/>
                </a:lnTo>
                <a:lnTo>
                  <a:pt x="827760" y="254168"/>
                </a:lnTo>
                <a:lnTo>
                  <a:pt x="936631" y="192051"/>
                </a:lnTo>
                <a:lnTo>
                  <a:pt x="1050411" y="138281"/>
                </a:lnTo>
                <a:lnTo>
                  <a:pt x="1168756" y="93295"/>
                </a:lnTo>
                <a:lnTo>
                  <a:pt x="1291327" y="57529"/>
                </a:lnTo>
                <a:lnTo>
                  <a:pt x="1417781" y="31418"/>
                </a:lnTo>
                <a:lnTo>
                  <a:pt x="1547776" y="15398"/>
                </a:lnTo>
                <a:lnTo>
                  <a:pt x="1680972" y="9906"/>
                </a:lnTo>
                <a:lnTo>
                  <a:pt x="1724406" y="9906"/>
                </a:lnTo>
                <a:lnTo>
                  <a:pt x="1767077" y="12192"/>
                </a:lnTo>
                <a:lnTo>
                  <a:pt x="1897291" y="24448"/>
                </a:lnTo>
                <a:lnTo>
                  <a:pt x="2023986" y="46701"/>
                </a:lnTo>
                <a:lnTo>
                  <a:pt x="2146853" y="78519"/>
                </a:lnTo>
                <a:lnTo>
                  <a:pt x="2265584" y="119473"/>
                </a:lnTo>
                <a:lnTo>
                  <a:pt x="2379869" y="169135"/>
                </a:lnTo>
                <a:lnTo>
                  <a:pt x="2489399" y="227074"/>
                </a:lnTo>
                <a:lnTo>
                  <a:pt x="2593866" y="292862"/>
                </a:lnTo>
                <a:lnTo>
                  <a:pt x="2692959" y="366069"/>
                </a:lnTo>
                <a:lnTo>
                  <a:pt x="2786371" y="446267"/>
                </a:lnTo>
                <a:lnTo>
                  <a:pt x="2873792" y="533027"/>
                </a:lnTo>
                <a:lnTo>
                  <a:pt x="2954913" y="625919"/>
                </a:lnTo>
                <a:lnTo>
                  <a:pt x="3029425" y="724516"/>
                </a:lnTo>
                <a:lnTo>
                  <a:pt x="3097019" y="828388"/>
                </a:lnTo>
                <a:lnTo>
                  <a:pt x="3157386" y="937107"/>
                </a:lnTo>
                <a:lnTo>
                  <a:pt x="3210217" y="1050244"/>
                </a:lnTo>
                <a:lnTo>
                  <a:pt x="3255203" y="1167371"/>
                </a:lnTo>
                <a:lnTo>
                  <a:pt x="3292034" y="1288059"/>
                </a:lnTo>
                <a:lnTo>
                  <a:pt x="3320404" y="1411889"/>
                </a:lnTo>
                <a:lnTo>
                  <a:pt x="3340001" y="1538433"/>
                </a:lnTo>
                <a:lnTo>
                  <a:pt x="3350514" y="1667256"/>
                </a:lnTo>
                <a:lnTo>
                  <a:pt x="3352038" y="1712214"/>
                </a:lnTo>
                <a:lnTo>
                  <a:pt x="3352800" y="1757933"/>
                </a:lnTo>
                <a:lnTo>
                  <a:pt x="3352800" y="1945291"/>
                </a:lnTo>
                <a:lnTo>
                  <a:pt x="3354425" y="1932827"/>
                </a:lnTo>
                <a:lnTo>
                  <a:pt x="3361944" y="1802892"/>
                </a:lnTo>
                <a:close/>
              </a:path>
              <a:path w="3361944" h="3514344">
                <a:moveTo>
                  <a:pt x="3352800" y="1945291"/>
                </a:moveTo>
                <a:lnTo>
                  <a:pt x="3352800" y="1757933"/>
                </a:lnTo>
                <a:lnTo>
                  <a:pt x="3352038" y="1802892"/>
                </a:lnTo>
                <a:lnTo>
                  <a:pt x="3350514" y="1847850"/>
                </a:lnTo>
                <a:lnTo>
                  <a:pt x="3339999" y="1976674"/>
                </a:lnTo>
                <a:lnTo>
                  <a:pt x="3320402" y="2103219"/>
                </a:lnTo>
                <a:lnTo>
                  <a:pt x="3292032" y="2227062"/>
                </a:lnTo>
                <a:lnTo>
                  <a:pt x="3255195" y="2347775"/>
                </a:lnTo>
                <a:lnTo>
                  <a:pt x="3210203" y="2464922"/>
                </a:lnTo>
                <a:lnTo>
                  <a:pt x="3157364" y="2578073"/>
                </a:lnTo>
                <a:lnTo>
                  <a:pt x="3096988" y="2686802"/>
                </a:lnTo>
                <a:lnTo>
                  <a:pt x="3029385" y="2790678"/>
                </a:lnTo>
                <a:lnTo>
                  <a:pt x="2954864" y="2889275"/>
                </a:lnTo>
                <a:lnTo>
                  <a:pt x="2873735" y="2982162"/>
                </a:lnTo>
                <a:lnTo>
                  <a:pt x="2786307" y="3068913"/>
                </a:lnTo>
                <a:lnTo>
                  <a:pt x="2692890" y="3149099"/>
                </a:lnTo>
                <a:lnTo>
                  <a:pt x="2593793" y="3222293"/>
                </a:lnTo>
                <a:lnTo>
                  <a:pt x="2489326" y="3288065"/>
                </a:lnTo>
                <a:lnTo>
                  <a:pt x="2379798" y="3345989"/>
                </a:lnTo>
                <a:lnTo>
                  <a:pt x="2265518" y="3395637"/>
                </a:lnTo>
                <a:lnTo>
                  <a:pt x="2146797" y="3436581"/>
                </a:lnTo>
                <a:lnTo>
                  <a:pt x="2023943" y="3468393"/>
                </a:lnTo>
                <a:lnTo>
                  <a:pt x="1897267" y="3490646"/>
                </a:lnTo>
                <a:lnTo>
                  <a:pt x="1767077" y="3502914"/>
                </a:lnTo>
                <a:lnTo>
                  <a:pt x="1724406" y="3504438"/>
                </a:lnTo>
                <a:lnTo>
                  <a:pt x="1680972" y="3505200"/>
                </a:lnTo>
                <a:lnTo>
                  <a:pt x="1550235" y="3499883"/>
                </a:lnTo>
                <a:lnTo>
                  <a:pt x="1422541" y="3484414"/>
                </a:lnTo>
                <a:lnTo>
                  <a:pt x="1298217" y="3459202"/>
                </a:lnTo>
                <a:lnTo>
                  <a:pt x="1177592" y="3424657"/>
                </a:lnTo>
                <a:lnTo>
                  <a:pt x="1060993" y="3381186"/>
                </a:lnTo>
                <a:lnTo>
                  <a:pt x="948748" y="3329200"/>
                </a:lnTo>
                <a:lnTo>
                  <a:pt x="841186" y="3269107"/>
                </a:lnTo>
                <a:lnTo>
                  <a:pt x="738635" y="3201316"/>
                </a:lnTo>
                <a:lnTo>
                  <a:pt x="641423" y="3126236"/>
                </a:lnTo>
                <a:lnTo>
                  <a:pt x="549878" y="3044275"/>
                </a:lnTo>
                <a:lnTo>
                  <a:pt x="464327" y="2955844"/>
                </a:lnTo>
                <a:lnTo>
                  <a:pt x="385100" y="2861350"/>
                </a:lnTo>
                <a:lnTo>
                  <a:pt x="312524" y="2761204"/>
                </a:lnTo>
                <a:lnTo>
                  <a:pt x="246928" y="2655813"/>
                </a:lnTo>
                <a:lnTo>
                  <a:pt x="188639" y="2545587"/>
                </a:lnTo>
                <a:lnTo>
                  <a:pt x="137985" y="2430934"/>
                </a:lnTo>
                <a:lnTo>
                  <a:pt x="95295" y="2312265"/>
                </a:lnTo>
                <a:lnTo>
                  <a:pt x="60897" y="2189987"/>
                </a:lnTo>
                <a:lnTo>
                  <a:pt x="35118" y="2064509"/>
                </a:lnTo>
                <a:lnTo>
                  <a:pt x="18288" y="1936242"/>
                </a:lnTo>
                <a:lnTo>
                  <a:pt x="14478" y="1892046"/>
                </a:lnTo>
                <a:lnTo>
                  <a:pt x="11430" y="1847088"/>
                </a:lnTo>
                <a:lnTo>
                  <a:pt x="9906" y="1802892"/>
                </a:lnTo>
                <a:lnTo>
                  <a:pt x="9144" y="1757172"/>
                </a:lnTo>
                <a:lnTo>
                  <a:pt x="9144" y="1942724"/>
                </a:lnTo>
                <a:lnTo>
                  <a:pt x="25903" y="2068539"/>
                </a:lnTo>
                <a:lnTo>
                  <a:pt x="52705" y="2197070"/>
                </a:lnTo>
                <a:lnTo>
                  <a:pt x="88437" y="2322173"/>
                </a:lnTo>
                <a:lnTo>
                  <a:pt x="132752" y="2443425"/>
                </a:lnTo>
                <a:lnTo>
                  <a:pt x="185301" y="2560403"/>
                </a:lnTo>
                <a:lnTo>
                  <a:pt x="245734" y="2672683"/>
                </a:lnTo>
                <a:lnTo>
                  <a:pt x="313703" y="2779843"/>
                </a:lnTo>
                <a:lnTo>
                  <a:pt x="388860" y="2881458"/>
                </a:lnTo>
                <a:lnTo>
                  <a:pt x="470856" y="2977106"/>
                </a:lnTo>
                <a:lnTo>
                  <a:pt x="559341" y="3066364"/>
                </a:lnTo>
                <a:lnTo>
                  <a:pt x="653967" y="3148807"/>
                </a:lnTo>
                <a:lnTo>
                  <a:pt x="754386" y="3224014"/>
                </a:lnTo>
                <a:lnTo>
                  <a:pt x="860248" y="3291561"/>
                </a:lnTo>
                <a:lnTo>
                  <a:pt x="971205" y="3351023"/>
                </a:lnTo>
                <a:lnTo>
                  <a:pt x="1086907" y="3401979"/>
                </a:lnTo>
                <a:lnTo>
                  <a:pt x="1207008" y="3444005"/>
                </a:lnTo>
                <a:lnTo>
                  <a:pt x="1331156" y="3476678"/>
                </a:lnTo>
                <a:lnTo>
                  <a:pt x="1459005" y="3499574"/>
                </a:lnTo>
                <a:lnTo>
                  <a:pt x="1590204" y="3512270"/>
                </a:lnTo>
                <a:lnTo>
                  <a:pt x="1724406" y="3514344"/>
                </a:lnTo>
                <a:lnTo>
                  <a:pt x="1767839" y="3512820"/>
                </a:lnTo>
                <a:lnTo>
                  <a:pt x="1810512" y="3509772"/>
                </a:lnTo>
                <a:lnTo>
                  <a:pt x="1941163" y="3493801"/>
                </a:lnTo>
                <a:lnTo>
                  <a:pt x="2068014" y="3467920"/>
                </a:lnTo>
                <a:lnTo>
                  <a:pt x="2190767" y="3432562"/>
                </a:lnTo>
                <a:lnTo>
                  <a:pt x="2309123" y="3388162"/>
                </a:lnTo>
                <a:lnTo>
                  <a:pt x="2422785" y="3335156"/>
                </a:lnTo>
                <a:lnTo>
                  <a:pt x="2531455" y="3273978"/>
                </a:lnTo>
                <a:lnTo>
                  <a:pt x="2634836" y="3205063"/>
                </a:lnTo>
                <a:lnTo>
                  <a:pt x="2732630" y="3128845"/>
                </a:lnTo>
                <a:lnTo>
                  <a:pt x="2824538" y="3045759"/>
                </a:lnTo>
                <a:lnTo>
                  <a:pt x="2910263" y="2956240"/>
                </a:lnTo>
                <a:lnTo>
                  <a:pt x="2989508" y="2860724"/>
                </a:lnTo>
                <a:lnTo>
                  <a:pt x="3061974" y="2759643"/>
                </a:lnTo>
                <a:lnTo>
                  <a:pt x="3127364" y="2653435"/>
                </a:lnTo>
                <a:lnTo>
                  <a:pt x="3185380" y="2542532"/>
                </a:lnTo>
                <a:lnTo>
                  <a:pt x="3235724" y="2427370"/>
                </a:lnTo>
                <a:lnTo>
                  <a:pt x="3278098" y="2308384"/>
                </a:lnTo>
                <a:lnTo>
                  <a:pt x="3312205" y="2186008"/>
                </a:lnTo>
                <a:lnTo>
                  <a:pt x="3337747" y="2060678"/>
                </a:lnTo>
                <a:lnTo>
                  <a:pt x="3352800" y="1945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70553" y="4953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646938"/>
                </a:moveTo>
                <a:lnTo>
                  <a:pt x="914400" y="268224"/>
                </a:lnTo>
                <a:lnTo>
                  <a:pt x="646938" y="0"/>
                </a:lnTo>
                <a:lnTo>
                  <a:pt x="268224" y="0"/>
                </a:lnTo>
                <a:lnTo>
                  <a:pt x="0" y="268224"/>
                </a:lnTo>
                <a:lnTo>
                  <a:pt x="0" y="646938"/>
                </a:lnTo>
                <a:lnTo>
                  <a:pt x="268224" y="914400"/>
                </a:lnTo>
                <a:lnTo>
                  <a:pt x="646938" y="914400"/>
                </a:lnTo>
                <a:lnTo>
                  <a:pt x="914400" y="64693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4458" y="4946903"/>
            <a:ext cx="926591" cy="927354"/>
          </a:xfrm>
          <a:custGeom>
            <a:avLst/>
            <a:gdLst/>
            <a:ahLst/>
            <a:cxnLst/>
            <a:rect l="l" t="t" r="r" b="b"/>
            <a:pathLst>
              <a:path w="926591" h="927353">
                <a:moveTo>
                  <a:pt x="926591" y="655320"/>
                </a:moveTo>
                <a:lnTo>
                  <a:pt x="926591" y="271272"/>
                </a:ln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10668" y="666017"/>
                </a:lnTo>
                <a:lnTo>
                  <a:pt x="10668" y="278892"/>
                </a:lnTo>
                <a:lnTo>
                  <a:pt x="12192" y="274320"/>
                </a:lnTo>
                <a:lnTo>
                  <a:pt x="12192" y="277363"/>
                </a:lnTo>
                <a:lnTo>
                  <a:pt x="274320" y="14488"/>
                </a:lnTo>
                <a:lnTo>
                  <a:pt x="274320" y="12954"/>
                </a:lnTo>
                <a:lnTo>
                  <a:pt x="278130" y="10668"/>
                </a:lnTo>
                <a:lnTo>
                  <a:pt x="278130" y="12954"/>
                </a:lnTo>
                <a:lnTo>
                  <a:pt x="648462" y="12954"/>
                </a:lnTo>
                <a:lnTo>
                  <a:pt x="648462" y="10668"/>
                </a:lnTo>
                <a:lnTo>
                  <a:pt x="653034" y="12954"/>
                </a:lnTo>
                <a:lnTo>
                  <a:pt x="653034" y="15253"/>
                </a:lnTo>
                <a:lnTo>
                  <a:pt x="914400" y="277363"/>
                </a:lnTo>
                <a:lnTo>
                  <a:pt x="914400" y="274320"/>
                </a:lnTo>
                <a:lnTo>
                  <a:pt x="915924" y="278892"/>
                </a:lnTo>
                <a:lnTo>
                  <a:pt x="915924" y="666017"/>
                </a:lnTo>
                <a:lnTo>
                  <a:pt x="926591" y="655320"/>
                </a:lnTo>
                <a:close/>
              </a:path>
              <a:path w="926591" h="927353">
                <a:moveTo>
                  <a:pt x="12192" y="277363"/>
                </a:moveTo>
                <a:lnTo>
                  <a:pt x="12192" y="274320"/>
                </a:lnTo>
                <a:lnTo>
                  <a:pt x="10668" y="278892"/>
                </a:lnTo>
                <a:lnTo>
                  <a:pt x="12192" y="277363"/>
                </a:lnTo>
                <a:close/>
              </a:path>
              <a:path w="926591" h="927353">
                <a:moveTo>
                  <a:pt x="12192" y="649990"/>
                </a:moveTo>
                <a:lnTo>
                  <a:pt x="12192" y="277363"/>
                </a:lnTo>
                <a:lnTo>
                  <a:pt x="10668" y="278892"/>
                </a:lnTo>
                <a:lnTo>
                  <a:pt x="10668" y="648462"/>
                </a:lnTo>
                <a:lnTo>
                  <a:pt x="12192" y="649990"/>
                </a:lnTo>
                <a:close/>
              </a:path>
              <a:path w="926591" h="927353">
                <a:moveTo>
                  <a:pt x="275850" y="914400"/>
                </a:moveTo>
                <a:lnTo>
                  <a:pt x="10668" y="648462"/>
                </a:lnTo>
                <a:lnTo>
                  <a:pt x="12192" y="653034"/>
                </a:lnTo>
                <a:lnTo>
                  <a:pt x="12192" y="667546"/>
                </a:lnTo>
                <a:lnTo>
                  <a:pt x="271272" y="927354"/>
                </a:lnTo>
                <a:lnTo>
                  <a:pt x="274320" y="927354"/>
                </a:lnTo>
                <a:lnTo>
                  <a:pt x="274320" y="914400"/>
                </a:lnTo>
                <a:lnTo>
                  <a:pt x="275850" y="914400"/>
                </a:lnTo>
                <a:close/>
              </a:path>
              <a:path w="926591" h="927353">
                <a:moveTo>
                  <a:pt x="12192" y="667546"/>
                </a:moveTo>
                <a:lnTo>
                  <a:pt x="12192" y="653034"/>
                </a:lnTo>
                <a:lnTo>
                  <a:pt x="10668" y="648462"/>
                </a:lnTo>
                <a:lnTo>
                  <a:pt x="10668" y="666017"/>
                </a:lnTo>
                <a:lnTo>
                  <a:pt x="12192" y="667546"/>
                </a:lnTo>
                <a:close/>
              </a:path>
              <a:path w="926591" h="927353">
                <a:moveTo>
                  <a:pt x="278130" y="10668"/>
                </a:moveTo>
                <a:lnTo>
                  <a:pt x="274320" y="12954"/>
                </a:lnTo>
                <a:lnTo>
                  <a:pt x="275850" y="12954"/>
                </a:lnTo>
                <a:lnTo>
                  <a:pt x="278130" y="10668"/>
                </a:lnTo>
                <a:close/>
              </a:path>
              <a:path w="926591" h="927353">
                <a:moveTo>
                  <a:pt x="275850" y="12954"/>
                </a:moveTo>
                <a:lnTo>
                  <a:pt x="274320" y="12954"/>
                </a:lnTo>
                <a:lnTo>
                  <a:pt x="274320" y="14488"/>
                </a:lnTo>
                <a:lnTo>
                  <a:pt x="275850" y="12954"/>
                </a:lnTo>
                <a:close/>
              </a:path>
              <a:path w="926591" h="927353">
                <a:moveTo>
                  <a:pt x="278130" y="916686"/>
                </a:moveTo>
                <a:lnTo>
                  <a:pt x="275850" y="914400"/>
                </a:lnTo>
                <a:lnTo>
                  <a:pt x="274320" y="914400"/>
                </a:lnTo>
                <a:lnTo>
                  <a:pt x="278130" y="916686"/>
                </a:lnTo>
                <a:close/>
              </a:path>
              <a:path w="926591" h="927353">
                <a:moveTo>
                  <a:pt x="278130" y="927354"/>
                </a:moveTo>
                <a:lnTo>
                  <a:pt x="278130" y="916686"/>
                </a:lnTo>
                <a:lnTo>
                  <a:pt x="274320" y="914400"/>
                </a:lnTo>
                <a:lnTo>
                  <a:pt x="274320" y="927354"/>
                </a:lnTo>
                <a:lnTo>
                  <a:pt x="278130" y="927354"/>
                </a:lnTo>
                <a:close/>
              </a:path>
              <a:path w="926591" h="927353">
                <a:moveTo>
                  <a:pt x="278130" y="12954"/>
                </a:moveTo>
                <a:lnTo>
                  <a:pt x="278130" y="10668"/>
                </a:lnTo>
                <a:lnTo>
                  <a:pt x="275850" y="12954"/>
                </a:lnTo>
                <a:lnTo>
                  <a:pt x="278130" y="12954"/>
                </a:lnTo>
                <a:close/>
              </a:path>
              <a:path w="926591" h="927353">
                <a:moveTo>
                  <a:pt x="650741" y="914400"/>
                </a:moveTo>
                <a:lnTo>
                  <a:pt x="275850" y="914400"/>
                </a:lnTo>
                <a:lnTo>
                  <a:pt x="278130" y="916686"/>
                </a:lnTo>
                <a:lnTo>
                  <a:pt x="278130" y="927354"/>
                </a:lnTo>
                <a:lnTo>
                  <a:pt x="648462" y="927354"/>
                </a:lnTo>
                <a:lnTo>
                  <a:pt x="648462" y="916686"/>
                </a:lnTo>
                <a:lnTo>
                  <a:pt x="650741" y="914400"/>
                </a:lnTo>
                <a:close/>
              </a:path>
              <a:path w="926591" h="927353">
                <a:moveTo>
                  <a:pt x="653034" y="12954"/>
                </a:moveTo>
                <a:lnTo>
                  <a:pt x="648462" y="10668"/>
                </a:lnTo>
                <a:lnTo>
                  <a:pt x="650741" y="12954"/>
                </a:lnTo>
                <a:lnTo>
                  <a:pt x="653034" y="12954"/>
                </a:lnTo>
                <a:close/>
              </a:path>
              <a:path w="926591" h="927353">
                <a:moveTo>
                  <a:pt x="650741" y="12954"/>
                </a:moveTo>
                <a:lnTo>
                  <a:pt x="648462" y="10668"/>
                </a:lnTo>
                <a:lnTo>
                  <a:pt x="648462" y="12954"/>
                </a:lnTo>
                <a:lnTo>
                  <a:pt x="650741" y="12954"/>
                </a:lnTo>
                <a:close/>
              </a:path>
              <a:path w="926591" h="927353">
                <a:moveTo>
                  <a:pt x="653034" y="914400"/>
                </a:moveTo>
                <a:lnTo>
                  <a:pt x="650741" y="914400"/>
                </a:lnTo>
                <a:lnTo>
                  <a:pt x="648462" y="916686"/>
                </a:lnTo>
                <a:lnTo>
                  <a:pt x="653034" y="914400"/>
                </a:lnTo>
                <a:close/>
              </a:path>
              <a:path w="926591" h="927353">
                <a:moveTo>
                  <a:pt x="653034" y="927354"/>
                </a:moveTo>
                <a:lnTo>
                  <a:pt x="653034" y="914400"/>
                </a:lnTo>
                <a:lnTo>
                  <a:pt x="648462" y="916686"/>
                </a:lnTo>
                <a:lnTo>
                  <a:pt x="648462" y="927354"/>
                </a:lnTo>
                <a:lnTo>
                  <a:pt x="653034" y="927354"/>
                </a:lnTo>
                <a:close/>
              </a:path>
              <a:path w="926591" h="927353">
                <a:moveTo>
                  <a:pt x="653034" y="15253"/>
                </a:moveTo>
                <a:lnTo>
                  <a:pt x="653034" y="12954"/>
                </a:lnTo>
                <a:lnTo>
                  <a:pt x="650741" y="12954"/>
                </a:lnTo>
                <a:lnTo>
                  <a:pt x="653034" y="15253"/>
                </a:lnTo>
                <a:close/>
              </a:path>
              <a:path w="926591" h="927353">
                <a:moveTo>
                  <a:pt x="915924" y="648462"/>
                </a:moveTo>
                <a:lnTo>
                  <a:pt x="650741" y="914400"/>
                </a:lnTo>
                <a:lnTo>
                  <a:pt x="653034" y="914400"/>
                </a:lnTo>
                <a:lnTo>
                  <a:pt x="653034" y="927354"/>
                </a:lnTo>
                <a:lnTo>
                  <a:pt x="655320" y="927354"/>
                </a:lnTo>
                <a:lnTo>
                  <a:pt x="914400" y="667546"/>
                </a:lnTo>
                <a:lnTo>
                  <a:pt x="914400" y="653034"/>
                </a:lnTo>
                <a:lnTo>
                  <a:pt x="915924" y="648462"/>
                </a:lnTo>
                <a:close/>
              </a:path>
              <a:path w="926591" h="927353">
                <a:moveTo>
                  <a:pt x="915924" y="278892"/>
                </a:moveTo>
                <a:lnTo>
                  <a:pt x="914400" y="274320"/>
                </a:lnTo>
                <a:lnTo>
                  <a:pt x="914400" y="277363"/>
                </a:lnTo>
                <a:lnTo>
                  <a:pt x="915924" y="278892"/>
                </a:lnTo>
                <a:close/>
              </a:path>
              <a:path w="926591" h="927353">
                <a:moveTo>
                  <a:pt x="915924" y="648462"/>
                </a:moveTo>
                <a:lnTo>
                  <a:pt x="915924" y="278892"/>
                </a:lnTo>
                <a:lnTo>
                  <a:pt x="914400" y="277363"/>
                </a:lnTo>
                <a:lnTo>
                  <a:pt x="914400" y="649990"/>
                </a:lnTo>
                <a:lnTo>
                  <a:pt x="915924" y="648462"/>
                </a:lnTo>
                <a:close/>
              </a:path>
              <a:path w="926591" h="927353">
                <a:moveTo>
                  <a:pt x="915924" y="666017"/>
                </a:moveTo>
                <a:lnTo>
                  <a:pt x="915924" y="648462"/>
                </a:lnTo>
                <a:lnTo>
                  <a:pt x="914400" y="653034"/>
                </a:lnTo>
                <a:lnTo>
                  <a:pt x="914400" y="667546"/>
                </a:lnTo>
                <a:lnTo>
                  <a:pt x="915924" y="66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5153" y="3048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646938"/>
                </a:moveTo>
                <a:lnTo>
                  <a:pt x="914400" y="268224"/>
                </a:lnTo>
                <a:lnTo>
                  <a:pt x="646938" y="0"/>
                </a:lnTo>
                <a:lnTo>
                  <a:pt x="268224" y="0"/>
                </a:lnTo>
                <a:lnTo>
                  <a:pt x="0" y="268224"/>
                </a:lnTo>
                <a:lnTo>
                  <a:pt x="0" y="646938"/>
                </a:lnTo>
                <a:lnTo>
                  <a:pt x="268224" y="914400"/>
                </a:lnTo>
                <a:lnTo>
                  <a:pt x="646938" y="914400"/>
                </a:lnTo>
                <a:lnTo>
                  <a:pt x="914400" y="64693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9058" y="3041904"/>
            <a:ext cx="926591" cy="927354"/>
          </a:xfrm>
          <a:custGeom>
            <a:avLst/>
            <a:gdLst/>
            <a:ahLst/>
            <a:cxnLst/>
            <a:rect l="l" t="t" r="r" b="b"/>
            <a:pathLst>
              <a:path w="926592" h="927354">
                <a:moveTo>
                  <a:pt x="926591" y="655320"/>
                </a:moveTo>
                <a:lnTo>
                  <a:pt x="926591" y="271272"/>
                </a:ln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10668" y="666017"/>
                </a:lnTo>
                <a:lnTo>
                  <a:pt x="10668" y="278892"/>
                </a:lnTo>
                <a:lnTo>
                  <a:pt x="12192" y="274320"/>
                </a:lnTo>
                <a:lnTo>
                  <a:pt x="12192" y="277363"/>
                </a:lnTo>
                <a:lnTo>
                  <a:pt x="274320" y="14488"/>
                </a:lnTo>
                <a:lnTo>
                  <a:pt x="274320" y="12954"/>
                </a:lnTo>
                <a:lnTo>
                  <a:pt x="278130" y="10668"/>
                </a:lnTo>
                <a:lnTo>
                  <a:pt x="278130" y="12954"/>
                </a:lnTo>
                <a:lnTo>
                  <a:pt x="648462" y="12954"/>
                </a:lnTo>
                <a:lnTo>
                  <a:pt x="648462" y="10668"/>
                </a:lnTo>
                <a:lnTo>
                  <a:pt x="653034" y="12954"/>
                </a:lnTo>
                <a:lnTo>
                  <a:pt x="653034" y="15253"/>
                </a:lnTo>
                <a:lnTo>
                  <a:pt x="914400" y="277363"/>
                </a:lnTo>
                <a:lnTo>
                  <a:pt x="914400" y="274320"/>
                </a:lnTo>
                <a:lnTo>
                  <a:pt x="915924" y="278892"/>
                </a:lnTo>
                <a:lnTo>
                  <a:pt x="915924" y="666017"/>
                </a:lnTo>
                <a:lnTo>
                  <a:pt x="926591" y="655320"/>
                </a:lnTo>
                <a:close/>
              </a:path>
              <a:path w="926592" h="927354">
                <a:moveTo>
                  <a:pt x="12192" y="277363"/>
                </a:moveTo>
                <a:lnTo>
                  <a:pt x="12192" y="274320"/>
                </a:lnTo>
                <a:lnTo>
                  <a:pt x="10668" y="278892"/>
                </a:lnTo>
                <a:lnTo>
                  <a:pt x="12192" y="277363"/>
                </a:lnTo>
                <a:close/>
              </a:path>
              <a:path w="926592" h="927354">
                <a:moveTo>
                  <a:pt x="12192" y="649990"/>
                </a:moveTo>
                <a:lnTo>
                  <a:pt x="12192" y="277363"/>
                </a:lnTo>
                <a:lnTo>
                  <a:pt x="10668" y="278892"/>
                </a:lnTo>
                <a:lnTo>
                  <a:pt x="10668" y="648462"/>
                </a:lnTo>
                <a:lnTo>
                  <a:pt x="12192" y="649990"/>
                </a:lnTo>
                <a:close/>
              </a:path>
              <a:path w="926592" h="927354">
                <a:moveTo>
                  <a:pt x="275850" y="914400"/>
                </a:moveTo>
                <a:lnTo>
                  <a:pt x="10668" y="648462"/>
                </a:lnTo>
                <a:lnTo>
                  <a:pt x="12192" y="653034"/>
                </a:lnTo>
                <a:lnTo>
                  <a:pt x="12192" y="667546"/>
                </a:lnTo>
                <a:lnTo>
                  <a:pt x="271272" y="927354"/>
                </a:lnTo>
                <a:lnTo>
                  <a:pt x="274320" y="927354"/>
                </a:lnTo>
                <a:lnTo>
                  <a:pt x="274320" y="914400"/>
                </a:lnTo>
                <a:lnTo>
                  <a:pt x="275850" y="914400"/>
                </a:lnTo>
                <a:close/>
              </a:path>
              <a:path w="926592" h="927354">
                <a:moveTo>
                  <a:pt x="12192" y="667546"/>
                </a:moveTo>
                <a:lnTo>
                  <a:pt x="12192" y="653034"/>
                </a:lnTo>
                <a:lnTo>
                  <a:pt x="10668" y="648462"/>
                </a:lnTo>
                <a:lnTo>
                  <a:pt x="10668" y="666017"/>
                </a:lnTo>
                <a:lnTo>
                  <a:pt x="12192" y="667546"/>
                </a:lnTo>
                <a:close/>
              </a:path>
              <a:path w="926592" h="927354">
                <a:moveTo>
                  <a:pt x="278130" y="10668"/>
                </a:moveTo>
                <a:lnTo>
                  <a:pt x="274320" y="12954"/>
                </a:lnTo>
                <a:lnTo>
                  <a:pt x="275850" y="12954"/>
                </a:lnTo>
                <a:lnTo>
                  <a:pt x="278130" y="10668"/>
                </a:lnTo>
                <a:close/>
              </a:path>
              <a:path w="926592" h="927354">
                <a:moveTo>
                  <a:pt x="275850" y="12954"/>
                </a:moveTo>
                <a:lnTo>
                  <a:pt x="274320" y="12954"/>
                </a:lnTo>
                <a:lnTo>
                  <a:pt x="274320" y="14488"/>
                </a:lnTo>
                <a:lnTo>
                  <a:pt x="275850" y="12954"/>
                </a:lnTo>
                <a:close/>
              </a:path>
              <a:path w="926592" h="927354">
                <a:moveTo>
                  <a:pt x="278130" y="916686"/>
                </a:moveTo>
                <a:lnTo>
                  <a:pt x="275850" y="914400"/>
                </a:lnTo>
                <a:lnTo>
                  <a:pt x="274320" y="914400"/>
                </a:lnTo>
                <a:lnTo>
                  <a:pt x="278130" y="916686"/>
                </a:lnTo>
                <a:close/>
              </a:path>
              <a:path w="926592" h="927354">
                <a:moveTo>
                  <a:pt x="278130" y="927354"/>
                </a:moveTo>
                <a:lnTo>
                  <a:pt x="278130" y="916686"/>
                </a:lnTo>
                <a:lnTo>
                  <a:pt x="274320" y="914400"/>
                </a:lnTo>
                <a:lnTo>
                  <a:pt x="274320" y="927354"/>
                </a:lnTo>
                <a:lnTo>
                  <a:pt x="278130" y="927354"/>
                </a:lnTo>
                <a:close/>
              </a:path>
              <a:path w="926592" h="927354">
                <a:moveTo>
                  <a:pt x="278130" y="12954"/>
                </a:moveTo>
                <a:lnTo>
                  <a:pt x="278130" y="10668"/>
                </a:lnTo>
                <a:lnTo>
                  <a:pt x="275850" y="12954"/>
                </a:lnTo>
                <a:lnTo>
                  <a:pt x="278130" y="12954"/>
                </a:lnTo>
                <a:close/>
              </a:path>
              <a:path w="926592" h="927354">
                <a:moveTo>
                  <a:pt x="650741" y="914400"/>
                </a:moveTo>
                <a:lnTo>
                  <a:pt x="275850" y="914400"/>
                </a:lnTo>
                <a:lnTo>
                  <a:pt x="278130" y="916686"/>
                </a:lnTo>
                <a:lnTo>
                  <a:pt x="278130" y="927354"/>
                </a:lnTo>
                <a:lnTo>
                  <a:pt x="648462" y="927354"/>
                </a:lnTo>
                <a:lnTo>
                  <a:pt x="648462" y="916686"/>
                </a:lnTo>
                <a:lnTo>
                  <a:pt x="650741" y="914400"/>
                </a:lnTo>
                <a:close/>
              </a:path>
              <a:path w="926592" h="927354">
                <a:moveTo>
                  <a:pt x="653034" y="12954"/>
                </a:moveTo>
                <a:lnTo>
                  <a:pt x="648462" y="10668"/>
                </a:lnTo>
                <a:lnTo>
                  <a:pt x="650741" y="12954"/>
                </a:lnTo>
                <a:lnTo>
                  <a:pt x="653034" y="12954"/>
                </a:lnTo>
                <a:close/>
              </a:path>
              <a:path w="926592" h="927354">
                <a:moveTo>
                  <a:pt x="650741" y="12954"/>
                </a:moveTo>
                <a:lnTo>
                  <a:pt x="648462" y="10668"/>
                </a:lnTo>
                <a:lnTo>
                  <a:pt x="648462" y="12954"/>
                </a:lnTo>
                <a:lnTo>
                  <a:pt x="650741" y="12954"/>
                </a:lnTo>
                <a:close/>
              </a:path>
              <a:path w="926592" h="927354">
                <a:moveTo>
                  <a:pt x="653034" y="914400"/>
                </a:moveTo>
                <a:lnTo>
                  <a:pt x="650741" y="914400"/>
                </a:lnTo>
                <a:lnTo>
                  <a:pt x="648462" y="916686"/>
                </a:lnTo>
                <a:lnTo>
                  <a:pt x="653034" y="914400"/>
                </a:lnTo>
                <a:close/>
              </a:path>
              <a:path w="926592" h="927354">
                <a:moveTo>
                  <a:pt x="653034" y="927354"/>
                </a:moveTo>
                <a:lnTo>
                  <a:pt x="653034" y="914400"/>
                </a:lnTo>
                <a:lnTo>
                  <a:pt x="648462" y="916686"/>
                </a:lnTo>
                <a:lnTo>
                  <a:pt x="648462" y="927354"/>
                </a:lnTo>
                <a:lnTo>
                  <a:pt x="653034" y="927354"/>
                </a:lnTo>
                <a:close/>
              </a:path>
              <a:path w="926592" h="927354">
                <a:moveTo>
                  <a:pt x="653034" y="15253"/>
                </a:moveTo>
                <a:lnTo>
                  <a:pt x="653034" y="12954"/>
                </a:lnTo>
                <a:lnTo>
                  <a:pt x="650741" y="12954"/>
                </a:lnTo>
                <a:lnTo>
                  <a:pt x="653034" y="15253"/>
                </a:lnTo>
                <a:close/>
              </a:path>
              <a:path w="926592" h="927354">
                <a:moveTo>
                  <a:pt x="915924" y="648462"/>
                </a:moveTo>
                <a:lnTo>
                  <a:pt x="650741" y="914400"/>
                </a:lnTo>
                <a:lnTo>
                  <a:pt x="653034" y="914400"/>
                </a:lnTo>
                <a:lnTo>
                  <a:pt x="653034" y="927354"/>
                </a:lnTo>
                <a:lnTo>
                  <a:pt x="655320" y="927354"/>
                </a:lnTo>
                <a:lnTo>
                  <a:pt x="914400" y="667546"/>
                </a:lnTo>
                <a:lnTo>
                  <a:pt x="914400" y="653034"/>
                </a:lnTo>
                <a:lnTo>
                  <a:pt x="915924" y="648462"/>
                </a:lnTo>
                <a:close/>
              </a:path>
              <a:path w="926592" h="927354">
                <a:moveTo>
                  <a:pt x="915924" y="278892"/>
                </a:moveTo>
                <a:lnTo>
                  <a:pt x="914400" y="274320"/>
                </a:lnTo>
                <a:lnTo>
                  <a:pt x="914400" y="277363"/>
                </a:lnTo>
                <a:lnTo>
                  <a:pt x="915924" y="278892"/>
                </a:lnTo>
                <a:close/>
              </a:path>
              <a:path w="926592" h="927354">
                <a:moveTo>
                  <a:pt x="915924" y="648462"/>
                </a:moveTo>
                <a:lnTo>
                  <a:pt x="915924" y="278892"/>
                </a:lnTo>
                <a:lnTo>
                  <a:pt x="914400" y="277363"/>
                </a:lnTo>
                <a:lnTo>
                  <a:pt x="914400" y="649990"/>
                </a:lnTo>
                <a:lnTo>
                  <a:pt x="915924" y="648462"/>
                </a:lnTo>
                <a:close/>
              </a:path>
              <a:path w="926592" h="927354">
                <a:moveTo>
                  <a:pt x="915924" y="666017"/>
                </a:moveTo>
                <a:lnTo>
                  <a:pt x="915924" y="648462"/>
                </a:lnTo>
                <a:lnTo>
                  <a:pt x="914400" y="653034"/>
                </a:lnTo>
                <a:lnTo>
                  <a:pt x="914400" y="667546"/>
                </a:lnTo>
                <a:lnTo>
                  <a:pt x="915924" y="66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4491" y="1827783"/>
            <a:ext cx="983488" cy="115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1753" y="4953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646938"/>
                </a:moveTo>
                <a:lnTo>
                  <a:pt x="914400" y="268224"/>
                </a:lnTo>
                <a:lnTo>
                  <a:pt x="646938" y="0"/>
                </a:lnTo>
                <a:lnTo>
                  <a:pt x="268224" y="0"/>
                </a:lnTo>
                <a:lnTo>
                  <a:pt x="0" y="268224"/>
                </a:lnTo>
                <a:lnTo>
                  <a:pt x="0" y="646938"/>
                </a:lnTo>
                <a:lnTo>
                  <a:pt x="268224" y="914400"/>
                </a:lnTo>
                <a:lnTo>
                  <a:pt x="646938" y="914400"/>
                </a:lnTo>
                <a:lnTo>
                  <a:pt x="914400" y="64693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5658" y="4946903"/>
            <a:ext cx="926591" cy="927354"/>
          </a:xfrm>
          <a:custGeom>
            <a:avLst/>
            <a:gdLst/>
            <a:ahLst/>
            <a:cxnLst/>
            <a:rect l="l" t="t" r="r" b="b"/>
            <a:pathLst>
              <a:path w="926592" h="927353">
                <a:moveTo>
                  <a:pt x="926591" y="655320"/>
                </a:moveTo>
                <a:lnTo>
                  <a:pt x="926591" y="271272"/>
                </a:ln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10668" y="666017"/>
                </a:lnTo>
                <a:lnTo>
                  <a:pt x="10668" y="278892"/>
                </a:lnTo>
                <a:lnTo>
                  <a:pt x="12192" y="274320"/>
                </a:lnTo>
                <a:lnTo>
                  <a:pt x="12192" y="277363"/>
                </a:lnTo>
                <a:lnTo>
                  <a:pt x="274320" y="14488"/>
                </a:lnTo>
                <a:lnTo>
                  <a:pt x="274320" y="12954"/>
                </a:lnTo>
                <a:lnTo>
                  <a:pt x="278130" y="10668"/>
                </a:lnTo>
                <a:lnTo>
                  <a:pt x="278130" y="12954"/>
                </a:lnTo>
                <a:lnTo>
                  <a:pt x="648462" y="12954"/>
                </a:lnTo>
                <a:lnTo>
                  <a:pt x="648462" y="10668"/>
                </a:lnTo>
                <a:lnTo>
                  <a:pt x="653034" y="12954"/>
                </a:lnTo>
                <a:lnTo>
                  <a:pt x="653034" y="15253"/>
                </a:lnTo>
                <a:lnTo>
                  <a:pt x="914400" y="277363"/>
                </a:lnTo>
                <a:lnTo>
                  <a:pt x="914400" y="274320"/>
                </a:lnTo>
                <a:lnTo>
                  <a:pt x="915924" y="278892"/>
                </a:lnTo>
                <a:lnTo>
                  <a:pt x="915924" y="666017"/>
                </a:lnTo>
                <a:lnTo>
                  <a:pt x="926591" y="655320"/>
                </a:lnTo>
                <a:close/>
              </a:path>
              <a:path w="926592" h="927353">
                <a:moveTo>
                  <a:pt x="12192" y="277363"/>
                </a:moveTo>
                <a:lnTo>
                  <a:pt x="12192" y="274320"/>
                </a:lnTo>
                <a:lnTo>
                  <a:pt x="10668" y="278892"/>
                </a:lnTo>
                <a:lnTo>
                  <a:pt x="12192" y="277363"/>
                </a:lnTo>
                <a:close/>
              </a:path>
              <a:path w="926592" h="927353">
                <a:moveTo>
                  <a:pt x="12192" y="649990"/>
                </a:moveTo>
                <a:lnTo>
                  <a:pt x="12192" y="277363"/>
                </a:lnTo>
                <a:lnTo>
                  <a:pt x="10668" y="278892"/>
                </a:lnTo>
                <a:lnTo>
                  <a:pt x="10668" y="648462"/>
                </a:lnTo>
                <a:lnTo>
                  <a:pt x="12192" y="649990"/>
                </a:lnTo>
                <a:close/>
              </a:path>
              <a:path w="926592" h="927353">
                <a:moveTo>
                  <a:pt x="275850" y="914400"/>
                </a:moveTo>
                <a:lnTo>
                  <a:pt x="10668" y="648462"/>
                </a:lnTo>
                <a:lnTo>
                  <a:pt x="12192" y="653034"/>
                </a:lnTo>
                <a:lnTo>
                  <a:pt x="12192" y="667546"/>
                </a:lnTo>
                <a:lnTo>
                  <a:pt x="271272" y="927354"/>
                </a:lnTo>
                <a:lnTo>
                  <a:pt x="274320" y="927354"/>
                </a:lnTo>
                <a:lnTo>
                  <a:pt x="274320" y="914400"/>
                </a:lnTo>
                <a:lnTo>
                  <a:pt x="275850" y="914400"/>
                </a:lnTo>
                <a:close/>
              </a:path>
              <a:path w="926592" h="927353">
                <a:moveTo>
                  <a:pt x="12192" y="667546"/>
                </a:moveTo>
                <a:lnTo>
                  <a:pt x="12192" y="653034"/>
                </a:lnTo>
                <a:lnTo>
                  <a:pt x="10668" y="648462"/>
                </a:lnTo>
                <a:lnTo>
                  <a:pt x="10668" y="666017"/>
                </a:lnTo>
                <a:lnTo>
                  <a:pt x="12192" y="667546"/>
                </a:lnTo>
                <a:close/>
              </a:path>
              <a:path w="926592" h="927353">
                <a:moveTo>
                  <a:pt x="278130" y="10668"/>
                </a:moveTo>
                <a:lnTo>
                  <a:pt x="274320" y="12954"/>
                </a:lnTo>
                <a:lnTo>
                  <a:pt x="275850" y="12954"/>
                </a:lnTo>
                <a:lnTo>
                  <a:pt x="278130" y="10668"/>
                </a:lnTo>
                <a:close/>
              </a:path>
              <a:path w="926592" h="927353">
                <a:moveTo>
                  <a:pt x="275850" y="12954"/>
                </a:moveTo>
                <a:lnTo>
                  <a:pt x="274320" y="12954"/>
                </a:lnTo>
                <a:lnTo>
                  <a:pt x="274320" y="14488"/>
                </a:lnTo>
                <a:lnTo>
                  <a:pt x="275850" y="12954"/>
                </a:lnTo>
                <a:close/>
              </a:path>
              <a:path w="926592" h="927353">
                <a:moveTo>
                  <a:pt x="278130" y="916686"/>
                </a:moveTo>
                <a:lnTo>
                  <a:pt x="275850" y="914400"/>
                </a:lnTo>
                <a:lnTo>
                  <a:pt x="274320" y="914400"/>
                </a:lnTo>
                <a:lnTo>
                  <a:pt x="278130" y="916686"/>
                </a:lnTo>
                <a:close/>
              </a:path>
              <a:path w="926592" h="927353">
                <a:moveTo>
                  <a:pt x="278130" y="927354"/>
                </a:moveTo>
                <a:lnTo>
                  <a:pt x="278130" y="916686"/>
                </a:lnTo>
                <a:lnTo>
                  <a:pt x="274320" y="914400"/>
                </a:lnTo>
                <a:lnTo>
                  <a:pt x="274320" y="927354"/>
                </a:lnTo>
                <a:lnTo>
                  <a:pt x="278130" y="927354"/>
                </a:lnTo>
                <a:close/>
              </a:path>
              <a:path w="926592" h="927353">
                <a:moveTo>
                  <a:pt x="278130" y="12954"/>
                </a:moveTo>
                <a:lnTo>
                  <a:pt x="278130" y="10668"/>
                </a:lnTo>
                <a:lnTo>
                  <a:pt x="275850" y="12954"/>
                </a:lnTo>
                <a:lnTo>
                  <a:pt x="278130" y="12954"/>
                </a:lnTo>
                <a:close/>
              </a:path>
              <a:path w="926592" h="927353">
                <a:moveTo>
                  <a:pt x="650741" y="914400"/>
                </a:moveTo>
                <a:lnTo>
                  <a:pt x="275850" y="914400"/>
                </a:lnTo>
                <a:lnTo>
                  <a:pt x="278130" y="916686"/>
                </a:lnTo>
                <a:lnTo>
                  <a:pt x="278130" y="927354"/>
                </a:lnTo>
                <a:lnTo>
                  <a:pt x="648462" y="927354"/>
                </a:lnTo>
                <a:lnTo>
                  <a:pt x="648462" y="916686"/>
                </a:lnTo>
                <a:lnTo>
                  <a:pt x="650741" y="914400"/>
                </a:lnTo>
                <a:close/>
              </a:path>
              <a:path w="926592" h="927353">
                <a:moveTo>
                  <a:pt x="653034" y="12954"/>
                </a:moveTo>
                <a:lnTo>
                  <a:pt x="648462" y="10668"/>
                </a:lnTo>
                <a:lnTo>
                  <a:pt x="650741" y="12954"/>
                </a:lnTo>
                <a:lnTo>
                  <a:pt x="653034" y="12954"/>
                </a:lnTo>
                <a:close/>
              </a:path>
              <a:path w="926592" h="927353">
                <a:moveTo>
                  <a:pt x="650741" y="12954"/>
                </a:moveTo>
                <a:lnTo>
                  <a:pt x="648462" y="10668"/>
                </a:lnTo>
                <a:lnTo>
                  <a:pt x="648462" y="12954"/>
                </a:lnTo>
                <a:lnTo>
                  <a:pt x="650741" y="12954"/>
                </a:lnTo>
                <a:close/>
              </a:path>
              <a:path w="926592" h="927353">
                <a:moveTo>
                  <a:pt x="653034" y="914400"/>
                </a:moveTo>
                <a:lnTo>
                  <a:pt x="650741" y="914400"/>
                </a:lnTo>
                <a:lnTo>
                  <a:pt x="648462" y="916686"/>
                </a:lnTo>
                <a:lnTo>
                  <a:pt x="653034" y="914400"/>
                </a:lnTo>
                <a:close/>
              </a:path>
              <a:path w="926592" h="927353">
                <a:moveTo>
                  <a:pt x="653034" y="927354"/>
                </a:moveTo>
                <a:lnTo>
                  <a:pt x="653034" y="914400"/>
                </a:lnTo>
                <a:lnTo>
                  <a:pt x="648462" y="916686"/>
                </a:lnTo>
                <a:lnTo>
                  <a:pt x="648462" y="927354"/>
                </a:lnTo>
                <a:lnTo>
                  <a:pt x="653034" y="927354"/>
                </a:lnTo>
                <a:close/>
              </a:path>
              <a:path w="926592" h="927353">
                <a:moveTo>
                  <a:pt x="653034" y="15253"/>
                </a:moveTo>
                <a:lnTo>
                  <a:pt x="653034" y="12954"/>
                </a:lnTo>
                <a:lnTo>
                  <a:pt x="650741" y="12954"/>
                </a:lnTo>
                <a:lnTo>
                  <a:pt x="653034" y="15253"/>
                </a:lnTo>
                <a:close/>
              </a:path>
              <a:path w="926592" h="927353">
                <a:moveTo>
                  <a:pt x="915924" y="648462"/>
                </a:moveTo>
                <a:lnTo>
                  <a:pt x="650741" y="914400"/>
                </a:lnTo>
                <a:lnTo>
                  <a:pt x="653034" y="914400"/>
                </a:lnTo>
                <a:lnTo>
                  <a:pt x="653034" y="927354"/>
                </a:lnTo>
                <a:lnTo>
                  <a:pt x="655320" y="927354"/>
                </a:lnTo>
                <a:lnTo>
                  <a:pt x="914400" y="667546"/>
                </a:lnTo>
                <a:lnTo>
                  <a:pt x="914400" y="653034"/>
                </a:lnTo>
                <a:lnTo>
                  <a:pt x="915924" y="648462"/>
                </a:lnTo>
                <a:close/>
              </a:path>
              <a:path w="926592" h="927353">
                <a:moveTo>
                  <a:pt x="915924" y="278892"/>
                </a:moveTo>
                <a:lnTo>
                  <a:pt x="914400" y="274320"/>
                </a:lnTo>
                <a:lnTo>
                  <a:pt x="914400" y="277363"/>
                </a:lnTo>
                <a:lnTo>
                  <a:pt x="915924" y="278892"/>
                </a:lnTo>
                <a:close/>
              </a:path>
              <a:path w="926592" h="927353">
                <a:moveTo>
                  <a:pt x="915924" y="648462"/>
                </a:moveTo>
                <a:lnTo>
                  <a:pt x="915924" y="278892"/>
                </a:lnTo>
                <a:lnTo>
                  <a:pt x="914400" y="277363"/>
                </a:lnTo>
                <a:lnTo>
                  <a:pt x="914400" y="649990"/>
                </a:lnTo>
                <a:lnTo>
                  <a:pt x="915924" y="648462"/>
                </a:lnTo>
                <a:close/>
              </a:path>
              <a:path w="926592" h="927353">
                <a:moveTo>
                  <a:pt x="915924" y="666017"/>
                </a:moveTo>
                <a:lnTo>
                  <a:pt x="915924" y="648462"/>
                </a:lnTo>
                <a:lnTo>
                  <a:pt x="914400" y="653034"/>
                </a:lnTo>
                <a:lnTo>
                  <a:pt x="914400" y="667546"/>
                </a:lnTo>
                <a:lnTo>
                  <a:pt x="915924" y="66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0954" y="3048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646938"/>
                </a:moveTo>
                <a:lnTo>
                  <a:pt x="914400" y="268224"/>
                </a:lnTo>
                <a:lnTo>
                  <a:pt x="646938" y="0"/>
                </a:lnTo>
                <a:lnTo>
                  <a:pt x="268224" y="0"/>
                </a:lnTo>
                <a:lnTo>
                  <a:pt x="0" y="268224"/>
                </a:lnTo>
                <a:lnTo>
                  <a:pt x="0" y="646938"/>
                </a:lnTo>
                <a:lnTo>
                  <a:pt x="268224" y="914400"/>
                </a:lnTo>
                <a:lnTo>
                  <a:pt x="646938" y="914400"/>
                </a:lnTo>
                <a:lnTo>
                  <a:pt x="914400" y="64693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4857" y="3041904"/>
            <a:ext cx="926591" cy="927353"/>
          </a:xfrm>
          <a:custGeom>
            <a:avLst/>
            <a:gdLst/>
            <a:ahLst/>
            <a:cxnLst/>
            <a:rect l="l" t="t" r="r" b="b"/>
            <a:pathLst>
              <a:path w="926591" h="927353">
                <a:moveTo>
                  <a:pt x="926591" y="655320"/>
                </a:moveTo>
                <a:lnTo>
                  <a:pt x="926591" y="271272"/>
                </a:ln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10668" y="666017"/>
                </a:lnTo>
                <a:lnTo>
                  <a:pt x="10668" y="278892"/>
                </a:lnTo>
                <a:lnTo>
                  <a:pt x="12192" y="274320"/>
                </a:lnTo>
                <a:lnTo>
                  <a:pt x="12192" y="277363"/>
                </a:lnTo>
                <a:lnTo>
                  <a:pt x="274320" y="14488"/>
                </a:lnTo>
                <a:lnTo>
                  <a:pt x="274320" y="12954"/>
                </a:lnTo>
                <a:lnTo>
                  <a:pt x="278130" y="10668"/>
                </a:lnTo>
                <a:lnTo>
                  <a:pt x="278130" y="12954"/>
                </a:lnTo>
                <a:lnTo>
                  <a:pt x="648462" y="12954"/>
                </a:lnTo>
                <a:lnTo>
                  <a:pt x="648462" y="10668"/>
                </a:lnTo>
                <a:lnTo>
                  <a:pt x="653034" y="12954"/>
                </a:lnTo>
                <a:lnTo>
                  <a:pt x="653034" y="15253"/>
                </a:lnTo>
                <a:lnTo>
                  <a:pt x="914400" y="277363"/>
                </a:lnTo>
                <a:lnTo>
                  <a:pt x="914400" y="274320"/>
                </a:lnTo>
                <a:lnTo>
                  <a:pt x="915924" y="278892"/>
                </a:lnTo>
                <a:lnTo>
                  <a:pt x="915924" y="666017"/>
                </a:lnTo>
                <a:lnTo>
                  <a:pt x="926591" y="655320"/>
                </a:lnTo>
                <a:close/>
              </a:path>
              <a:path w="926591" h="927353">
                <a:moveTo>
                  <a:pt x="12192" y="277363"/>
                </a:moveTo>
                <a:lnTo>
                  <a:pt x="12192" y="274320"/>
                </a:lnTo>
                <a:lnTo>
                  <a:pt x="10668" y="278892"/>
                </a:lnTo>
                <a:lnTo>
                  <a:pt x="12192" y="277363"/>
                </a:lnTo>
                <a:close/>
              </a:path>
              <a:path w="926591" h="927353">
                <a:moveTo>
                  <a:pt x="12192" y="649990"/>
                </a:moveTo>
                <a:lnTo>
                  <a:pt x="12192" y="277363"/>
                </a:lnTo>
                <a:lnTo>
                  <a:pt x="10668" y="278892"/>
                </a:lnTo>
                <a:lnTo>
                  <a:pt x="10668" y="648462"/>
                </a:lnTo>
                <a:lnTo>
                  <a:pt x="12192" y="649990"/>
                </a:lnTo>
                <a:close/>
              </a:path>
              <a:path w="926591" h="927353">
                <a:moveTo>
                  <a:pt x="275850" y="914400"/>
                </a:moveTo>
                <a:lnTo>
                  <a:pt x="10668" y="648462"/>
                </a:lnTo>
                <a:lnTo>
                  <a:pt x="12192" y="653034"/>
                </a:lnTo>
                <a:lnTo>
                  <a:pt x="12192" y="667546"/>
                </a:lnTo>
                <a:lnTo>
                  <a:pt x="271272" y="927354"/>
                </a:lnTo>
                <a:lnTo>
                  <a:pt x="274320" y="927354"/>
                </a:lnTo>
                <a:lnTo>
                  <a:pt x="274320" y="914400"/>
                </a:lnTo>
                <a:lnTo>
                  <a:pt x="275850" y="914400"/>
                </a:lnTo>
                <a:close/>
              </a:path>
              <a:path w="926591" h="927353">
                <a:moveTo>
                  <a:pt x="12192" y="667546"/>
                </a:moveTo>
                <a:lnTo>
                  <a:pt x="12192" y="653034"/>
                </a:lnTo>
                <a:lnTo>
                  <a:pt x="10668" y="648462"/>
                </a:lnTo>
                <a:lnTo>
                  <a:pt x="10668" y="666017"/>
                </a:lnTo>
                <a:lnTo>
                  <a:pt x="12192" y="667546"/>
                </a:lnTo>
                <a:close/>
              </a:path>
              <a:path w="926591" h="927353">
                <a:moveTo>
                  <a:pt x="278130" y="10668"/>
                </a:moveTo>
                <a:lnTo>
                  <a:pt x="274320" y="12954"/>
                </a:lnTo>
                <a:lnTo>
                  <a:pt x="275850" y="12954"/>
                </a:lnTo>
                <a:lnTo>
                  <a:pt x="278130" y="10668"/>
                </a:lnTo>
                <a:close/>
              </a:path>
              <a:path w="926591" h="927353">
                <a:moveTo>
                  <a:pt x="275850" y="12954"/>
                </a:moveTo>
                <a:lnTo>
                  <a:pt x="274320" y="12954"/>
                </a:lnTo>
                <a:lnTo>
                  <a:pt x="274320" y="14488"/>
                </a:lnTo>
                <a:lnTo>
                  <a:pt x="275850" y="12954"/>
                </a:lnTo>
                <a:close/>
              </a:path>
              <a:path w="926591" h="927353">
                <a:moveTo>
                  <a:pt x="278130" y="916686"/>
                </a:moveTo>
                <a:lnTo>
                  <a:pt x="275850" y="914400"/>
                </a:lnTo>
                <a:lnTo>
                  <a:pt x="274320" y="914400"/>
                </a:lnTo>
                <a:lnTo>
                  <a:pt x="278130" y="916686"/>
                </a:lnTo>
                <a:close/>
              </a:path>
              <a:path w="926591" h="927353">
                <a:moveTo>
                  <a:pt x="278130" y="927354"/>
                </a:moveTo>
                <a:lnTo>
                  <a:pt x="278130" y="916686"/>
                </a:lnTo>
                <a:lnTo>
                  <a:pt x="274320" y="914400"/>
                </a:lnTo>
                <a:lnTo>
                  <a:pt x="274320" y="927354"/>
                </a:lnTo>
                <a:lnTo>
                  <a:pt x="278130" y="927354"/>
                </a:lnTo>
                <a:close/>
              </a:path>
              <a:path w="926591" h="927353">
                <a:moveTo>
                  <a:pt x="278130" y="12954"/>
                </a:moveTo>
                <a:lnTo>
                  <a:pt x="278130" y="10668"/>
                </a:lnTo>
                <a:lnTo>
                  <a:pt x="275850" y="12954"/>
                </a:lnTo>
                <a:lnTo>
                  <a:pt x="278130" y="12954"/>
                </a:lnTo>
                <a:close/>
              </a:path>
              <a:path w="926591" h="927353">
                <a:moveTo>
                  <a:pt x="650741" y="914400"/>
                </a:moveTo>
                <a:lnTo>
                  <a:pt x="275850" y="914400"/>
                </a:lnTo>
                <a:lnTo>
                  <a:pt x="278130" y="916686"/>
                </a:lnTo>
                <a:lnTo>
                  <a:pt x="278130" y="927354"/>
                </a:lnTo>
                <a:lnTo>
                  <a:pt x="648462" y="927354"/>
                </a:lnTo>
                <a:lnTo>
                  <a:pt x="648462" y="916686"/>
                </a:lnTo>
                <a:lnTo>
                  <a:pt x="650741" y="914400"/>
                </a:lnTo>
                <a:close/>
              </a:path>
              <a:path w="926591" h="927353">
                <a:moveTo>
                  <a:pt x="653034" y="12954"/>
                </a:moveTo>
                <a:lnTo>
                  <a:pt x="648462" y="10668"/>
                </a:lnTo>
                <a:lnTo>
                  <a:pt x="650741" y="12954"/>
                </a:lnTo>
                <a:lnTo>
                  <a:pt x="653034" y="12954"/>
                </a:lnTo>
                <a:close/>
              </a:path>
              <a:path w="926591" h="927353">
                <a:moveTo>
                  <a:pt x="650741" y="12954"/>
                </a:moveTo>
                <a:lnTo>
                  <a:pt x="648462" y="10668"/>
                </a:lnTo>
                <a:lnTo>
                  <a:pt x="648462" y="12954"/>
                </a:lnTo>
                <a:lnTo>
                  <a:pt x="650741" y="12954"/>
                </a:lnTo>
                <a:close/>
              </a:path>
              <a:path w="926591" h="927353">
                <a:moveTo>
                  <a:pt x="653034" y="914400"/>
                </a:moveTo>
                <a:lnTo>
                  <a:pt x="650741" y="914400"/>
                </a:lnTo>
                <a:lnTo>
                  <a:pt x="648462" y="916686"/>
                </a:lnTo>
                <a:lnTo>
                  <a:pt x="653034" y="914400"/>
                </a:lnTo>
                <a:close/>
              </a:path>
              <a:path w="926591" h="927353">
                <a:moveTo>
                  <a:pt x="653034" y="927354"/>
                </a:moveTo>
                <a:lnTo>
                  <a:pt x="653034" y="914400"/>
                </a:lnTo>
                <a:lnTo>
                  <a:pt x="648462" y="916686"/>
                </a:lnTo>
                <a:lnTo>
                  <a:pt x="648462" y="927354"/>
                </a:lnTo>
                <a:lnTo>
                  <a:pt x="653034" y="927354"/>
                </a:lnTo>
                <a:close/>
              </a:path>
              <a:path w="926591" h="927353">
                <a:moveTo>
                  <a:pt x="653034" y="15253"/>
                </a:moveTo>
                <a:lnTo>
                  <a:pt x="653034" y="12954"/>
                </a:lnTo>
                <a:lnTo>
                  <a:pt x="650741" y="12954"/>
                </a:lnTo>
                <a:lnTo>
                  <a:pt x="653034" y="15253"/>
                </a:lnTo>
                <a:close/>
              </a:path>
              <a:path w="926591" h="927353">
                <a:moveTo>
                  <a:pt x="915924" y="648462"/>
                </a:moveTo>
                <a:lnTo>
                  <a:pt x="650741" y="914400"/>
                </a:lnTo>
                <a:lnTo>
                  <a:pt x="653034" y="914400"/>
                </a:lnTo>
                <a:lnTo>
                  <a:pt x="653034" y="927354"/>
                </a:lnTo>
                <a:lnTo>
                  <a:pt x="655320" y="927354"/>
                </a:lnTo>
                <a:lnTo>
                  <a:pt x="914400" y="667546"/>
                </a:lnTo>
                <a:lnTo>
                  <a:pt x="914400" y="653034"/>
                </a:lnTo>
                <a:lnTo>
                  <a:pt x="915924" y="648462"/>
                </a:lnTo>
                <a:close/>
              </a:path>
              <a:path w="926591" h="927353">
                <a:moveTo>
                  <a:pt x="915924" y="278892"/>
                </a:moveTo>
                <a:lnTo>
                  <a:pt x="914400" y="274320"/>
                </a:lnTo>
                <a:lnTo>
                  <a:pt x="914400" y="277363"/>
                </a:lnTo>
                <a:lnTo>
                  <a:pt x="915924" y="278892"/>
                </a:lnTo>
                <a:close/>
              </a:path>
              <a:path w="926591" h="927353">
                <a:moveTo>
                  <a:pt x="915924" y="648462"/>
                </a:moveTo>
                <a:lnTo>
                  <a:pt x="915924" y="278892"/>
                </a:lnTo>
                <a:lnTo>
                  <a:pt x="914400" y="277363"/>
                </a:lnTo>
                <a:lnTo>
                  <a:pt x="914400" y="649990"/>
                </a:lnTo>
                <a:lnTo>
                  <a:pt x="915924" y="648462"/>
                </a:lnTo>
                <a:close/>
              </a:path>
              <a:path w="926591" h="927353">
                <a:moveTo>
                  <a:pt x="915924" y="666017"/>
                </a:moveTo>
                <a:lnTo>
                  <a:pt x="915924" y="648462"/>
                </a:lnTo>
                <a:lnTo>
                  <a:pt x="914400" y="653034"/>
                </a:lnTo>
                <a:lnTo>
                  <a:pt x="914400" y="667546"/>
                </a:lnTo>
                <a:lnTo>
                  <a:pt x="915924" y="66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8353" y="5113020"/>
            <a:ext cx="6096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85" marR="12700" indent="-58419">
              <a:lnSpc>
                <a:spcPct val="100000"/>
              </a:lnSpc>
            </a:pPr>
            <a:r>
              <a:rPr sz="1800" b="1" i="1" dirty="0" smtClean="0">
                <a:solidFill>
                  <a:srgbClr val="33339A"/>
                </a:solidFill>
                <a:latin typeface="Arial"/>
                <a:cs typeface="Arial"/>
              </a:rPr>
              <a:t>DM</a:t>
            </a:r>
            <a:r>
              <a:rPr sz="18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&amp; </a:t>
            </a:r>
            <a:r>
              <a:rPr sz="18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SLG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8603" y="5269222"/>
            <a:ext cx="4826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4000" y="3360412"/>
            <a:ext cx="5086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 smtClean="0">
                <a:solidFill>
                  <a:srgbClr val="33339A"/>
                </a:solidFill>
                <a:latin typeface="Arial"/>
                <a:cs typeface="Arial"/>
              </a:rPr>
              <a:t>ASR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2180" y="3360412"/>
            <a:ext cx="4572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TTS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48984" y="2973323"/>
            <a:ext cx="77724" cy="74675"/>
          </a:xfrm>
          <a:custGeom>
            <a:avLst/>
            <a:gdLst/>
            <a:ahLst/>
            <a:cxnLst/>
            <a:rect l="l" t="t" r="r" b="b"/>
            <a:pathLst>
              <a:path w="77724" h="74675">
                <a:moveTo>
                  <a:pt x="42672" y="58868"/>
                </a:moveTo>
                <a:lnTo>
                  <a:pt x="42672" y="21336"/>
                </a:lnTo>
                <a:lnTo>
                  <a:pt x="32766" y="29718"/>
                </a:lnTo>
                <a:lnTo>
                  <a:pt x="24760" y="19624"/>
                </a:lnTo>
                <a:lnTo>
                  <a:pt x="0" y="39624"/>
                </a:lnTo>
                <a:lnTo>
                  <a:pt x="42672" y="58868"/>
                </a:lnTo>
                <a:close/>
              </a:path>
              <a:path w="77724" h="74675">
                <a:moveTo>
                  <a:pt x="34683" y="11610"/>
                </a:moveTo>
                <a:lnTo>
                  <a:pt x="25146" y="0"/>
                </a:lnTo>
                <a:lnTo>
                  <a:pt x="15240" y="7620"/>
                </a:lnTo>
                <a:lnTo>
                  <a:pt x="24760" y="19624"/>
                </a:lnTo>
                <a:lnTo>
                  <a:pt x="34683" y="11610"/>
                </a:lnTo>
                <a:close/>
              </a:path>
              <a:path w="77724" h="74675">
                <a:moveTo>
                  <a:pt x="42672" y="21336"/>
                </a:moveTo>
                <a:lnTo>
                  <a:pt x="34683" y="11610"/>
                </a:lnTo>
                <a:lnTo>
                  <a:pt x="24760" y="19624"/>
                </a:lnTo>
                <a:lnTo>
                  <a:pt x="32766" y="29718"/>
                </a:lnTo>
                <a:lnTo>
                  <a:pt x="42672" y="21336"/>
                </a:lnTo>
                <a:close/>
              </a:path>
              <a:path w="77724" h="74675">
                <a:moveTo>
                  <a:pt x="77724" y="74676"/>
                </a:moveTo>
                <a:lnTo>
                  <a:pt x="59436" y="-8382"/>
                </a:lnTo>
                <a:lnTo>
                  <a:pt x="34683" y="11610"/>
                </a:lnTo>
                <a:lnTo>
                  <a:pt x="42672" y="21336"/>
                </a:lnTo>
                <a:lnTo>
                  <a:pt x="42672" y="58868"/>
                </a:lnTo>
                <a:lnTo>
                  <a:pt x="777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8326" y="4954523"/>
            <a:ext cx="73151" cy="90677"/>
          </a:xfrm>
          <a:custGeom>
            <a:avLst/>
            <a:gdLst/>
            <a:ahLst/>
            <a:cxnLst/>
            <a:rect l="l" t="t" r="r" b="b"/>
            <a:pathLst>
              <a:path w="73151" h="90677">
                <a:moveTo>
                  <a:pt x="35826" y="23248"/>
                </a:moveTo>
                <a:lnTo>
                  <a:pt x="9143" y="6096"/>
                </a:lnTo>
                <a:lnTo>
                  <a:pt x="0" y="90678"/>
                </a:lnTo>
                <a:lnTo>
                  <a:pt x="28955" y="73485"/>
                </a:lnTo>
                <a:lnTo>
                  <a:pt x="28955" y="34290"/>
                </a:lnTo>
                <a:lnTo>
                  <a:pt x="35826" y="23248"/>
                </a:lnTo>
                <a:close/>
              </a:path>
              <a:path w="73151" h="90677">
                <a:moveTo>
                  <a:pt x="46260" y="29956"/>
                </a:moveTo>
                <a:lnTo>
                  <a:pt x="35826" y="23248"/>
                </a:lnTo>
                <a:lnTo>
                  <a:pt x="28955" y="34290"/>
                </a:lnTo>
                <a:lnTo>
                  <a:pt x="39623" y="40386"/>
                </a:lnTo>
                <a:lnTo>
                  <a:pt x="46260" y="29956"/>
                </a:lnTo>
                <a:close/>
              </a:path>
              <a:path w="73151" h="90677">
                <a:moveTo>
                  <a:pt x="73151" y="47244"/>
                </a:moveTo>
                <a:lnTo>
                  <a:pt x="46260" y="29956"/>
                </a:lnTo>
                <a:lnTo>
                  <a:pt x="39623" y="40386"/>
                </a:lnTo>
                <a:lnTo>
                  <a:pt x="28955" y="34290"/>
                </a:lnTo>
                <a:lnTo>
                  <a:pt x="28955" y="73485"/>
                </a:lnTo>
                <a:lnTo>
                  <a:pt x="73151" y="47244"/>
                </a:lnTo>
                <a:close/>
              </a:path>
              <a:path w="73151" h="90677">
                <a:moveTo>
                  <a:pt x="60959" y="6858"/>
                </a:moveTo>
                <a:lnTo>
                  <a:pt x="50291" y="0"/>
                </a:lnTo>
                <a:lnTo>
                  <a:pt x="35826" y="23248"/>
                </a:lnTo>
                <a:lnTo>
                  <a:pt x="46260" y="29956"/>
                </a:lnTo>
                <a:lnTo>
                  <a:pt x="60959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1134" y="5686044"/>
            <a:ext cx="90677" cy="70866"/>
          </a:xfrm>
          <a:custGeom>
            <a:avLst/>
            <a:gdLst/>
            <a:ahLst/>
            <a:cxnLst/>
            <a:rect l="l" t="t" r="r" b="b"/>
            <a:pathLst>
              <a:path w="90677" h="70866">
                <a:moveTo>
                  <a:pt x="84581" y="0"/>
                </a:moveTo>
                <a:lnTo>
                  <a:pt x="0" y="8381"/>
                </a:lnTo>
                <a:lnTo>
                  <a:pt x="57149" y="70043"/>
                </a:lnTo>
                <a:lnTo>
                  <a:pt x="57149" y="36575"/>
                </a:lnTo>
                <a:lnTo>
                  <a:pt x="61721" y="25145"/>
                </a:lnTo>
                <a:lnTo>
                  <a:pt x="73487" y="29480"/>
                </a:lnTo>
                <a:lnTo>
                  <a:pt x="84581" y="0"/>
                </a:lnTo>
                <a:close/>
              </a:path>
              <a:path w="90677" h="70866">
                <a:moveTo>
                  <a:pt x="73487" y="29480"/>
                </a:moveTo>
                <a:lnTo>
                  <a:pt x="61721" y="25145"/>
                </a:lnTo>
                <a:lnTo>
                  <a:pt x="57149" y="36575"/>
                </a:lnTo>
                <a:lnTo>
                  <a:pt x="69049" y="41273"/>
                </a:lnTo>
                <a:lnTo>
                  <a:pt x="73487" y="29480"/>
                </a:lnTo>
                <a:close/>
              </a:path>
              <a:path w="90677" h="70866">
                <a:moveTo>
                  <a:pt x="69049" y="41273"/>
                </a:moveTo>
                <a:lnTo>
                  <a:pt x="57149" y="36575"/>
                </a:lnTo>
                <a:lnTo>
                  <a:pt x="57149" y="70043"/>
                </a:lnTo>
                <a:lnTo>
                  <a:pt x="57911" y="70865"/>
                </a:lnTo>
                <a:lnTo>
                  <a:pt x="69049" y="41273"/>
                </a:lnTo>
                <a:close/>
              </a:path>
              <a:path w="90677" h="70866">
                <a:moveTo>
                  <a:pt x="90677" y="35813"/>
                </a:moveTo>
                <a:lnTo>
                  <a:pt x="73487" y="29480"/>
                </a:lnTo>
                <a:lnTo>
                  <a:pt x="69049" y="41273"/>
                </a:lnTo>
                <a:lnTo>
                  <a:pt x="86105" y="48005"/>
                </a:lnTo>
                <a:lnTo>
                  <a:pt x="90677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2226" y="3970782"/>
            <a:ext cx="76200" cy="120395"/>
          </a:xfrm>
          <a:custGeom>
            <a:avLst/>
            <a:gdLst/>
            <a:ahLst/>
            <a:cxnLst/>
            <a:rect l="l" t="t" r="r" b="b"/>
            <a:pathLst>
              <a:path w="76200" h="12039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3245"/>
                </a:lnTo>
                <a:lnTo>
                  <a:pt x="44958" y="63245"/>
                </a:lnTo>
                <a:lnTo>
                  <a:pt x="44958" y="76200"/>
                </a:lnTo>
                <a:lnTo>
                  <a:pt x="76200" y="76200"/>
                </a:lnTo>
                <a:close/>
              </a:path>
              <a:path w="76200" h="120395">
                <a:moveTo>
                  <a:pt x="44958" y="76200"/>
                </a:moveTo>
                <a:lnTo>
                  <a:pt x="44958" y="63245"/>
                </a:lnTo>
                <a:lnTo>
                  <a:pt x="32004" y="63245"/>
                </a:lnTo>
                <a:lnTo>
                  <a:pt x="32004" y="76200"/>
                </a:lnTo>
                <a:lnTo>
                  <a:pt x="44958" y="76200"/>
                </a:lnTo>
                <a:close/>
              </a:path>
              <a:path w="76200" h="120395">
                <a:moveTo>
                  <a:pt x="44958" y="120395"/>
                </a:moveTo>
                <a:lnTo>
                  <a:pt x="44958" y="76200"/>
                </a:lnTo>
                <a:lnTo>
                  <a:pt x="32004" y="76200"/>
                </a:lnTo>
                <a:lnTo>
                  <a:pt x="32004" y="120395"/>
                </a:lnTo>
                <a:lnTo>
                  <a:pt x="4495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02158" y="5905245"/>
            <a:ext cx="1278890" cy="54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1400" b="1" i="1" spc="-30" dirty="0" smtClean="0">
                <a:solidFill>
                  <a:srgbClr val="820080"/>
                </a:solidFill>
                <a:latin typeface="Arial"/>
                <a:cs typeface="Arial"/>
              </a:rPr>
              <a:t>M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eaning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R="0" algn="ctr">
              <a:lnSpc>
                <a:spcPct val="100000"/>
              </a:lnSpc>
            </a:pP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“Billing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credit”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1659" y="4181855"/>
            <a:ext cx="2506217" cy="665226"/>
          </a:xfrm>
          <a:custGeom>
            <a:avLst/>
            <a:gdLst/>
            <a:ahLst/>
            <a:cxnLst/>
            <a:rect l="l" t="t" r="r" b="b"/>
            <a:pathLst>
              <a:path w="2506217" h="665226">
                <a:moveTo>
                  <a:pt x="0" y="0"/>
                </a:moveTo>
                <a:lnTo>
                  <a:pt x="0" y="665226"/>
                </a:lnTo>
                <a:lnTo>
                  <a:pt x="2506217" y="665226"/>
                </a:lnTo>
                <a:lnTo>
                  <a:pt x="25062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2482" y="2138933"/>
            <a:ext cx="1998725" cy="823722"/>
          </a:xfrm>
          <a:custGeom>
            <a:avLst/>
            <a:gdLst/>
            <a:ahLst/>
            <a:cxnLst/>
            <a:rect l="l" t="t" r="r" b="b"/>
            <a:pathLst>
              <a:path w="1998726" h="823722">
                <a:moveTo>
                  <a:pt x="0" y="0"/>
                </a:moveTo>
                <a:lnTo>
                  <a:pt x="0" y="823722"/>
                </a:lnTo>
                <a:lnTo>
                  <a:pt x="1998725" y="823721"/>
                </a:lnTo>
                <a:lnTo>
                  <a:pt x="19987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54579" y="4205478"/>
            <a:ext cx="2506979" cy="665226"/>
          </a:xfrm>
          <a:custGeom>
            <a:avLst/>
            <a:gdLst/>
            <a:ahLst/>
            <a:cxnLst/>
            <a:rect l="l" t="t" r="r" b="b"/>
            <a:pathLst>
              <a:path w="2506979" h="665226">
                <a:moveTo>
                  <a:pt x="0" y="0"/>
                </a:moveTo>
                <a:lnTo>
                  <a:pt x="0" y="665226"/>
                </a:lnTo>
                <a:lnTo>
                  <a:pt x="2506979" y="665226"/>
                </a:lnTo>
                <a:lnTo>
                  <a:pt x="25069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86070" y="4205223"/>
            <a:ext cx="2422525" cy="54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What</a:t>
            </a:r>
            <a:r>
              <a:rPr sz="1400" b="1" i="1" spc="-30" dirty="0" smtClean="0">
                <a:solidFill>
                  <a:srgbClr val="820080"/>
                </a:solidFill>
                <a:latin typeface="Arial"/>
                <a:cs typeface="Arial"/>
              </a:rPr>
              <a:t>’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s</a:t>
            </a:r>
            <a:r>
              <a:rPr sz="1400" b="1" i="1" spc="-20" dirty="0" smtClean="0">
                <a:solidFill>
                  <a:srgbClr val="820080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next?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“Determine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correct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number”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10672" y="4271519"/>
            <a:ext cx="2241550" cy="54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1400" b="1" i="1" spc="-40" dirty="0" smtClean="0">
                <a:solidFill>
                  <a:srgbClr val="820080"/>
                </a:solidFill>
                <a:latin typeface="Arial"/>
                <a:cs typeface="Arial"/>
              </a:rPr>
              <a:t>W</a:t>
            </a:r>
            <a:r>
              <a:rPr sz="1400" b="1" i="1" spc="-15" dirty="0" smtClean="0">
                <a:solidFill>
                  <a:srgbClr val="820080"/>
                </a:solidFill>
                <a:latin typeface="Arial"/>
                <a:cs typeface="Arial"/>
              </a:rPr>
              <a:t>o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rds</a:t>
            </a:r>
            <a:r>
              <a:rPr sz="1400" b="1" i="1" spc="-5" dirty="0" smtClean="0">
                <a:solidFill>
                  <a:srgbClr val="820080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spoken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“I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dialed</a:t>
            </a:r>
            <a:r>
              <a:rPr sz="1400" b="1" i="1" spc="-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wrong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number”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60912" y="1935227"/>
            <a:ext cx="203073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 smtClean="0">
                <a:solidFill>
                  <a:srgbClr val="820080"/>
                </a:solidFill>
                <a:latin typeface="Arial"/>
                <a:cs typeface="Arial"/>
              </a:rPr>
              <a:t>V</a:t>
            </a:r>
            <a:r>
              <a:rPr sz="1400" b="1" i="1" spc="-15" dirty="0" smtClean="0">
                <a:solidFill>
                  <a:srgbClr val="820080"/>
                </a:solidFill>
                <a:latin typeface="Arial"/>
                <a:cs typeface="Arial"/>
              </a:rPr>
              <a:t>o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ice reply to 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12720" y="2468628"/>
            <a:ext cx="192722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2270" marR="12700" indent="-369570">
              <a:lnSpc>
                <a:spcPct val="100000"/>
              </a:lnSpc>
            </a:pP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“What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number did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you want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to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call?”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0577" y="2135885"/>
            <a:ext cx="736091" cy="337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6034" y="2419350"/>
            <a:ext cx="2065019" cy="429005"/>
          </a:xfrm>
          <a:custGeom>
            <a:avLst/>
            <a:gdLst/>
            <a:ahLst/>
            <a:cxnLst/>
            <a:rect l="l" t="t" r="r" b="b"/>
            <a:pathLst>
              <a:path w="2065019" h="429005">
                <a:moveTo>
                  <a:pt x="0" y="0"/>
                </a:moveTo>
                <a:lnTo>
                  <a:pt x="0" y="429005"/>
                </a:lnTo>
                <a:lnTo>
                  <a:pt x="2065019" y="429005"/>
                </a:lnTo>
                <a:lnTo>
                  <a:pt x="2065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98490" y="2214117"/>
            <a:ext cx="209423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15" dirty="0" smtClean="0">
                <a:solidFill>
                  <a:srgbClr val="820080"/>
                </a:solidFill>
                <a:latin typeface="Arial"/>
                <a:cs typeface="Arial"/>
              </a:rPr>
              <a:t>Custome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r </a:t>
            </a:r>
            <a:r>
              <a:rPr sz="1400" b="1" i="1" spc="-5" dirty="0" smtClean="0">
                <a:solidFill>
                  <a:srgbClr val="820080"/>
                </a:solidFill>
                <a:latin typeface="Arial"/>
                <a:cs typeface="Arial"/>
              </a:rPr>
              <a:t> </a:t>
            </a:r>
            <a:r>
              <a:rPr sz="1400" b="1" i="1" spc="-15" dirty="0" smtClean="0">
                <a:solidFill>
                  <a:srgbClr val="820080"/>
                </a:solidFill>
                <a:latin typeface="Arial"/>
                <a:cs typeface="Arial"/>
              </a:rPr>
              <a:t>voic</a:t>
            </a:r>
            <a:r>
              <a:rPr sz="1400" b="1" i="1" spc="-10" dirty="0" smtClean="0">
                <a:solidFill>
                  <a:srgbClr val="820080"/>
                </a:solidFill>
                <a:latin typeface="Arial"/>
                <a:cs typeface="Arial"/>
              </a:rPr>
              <a:t>e</a:t>
            </a:r>
            <a:r>
              <a:rPr sz="1400" b="1" i="1" spc="-20" dirty="0" smtClean="0">
                <a:solidFill>
                  <a:srgbClr val="820080"/>
                </a:solidFill>
                <a:latin typeface="Arial"/>
                <a:cs typeface="Arial"/>
              </a:rPr>
              <a:t> </a:t>
            </a:r>
            <a:r>
              <a:rPr sz="1400" b="1" i="1" spc="-15" dirty="0" smtClean="0">
                <a:solidFill>
                  <a:srgbClr val="820080"/>
                </a:solidFill>
                <a:latin typeface="Arial"/>
                <a:cs typeface="Arial"/>
              </a:rPr>
              <a:t>request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93485" y="2468879"/>
            <a:ext cx="798576" cy="316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50874" y="3363976"/>
            <a:ext cx="129984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870" marR="12700" indent="-217170">
              <a:lnSpc>
                <a:spcPct val="100000"/>
              </a:lnSpc>
            </a:pPr>
            <a:r>
              <a:rPr sz="1400" b="1" i="1" spc="-70" dirty="0" smtClean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ext-t</a:t>
            </a:r>
            <a:r>
              <a:rPr sz="14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-Speech Synthesis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45400" y="3396733"/>
            <a:ext cx="15741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685" marR="12700" indent="-261620">
              <a:lnSpc>
                <a:spcPct val="100000"/>
              </a:lnSpc>
            </a:pP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Automatic</a:t>
            </a:r>
            <a:r>
              <a:rPr sz="14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Recognition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45123" y="5519668"/>
            <a:ext cx="15525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 marR="12700" indent="-136525">
              <a:lnSpc>
                <a:spcPct val="100000"/>
              </a:lnSpc>
            </a:pP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Spoke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Language Understanding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06793" y="5440412"/>
            <a:ext cx="115697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 algn="ctr">
              <a:lnSpc>
                <a:spcPct val="100000"/>
              </a:lnSpc>
            </a:pP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Dialog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30" dirty="0" smtClean="0">
                <a:solidFill>
                  <a:srgbClr val="33339A"/>
                </a:solidFill>
                <a:latin typeface="Arial"/>
                <a:cs typeface="Arial"/>
              </a:rPr>
              <a:t>M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anagement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(Actions</a:t>
            </a: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14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and Spoken Language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 Generati</a:t>
            </a:r>
            <a:r>
              <a:rPr sz="1400" b="1" i="1" spc="-20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65903" y="3499103"/>
            <a:ext cx="927353" cy="927353"/>
          </a:xfrm>
          <a:custGeom>
            <a:avLst/>
            <a:gdLst/>
            <a:ahLst/>
            <a:cxnLst/>
            <a:rect l="l" t="t" r="r" b="b"/>
            <a:pathLst>
              <a:path w="927353" h="927353">
                <a:moveTo>
                  <a:pt x="661433" y="6095"/>
                </a:move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6096" y="661433"/>
                </a:lnTo>
                <a:lnTo>
                  <a:pt x="6096" y="274319"/>
                </a:lnTo>
                <a:lnTo>
                  <a:pt x="274320" y="6095"/>
                </a:lnTo>
                <a:lnTo>
                  <a:pt x="661433" y="6095"/>
                </a:lnTo>
                <a:close/>
              </a:path>
              <a:path w="927353" h="927353">
                <a:moveTo>
                  <a:pt x="662178" y="920495"/>
                </a:moveTo>
                <a:lnTo>
                  <a:pt x="653034" y="920494"/>
                </a:lnTo>
                <a:lnTo>
                  <a:pt x="273558" y="919733"/>
                </a:lnTo>
                <a:lnTo>
                  <a:pt x="6858" y="653033"/>
                </a:lnTo>
                <a:lnTo>
                  <a:pt x="6096" y="653033"/>
                </a:lnTo>
                <a:lnTo>
                  <a:pt x="6096" y="661433"/>
                </a:lnTo>
                <a:lnTo>
                  <a:pt x="271272" y="927354"/>
                </a:lnTo>
                <a:lnTo>
                  <a:pt x="655320" y="927354"/>
                </a:lnTo>
                <a:lnTo>
                  <a:pt x="662178" y="920495"/>
                </a:lnTo>
                <a:close/>
              </a:path>
              <a:path w="927353" h="927353">
                <a:moveTo>
                  <a:pt x="927354" y="655320"/>
                </a:moveTo>
                <a:lnTo>
                  <a:pt x="927354" y="271272"/>
                </a:lnTo>
                <a:lnTo>
                  <a:pt x="661433" y="6095"/>
                </a:lnTo>
                <a:lnTo>
                  <a:pt x="653034" y="6095"/>
                </a:lnTo>
                <a:lnTo>
                  <a:pt x="920496" y="273557"/>
                </a:lnTo>
                <a:lnTo>
                  <a:pt x="920496" y="662177"/>
                </a:lnTo>
                <a:lnTo>
                  <a:pt x="927354" y="655320"/>
                </a:lnTo>
                <a:close/>
              </a:path>
              <a:path w="927353" h="927353">
                <a:moveTo>
                  <a:pt x="920496" y="662177"/>
                </a:moveTo>
                <a:lnTo>
                  <a:pt x="920496" y="273557"/>
                </a:lnTo>
                <a:lnTo>
                  <a:pt x="919734" y="653795"/>
                </a:lnTo>
                <a:lnTo>
                  <a:pt x="653796" y="919733"/>
                </a:lnTo>
                <a:lnTo>
                  <a:pt x="653796" y="920495"/>
                </a:lnTo>
                <a:lnTo>
                  <a:pt x="662178" y="920495"/>
                </a:lnTo>
                <a:lnTo>
                  <a:pt x="920496" y="662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350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646938"/>
                </a:moveTo>
                <a:lnTo>
                  <a:pt x="914400" y="268224"/>
                </a:lnTo>
                <a:lnTo>
                  <a:pt x="646938" y="0"/>
                </a:lnTo>
                <a:lnTo>
                  <a:pt x="268224" y="0"/>
                </a:lnTo>
                <a:lnTo>
                  <a:pt x="0" y="268224"/>
                </a:lnTo>
                <a:lnTo>
                  <a:pt x="0" y="646938"/>
                </a:lnTo>
                <a:lnTo>
                  <a:pt x="268224" y="914400"/>
                </a:lnTo>
                <a:lnTo>
                  <a:pt x="646938" y="914400"/>
                </a:lnTo>
                <a:lnTo>
                  <a:pt x="914400" y="646938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5903" y="3499103"/>
            <a:ext cx="927353" cy="927353"/>
          </a:xfrm>
          <a:custGeom>
            <a:avLst/>
            <a:gdLst/>
            <a:ahLst/>
            <a:cxnLst/>
            <a:rect l="l" t="t" r="r" b="b"/>
            <a:pathLst>
              <a:path w="927353" h="927353">
                <a:moveTo>
                  <a:pt x="927354" y="655320"/>
                </a:moveTo>
                <a:lnTo>
                  <a:pt x="927354" y="271272"/>
                </a:lnTo>
                <a:lnTo>
                  <a:pt x="655320" y="0"/>
                </a:lnTo>
                <a:lnTo>
                  <a:pt x="271272" y="0"/>
                </a:lnTo>
                <a:lnTo>
                  <a:pt x="0" y="271272"/>
                </a:lnTo>
                <a:lnTo>
                  <a:pt x="0" y="655320"/>
                </a:lnTo>
                <a:lnTo>
                  <a:pt x="10668" y="666017"/>
                </a:lnTo>
                <a:lnTo>
                  <a:pt x="10668" y="278892"/>
                </a:lnTo>
                <a:lnTo>
                  <a:pt x="12954" y="274320"/>
                </a:lnTo>
                <a:lnTo>
                  <a:pt x="12953" y="276606"/>
                </a:lnTo>
                <a:lnTo>
                  <a:pt x="274320" y="15240"/>
                </a:lnTo>
                <a:lnTo>
                  <a:pt x="274320" y="12954"/>
                </a:lnTo>
                <a:lnTo>
                  <a:pt x="278892" y="10668"/>
                </a:lnTo>
                <a:lnTo>
                  <a:pt x="278892" y="12954"/>
                </a:lnTo>
                <a:lnTo>
                  <a:pt x="648462" y="12954"/>
                </a:lnTo>
                <a:lnTo>
                  <a:pt x="648462" y="10668"/>
                </a:lnTo>
                <a:lnTo>
                  <a:pt x="653034" y="12954"/>
                </a:lnTo>
                <a:lnTo>
                  <a:pt x="653034" y="15240"/>
                </a:lnTo>
                <a:lnTo>
                  <a:pt x="914400" y="276606"/>
                </a:lnTo>
                <a:lnTo>
                  <a:pt x="914400" y="274320"/>
                </a:lnTo>
                <a:lnTo>
                  <a:pt x="916686" y="278892"/>
                </a:lnTo>
                <a:lnTo>
                  <a:pt x="916686" y="665988"/>
                </a:lnTo>
                <a:lnTo>
                  <a:pt x="927354" y="655320"/>
                </a:lnTo>
                <a:close/>
              </a:path>
              <a:path w="927353" h="927353">
                <a:moveTo>
                  <a:pt x="12953" y="276606"/>
                </a:moveTo>
                <a:lnTo>
                  <a:pt x="12954" y="274320"/>
                </a:lnTo>
                <a:lnTo>
                  <a:pt x="10668" y="278892"/>
                </a:lnTo>
                <a:lnTo>
                  <a:pt x="12953" y="276606"/>
                </a:lnTo>
                <a:close/>
              </a:path>
              <a:path w="927353" h="927353">
                <a:moveTo>
                  <a:pt x="12954" y="650748"/>
                </a:moveTo>
                <a:lnTo>
                  <a:pt x="12953" y="276606"/>
                </a:lnTo>
                <a:lnTo>
                  <a:pt x="10668" y="278892"/>
                </a:lnTo>
                <a:lnTo>
                  <a:pt x="10668" y="648462"/>
                </a:lnTo>
                <a:lnTo>
                  <a:pt x="12954" y="650748"/>
                </a:lnTo>
                <a:close/>
              </a:path>
              <a:path w="927353" h="927353">
                <a:moveTo>
                  <a:pt x="276606" y="914400"/>
                </a:moveTo>
                <a:lnTo>
                  <a:pt x="10668" y="648462"/>
                </a:lnTo>
                <a:lnTo>
                  <a:pt x="12954" y="653034"/>
                </a:lnTo>
                <a:lnTo>
                  <a:pt x="12954" y="668310"/>
                </a:lnTo>
                <a:lnTo>
                  <a:pt x="271272" y="927354"/>
                </a:lnTo>
                <a:lnTo>
                  <a:pt x="274320" y="927354"/>
                </a:lnTo>
                <a:lnTo>
                  <a:pt x="274320" y="914400"/>
                </a:lnTo>
                <a:lnTo>
                  <a:pt x="276606" y="914400"/>
                </a:lnTo>
                <a:close/>
              </a:path>
              <a:path w="927353" h="927353">
                <a:moveTo>
                  <a:pt x="12954" y="668310"/>
                </a:moveTo>
                <a:lnTo>
                  <a:pt x="12954" y="653034"/>
                </a:lnTo>
                <a:lnTo>
                  <a:pt x="10668" y="648462"/>
                </a:lnTo>
                <a:lnTo>
                  <a:pt x="10668" y="666017"/>
                </a:lnTo>
                <a:lnTo>
                  <a:pt x="12954" y="668310"/>
                </a:lnTo>
                <a:close/>
              </a:path>
              <a:path w="927353" h="927353">
                <a:moveTo>
                  <a:pt x="278892" y="10668"/>
                </a:moveTo>
                <a:lnTo>
                  <a:pt x="274320" y="12954"/>
                </a:lnTo>
                <a:lnTo>
                  <a:pt x="276606" y="12954"/>
                </a:lnTo>
                <a:lnTo>
                  <a:pt x="278892" y="10668"/>
                </a:lnTo>
                <a:close/>
              </a:path>
              <a:path w="927353" h="927353">
                <a:moveTo>
                  <a:pt x="276606" y="12954"/>
                </a:moveTo>
                <a:lnTo>
                  <a:pt x="274320" y="12954"/>
                </a:lnTo>
                <a:lnTo>
                  <a:pt x="274320" y="15240"/>
                </a:lnTo>
                <a:lnTo>
                  <a:pt x="276606" y="12954"/>
                </a:lnTo>
                <a:close/>
              </a:path>
              <a:path w="927353" h="927353">
                <a:moveTo>
                  <a:pt x="278892" y="916686"/>
                </a:moveTo>
                <a:lnTo>
                  <a:pt x="276606" y="914400"/>
                </a:lnTo>
                <a:lnTo>
                  <a:pt x="274320" y="914400"/>
                </a:lnTo>
                <a:lnTo>
                  <a:pt x="278892" y="916686"/>
                </a:lnTo>
                <a:close/>
              </a:path>
              <a:path w="927353" h="927353">
                <a:moveTo>
                  <a:pt x="278892" y="927354"/>
                </a:moveTo>
                <a:lnTo>
                  <a:pt x="278892" y="916686"/>
                </a:lnTo>
                <a:lnTo>
                  <a:pt x="274320" y="914400"/>
                </a:lnTo>
                <a:lnTo>
                  <a:pt x="274320" y="927354"/>
                </a:lnTo>
                <a:lnTo>
                  <a:pt x="278892" y="927354"/>
                </a:lnTo>
                <a:close/>
              </a:path>
              <a:path w="927353" h="927353">
                <a:moveTo>
                  <a:pt x="278892" y="12954"/>
                </a:moveTo>
                <a:lnTo>
                  <a:pt x="278892" y="10668"/>
                </a:lnTo>
                <a:lnTo>
                  <a:pt x="276606" y="12954"/>
                </a:lnTo>
                <a:lnTo>
                  <a:pt x="278892" y="12954"/>
                </a:lnTo>
                <a:close/>
              </a:path>
              <a:path w="927353" h="927353">
                <a:moveTo>
                  <a:pt x="650748" y="914400"/>
                </a:moveTo>
                <a:lnTo>
                  <a:pt x="276606" y="914400"/>
                </a:lnTo>
                <a:lnTo>
                  <a:pt x="278892" y="916686"/>
                </a:lnTo>
                <a:lnTo>
                  <a:pt x="278892" y="927354"/>
                </a:lnTo>
                <a:lnTo>
                  <a:pt x="648462" y="927354"/>
                </a:lnTo>
                <a:lnTo>
                  <a:pt x="648462" y="916686"/>
                </a:lnTo>
                <a:lnTo>
                  <a:pt x="650748" y="914400"/>
                </a:lnTo>
                <a:close/>
              </a:path>
              <a:path w="927353" h="927353">
                <a:moveTo>
                  <a:pt x="653034" y="12954"/>
                </a:moveTo>
                <a:lnTo>
                  <a:pt x="648462" y="10668"/>
                </a:lnTo>
                <a:lnTo>
                  <a:pt x="650748" y="12954"/>
                </a:lnTo>
                <a:lnTo>
                  <a:pt x="653034" y="12954"/>
                </a:lnTo>
                <a:close/>
              </a:path>
              <a:path w="927353" h="927353">
                <a:moveTo>
                  <a:pt x="650748" y="12954"/>
                </a:moveTo>
                <a:lnTo>
                  <a:pt x="648462" y="10668"/>
                </a:lnTo>
                <a:lnTo>
                  <a:pt x="648462" y="12954"/>
                </a:lnTo>
                <a:lnTo>
                  <a:pt x="650748" y="12954"/>
                </a:lnTo>
                <a:close/>
              </a:path>
              <a:path w="927353" h="927353">
                <a:moveTo>
                  <a:pt x="653034" y="914400"/>
                </a:moveTo>
                <a:lnTo>
                  <a:pt x="650748" y="914400"/>
                </a:lnTo>
                <a:lnTo>
                  <a:pt x="648462" y="916686"/>
                </a:lnTo>
                <a:lnTo>
                  <a:pt x="653034" y="914400"/>
                </a:lnTo>
                <a:close/>
              </a:path>
              <a:path w="927353" h="927353">
                <a:moveTo>
                  <a:pt x="653034" y="927354"/>
                </a:moveTo>
                <a:lnTo>
                  <a:pt x="653034" y="914400"/>
                </a:lnTo>
                <a:lnTo>
                  <a:pt x="648462" y="916686"/>
                </a:lnTo>
                <a:lnTo>
                  <a:pt x="648462" y="927354"/>
                </a:lnTo>
                <a:lnTo>
                  <a:pt x="653034" y="927354"/>
                </a:lnTo>
                <a:close/>
              </a:path>
              <a:path w="927353" h="927353">
                <a:moveTo>
                  <a:pt x="653034" y="15240"/>
                </a:moveTo>
                <a:lnTo>
                  <a:pt x="653034" y="12954"/>
                </a:lnTo>
                <a:lnTo>
                  <a:pt x="650748" y="12954"/>
                </a:lnTo>
                <a:lnTo>
                  <a:pt x="653034" y="15240"/>
                </a:lnTo>
                <a:close/>
              </a:path>
              <a:path w="927353" h="927353">
                <a:moveTo>
                  <a:pt x="916686" y="648462"/>
                </a:moveTo>
                <a:lnTo>
                  <a:pt x="650748" y="914400"/>
                </a:lnTo>
                <a:lnTo>
                  <a:pt x="653034" y="914400"/>
                </a:lnTo>
                <a:lnTo>
                  <a:pt x="653034" y="927354"/>
                </a:lnTo>
                <a:lnTo>
                  <a:pt x="655320" y="927354"/>
                </a:lnTo>
                <a:lnTo>
                  <a:pt x="914400" y="668274"/>
                </a:lnTo>
                <a:lnTo>
                  <a:pt x="914400" y="653034"/>
                </a:lnTo>
                <a:lnTo>
                  <a:pt x="916686" y="648462"/>
                </a:lnTo>
                <a:close/>
              </a:path>
              <a:path w="927353" h="927353">
                <a:moveTo>
                  <a:pt x="916686" y="278892"/>
                </a:moveTo>
                <a:lnTo>
                  <a:pt x="914400" y="274320"/>
                </a:lnTo>
                <a:lnTo>
                  <a:pt x="914400" y="276606"/>
                </a:lnTo>
                <a:lnTo>
                  <a:pt x="916686" y="278892"/>
                </a:lnTo>
                <a:close/>
              </a:path>
              <a:path w="927353" h="927353">
                <a:moveTo>
                  <a:pt x="916686" y="648462"/>
                </a:moveTo>
                <a:lnTo>
                  <a:pt x="916686" y="278892"/>
                </a:lnTo>
                <a:lnTo>
                  <a:pt x="914400" y="276606"/>
                </a:lnTo>
                <a:lnTo>
                  <a:pt x="914400" y="650748"/>
                </a:lnTo>
                <a:lnTo>
                  <a:pt x="916686" y="648462"/>
                </a:lnTo>
                <a:close/>
              </a:path>
              <a:path w="927353" h="927353">
                <a:moveTo>
                  <a:pt x="916686" y="665988"/>
                </a:moveTo>
                <a:lnTo>
                  <a:pt x="916686" y="648462"/>
                </a:lnTo>
                <a:lnTo>
                  <a:pt x="914400" y="653034"/>
                </a:lnTo>
                <a:lnTo>
                  <a:pt x="914400" y="668274"/>
                </a:lnTo>
                <a:lnTo>
                  <a:pt x="916686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6514" y="3574541"/>
            <a:ext cx="383286" cy="165353"/>
          </a:xfrm>
          <a:custGeom>
            <a:avLst/>
            <a:gdLst/>
            <a:ahLst/>
            <a:cxnLst/>
            <a:rect l="l" t="t" r="r" b="b"/>
            <a:pathLst>
              <a:path w="383286" h="165353">
                <a:moveTo>
                  <a:pt x="315130" y="41288"/>
                </a:moveTo>
                <a:lnTo>
                  <a:pt x="310576" y="29840"/>
                </a:lnTo>
                <a:lnTo>
                  <a:pt x="0" y="153923"/>
                </a:lnTo>
                <a:lnTo>
                  <a:pt x="5334" y="165353"/>
                </a:lnTo>
                <a:lnTo>
                  <a:pt x="315130" y="41288"/>
                </a:lnTo>
                <a:close/>
              </a:path>
              <a:path w="383286" h="165353">
                <a:moveTo>
                  <a:pt x="383286" y="6857"/>
                </a:moveTo>
                <a:lnTo>
                  <a:pt x="298704" y="0"/>
                </a:lnTo>
                <a:lnTo>
                  <a:pt x="310576" y="29840"/>
                </a:lnTo>
                <a:lnTo>
                  <a:pt x="322326" y="25145"/>
                </a:lnTo>
                <a:lnTo>
                  <a:pt x="326898" y="36575"/>
                </a:lnTo>
                <a:lnTo>
                  <a:pt x="326898" y="70865"/>
                </a:lnTo>
                <a:lnTo>
                  <a:pt x="383286" y="6857"/>
                </a:lnTo>
                <a:close/>
              </a:path>
              <a:path w="383286" h="165353">
                <a:moveTo>
                  <a:pt x="326898" y="36575"/>
                </a:moveTo>
                <a:lnTo>
                  <a:pt x="322326" y="25145"/>
                </a:lnTo>
                <a:lnTo>
                  <a:pt x="310576" y="29840"/>
                </a:lnTo>
                <a:lnTo>
                  <a:pt x="315130" y="41288"/>
                </a:lnTo>
                <a:lnTo>
                  <a:pt x="326898" y="36575"/>
                </a:lnTo>
                <a:close/>
              </a:path>
              <a:path w="383286" h="165353">
                <a:moveTo>
                  <a:pt x="326898" y="70865"/>
                </a:moveTo>
                <a:lnTo>
                  <a:pt x="326898" y="36575"/>
                </a:lnTo>
                <a:lnTo>
                  <a:pt x="315130" y="41288"/>
                </a:lnTo>
                <a:lnTo>
                  <a:pt x="326898" y="7086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5628" y="4568190"/>
            <a:ext cx="233171" cy="308610"/>
          </a:xfrm>
          <a:custGeom>
            <a:avLst/>
            <a:gdLst/>
            <a:ahLst/>
            <a:cxnLst/>
            <a:rect l="l" t="t" r="r" b="b"/>
            <a:pathLst>
              <a:path w="233171" h="308610">
                <a:moveTo>
                  <a:pt x="192460" y="243893"/>
                </a:moveTo>
                <a:lnTo>
                  <a:pt x="9905" y="0"/>
                </a:lnTo>
                <a:lnTo>
                  <a:pt x="0" y="7620"/>
                </a:lnTo>
                <a:lnTo>
                  <a:pt x="182463" y="251391"/>
                </a:lnTo>
                <a:lnTo>
                  <a:pt x="192460" y="243893"/>
                </a:lnTo>
                <a:close/>
              </a:path>
              <a:path w="233171" h="308610">
                <a:moveTo>
                  <a:pt x="200405" y="292227"/>
                </a:moveTo>
                <a:lnTo>
                  <a:pt x="200405" y="254508"/>
                </a:lnTo>
                <a:lnTo>
                  <a:pt x="190499" y="262128"/>
                </a:lnTo>
                <a:lnTo>
                  <a:pt x="182463" y="251391"/>
                </a:lnTo>
                <a:lnTo>
                  <a:pt x="156971" y="270510"/>
                </a:lnTo>
                <a:lnTo>
                  <a:pt x="200405" y="292227"/>
                </a:lnTo>
                <a:close/>
              </a:path>
              <a:path w="233171" h="308610">
                <a:moveTo>
                  <a:pt x="200405" y="254508"/>
                </a:moveTo>
                <a:lnTo>
                  <a:pt x="192460" y="243893"/>
                </a:lnTo>
                <a:lnTo>
                  <a:pt x="182463" y="251391"/>
                </a:lnTo>
                <a:lnTo>
                  <a:pt x="190499" y="262128"/>
                </a:lnTo>
                <a:lnTo>
                  <a:pt x="200405" y="254508"/>
                </a:lnTo>
                <a:close/>
              </a:path>
              <a:path w="233171" h="308610">
                <a:moveTo>
                  <a:pt x="233171" y="308610"/>
                </a:moveTo>
                <a:lnTo>
                  <a:pt x="217931" y="224790"/>
                </a:lnTo>
                <a:lnTo>
                  <a:pt x="192460" y="243893"/>
                </a:lnTo>
                <a:lnTo>
                  <a:pt x="200405" y="254508"/>
                </a:lnTo>
                <a:lnTo>
                  <a:pt x="200405" y="292227"/>
                </a:lnTo>
                <a:lnTo>
                  <a:pt x="233171" y="30861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30750" y="3864102"/>
            <a:ext cx="5219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 smtClean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62855" y="4575047"/>
            <a:ext cx="329183" cy="448056"/>
          </a:xfrm>
          <a:custGeom>
            <a:avLst/>
            <a:gdLst/>
            <a:ahLst/>
            <a:cxnLst/>
            <a:rect l="l" t="t" r="r" b="b"/>
            <a:pathLst>
              <a:path w="329183" h="448055">
                <a:moveTo>
                  <a:pt x="39751" y="382559"/>
                </a:moveTo>
                <a:lnTo>
                  <a:pt x="14477" y="364236"/>
                </a:lnTo>
                <a:lnTo>
                  <a:pt x="0" y="448056"/>
                </a:lnTo>
                <a:lnTo>
                  <a:pt x="32003" y="431245"/>
                </a:lnTo>
                <a:lnTo>
                  <a:pt x="32003" y="393192"/>
                </a:lnTo>
                <a:lnTo>
                  <a:pt x="39751" y="382559"/>
                </a:lnTo>
                <a:close/>
              </a:path>
              <a:path w="329183" h="448055">
                <a:moveTo>
                  <a:pt x="50011" y="389997"/>
                </a:moveTo>
                <a:lnTo>
                  <a:pt x="39751" y="382559"/>
                </a:lnTo>
                <a:lnTo>
                  <a:pt x="32003" y="393192"/>
                </a:lnTo>
                <a:lnTo>
                  <a:pt x="42671" y="400050"/>
                </a:lnTo>
                <a:lnTo>
                  <a:pt x="50011" y="389997"/>
                </a:lnTo>
                <a:close/>
              </a:path>
              <a:path w="329183" h="448055">
                <a:moveTo>
                  <a:pt x="75437" y="408431"/>
                </a:moveTo>
                <a:lnTo>
                  <a:pt x="50011" y="389997"/>
                </a:lnTo>
                <a:lnTo>
                  <a:pt x="42671" y="400050"/>
                </a:lnTo>
                <a:lnTo>
                  <a:pt x="32003" y="393192"/>
                </a:lnTo>
                <a:lnTo>
                  <a:pt x="32003" y="431245"/>
                </a:lnTo>
                <a:lnTo>
                  <a:pt x="75437" y="408431"/>
                </a:lnTo>
                <a:close/>
              </a:path>
              <a:path w="329183" h="448055">
                <a:moveTo>
                  <a:pt x="329183" y="7620"/>
                </a:moveTo>
                <a:lnTo>
                  <a:pt x="318515" y="0"/>
                </a:lnTo>
                <a:lnTo>
                  <a:pt x="39751" y="382559"/>
                </a:lnTo>
                <a:lnTo>
                  <a:pt x="50011" y="389997"/>
                </a:lnTo>
                <a:lnTo>
                  <a:pt x="329183" y="762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8600" y="3505200"/>
            <a:ext cx="460248" cy="234696"/>
          </a:xfrm>
          <a:custGeom>
            <a:avLst/>
            <a:gdLst/>
            <a:ahLst/>
            <a:cxnLst/>
            <a:rect l="l" t="t" r="r" b="b"/>
            <a:pathLst>
              <a:path w="460248" h="234696">
                <a:moveTo>
                  <a:pt x="85343" y="0"/>
                </a:moveTo>
                <a:lnTo>
                  <a:pt x="0" y="0"/>
                </a:lnTo>
                <a:lnTo>
                  <a:pt x="51815" y="68580"/>
                </a:lnTo>
                <a:lnTo>
                  <a:pt x="54101" y="63904"/>
                </a:lnTo>
                <a:lnTo>
                  <a:pt x="54101" y="34290"/>
                </a:lnTo>
                <a:lnTo>
                  <a:pt x="60197" y="22860"/>
                </a:lnTo>
                <a:lnTo>
                  <a:pt x="71419" y="28481"/>
                </a:lnTo>
                <a:lnTo>
                  <a:pt x="85343" y="0"/>
                </a:lnTo>
                <a:close/>
              </a:path>
              <a:path w="460248" h="234696">
                <a:moveTo>
                  <a:pt x="71419" y="28481"/>
                </a:moveTo>
                <a:lnTo>
                  <a:pt x="60197" y="22860"/>
                </a:lnTo>
                <a:lnTo>
                  <a:pt x="54101" y="34290"/>
                </a:lnTo>
                <a:lnTo>
                  <a:pt x="65736" y="40107"/>
                </a:lnTo>
                <a:lnTo>
                  <a:pt x="71419" y="28481"/>
                </a:lnTo>
                <a:close/>
              </a:path>
              <a:path w="460248" h="234696">
                <a:moveTo>
                  <a:pt x="65736" y="40107"/>
                </a:moveTo>
                <a:lnTo>
                  <a:pt x="54101" y="34290"/>
                </a:lnTo>
                <a:lnTo>
                  <a:pt x="54101" y="63904"/>
                </a:lnTo>
                <a:lnTo>
                  <a:pt x="65736" y="40107"/>
                </a:lnTo>
                <a:close/>
              </a:path>
              <a:path w="460248" h="234696">
                <a:moveTo>
                  <a:pt x="460247" y="223266"/>
                </a:moveTo>
                <a:lnTo>
                  <a:pt x="71419" y="28481"/>
                </a:lnTo>
                <a:lnTo>
                  <a:pt x="65736" y="40107"/>
                </a:lnTo>
                <a:lnTo>
                  <a:pt x="454913" y="234696"/>
                </a:lnTo>
                <a:lnTo>
                  <a:pt x="460247" y="223266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38455" y="6720554"/>
            <a:ext cx="69405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1400" b="1" i="1" spc="-40" dirty="0" smtClean="0">
                <a:solidFill>
                  <a:srgbClr val="33339A"/>
                </a:solidFill>
                <a:latin typeface="Arial"/>
                <a:cs typeface="Arial"/>
              </a:rPr>
              <a:t>W</a:t>
            </a:r>
            <a:r>
              <a:rPr sz="14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ords)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395">
              <a:lnSpc>
                <a:spcPct val="100000"/>
              </a:lnSpc>
            </a:pPr>
            <a:r>
              <a:rPr sz="3600" b="1" dirty="0" smtClean="0">
                <a:solidFill>
                  <a:srgbClr val="33339A"/>
                </a:solidFill>
                <a:latin typeface="Arial"/>
                <a:cs typeface="Arial"/>
              </a:rPr>
              <a:t>Why</a:t>
            </a:r>
            <a:r>
              <a:rPr sz="36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Digital</a:t>
            </a:r>
            <a:r>
              <a:rPr sz="36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r>
              <a:rPr sz="36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36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33339A"/>
                </a:solidFill>
                <a:latin typeface="Arial"/>
                <a:cs typeface="Arial"/>
              </a:rPr>
              <a:t>Speech?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93467"/>
            <a:ext cx="7678420" cy="4361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8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digital processing of speech signals (DPSS) enjoys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extensive</a:t>
            </a:r>
            <a:r>
              <a:rPr sz="2800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theoretical</a:t>
            </a:r>
            <a:r>
              <a:rPr sz="2800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and experimental</a:t>
            </a:r>
            <a:r>
              <a:rPr sz="2800" i="1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base </a:t>
            </a:r>
            <a:r>
              <a:rPr sz="2800" spc="0" dirty="0" smtClean="0">
                <a:latin typeface="Arial"/>
                <a:cs typeface="Arial"/>
              </a:rPr>
              <a:t>developed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over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past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75 years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  <a:buFont typeface="Arial"/>
              <a:buChar char="•"/>
            </a:pPr>
            <a:endParaRPr sz="650"/>
          </a:p>
          <a:p>
            <a:pPr marL="355600" marR="192405" indent="-342900" algn="just">
              <a:lnSpc>
                <a:spcPct val="8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much research has been done since 1965 on the use of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digital signal processing</a:t>
            </a:r>
            <a:r>
              <a:rPr sz="2800" i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 speech communication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  <a:buFont typeface="Arial"/>
              <a:buChar char="•"/>
            </a:pPr>
            <a:endParaRPr sz="650"/>
          </a:p>
          <a:p>
            <a:pPr marL="355600" marR="408305" indent="-342900">
              <a:lnSpc>
                <a:spcPct val="8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highly advanced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implementation</a:t>
            </a:r>
            <a:r>
              <a:rPr sz="2800" i="1" spc="2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33339A"/>
                </a:solidFill>
                <a:latin typeface="Arial"/>
                <a:cs typeface="Arial"/>
              </a:rPr>
              <a:t>technology </a:t>
            </a:r>
            <a:r>
              <a:rPr sz="2800" spc="0" dirty="0" smtClean="0">
                <a:latin typeface="Arial"/>
                <a:cs typeface="Arial"/>
              </a:rPr>
              <a:t>(VLSI)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exists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well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matched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 computational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demands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DPSS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  <a:buFont typeface="Arial"/>
              <a:buChar char="•"/>
            </a:pPr>
            <a:endParaRPr sz="650"/>
          </a:p>
          <a:p>
            <a:pPr marL="355600" marR="646430" indent="-342900">
              <a:lnSpc>
                <a:spcPct val="8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there are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33339A"/>
                </a:solidFill>
                <a:latin typeface="Arial"/>
                <a:cs typeface="Arial"/>
              </a:rPr>
              <a:t>abundant</a:t>
            </a:r>
            <a:r>
              <a:rPr sz="2800" spc="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33339A"/>
                </a:solidFill>
                <a:latin typeface="Arial"/>
                <a:cs typeface="Arial"/>
              </a:rPr>
              <a:t>applications</a:t>
            </a:r>
            <a:r>
              <a:rPr sz="2800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that are in widespread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commercially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6743445"/>
            <a:ext cx="8229600" cy="354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2710" algn="r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230">
              <a:lnSpc>
                <a:spcPts val="5235"/>
              </a:lnSpc>
            </a:pP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Information Rate of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172200"/>
            <a:ext cx="8229600" cy="925830"/>
          </a:xfrm>
          <a:custGeom>
            <a:avLst/>
            <a:gdLst/>
            <a:ahLst/>
            <a:cxnLst/>
            <a:rect l="l" t="t" r="r" b="b"/>
            <a:pathLst>
              <a:path w="8229600" h="925830">
                <a:moveTo>
                  <a:pt x="0" y="0"/>
                </a:moveTo>
                <a:lnTo>
                  <a:pt x="0" y="925830"/>
                </a:lnTo>
                <a:lnTo>
                  <a:pt x="8229600" y="92583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827" y="6167628"/>
            <a:ext cx="8239506" cy="934974"/>
          </a:xfrm>
          <a:custGeom>
            <a:avLst/>
            <a:gdLst/>
            <a:ahLst/>
            <a:cxnLst/>
            <a:rect l="l" t="t" r="r" b="b"/>
            <a:pathLst>
              <a:path w="8239506" h="934974">
                <a:moveTo>
                  <a:pt x="8239506" y="934974"/>
                </a:moveTo>
                <a:lnTo>
                  <a:pt x="8239506" y="0"/>
                </a:lnTo>
                <a:lnTo>
                  <a:pt x="0" y="0"/>
                </a:lnTo>
                <a:lnTo>
                  <a:pt x="0" y="934974"/>
                </a:lnTo>
                <a:lnTo>
                  <a:pt x="4571" y="934974"/>
                </a:lnTo>
                <a:lnTo>
                  <a:pt x="4571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8229600" y="9906"/>
                </a:lnTo>
                <a:lnTo>
                  <a:pt x="8229600" y="4572"/>
                </a:lnTo>
                <a:lnTo>
                  <a:pt x="8234172" y="9906"/>
                </a:lnTo>
                <a:lnTo>
                  <a:pt x="8234172" y="934974"/>
                </a:lnTo>
                <a:lnTo>
                  <a:pt x="8239506" y="934974"/>
                </a:lnTo>
                <a:close/>
              </a:path>
              <a:path w="8239506" h="934974">
                <a:moveTo>
                  <a:pt x="9905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8239506" h="934974">
                <a:moveTo>
                  <a:pt x="9905" y="92583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925830"/>
                </a:lnTo>
                <a:lnTo>
                  <a:pt x="9905" y="925830"/>
                </a:lnTo>
                <a:close/>
              </a:path>
              <a:path w="8239506" h="934974">
                <a:moveTo>
                  <a:pt x="8234172" y="925830"/>
                </a:moveTo>
                <a:lnTo>
                  <a:pt x="4571" y="925830"/>
                </a:lnTo>
                <a:lnTo>
                  <a:pt x="9906" y="930402"/>
                </a:lnTo>
                <a:lnTo>
                  <a:pt x="9905" y="934974"/>
                </a:lnTo>
                <a:lnTo>
                  <a:pt x="8229600" y="934974"/>
                </a:lnTo>
                <a:lnTo>
                  <a:pt x="8229600" y="930402"/>
                </a:lnTo>
                <a:lnTo>
                  <a:pt x="8234172" y="925830"/>
                </a:lnTo>
                <a:close/>
              </a:path>
              <a:path w="8239506" h="934974">
                <a:moveTo>
                  <a:pt x="9905" y="934974"/>
                </a:moveTo>
                <a:lnTo>
                  <a:pt x="9906" y="930402"/>
                </a:lnTo>
                <a:lnTo>
                  <a:pt x="4571" y="925830"/>
                </a:lnTo>
                <a:lnTo>
                  <a:pt x="4571" y="934974"/>
                </a:lnTo>
                <a:lnTo>
                  <a:pt x="9905" y="934974"/>
                </a:lnTo>
                <a:close/>
              </a:path>
              <a:path w="8239506" h="934974">
                <a:moveTo>
                  <a:pt x="8234172" y="9906"/>
                </a:moveTo>
                <a:lnTo>
                  <a:pt x="8229600" y="4572"/>
                </a:lnTo>
                <a:lnTo>
                  <a:pt x="8229600" y="9906"/>
                </a:lnTo>
                <a:lnTo>
                  <a:pt x="8234172" y="9906"/>
                </a:lnTo>
                <a:close/>
              </a:path>
              <a:path w="8239506" h="934974">
                <a:moveTo>
                  <a:pt x="8234172" y="925830"/>
                </a:moveTo>
                <a:lnTo>
                  <a:pt x="8234172" y="9906"/>
                </a:lnTo>
                <a:lnTo>
                  <a:pt x="8229600" y="9906"/>
                </a:lnTo>
                <a:lnTo>
                  <a:pt x="8229600" y="925830"/>
                </a:lnTo>
                <a:lnTo>
                  <a:pt x="8234172" y="925830"/>
                </a:lnTo>
                <a:close/>
              </a:path>
              <a:path w="8239506" h="934974">
                <a:moveTo>
                  <a:pt x="8234172" y="934974"/>
                </a:moveTo>
                <a:lnTo>
                  <a:pt x="8234172" y="925830"/>
                </a:lnTo>
                <a:lnTo>
                  <a:pt x="8229600" y="930402"/>
                </a:lnTo>
                <a:lnTo>
                  <a:pt x="8229600" y="934974"/>
                </a:lnTo>
                <a:lnTo>
                  <a:pt x="8234172" y="934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1627123"/>
            <a:ext cx="7859395" cy="541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from a Shannon view of information: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0"/>
              </a:spcBef>
              <a:buFont typeface="Arial"/>
              <a:buChar char="•"/>
            </a:pPr>
            <a:endParaRPr sz="550"/>
          </a:p>
          <a:p>
            <a:pPr marL="755650" marR="528320" lvl="1" indent="-285750">
              <a:lnSpc>
                <a:spcPts val="23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-5" dirty="0" smtClean="0">
                <a:latin typeface="Arial"/>
                <a:cs typeface="Arial"/>
              </a:rPr>
              <a:t>messag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content/information--2**</a:t>
            </a:r>
            <a:r>
              <a:rPr sz="2400" spc="0" dirty="0" smtClean="0">
                <a:latin typeface="Arial"/>
                <a:cs typeface="Arial"/>
              </a:rPr>
              <a:t>6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symbols (phonemes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language</a:t>
            </a:r>
            <a:r>
              <a:rPr sz="2400" spc="0" dirty="0" smtClean="0">
                <a:latin typeface="Arial"/>
                <a:cs typeface="Arial"/>
              </a:rPr>
              <a:t>;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rial"/>
                <a:cs typeface="Arial"/>
              </a:rPr>
              <a:t>0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symbols/se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for norma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speakin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rat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=</a:t>
            </a:r>
            <a:r>
              <a:rPr sz="2400" spc="0" dirty="0" smtClean="0">
                <a:latin typeface="Arial"/>
                <a:cs typeface="Arial"/>
              </a:rPr>
              <a:t>&gt;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6</a:t>
            </a:r>
            <a:r>
              <a:rPr sz="2400" spc="0" dirty="0" smtClean="0">
                <a:latin typeface="Arial"/>
                <a:cs typeface="Arial"/>
              </a:rPr>
              <a:t>0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bp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equivalent informatio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rat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(issue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5" dirty="0" smtClean="0">
                <a:latin typeface="Arial"/>
                <a:cs typeface="Arial"/>
              </a:rPr>
              <a:t>phoneme probabilities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phonem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correlations)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 smtClean="0">
                <a:latin typeface="Arial"/>
                <a:cs typeface="Arial"/>
              </a:rPr>
              <a:t>from a communications point of view: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6"/>
              </a:spcBef>
              <a:buFont typeface="Arial"/>
              <a:buChar char="•"/>
            </a:pPr>
            <a:endParaRPr sz="550"/>
          </a:p>
          <a:p>
            <a:pPr marL="755650" marR="102870" lvl="1" indent="-285750">
              <a:lnSpc>
                <a:spcPct val="800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bandwidt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 betwee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4</a:t>
            </a:r>
            <a:r>
              <a:rPr sz="2400" spc="-5" dirty="0" smtClean="0">
                <a:latin typeface="Arial"/>
                <a:cs typeface="Arial"/>
              </a:rPr>
              <a:t> (telephon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quality) an</a:t>
            </a:r>
            <a:r>
              <a:rPr sz="2400" spc="0" dirty="0" smtClean="0">
                <a:latin typeface="Arial"/>
                <a:cs typeface="Arial"/>
              </a:rPr>
              <a:t>d 8 </a:t>
            </a:r>
            <a:r>
              <a:rPr sz="2400" spc="-5" dirty="0" smtClean="0">
                <a:latin typeface="Arial"/>
                <a:cs typeface="Arial"/>
              </a:rPr>
              <a:t>kH</a:t>
            </a:r>
            <a:r>
              <a:rPr sz="2400" spc="0" dirty="0" smtClean="0">
                <a:latin typeface="Arial"/>
                <a:cs typeface="Arial"/>
              </a:rPr>
              <a:t>z </a:t>
            </a:r>
            <a:r>
              <a:rPr sz="2400" spc="-5" dirty="0" smtClean="0">
                <a:latin typeface="Arial"/>
                <a:cs typeface="Arial"/>
              </a:rPr>
              <a:t>(wideban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hi-f</a:t>
            </a:r>
            <a:r>
              <a:rPr sz="2400" spc="0" dirty="0" smtClean="0">
                <a:latin typeface="Arial"/>
                <a:cs typeface="Arial"/>
              </a:rPr>
              <a:t>i </a:t>
            </a:r>
            <a:r>
              <a:rPr sz="2400" spc="-5" dirty="0" smtClean="0">
                <a:latin typeface="Arial"/>
                <a:cs typeface="Arial"/>
              </a:rPr>
              <a:t>speech)—nee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 </a:t>
            </a:r>
            <a:r>
              <a:rPr sz="2400" spc="-5" dirty="0" smtClean="0">
                <a:latin typeface="Arial"/>
                <a:cs typeface="Arial"/>
              </a:rPr>
              <a:t>sample 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betwee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8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rial"/>
                <a:cs typeface="Arial"/>
              </a:rPr>
              <a:t>6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kHz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nee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abou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8 </a:t>
            </a:r>
            <a:r>
              <a:rPr sz="2400" spc="-5" dirty="0" smtClean="0">
                <a:latin typeface="Arial"/>
                <a:cs typeface="Arial"/>
              </a:rPr>
              <a:t>(lo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encoded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bit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sampl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hig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quality encodin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=</a:t>
            </a:r>
            <a:r>
              <a:rPr sz="2400" spc="0" dirty="0" smtClean="0">
                <a:latin typeface="Arial"/>
                <a:cs typeface="Arial"/>
              </a:rPr>
              <a:t>&gt;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8000x8=6400</a:t>
            </a:r>
            <a:r>
              <a:rPr sz="2400" spc="0" dirty="0" smtClean="0">
                <a:latin typeface="Arial"/>
                <a:cs typeface="Arial"/>
              </a:rPr>
              <a:t>0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bp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-5" dirty="0" smtClean="0">
                <a:latin typeface="Arial"/>
                <a:cs typeface="Arial"/>
              </a:rPr>
              <a:t>(telephone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to 16000x8=12800</a:t>
            </a:r>
            <a:r>
              <a:rPr sz="2400" spc="0" dirty="0" smtClean="0">
                <a:latin typeface="Arial"/>
                <a:cs typeface="Arial"/>
              </a:rPr>
              <a:t>0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bp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(wideband)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26060" marR="12700" indent="-1270" algn="ctr">
              <a:lnSpc>
                <a:spcPct val="100000"/>
              </a:lnSpc>
            </a:pPr>
            <a:r>
              <a:rPr sz="1800" b="1" dirty="0" smtClean="0">
                <a:solidFill>
                  <a:srgbClr val="33339A"/>
                </a:solidFill>
                <a:latin typeface="Arial"/>
                <a:cs typeface="Arial"/>
              </a:rPr>
              <a:t>1000-2000</a:t>
            </a:r>
            <a:r>
              <a:rPr sz="1800" b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times</a:t>
            </a:r>
            <a:r>
              <a:rPr sz="18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change in information rate</a:t>
            </a:r>
            <a:r>
              <a:rPr sz="18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from discrete message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symbol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t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wavefor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m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encodin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sz="18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=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&gt;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ca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w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achiev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thi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thre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order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 of magnitud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reductio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informatio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rat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e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n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rea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18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1800" b="1" spc="0" dirty="0" smtClean="0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sz="1800" b="1" spc="-5" dirty="0" smtClean="0">
                <a:solidFill>
                  <a:srgbClr val="33339A"/>
                </a:solidFill>
                <a:latin typeface="Arial"/>
                <a:cs typeface="Arial"/>
              </a:rPr>
              <a:t>waveforms?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3427" y="3998467"/>
            <a:ext cx="1944370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24815">
              <a:lnSpc>
                <a:spcPct val="100000"/>
              </a:lnSpc>
            </a:pPr>
            <a:r>
              <a:rPr sz="2800" b="1" dirty="0" smtClean="0">
                <a:latin typeface="Arial"/>
                <a:cs typeface="Arial"/>
              </a:rPr>
              <a:t>Signal Processing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112395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76350" y="38099"/>
                </a:moveTo>
                <a:lnTo>
                  <a:pt x="1276350" y="0"/>
                </a:lnTo>
                <a:lnTo>
                  <a:pt x="0" y="0"/>
                </a:lnTo>
                <a:lnTo>
                  <a:pt x="0" y="38099"/>
                </a:lnTo>
                <a:lnTo>
                  <a:pt x="1276350" y="38099"/>
                </a:lnTo>
                <a:close/>
              </a:path>
              <a:path w="1371600" h="76200">
                <a:moveTo>
                  <a:pt x="1371600" y="19049"/>
                </a:moveTo>
                <a:lnTo>
                  <a:pt x="1257300" y="-38100"/>
                </a:lnTo>
                <a:lnTo>
                  <a:pt x="1257300" y="0"/>
                </a:lnTo>
                <a:lnTo>
                  <a:pt x="1276350" y="0"/>
                </a:lnTo>
                <a:lnTo>
                  <a:pt x="1276350" y="66674"/>
                </a:lnTo>
                <a:lnTo>
                  <a:pt x="1371600" y="19049"/>
                </a:lnTo>
                <a:close/>
              </a:path>
              <a:path w="1371600" h="76200">
                <a:moveTo>
                  <a:pt x="1276350" y="66674"/>
                </a:moveTo>
                <a:lnTo>
                  <a:pt x="1276350" y="38099"/>
                </a:lnTo>
                <a:lnTo>
                  <a:pt x="1257300" y="38099"/>
                </a:lnTo>
                <a:lnTo>
                  <a:pt x="1257300" y="76199"/>
                </a:lnTo>
                <a:lnTo>
                  <a:pt x="1276350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9846" y="877823"/>
            <a:ext cx="26416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87400" marR="12700" indent="-775335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Human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speaker—lots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of </a:t>
            </a:r>
            <a:r>
              <a:rPr sz="1800" b="1" spc="-5" dirty="0" smtClean="0">
                <a:latin typeface="Arial"/>
                <a:cs typeface="Arial"/>
              </a:rPr>
              <a:t>variability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249555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76350" y="38099"/>
                </a:moveTo>
                <a:lnTo>
                  <a:pt x="1276350" y="0"/>
                </a:lnTo>
                <a:lnTo>
                  <a:pt x="0" y="0"/>
                </a:lnTo>
                <a:lnTo>
                  <a:pt x="0" y="38099"/>
                </a:lnTo>
                <a:lnTo>
                  <a:pt x="1276350" y="38099"/>
                </a:lnTo>
                <a:close/>
              </a:path>
              <a:path w="1371600" h="76200">
                <a:moveTo>
                  <a:pt x="1371600" y="19049"/>
                </a:moveTo>
                <a:lnTo>
                  <a:pt x="1257300" y="-38100"/>
                </a:lnTo>
                <a:lnTo>
                  <a:pt x="1257300" y="0"/>
                </a:lnTo>
                <a:lnTo>
                  <a:pt x="1276350" y="0"/>
                </a:lnTo>
                <a:lnTo>
                  <a:pt x="1276350" y="66674"/>
                </a:lnTo>
                <a:lnTo>
                  <a:pt x="1371600" y="19049"/>
                </a:lnTo>
                <a:close/>
              </a:path>
              <a:path w="1371600" h="76200">
                <a:moveTo>
                  <a:pt x="1276350" y="66674"/>
                </a:moveTo>
                <a:lnTo>
                  <a:pt x="1276350" y="38099"/>
                </a:lnTo>
                <a:lnTo>
                  <a:pt x="1257300" y="38099"/>
                </a:lnTo>
                <a:lnTo>
                  <a:pt x="1257300" y="76199"/>
                </a:lnTo>
                <a:lnTo>
                  <a:pt x="1276350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8846" y="2249423"/>
            <a:ext cx="347916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765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Acoustic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waveform/articulatory </a:t>
            </a:r>
            <a:r>
              <a:rPr sz="1800" b="1" spc="-5" dirty="0" smtClean="0">
                <a:latin typeface="Arial"/>
                <a:cs typeface="Arial"/>
              </a:rPr>
              <a:t>positions/neura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contro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signals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8657" y="4378452"/>
            <a:ext cx="1059942" cy="114300"/>
          </a:xfrm>
          <a:custGeom>
            <a:avLst/>
            <a:gdLst/>
            <a:ahLst/>
            <a:cxnLst/>
            <a:rect l="l" t="t" r="r" b="b"/>
            <a:pathLst>
              <a:path w="1059942" h="114300">
                <a:moveTo>
                  <a:pt x="946150" y="38069"/>
                </a:moveTo>
                <a:lnTo>
                  <a:pt x="0" y="36575"/>
                </a:lnTo>
                <a:lnTo>
                  <a:pt x="0" y="74675"/>
                </a:lnTo>
                <a:lnTo>
                  <a:pt x="945896" y="76170"/>
                </a:lnTo>
                <a:lnTo>
                  <a:pt x="946150" y="38069"/>
                </a:lnTo>
                <a:close/>
              </a:path>
              <a:path w="1059942" h="114300">
                <a:moveTo>
                  <a:pt x="965454" y="104393"/>
                </a:moveTo>
                <a:lnTo>
                  <a:pt x="965454" y="38099"/>
                </a:lnTo>
                <a:lnTo>
                  <a:pt x="964691" y="76199"/>
                </a:lnTo>
                <a:lnTo>
                  <a:pt x="945896" y="76170"/>
                </a:lnTo>
                <a:lnTo>
                  <a:pt x="945641" y="114299"/>
                </a:lnTo>
                <a:lnTo>
                  <a:pt x="965454" y="104393"/>
                </a:lnTo>
                <a:close/>
              </a:path>
              <a:path w="1059942" h="114300">
                <a:moveTo>
                  <a:pt x="965454" y="38099"/>
                </a:moveTo>
                <a:lnTo>
                  <a:pt x="946150" y="38069"/>
                </a:lnTo>
                <a:lnTo>
                  <a:pt x="945896" y="76170"/>
                </a:lnTo>
                <a:lnTo>
                  <a:pt x="964691" y="76199"/>
                </a:lnTo>
                <a:lnTo>
                  <a:pt x="965454" y="38099"/>
                </a:lnTo>
                <a:close/>
              </a:path>
              <a:path w="1059942" h="114300">
                <a:moveTo>
                  <a:pt x="1059942" y="57149"/>
                </a:moveTo>
                <a:lnTo>
                  <a:pt x="946404" y="0"/>
                </a:lnTo>
                <a:lnTo>
                  <a:pt x="946150" y="38069"/>
                </a:lnTo>
                <a:lnTo>
                  <a:pt x="965454" y="38099"/>
                </a:lnTo>
                <a:lnTo>
                  <a:pt x="965454" y="104393"/>
                </a:lnTo>
                <a:lnTo>
                  <a:pt x="1059942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1254" y="4154423"/>
            <a:ext cx="12192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265" marR="12700" indent="-2032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Purpos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5" dirty="0" smtClean="0">
                <a:latin typeface="Arial"/>
                <a:cs typeface="Arial"/>
              </a:rPr>
              <a:t> of </a:t>
            </a:r>
            <a:r>
              <a:rPr sz="1800" b="1" spc="0" dirty="0" smtClean="0">
                <a:latin typeface="Arial"/>
                <a:cs typeface="Arial"/>
              </a:rPr>
              <a:t>Course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8600" y="6579107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76350" y="38100"/>
                </a:moveTo>
                <a:lnTo>
                  <a:pt x="1276350" y="0"/>
                </a:lnTo>
                <a:lnTo>
                  <a:pt x="0" y="0"/>
                </a:lnTo>
                <a:lnTo>
                  <a:pt x="0" y="38100"/>
                </a:lnTo>
                <a:lnTo>
                  <a:pt x="1276350" y="38100"/>
                </a:lnTo>
                <a:close/>
              </a:path>
              <a:path w="1371600" h="76200">
                <a:moveTo>
                  <a:pt x="1371600" y="19050"/>
                </a:moveTo>
                <a:lnTo>
                  <a:pt x="1257300" y="-38100"/>
                </a:lnTo>
                <a:lnTo>
                  <a:pt x="1257300" y="0"/>
                </a:lnTo>
                <a:lnTo>
                  <a:pt x="1276350" y="0"/>
                </a:lnTo>
                <a:lnTo>
                  <a:pt x="1276350" y="66675"/>
                </a:lnTo>
                <a:lnTo>
                  <a:pt x="1371600" y="19050"/>
                </a:lnTo>
                <a:close/>
              </a:path>
              <a:path w="1371600" h="76200">
                <a:moveTo>
                  <a:pt x="1276350" y="66675"/>
                </a:moveTo>
                <a:lnTo>
                  <a:pt x="127635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763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33642" y="6332220"/>
            <a:ext cx="18669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6400" marR="12700" indent="-394335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Huma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-5" dirty="0" smtClean="0">
                <a:latin typeface="Arial"/>
                <a:cs typeface="Arial"/>
              </a:rPr>
              <a:t> listeners, </a:t>
            </a:r>
            <a:r>
              <a:rPr sz="1800" b="1" spc="0" dirty="0" smtClean="0"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6607" y="673608"/>
            <a:ext cx="2158746" cy="863346"/>
          </a:xfrm>
          <a:custGeom>
            <a:avLst/>
            <a:gdLst/>
            <a:ahLst/>
            <a:cxnLst/>
            <a:rect l="l" t="t" r="r" b="b"/>
            <a:pathLst>
              <a:path w="2158746" h="863346">
                <a:moveTo>
                  <a:pt x="2158746" y="863346"/>
                </a:moveTo>
                <a:lnTo>
                  <a:pt x="2158746" y="0"/>
                </a:lnTo>
                <a:lnTo>
                  <a:pt x="0" y="0"/>
                </a:lnTo>
                <a:lnTo>
                  <a:pt x="0" y="863346"/>
                </a:lnTo>
                <a:lnTo>
                  <a:pt x="12192" y="863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133600" y="25146"/>
                </a:lnTo>
                <a:lnTo>
                  <a:pt x="2133600" y="12192"/>
                </a:lnTo>
                <a:lnTo>
                  <a:pt x="2145792" y="25146"/>
                </a:lnTo>
                <a:lnTo>
                  <a:pt x="2145792" y="863346"/>
                </a:lnTo>
                <a:lnTo>
                  <a:pt x="2158746" y="863346"/>
                </a:lnTo>
                <a:close/>
              </a:path>
              <a:path w="2158746" h="8633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158746" h="863346">
                <a:moveTo>
                  <a:pt x="25146" y="838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38200"/>
                </a:lnTo>
                <a:lnTo>
                  <a:pt x="25146" y="838200"/>
                </a:lnTo>
                <a:close/>
              </a:path>
              <a:path w="2158746" h="863346">
                <a:moveTo>
                  <a:pt x="2145792" y="838200"/>
                </a:moveTo>
                <a:lnTo>
                  <a:pt x="12192" y="838200"/>
                </a:lnTo>
                <a:lnTo>
                  <a:pt x="25146" y="850392"/>
                </a:lnTo>
                <a:lnTo>
                  <a:pt x="25146" y="863346"/>
                </a:lnTo>
                <a:lnTo>
                  <a:pt x="2133600" y="863346"/>
                </a:lnTo>
                <a:lnTo>
                  <a:pt x="2133600" y="850392"/>
                </a:lnTo>
                <a:lnTo>
                  <a:pt x="2145792" y="838200"/>
                </a:lnTo>
                <a:close/>
              </a:path>
              <a:path w="2158746" h="863346">
                <a:moveTo>
                  <a:pt x="25146" y="863346"/>
                </a:moveTo>
                <a:lnTo>
                  <a:pt x="25146" y="850392"/>
                </a:lnTo>
                <a:lnTo>
                  <a:pt x="12192" y="838200"/>
                </a:lnTo>
                <a:lnTo>
                  <a:pt x="12192" y="863346"/>
                </a:lnTo>
                <a:lnTo>
                  <a:pt x="25146" y="863346"/>
                </a:lnTo>
                <a:close/>
              </a:path>
              <a:path w="2158746" h="863346">
                <a:moveTo>
                  <a:pt x="2145792" y="25146"/>
                </a:moveTo>
                <a:lnTo>
                  <a:pt x="2133600" y="12192"/>
                </a:lnTo>
                <a:lnTo>
                  <a:pt x="2133600" y="25146"/>
                </a:lnTo>
                <a:lnTo>
                  <a:pt x="2145792" y="25146"/>
                </a:lnTo>
                <a:close/>
              </a:path>
              <a:path w="2158746" h="863346">
                <a:moveTo>
                  <a:pt x="2145792" y="838200"/>
                </a:moveTo>
                <a:lnTo>
                  <a:pt x="2145792" y="25146"/>
                </a:lnTo>
                <a:lnTo>
                  <a:pt x="2133600" y="25146"/>
                </a:lnTo>
                <a:lnTo>
                  <a:pt x="2133600" y="838200"/>
                </a:lnTo>
                <a:lnTo>
                  <a:pt x="2145792" y="838200"/>
                </a:lnTo>
                <a:close/>
              </a:path>
              <a:path w="2158746" h="863346">
                <a:moveTo>
                  <a:pt x="2145792" y="863346"/>
                </a:moveTo>
                <a:lnTo>
                  <a:pt x="2145792" y="838200"/>
                </a:lnTo>
                <a:lnTo>
                  <a:pt x="2133600" y="850392"/>
                </a:lnTo>
                <a:lnTo>
                  <a:pt x="2133600" y="863346"/>
                </a:lnTo>
                <a:lnTo>
                  <a:pt x="2145792" y="863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4907" y="792988"/>
            <a:ext cx="142049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marR="12700" indent="-268605">
              <a:lnSpc>
                <a:spcPct val="100000"/>
              </a:lnSpc>
            </a:pPr>
            <a:r>
              <a:rPr sz="2000" b="1" spc="-15" dirty="0" smtClean="0">
                <a:latin typeface="Arial"/>
                <a:cs typeface="Arial"/>
              </a:rPr>
              <a:t>Information</a:t>
            </a:r>
            <a:r>
              <a:rPr sz="2000" b="1" spc="-20" dirty="0" smtClean="0">
                <a:latin typeface="Arial"/>
                <a:cs typeface="Arial"/>
              </a:rPr>
              <a:t> Source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8507" y="2026157"/>
            <a:ext cx="2234946" cy="863346"/>
          </a:xfrm>
          <a:custGeom>
            <a:avLst/>
            <a:gdLst/>
            <a:ahLst/>
            <a:cxnLst/>
            <a:rect l="l" t="t" r="r" b="b"/>
            <a:pathLst>
              <a:path w="2234946" h="863346">
                <a:moveTo>
                  <a:pt x="2234946" y="863346"/>
                </a:moveTo>
                <a:lnTo>
                  <a:pt x="2234946" y="0"/>
                </a:lnTo>
                <a:lnTo>
                  <a:pt x="0" y="0"/>
                </a:lnTo>
                <a:lnTo>
                  <a:pt x="0" y="863346"/>
                </a:lnTo>
                <a:lnTo>
                  <a:pt x="12191" y="863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209800" y="25146"/>
                </a:lnTo>
                <a:lnTo>
                  <a:pt x="2209800" y="12192"/>
                </a:lnTo>
                <a:lnTo>
                  <a:pt x="2221992" y="25146"/>
                </a:lnTo>
                <a:lnTo>
                  <a:pt x="2221992" y="863346"/>
                </a:lnTo>
                <a:lnTo>
                  <a:pt x="2234946" y="863346"/>
                </a:lnTo>
                <a:close/>
              </a:path>
              <a:path w="2234946" h="8633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234946" h="863346">
                <a:moveTo>
                  <a:pt x="25146" y="838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38200"/>
                </a:lnTo>
                <a:lnTo>
                  <a:pt x="25146" y="838200"/>
                </a:lnTo>
                <a:close/>
              </a:path>
              <a:path w="2234946" h="863346">
                <a:moveTo>
                  <a:pt x="2221992" y="838200"/>
                </a:moveTo>
                <a:lnTo>
                  <a:pt x="12192" y="838200"/>
                </a:lnTo>
                <a:lnTo>
                  <a:pt x="25146" y="850392"/>
                </a:lnTo>
                <a:lnTo>
                  <a:pt x="25146" y="863346"/>
                </a:lnTo>
                <a:lnTo>
                  <a:pt x="2209800" y="863346"/>
                </a:lnTo>
                <a:lnTo>
                  <a:pt x="2209800" y="850392"/>
                </a:lnTo>
                <a:lnTo>
                  <a:pt x="2221992" y="838200"/>
                </a:lnTo>
                <a:close/>
              </a:path>
              <a:path w="2234946" h="863346">
                <a:moveTo>
                  <a:pt x="25146" y="863346"/>
                </a:moveTo>
                <a:lnTo>
                  <a:pt x="25146" y="850392"/>
                </a:lnTo>
                <a:lnTo>
                  <a:pt x="12192" y="838200"/>
                </a:lnTo>
                <a:lnTo>
                  <a:pt x="12191" y="863346"/>
                </a:lnTo>
                <a:lnTo>
                  <a:pt x="25146" y="863346"/>
                </a:lnTo>
                <a:close/>
              </a:path>
              <a:path w="2234946" h="863346">
                <a:moveTo>
                  <a:pt x="2221992" y="25146"/>
                </a:moveTo>
                <a:lnTo>
                  <a:pt x="2209800" y="12192"/>
                </a:lnTo>
                <a:lnTo>
                  <a:pt x="2209800" y="25146"/>
                </a:lnTo>
                <a:lnTo>
                  <a:pt x="2221992" y="25146"/>
                </a:lnTo>
                <a:close/>
              </a:path>
              <a:path w="2234946" h="863346">
                <a:moveTo>
                  <a:pt x="2221992" y="838200"/>
                </a:moveTo>
                <a:lnTo>
                  <a:pt x="2221992" y="25146"/>
                </a:lnTo>
                <a:lnTo>
                  <a:pt x="2209800" y="25146"/>
                </a:lnTo>
                <a:lnTo>
                  <a:pt x="2209800" y="838200"/>
                </a:lnTo>
                <a:lnTo>
                  <a:pt x="2221992" y="838200"/>
                </a:lnTo>
                <a:close/>
              </a:path>
              <a:path w="2234946" h="863346">
                <a:moveTo>
                  <a:pt x="2221992" y="863346"/>
                </a:moveTo>
                <a:lnTo>
                  <a:pt x="2221992" y="838200"/>
                </a:lnTo>
                <a:lnTo>
                  <a:pt x="2209800" y="850392"/>
                </a:lnTo>
                <a:lnTo>
                  <a:pt x="2209800" y="863346"/>
                </a:lnTo>
                <a:lnTo>
                  <a:pt x="2221992" y="863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2205" y="2145538"/>
            <a:ext cx="198628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365" marR="12700" indent="-241300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Measuremen</a:t>
            </a:r>
            <a:r>
              <a:rPr sz="2000" b="1" spc="-10" dirty="0" smtClean="0">
                <a:latin typeface="Arial"/>
                <a:cs typeface="Arial"/>
              </a:rPr>
              <a:t>t</a:t>
            </a:r>
            <a:r>
              <a:rPr sz="2000" b="1" spc="10" dirty="0" smtClean="0">
                <a:latin typeface="Arial"/>
                <a:cs typeface="Arial"/>
              </a:rPr>
              <a:t> </a:t>
            </a:r>
            <a:r>
              <a:rPr sz="2000" b="1" spc="-15" dirty="0" smtClean="0">
                <a:latin typeface="Arial"/>
                <a:cs typeface="Arial"/>
              </a:rPr>
              <a:t>or</a:t>
            </a:r>
            <a:r>
              <a:rPr sz="2000" b="1" spc="-20" dirty="0" smtClean="0">
                <a:latin typeface="Arial"/>
                <a:cs typeface="Arial"/>
              </a:rPr>
              <a:t> Observation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6607" y="3378708"/>
            <a:ext cx="2158745" cy="863346"/>
          </a:xfrm>
          <a:custGeom>
            <a:avLst/>
            <a:gdLst/>
            <a:ahLst/>
            <a:cxnLst/>
            <a:rect l="l" t="t" r="r" b="b"/>
            <a:pathLst>
              <a:path w="2158745" h="863346">
                <a:moveTo>
                  <a:pt x="2158745" y="863346"/>
                </a:moveTo>
                <a:lnTo>
                  <a:pt x="2158745" y="0"/>
                </a:lnTo>
                <a:lnTo>
                  <a:pt x="0" y="0"/>
                </a:lnTo>
                <a:lnTo>
                  <a:pt x="0" y="863346"/>
                </a:lnTo>
                <a:lnTo>
                  <a:pt x="12192" y="863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133600" y="25146"/>
                </a:lnTo>
                <a:lnTo>
                  <a:pt x="2133600" y="12192"/>
                </a:lnTo>
                <a:lnTo>
                  <a:pt x="2145791" y="25146"/>
                </a:lnTo>
                <a:lnTo>
                  <a:pt x="2145791" y="863346"/>
                </a:lnTo>
                <a:lnTo>
                  <a:pt x="2158745" y="863346"/>
                </a:lnTo>
                <a:close/>
              </a:path>
              <a:path w="2158745" h="8633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158745" h="863346">
                <a:moveTo>
                  <a:pt x="25146" y="838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38200"/>
                </a:lnTo>
                <a:lnTo>
                  <a:pt x="25146" y="838200"/>
                </a:lnTo>
                <a:close/>
              </a:path>
              <a:path w="2158745" h="863346">
                <a:moveTo>
                  <a:pt x="2145791" y="838200"/>
                </a:moveTo>
                <a:lnTo>
                  <a:pt x="12192" y="838200"/>
                </a:lnTo>
                <a:lnTo>
                  <a:pt x="25146" y="850392"/>
                </a:lnTo>
                <a:lnTo>
                  <a:pt x="25146" y="863346"/>
                </a:lnTo>
                <a:lnTo>
                  <a:pt x="2133600" y="863346"/>
                </a:lnTo>
                <a:lnTo>
                  <a:pt x="2133600" y="850392"/>
                </a:lnTo>
                <a:lnTo>
                  <a:pt x="2145791" y="838200"/>
                </a:lnTo>
                <a:close/>
              </a:path>
              <a:path w="2158745" h="863346">
                <a:moveTo>
                  <a:pt x="25146" y="863346"/>
                </a:moveTo>
                <a:lnTo>
                  <a:pt x="25146" y="850392"/>
                </a:lnTo>
                <a:lnTo>
                  <a:pt x="12192" y="838200"/>
                </a:lnTo>
                <a:lnTo>
                  <a:pt x="12192" y="863346"/>
                </a:lnTo>
                <a:lnTo>
                  <a:pt x="25146" y="863346"/>
                </a:lnTo>
                <a:close/>
              </a:path>
              <a:path w="2158745" h="863346">
                <a:moveTo>
                  <a:pt x="2145791" y="25146"/>
                </a:moveTo>
                <a:lnTo>
                  <a:pt x="2133600" y="12192"/>
                </a:lnTo>
                <a:lnTo>
                  <a:pt x="2133600" y="25146"/>
                </a:lnTo>
                <a:lnTo>
                  <a:pt x="2145791" y="25146"/>
                </a:lnTo>
                <a:close/>
              </a:path>
              <a:path w="2158745" h="863346">
                <a:moveTo>
                  <a:pt x="2145791" y="838200"/>
                </a:moveTo>
                <a:lnTo>
                  <a:pt x="2145791" y="25146"/>
                </a:lnTo>
                <a:lnTo>
                  <a:pt x="2133600" y="25146"/>
                </a:lnTo>
                <a:lnTo>
                  <a:pt x="2133600" y="838200"/>
                </a:lnTo>
                <a:lnTo>
                  <a:pt x="2145791" y="838200"/>
                </a:lnTo>
                <a:close/>
              </a:path>
              <a:path w="2158745" h="863346">
                <a:moveTo>
                  <a:pt x="2145791" y="863346"/>
                </a:moveTo>
                <a:lnTo>
                  <a:pt x="2145791" y="838200"/>
                </a:lnTo>
                <a:lnTo>
                  <a:pt x="2133600" y="850392"/>
                </a:lnTo>
                <a:lnTo>
                  <a:pt x="2133600" y="863346"/>
                </a:lnTo>
                <a:lnTo>
                  <a:pt x="2145791" y="863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60126" y="3498088"/>
            <a:ext cx="187134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41655">
              <a:lnSpc>
                <a:spcPct val="100000"/>
              </a:lnSpc>
            </a:pPr>
            <a:r>
              <a:rPr sz="2000" b="1" spc="-10" dirty="0" smtClean="0">
                <a:latin typeface="Arial"/>
                <a:cs typeface="Arial"/>
              </a:rPr>
              <a:t>Signal </a:t>
            </a:r>
            <a:r>
              <a:rPr sz="2000" b="1" spc="-20" dirty="0" smtClean="0">
                <a:latin typeface="Arial"/>
                <a:cs typeface="Arial"/>
              </a:rPr>
              <a:t>Representation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8507" y="4731258"/>
            <a:ext cx="2234945" cy="863346"/>
          </a:xfrm>
          <a:custGeom>
            <a:avLst/>
            <a:gdLst/>
            <a:ahLst/>
            <a:cxnLst/>
            <a:rect l="l" t="t" r="r" b="b"/>
            <a:pathLst>
              <a:path w="2234945" h="863346">
                <a:moveTo>
                  <a:pt x="2234945" y="863346"/>
                </a:moveTo>
                <a:lnTo>
                  <a:pt x="2234945" y="0"/>
                </a:lnTo>
                <a:lnTo>
                  <a:pt x="0" y="0"/>
                </a:lnTo>
                <a:lnTo>
                  <a:pt x="0" y="863346"/>
                </a:lnTo>
                <a:lnTo>
                  <a:pt x="12192" y="863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209800" y="25146"/>
                </a:lnTo>
                <a:lnTo>
                  <a:pt x="2209800" y="12192"/>
                </a:lnTo>
                <a:lnTo>
                  <a:pt x="2221991" y="25146"/>
                </a:lnTo>
                <a:lnTo>
                  <a:pt x="2221991" y="863346"/>
                </a:lnTo>
                <a:lnTo>
                  <a:pt x="2234945" y="863346"/>
                </a:lnTo>
                <a:close/>
              </a:path>
              <a:path w="2234945" h="8633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234945" h="863346">
                <a:moveTo>
                  <a:pt x="25146" y="838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38200"/>
                </a:lnTo>
                <a:lnTo>
                  <a:pt x="25146" y="838200"/>
                </a:lnTo>
                <a:close/>
              </a:path>
              <a:path w="2234945" h="863346">
                <a:moveTo>
                  <a:pt x="2221991" y="838200"/>
                </a:moveTo>
                <a:lnTo>
                  <a:pt x="12192" y="838200"/>
                </a:lnTo>
                <a:lnTo>
                  <a:pt x="25146" y="850392"/>
                </a:lnTo>
                <a:lnTo>
                  <a:pt x="25145" y="863346"/>
                </a:lnTo>
                <a:lnTo>
                  <a:pt x="2209800" y="863346"/>
                </a:lnTo>
                <a:lnTo>
                  <a:pt x="2209800" y="850392"/>
                </a:lnTo>
                <a:lnTo>
                  <a:pt x="2221991" y="838200"/>
                </a:lnTo>
                <a:close/>
              </a:path>
              <a:path w="2234945" h="863346">
                <a:moveTo>
                  <a:pt x="25145" y="863346"/>
                </a:moveTo>
                <a:lnTo>
                  <a:pt x="25146" y="850392"/>
                </a:lnTo>
                <a:lnTo>
                  <a:pt x="12192" y="838200"/>
                </a:lnTo>
                <a:lnTo>
                  <a:pt x="12192" y="863346"/>
                </a:lnTo>
                <a:lnTo>
                  <a:pt x="25145" y="863346"/>
                </a:lnTo>
                <a:close/>
              </a:path>
              <a:path w="2234945" h="863346">
                <a:moveTo>
                  <a:pt x="2221991" y="25146"/>
                </a:moveTo>
                <a:lnTo>
                  <a:pt x="2209800" y="12192"/>
                </a:lnTo>
                <a:lnTo>
                  <a:pt x="2209800" y="25146"/>
                </a:lnTo>
                <a:lnTo>
                  <a:pt x="2221991" y="25146"/>
                </a:lnTo>
                <a:close/>
              </a:path>
              <a:path w="2234945" h="863346">
                <a:moveTo>
                  <a:pt x="2221991" y="838200"/>
                </a:moveTo>
                <a:lnTo>
                  <a:pt x="2221991" y="25146"/>
                </a:lnTo>
                <a:lnTo>
                  <a:pt x="2209800" y="25146"/>
                </a:lnTo>
                <a:lnTo>
                  <a:pt x="2209800" y="838200"/>
                </a:lnTo>
                <a:lnTo>
                  <a:pt x="2221991" y="838200"/>
                </a:lnTo>
                <a:close/>
              </a:path>
              <a:path w="2234945" h="863346">
                <a:moveTo>
                  <a:pt x="2221991" y="863346"/>
                </a:moveTo>
                <a:lnTo>
                  <a:pt x="2221991" y="838200"/>
                </a:lnTo>
                <a:lnTo>
                  <a:pt x="2209800" y="850392"/>
                </a:lnTo>
                <a:lnTo>
                  <a:pt x="2209800" y="863346"/>
                </a:lnTo>
                <a:lnTo>
                  <a:pt x="2221991" y="863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59365" y="4850638"/>
            <a:ext cx="187198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42290">
              <a:lnSpc>
                <a:spcPct val="100000"/>
              </a:lnSpc>
            </a:pPr>
            <a:r>
              <a:rPr sz="2000" b="1" spc="-10" dirty="0" smtClean="0">
                <a:latin typeface="Arial"/>
                <a:cs typeface="Arial"/>
              </a:rPr>
              <a:t>Signal </a:t>
            </a:r>
            <a:r>
              <a:rPr sz="2000" b="1" spc="-130" dirty="0" smtClean="0">
                <a:latin typeface="Arial"/>
                <a:cs typeface="Arial"/>
              </a:rPr>
              <a:t>T</a:t>
            </a:r>
            <a:r>
              <a:rPr sz="2000" b="1" spc="-10" dirty="0" smtClean="0">
                <a:latin typeface="Arial"/>
                <a:cs typeface="Arial"/>
              </a:rPr>
              <a:t>r</a:t>
            </a:r>
            <a:r>
              <a:rPr sz="2000" b="1" spc="-20" dirty="0" smtClean="0">
                <a:latin typeface="Arial"/>
                <a:cs typeface="Arial"/>
              </a:rPr>
              <a:t>ansformation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0407" y="6083808"/>
            <a:ext cx="2311146" cy="1015746"/>
          </a:xfrm>
          <a:custGeom>
            <a:avLst/>
            <a:gdLst/>
            <a:ahLst/>
            <a:cxnLst/>
            <a:rect l="l" t="t" r="r" b="b"/>
            <a:pathLst>
              <a:path w="2311146" h="1015746">
                <a:moveTo>
                  <a:pt x="2311146" y="1015746"/>
                </a:moveTo>
                <a:lnTo>
                  <a:pt x="2311146" y="0"/>
                </a:lnTo>
                <a:lnTo>
                  <a:pt x="0" y="0"/>
                </a:lnTo>
                <a:lnTo>
                  <a:pt x="0" y="1015746"/>
                </a:lnTo>
                <a:lnTo>
                  <a:pt x="12192" y="1015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286000" y="25146"/>
                </a:lnTo>
                <a:lnTo>
                  <a:pt x="2286000" y="12192"/>
                </a:lnTo>
                <a:lnTo>
                  <a:pt x="2298192" y="25146"/>
                </a:lnTo>
                <a:lnTo>
                  <a:pt x="2298192" y="1015746"/>
                </a:lnTo>
                <a:lnTo>
                  <a:pt x="2311146" y="1015746"/>
                </a:lnTo>
                <a:close/>
              </a:path>
              <a:path w="2311146" h="10157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311146" h="1015746">
                <a:moveTo>
                  <a:pt x="25146" y="990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90600"/>
                </a:lnTo>
                <a:lnTo>
                  <a:pt x="25146" y="990600"/>
                </a:lnTo>
                <a:close/>
              </a:path>
              <a:path w="2311146" h="1015746">
                <a:moveTo>
                  <a:pt x="2298192" y="990600"/>
                </a:moveTo>
                <a:lnTo>
                  <a:pt x="12192" y="990600"/>
                </a:lnTo>
                <a:lnTo>
                  <a:pt x="25146" y="1002792"/>
                </a:lnTo>
                <a:lnTo>
                  <a:pt x="25146" y="1015746"/>
                </a:lnTo>
                <a:lnTo>
                  <a:pt x="2286000" y="1015746"/>
                </a:lnTo>
                <a:lnTo>
                  <a:pt x="2286000" y="1002792"/>
                </a:lnTo>
                <a:lnTo>
                  <a:pt x="2298192" y="990600"/>
                </a:lnTo>
                <a:close/>
              </a:path>
              <a:path w="2311146" h="1015746">
                <a:moveTo>
                  <a:pt x="25146" y="1015746"/>
                </a:moveTo>
                <a:lnTo>
                  <a:pt x="25146" y="1002792"/>
                </a:lnTo>
                <a:lnTo>
                  <a:pt x="12192" y="990600"/>
                </a:lnTo>
                <a:lnTo>
                  <a:pt x="12192" y="1015746"/>
                </a:lnTo>
                <a:lnTo>
                  <a:pt x="25146" y="1015746"/>
                </a:lnTo>
                <a:close/>
              </a:path>
              <a:path w="2311146" h="1015746">
                <a:moveTo>
                  <a:pt x="2298192" y="25146"/>
                </a:moveTo>
                <a:lnTo>
                  <a:pt x="2286000" y="12192"/>
                </a:lnTo>
                <a:lnTo>
                  <a:pt x="2286000" y="25146"/>
                </a:lnTo>
                <a:lnTo>
                  <a:pt x="2298192" y="25146"/>
                </a:lnTo>
                <a:close/>
              </a:path>
              <a:path w="2311146" h="1015746">
                <a:moveTo>
                  <a:pt x="2298192" y="990600"/>
                </a:moveTo>
                <a:lnTo>
                  <a:pt x="2298192" y="25146"/>
                </a:lnTo>
                <a:lnTo>
                  <a:pt x="2286000" y="25146"/>
                </a:lnTo>
                <a:lnTo>
                  <a:pt x="2286000" y="990600"/>
                </a:lnTo>
                <a:lnTo>
                  <a:pt x="2298192" y="990600"/>
                </a:lnTo>
                <a:close/>
              </a:path>
              <a:path w="2311146" h="1015746">
                <a:moveTo>
                  <a:pt x="2298192" y="1015746"/>
                </a:moveTo>
                <a:lnTo>
                  <a:pt x="2298192" y="990600"/>
                </a:lnTo>
                <a:lnTo>
                  <a:pt x="2286000" y="1002792"/>
                </a:lnTo>
                <a:lnTo>
                  <a:pt x="2286000" y="1015746"/>
                </a:lnTo>
                <a:lnTo>
                  <a:pt x="2298192" y="1015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2027" y="6126986"/>
            <a:ext cx="1787525" cy="924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2000" b="1" spc="-15" dirty="0" smtClean="0">
                <a:latin typeface="Arial"/>
                <a:cs typeface="Arial"/>
              </a:rPr>
              <a:t>Extraction </a:t>
            </a:r>
            <a:r>
              <a:rPr sz="2000" b="1" spc="-20" dirty="0" smtClean="0">
                <a:latin typeface="Arial"/>
                <a:cs typeface="Arial"/>
              </a:rPr>
              <a:t>and</a:t>
            </a:r>
            <a:r>
              <a:rPr sz="2000" b="1" spc="-15" dirty="0" smtClean="0">
                <a:latin typeface="Arial"/>
                <a:cs typeface="Arial"/>
              </a:rPr>
              <a:t> Utilization of </a:t>
            </a:r>
            <a:r>
              <a:rPr sz="2000" b="1" spc="-10" dirty="0" smtClean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7500" y="1514855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8" y="509016"/>
                </a:lnTo>
                <a:lnTo>
                  <a:pt x="25908" y="470154"/>
                </a:lnTo>
                <a:lnTo>
                  <a:pt x="51054" y="470154"/>
                </a:lnTo>
                <a:lnTo>
                  <a:pt x="51054" y="507492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4" y="457200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457200"/>
                </a:lnTo>
                <a:lnTo>
                  <a:pt x="51054" y="457200"/>
                </a:lnTo>
                <a:close/>
              </a:path>
              <a:path w="76200" h="533400">
                <a:moveTo>
                  <a:pt x="51054" y="507492"/>
                </a:moveTo>
                <a:lnTo>
                  <a:pt x="51054" y="470154"/>
                </a:lnTo>
                <a:lnTo>
                  <a:pt x="25908" y="470154"/>
                </a:lnTo>
                <a:lnTo>
                  <a:pt x="25908" y="509016"/>
                </a:lnTo>
                <a:lnTo>
                  <a:pt x="38100" y="533400"/>
                </a:lnTo>
                <a:lnTo>
                  <a:pt x="51054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7500" y="2867405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8" y="509016"/>
                </a:lnTo>
                <a:lnTo>
                  <a:pt x="25908" y="470154"/>
                </a:lnTo>
                <a:lnTo>
                  <a:pt x="51054" y="470154"/>
                </a:lnTo>
                <a:lnTo>
                  <a:pt x="51054" y="507491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4" y="457200"/>
                </a:moveTo>
                <a:lnTo>
                  <a:pt x="51053" y="0"/>
                </a:lnTo>
                <a:lnTo>
                  <a:pt x="25907" y="0"/>
                </a:lnTo>
                <a:lnTo>
                  <a:pt x="25908" y="457200"/>
                </a:lnTo>
                <a:lnTo>
                  <a:pt x="51054" y="457200"/>
                </a:lnTo>
                <a:close/>
              </a:path>
              <a:path w="76200" h="533400">
                <a:moveTo>
                  <a:pt x="51054" y="507491"/>
                </a:moveTo>
                <a:lnTo>
                  <a:pt x="51054" y="470154"/>
                </a:lnTo>
                <a:lnTo>
                  <a:pt x="25908" y="470154"/>
                </a:lnTo>
                <a:lnTo>
                  <a:pt x="25908" y="509016"/>
                </a:lnTo>
                <a:lnTo>
                  <a:pt x="38100" y="533400"/>
                </a:lnTo>
                <a:lnTo>
                  <a:pt x="51054" y="507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7500" y="4219955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8" y="509016"/>
                </a:lnTo>
                <a:lnTo>
                  <a:pt x="25908" y="470153"/>
                </a:lnTo>
                <a:lnTo>
                  <a:pt x="51054" y="470153"/>
                </a:lnTo>
                <a:lnTo>
                  <a:pt x="51054" y="507491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4" y="457200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457200"/>
                </a:lnTo>
                <a:lnTo>
                  <a:pt x="51054" y="457200"/>
                </a:lnTo>
                <a:close/>
              </a:path>
              <a:path w="76200" h="533400">
                <a:moveTo>
                  <a:pt x="51054" y="507491"/>
                </a:moveTo>
                <a:lnTo>
                  <a:pt x="51054" y="470153"/>
                </a:lnTo>
                <a:lnTo>
                  <a:pt x="25908" y="470153"/>
                </a:lnTo>
                <a:lnTo>
                  <a:pt x="25908" y="509016"/>
                </a:lnTo>
                <a:lnTo>
                  <a:pt x="38100" y="533400"/>
                </a:lnTo>
                <a:lnTo>
                  <a:pt x="51054" y="507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7500" y="5572505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5908" y="509016"/>
                </a:lnTo>
                <a:lnTo>
                  <a:pt x="25908" y="470153"/>
                </a:lnTo>
                <a:lnTo>
                  <a:pt x="51054" y="470153"/>
                </a:lnTo>
                <a:lnTo>
                  <a:pt x="51054" y="507491"/>
                </a:lnTo>
                <a:lnTo>
                  <a:pt x="76200" y="457200"/>
                </a:lnTo>
                <a:close/>
              </a:path>
              <a:path w="76200" h="533400">
                <a:moveTo>
                  <a:pt x="51054" y="457200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457200"/>
                </a:lnTo>
                <a:lnTo>
                  <a:pt x="51054" y="457200"/>
                </a:lnTo>
                <a:close/>
              </a:path>
              <a:path w="76200" h="533400">
                <a:moveTo>
                  <a:pt x="51054" y="507491"/>
                </a:moveTo>
                <a:lnTo>
                  <a:pt x="51054" y="470153"/>
                </a:lnTo>
                <a:lnTo>
                  <a:pt x="25908" y="470153"/>
                </a:lnTo>
                <a:lnTo>
                  <a:pt x="25908" y="509016"/>
                </a:lnTo>
                <a:lnTo>
                  <a:pt x="38100" y="533400"/>
                </a:lnTo>
                <a:lnTo>
                  <a:pt x="51054" y="507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4800" y="3416808"/>
            <a:ext cx="698753" cy="2082545"/>
          </a:xfrm>
          <a:custGeom>
            <a:avLst/>
            <a:gdLst/>
            <a:ahLst/>
            <a:cxnLst/>
            <a:rect l="l" t="t" r="r" b="b"/>
            <a:pathLst>
              <a:path w="698753" h="2082546">
                <a:moveTo>
                  <a:pt x="669036" y="1028700"/>
                </a:moveTo>
                <a:lnTo>
                  <a:pt x="622603" y="1025965"/>
                </a:lnTo>
                <a:lnTo>
                  <a:pt x="569937" y="1018169"/>
                </a:lnTo>
                <a:lnTo>
                  <a:pt x="531412" y="1009393"/>
                </a:lnTo>
                <a:lnTo>
                  <a:pt x="492510" y="997557"/>
                </a:lnTo>
                <a:lnTo>
                  <a:pt x="455113" y="982474"/>
                </a:lnTo>
                <a:lnTo>
                  <a:pt x="421101" y="963959"/>
                </a:lnTo>
                <a:lnTo>
                  <a:pt x="380541" y="929343"/>
                </a:lnTo>
                <a:lnTo>
                  <a:pt x="358171" y="885960"/>
                </a:lnTo>
                <a:lnTo>
                  <a:pt x="355854" y="183642"/>
                </a:lnTo>
                <a:lnTo>
                  <a:pt x="355092" y="172973"/>
                </a:lnTo>
                <a:lnTo>
                  <a:pt x="336061" y="122672"/>
                </a:lnTo>
                <a:lnTo>
                  <a:pt x="297852" y="82006"/>
                </a:lnTo>
                <a:lnTo>
                  <a:pt x="264580" y="59930"/>
                </a:lnTo>
                <a:lnTo>
                  <a:pt x="227029" y="41647"/>
                </a:lnTo>
                <a:lnTo>
                  <a:pt x="187023" y="27010"/>
                </a:lnTo>
                <a:lnTo>
                  <a:pt x="146164" y="15784"/>
                </a:lnTo>
                <a:lnTo>
                  <a:pt x="106200" y="7794"/>
                </a:lnTo>
                <a:lnTo>
                  <a:pt x="51683" y="1461"/>
                </a:lnTo>
                <a:lnTo>
                  <a:pt x="18288" y="0"/>
                </a:lnTo>
                <a:lnTo>
                  <a:pt x="762" y="0"/>
                </a:lnTo>
                <a:lnTo>
                  <a:pt x="0" y="25146"/>
                </a:lnTo>
                <a:lnTo>
                  <a:pt x="18288" y="25179"/>
                </a:lnTo>
                <a:lnTo>
                  <a:pt x="36576" y="25979"/>
                </a:lnTo>
                <a:lnTo>
                  <a:pt x="81089" y="29811"/>
                </a:lnTo>
                <a:lnTo>
                  <a:pt x="136378" y="39826"/>
                </a:lnTo>
                <a:lnTo>
                  <a:pt x="175250" y="50184"/>
                </a:lnTo>
                <a:lnTo>
                  <a:pt x="213545" y="63688"/>
                </a:lnTo>
                <a:lnTo>
                  <a:pt x="249387" y="80510"/>
                </a:lnTo>
                <a:lnTo>
                  <a:pt x="294446" y="112338"/>
                </a:lnTo>
                <a:lnTo>
                  <a:pt x="323436" y="152596"/>
                </a:lnTo>
                <a:lnTo>
                  <a:pt x="330708" y="879347"/>
                </a:lnTo>
                <a:lnTo>
                  <a:pt x="334737" y="897563"/>
                </a:lnTo>
                <a:lnTo>
                  <a:pt x="360955" y="945205"/>
                </a:lnTo>
                <a:lnTo>
                  <a:pt x="404041" y="982989"/>
                </a:lnTo>
                <a:lnTo>
                  <a:pt x="439389" y="1003111"/>
                </a:lnTo>
                <a:lnTo>
                  <a:pt x="478115" y="1019468"/>
                </a:lnTo>
                <a:lnTo>
                  <a:pt x="518570" y="1032306"/>
                </a:lnTo>
                <a:lnTo>
                  <a:pt x="555654" y="1041120"/>
                </a:lnTo>
                <a:lnTo>
                  <a:pt x="558375" y="1040513"/>
                </a:lnTo>
                <a:lnTo>
                  <a:pt x="578889" y="1036682"/>
                </a:lnTo>
                <a:lnTo>
                  <a:pt x="598448" y="1033711"/>
                </a:lnTo>
                <a:lnTo>
                  <a:pt x="617164" y="1031524"/>
                </a:lnTo>
                <a:lnTo>
                  <a:pt x="634678" y="1030115"/>
                </a:lnTo>
                <a:lnTo>
                  <a:pt x="651510" y="1029428"/>
                </a:lnTo>
                <a:lnTo>
                  <a:pt x="668274" y="1028700"/>
                </a:lnTo>
                <a:lnTo>
                  <a:pt x="669036" y="1028700"/>
                </a:lnTo>
                <a:close/>
              </a:path>
              <a:path w="698753" h="2082546">
                <a:moveTo>
                  <a:pt x="669036" y="1053846"/>
                </a:moveTo>
                <a:lnTo>
                  <a:pt x="668274" y="1053846"/>
                </a:lnTo>
                <a:lnTo>
                  <a:pt x="649986" y="1053084"/>
                </a:lnTo>
                <a:lnTo>
                  <a:pt x="598075" y="1048410"/>
                </a:lnTo>
                <a:lnTo>
                  <a:pt x="559106" y="1041871"/>
                </a:lnTo>
                <a:lnTo>
                  <a:pt x="555654" y="1041120"/>
                </a:lnTo>
                <a:lnTo>
                  <a:pt x="537503" y="1045173"/>
                </a:lnTo>
                <a:lnTo>
                  <a:pt x="495296" y="1057129"/>
                </a:lnTo>
                <a:lnTo>
                  <a:pt x="454085" y="1072753"/>
                </a:lnTo>
                <a:lnTo>
                  <a:pt x="415805" y="1092228"/>
                </a:lnTo>
                <a:lnTo>
                  <a:pt x="382392" y="1115739"/>
                </a:lnTo>
                <a:lnTo>
                  <a:pt x="355782" y="1143473"/>
                </a:lnTo>
                <a:lnTo>
                  <a:pt x="332853" y="1193391"/>
                </a:lnTo>
                <a:lnTo>
                  <a:pt x="330708" y="1212342"/>
                </a:lnTo>
                <a:lnTo>
                  <a:pt x="330708" y="1898142"/>
                </a:lnTo>
                <a:lnTo>
                  <a:pt x="329946" y="1906524"/>
                </a:lnTo>
                <a:lnTo>
                  <a:pt x="312168" y="1950097"/>
                </a:lnTo>
                <a:lnTo>
                  <a:pt x="275912" y="1985452"/>
                </a:lnTo>
                <a:lnTo>
                  <a:pt x="227029" y="2013093"/>
                </a:lnTo>
                <a:lnTo>
                  <a:pt x="190314" y="2027486"/>
                </a:lnTo>
                <a:lnTo>
                  <a:pt x="152320" y="2038826"/>
                </a:lnTo>
                <a:lnTo>
                  <a:pt x="114779" y="2047263"/>
                </a:lnTo>
                <a:lnTo>
                  <a:pt x="63112" y="2054802"/>
                </a:lnTo>
                <a:lnTo>
                  <a:pt x="18288" y="2057365"/>
                </a:lnTo>
                <a:lnTo>
                  <a:pt x="0" y="2057400"/>
                </a:lnTo>
                <a:lnTo>
                  <a:pt x="762" y="2082545"/>
                </a:lnTo>
                <a:lnTo>
                  <a:pt x="18288" y="2082545"/>
                </a:lnTo>
                <a:lnTo>
                  <a:pt x="36576" y="2081783"/>
                </a:lnTo>
                <a:lnTo>
                  <a:pt x="89096" y="2077224"/>
                </a:lnTo>
                <a:lnTo>
                  <a:pt x="129193" y="2070326"/>
                </a:lnTo>
                <a:lnTo>
                  <a:pt x="171368" y="2060021"/>
                </a:lnTo>
                <a:lnTo>
                  <a:pt x="212960" y="2046332"/>
                </a:lnTo>
                <a:lnTo>
                  <a:pt x="252795" y="2028824"/>
                </a:lnTo>
                <a:lnTo>
                  <a:pt x="288710" y="2007363"/>
                </a:lnTo>
                <a:lnTo>
                  <a:pt x="318786" y="1981744"/>
                </a:lnTo>
                <a:lnTo>
                  <a:pt x="348760" y="1935064"/>
                </a:lnTo>
                <a:lnTo>
                  <a:pt x="355854" y="1898142"/>
                </a:lnTo>
                <a:lnTo>
                  <a:pt x="355854" y="1213104"/>
                </a:lnTo>
                <a:lnTo>
                  <a:pt x="356616" y="1205484"/>
                </a:lnTo>
                <a:lnTo>
                  <a:pt x="374096" y="1161613"/>
                </a:lnTo>
                <a:lnTo>
                  <a:pt x="410103" y="1126102"/>
                </a:lnTo>
                <a:lnTo>
                  <a:pt x="458798" y="1098395"/>
                </a:lnTo>
                <a:lnTo>
                  <a:pt x="495426" y="1083985"/>
                </a:lnTo>
                <a:lnTo>
                  <a:pt x="533366" y="1072633"/>
                </a:lnTo>
                <a:lnTo>
                  <a:pt x="570889" y="1064175"/>
                </a:lnTo>
                <a:lnTo>
                  <a:pt x="622910" y="1056526"/>
                </a:lnTo>
                <a:lnTo>
                  <a:pt x="651510" y="1054608"/>
                </a:lnTo>
                <a:lnTo>
                  <a:pt x="669036" y="1053846"/>
                </a:lnTo>
                <a:close/>
              </a:path>
              <a:path w="698753" h="2082546">
                <a:moveTo>
                  <a:pt x="698754" y="1048512"/>
                </a:moveTo>
                <a:lnTo>
                  <a:pt x="698754" y="1034034"/>
                </a:lnTo>
                <a:lnTo>
                  <a:pt x="693420" y="1028700"/>
                </a:lnTo>
                <a:lnTo>
                  <a:pt x="668274" y="1028700"/>
                </a:lnTo>
                <a:lnTo>
                  <a:pt x="649986" y="1029492"/>
                </a:lnTo>
                <a:lnTo>
                  <a:pt x="634678" y="1030115"/>
                </a:lnTo>
                <a:lnTo>
                  <a:pt x="578771" y="1036700"/>
                </a:lnTo>
                <a:lnTo>
                  <a:pt x="555654" y="1041120"/>
                </a:lnTo>
                <a:lnTo>
                  <a:pt x="559106" y="1041871"/>
                </a:lnTo>
                <a:lnTo>
                  <a:pt x="598448" y="1048455"/>
                </a:lnTo>
                <a:lnTo>
                  <a:pt x="649986" y="1053084"/>
                </a:lnTo>
                <a:lnTo>
                  <a:pt x="668274" y="1053846"/>
                </a:lnTo>
                <a:lnTo>
                  <a:pt x="693420" y="1053846"/>
                </a:lnTo>
                <a:lnTo>
                  <a:pt x="698754" y="104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8784">
              <a:lnSpc>
                <a:spcPts val="5235"/>
              </a:lnSpc>
            </a:pPr>
            <a:r>
              <a:rPr sz="4400" b="1" spc="-20" dirty="0" smtClean="0">
                <a:solidFill>
                  <a:srgbClr val="33339A"/>
                </a:solidFill>
                <a:latin typeface="Arial"/>
                <a:cs typeface="Arial"/>
              </a:rPr>
              <a:t>Digital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21585"/>
            <a:ext cx="8055609" cy="414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DSP: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obtaining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discrete representations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of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speech </a:t>
            </a:r>
            <a:r>
              <a:rPr sz="2000" spc="-10" dirty="0" smtClean="0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marL="755650" marR="12700" lvl="1" indent="-285750">
              <a:lnSpc>
                <a:spcPts val="192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Arial"/>
                <a:cs typeface="Arial"/>
              </a:rPr>
              <a:t>heory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design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 implementation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o</a:t>
            </a: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numerica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procedures </a:t>
            </a:r>
            <a:r>
              <a:rPr sz="2000" spc="-10" dirty="0" smtClean="0">
                <a:latin typeface="Arial"/>
                <a:cs typeface="Arial"/>
              </a:rPr>
              <a:t>(algorithms)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for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processing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discrete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representation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order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to achieve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goal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(recognizing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 signal,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modifying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 time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scale of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signal, </a:t>
            </a:r>
            <a:r>
              <a:rPr sz="2000" spc="-15" dirty="0" smtClean="0">
                <a:latin typeface="Arial"/>
                <a:cs typeface="Arial"/>
              </a:rPr>
              <a:t>removing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background </a:t>
            </a:r>
            <a:r>
              <a:rPr sz="2000" spc="-10" dirty="0" smtClean="0">
                <a:latin typeface="Arial"/>
                <a:cs typeface="Arial"/>
              </a:rPr>
              <a:t>noise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from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signal, etc.)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W</a:t>
            </a:r>
            <a:r>
              <a:rPr sz="2400" spc="-5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DSP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reliability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flexibility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ccuracy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real-time implementations </a:t>
            </a:r>
            <a:r>
              <a:rPr sz="2000" spc="-15" dirty="0" smtClean="0">
                <a:latin typeface="Arial"/>
                <a:cs typeface="Arial"/>
              </a:rPr>
              <a:t>on </a:t>
            </a:r>
            <a:r>
              <a:rPr sz="2000" spc="-10" dirty="0" smtClean="0">
                <a:latin typeface="Arial"/>
                <a:cs typeface="Arial"/>
              </a:rPr>
              <a:t>inexpensive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dsp </a:t>
            </a:r>
            <a:r>
              <a:rPr sz="2000" spc="-10" dirty="0" smtClean="0">
                <a:latin typeface="Arial"/>
                <a:cs typeface="Arial"/>
              </a:rPr>
              <a:t>chips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15" dirty="0" smtClean="0">
                <a:latin typeface="Arial"/>
                <a:cs typeface="Arial"/>
              </a:rPr>
              <a:t>abilit</a:t>
            </a:r>
            <a:r>
              <a:rPr sz="2000" spc="-10" dirty="0" smtClean="0">
                <a:latin typeface="Arial"/>
                <a:cs typeface="Arial"/>
              </a:rPr>
              <a:t>y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to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integrate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with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multimedia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 data</a:t>
            </a:r>
            <a:endParaRPr sz="2000">
              <a:latin typeface="Arial"/>
              <a:cs typeface="Arial"/>
            </a:endParaRPr>
          </a:p>
          <a:p>
            <a:pPr marL="755650" marR="307340" lvl="1" indent="-285750">
              <a:lnSpc>
                <a:spcPts val="192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Arial"/>
                <a:cs typeface="Arial"/>
              </a:rPr>
              <a:t>encryptability/security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of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the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data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 the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data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representations </a:t>
            </a:r>
            <a:r>
              <a:rPr sz="2000" spc="-10" dirty="0" smtClean="0">
                <a:latin typeface="Arial"/>
                <a:cs typeface="Arial"/>
              </a:rPr>
              <a:t>via suitable techniques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7008" y="3569208"/>
            <a:ext cx="2768345" cy="939546"/>
          </a:xfrm>
          <a:custGeom>
            <a:avLst/>
            <a:gdLst/>
            <a:ahLst/>
            <a:cxnLst/>
            <a:rect l="l" t="t" r="r" b="b"/>
            <a:pathLst>
              <a:path w="2768346" h="939546">
                <a:moveTo>
                  <a:pt x="2768345" y="939546"/>
                </a:moveTo>
                <a:lnTo>
                  <a:pt x="2768345" y="0"/>
                </a:lnTo>
                <a:lnTo>
                  <a:pt x="0" y="0"/>
                </a:lnTo>
                <a:lnTo>
                  <a:pt x="0" y="939546"/>
                </a:lnTo>
                <a:lnTo>
                  <a:pt x="12191" y="939546"/>
                </a:lnTo>
                <a:lnTo>
                  <a:pt x="12191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2743199" y="25146"/>
                </a:lnTo>
                <a:lnTo>
                  <a:pt x="2743199" y="12192"/>
                </a:lnTo>
                <a:lnTo>
                  <a:pt x="2755391" y="25146"/>
                </a:lnTo>
                <a:lnTo>
                  <a:pt x="2755391" y="939546"/>
                </a:lnTo>
                <a:lnTo>
                  <a:pt x="2768345" y="939546"/>
                </a:lnTo>
                <a:close/>
              </a:path>
              <a:path w="2768346" h="939546">
                <a:moveTo>
                  <a:pt x="25145" y="25146"/>
                </a:moveTo>
                <a:lnTo>
                  <a:pt x="25145" y="12192"/>
                </a:lnTo>
                <a:lnTo>
                  <a:pt x="12191" y="25146"/>
                </a:lnTo>
                <a:lnTo>
                  <a:pt x="25145" y="25146"/>
                </a:lnTo>
                <a:close/>
              </a:path>
              <a:path w="2768346" h="939546">
                <a:moveTo>
                  <a:pt x="25145" y="914400"/>
                </a:moveTo>
                <a:lnTo>
                  <a:pt x="25145" y="25146"/>
                </a:lnTo>
                <a:lnTo>
                  <a:pt x="12191" y="25146"/>
                </a:lnTo>
                <a:lnTo>
                  <a:pt x="12191" y="914400"/>
                </a:lnTo>
                <a:lnTo>
                  <a:pt x="25145" y="914400"/>
                </a:lnTo>
                <a:close/>
              </a:path>
              <a:path w="2768346" h="939546">
                <a:moveTo>
                  <a:pt x="2755391" y="914400"/>
                </a:moveTo>
                <a:lnTo>
                  <a:pt x="12191" y="914400"/>
                </a:lnTo>
                <a:lnTo>
                  <a:pt x="25145" y="926592"/>
                </a:lnTo>
                <a:lnTo>
                  <a:pt x="25145" y="939546"/>
                </a:lnTo>
                <a:lnTo>
                  <a:pt x="2743199" y="939546"/>
                </a:lnTo>
                <a:lnTo>
                  <a:pt x="2743199" y="926592"/>
                </a:lnTo>
                <a:lnTo>
                  <a:pt x="2755391" y="914400"/>
                </a:lnTo>
                <a:close/>
              </a:path>
              <a:path w="2768346" h="939546">
                <a:moveTo>
                  <a:pt x="25145" y="939546"/>
                </a:moveTo>
                <a:lnTo>
                  <a:pt x="25145" y="926592"/>
                </a:lnTo>
                <a:lnTo>
                  <a:pt x="12191" y="914400"/>
                </a:lnTo>
                <a:lnTo>
                  <a:pt x="12191" y="939546"/>
                </a:lnTo>
                <a:lnTo>
                  <a:pt x="25145" y="939546"/>
                </a:lnTo>
                <a:close/>
              </a:path>
              <a:path w="2768346" h="939546">
                <a:moveTo>
                  <a:pt x="2755391" y="25146"/>
                </a:moveTo>
                <a:lnTo>
                  <a:pt x="2743199" y="12192"/>
                </a:lnTo>
                <a:lnTo>
                  <a:pt x="2743199" y="25146"/>
                </a:lnTo>
                <a:lnTo>
                  <a:pt x="2755391" y="25146"/>
                </a:lnTo>
                <a:close/>
              </a:path>
              <a:path w="2768346" h="939546">
                <a:moveTo>
                  <a:pt x="2755391" y="914400"/>
                </a:moveTo>
                <a:lnTo>
                  <a:pt x="2755391" y="25146"/>
                </a:lnTo>
                <a:lnTo>
                  <a:pt x="2743199" y="25146"/>
                </a:lnTo>
                <a:lnTo>
                  <a:pt x="2743199" y="914400"/>
                </a:lnTo>
                <a:lnTo>
                  <a:pt x="2755391" y="914400"/>
                </a:lnTo>
                <a:close/>
              </a:path>
              <a:path w="2768346" h="939546">
                <a:moveTo>
                  <a:pt x="2755391" y="939546"/>
                </a:moveTo>
                <a:lnTo>
                  <a:pt x="2755391" y="914400"/>
                </a:lnTo>
                <a:lnTo>
                  <a:pt x="2743199" y="926592"/>
                </a:lnTo>
                <a:lnTo>
                  <a:pt x="2743199" y="939546"/>
                </a:lnTo>
                <a:lnTo>
                  <a:pt x="2755391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4459" y="3726688"/>
            <a:ext cx="201295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37185">
              <a:lnSpc>
                <a:spcPct val="100000"/>
              </a:lnSpc>
            </a:pPr>
            <a:r>
              <a:rPr sz="2000" b="1" spc="-15" dirty="0" smtClean="0">
                <a:latin typeface="Arial"/>
                <a:cs typeface="Arial"/>
              </a:rPr>
              <a:t>Parametric</a:t>
            </a:r>
            <a:r>
              <a:rPr sz="2000" b="1" spc="-10" dirty="0" smtClean="0">
                <a:latin typeface="Arial"/>
                <a:cs typeface="Arial"/>
              </a:rPr>
              <a:t> </a:t>
            </a:r>
            <a:r>
              <a:rPr sz="2000" b="1" spc="-20" dirty="0" smtClean="0">
                <a:latin typeface="Arial"/>
                <a:cs typeface="Arial"/>
              </a:rPr>
              <a:t>Representations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noAutofit/>
          </a:bodyPr>
          <a:lstStyle/>
          <a:p>
            <a:pPr marL="160020">
              <a:lnSpc>
                <a:spcPts val="3804"/>
              </a:lnSpc>
            </a:pP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Hierarch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y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3200" b="1" spc="-15" dirty="0" smtClean="0">
                <a:solidFill>
                  <a:srgbClr val="33339A"/>
                </a:solidFill>
                <a:latin typeface="Arial"/>
                <a:cs typeface="Arial"/>
              </a:rPr>
              <a:t>f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Digita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l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3200" b="1" spc="-2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3200" b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b="1" spc="-25" dirty="0" smtClean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0" y="401955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14350" y="38100"/>
                </a:moveTo>
                <a:lnTo>
                  <a:pt x="514350" y="0"/>
                </a:lnTo>
                <a:lnTo>
                  <a:pt x="0" y="0"/>
                </a:lnTo>
                <a:lnTo>
                  <a:pt x="0" y="38100"/>
                </a:lnTo>
                <a:lnTo>
                  <a:pt x="514350" y="38100"/>
                </a:lnTo>
                <a:close/>
              </a:path>
              <a:path w="609600" h="76200">
                <a:moveTo>
                  <a:pt x="609600" y="19050"/>
                </a:moveTo>
                <a:lnTo>
                  <a:pt x="495300" y="-38100"/>
                </a:lnTo>
                <a:lnTo>
                  <a:pt x="495300" y="0"/>
                </a:lnTo>
                <a:lnTo>
                  <a:pt x="514350" y="0"/>
                </a:lnTo>
                <a:lnTo>
                  <a:pt x="514350" y="66675"/>
                </a:lnTo>
                <a:lnTo>
                  <a:pt x="609600" y="19050"/>
                </a:lnTo>
                <a:close/>
              </a:path>
              <a:path w="609600" h="76200">
                <a:moveTo>
                  <a:pt x="514350" y="66675"/>
                </a:moveTo>
                <a:lnTo>
                  <a:pt x="51435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143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3200" y="3393694"/>
            <a:ext cx="95250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represent signal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as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outpu</a:t>
            </a:r>
            <a:r>
              <a:rPr sz="1400" b="1" spc="-5" dirty="0" smtClean="0">
                <a:latin typeface="Arial"/>
                <a:cs typeface="Arial"/>
              </a:rPr>
              <a:t>t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o</a:t>
            </a:r>
            <a:r>
              <a:rPr sz="1400" b="1" spc="-5" dirty="0" smtClean="0">
                <a:latin typeface="Arial"/>
                <a:cs typeface="Arial"/>
              </a:rPr>
              <a:t>f</a:t>
            </a:r>
            <a:r>
              <a:rPr sz="1400" b="1" spc="-10" dirty="0" smtClean="0">
                <a:latin typeface="Arial"/>
                <a:cs typeface="Arial"/>
              </a:rPr>
              <a:t> a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speech production 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4557521"/>
            <a:ext cx="469391" cy="395478"/>
          </a:xfrm>
          <a:custGeom>
            <a:avLst/>
            <a:gdLst/>
            <a:ahLst/>
            <a:cxnLst/>
            <a:rect l="l" t="t" r="r" b="b"/>
            <a:pathLst>
              <a:path w="469391" h="395477">
                <a:moveTo>
                  <a:pt x="75824" y="307652"/>
                </a:moveTo>
                <a:lnTo>
                  <a:pt x="51815" y="278892"/>
                </a:lnTo>
                <a:lnTo>
                  <a:pt x="0" y="395478"/>
                </a:lnTo>
                <a:lnTo>
                  <a:pt x="60959" y="381353"/>
                </a:lnTo>
                <a:lnTo>
                  <a:pt x="60959" y="320040"/>
                </a:lnTo>
                <a:lnTo>
                  <a:pt x="75824" y="307652"/>
                </a:lnTo>
                <a:close/>
              </a:path>
              <a:path w="469391" h="395477">
                <a:moveTo>
                  <a:pt x="100759" y="337522"/>
                </a:moveTo>
                <a:lnTo>
                  <a:pt x="75824" y="307652"/>
                </a:lnTo>
                <a:lnTo>
                  <a:pt x="60959" y="320040"/>
                </a:lnTo>
                <a:lnTo>
                  <a:pt x="86105" y="349758"/>
                </a:lnTo>
                <a:lnTo>
                  <a:pt x="100759" y="337522"/>
                </a:lnTo>
                <a:close/>
              </a:path>
              <a:path w="469391" h="395477">
                <a:moveTo>
                  <a:pt x="124967" y="366522"/>
                </a:moveTo>
                <a:lnTo>
                  <a:pt x="100759" y="337522"/>
                </a:lnTo>
                <a:lnTo>
                  <a:pt x="86105" y="349758"/>
                </a:lnTo>
                <a:lnTo>
                  <a:pt x="60959" y="320040"/>
                </a:lnTo>
                <a:lnTo>
                  <a:pt x="60959" y="381353"/>
                </a:lnTo>
                <a:lnTo>
                  <a:pt x="124967" y="366522"/>
                </a:lnTo>
                <a:close/>
              </a:path>
              <a:path w="469391" h="395477">
                <a:moveTo>
                  <a:pt x="469391" y="29718"/>
                </a:moveTo>
                <a:lnTo>
                  <a:pt x="445007" y="0"/>
                </a:lnTo>
                <a:lnTo>
                  <a:pt x="75824" y="307652"/>
                </a:lnTo>
                <a:lnTo>
                  <a:pt x="100759" y="337522"/>
                </a:lnTo>
                <a:lnTo>
                  <a:pt x="469391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598" y="5146294"/>
            <a:ext cx="1885314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preserve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wave shape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throug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-15" dirty="0" smtClean="0">
                <a:latin typeface="Arial"/>
                <a:cs typeface="Arial"/>
              </a:rPr>
              <a:t> samplin</a:t>
            </a:r>
            <a:r>
              <a:rPr sz="1400" b="1" spc="-10" dirty="0" smtClean="0">
                <a:latin typeface="Arial"/>
                <a:cs typeface="Arial"/>
              </a:rPr>
              <a:t>g</a:t>
            </a:r>
            <a:r>
              <a:rPr sz="1400" b="1" spc="-15" dirty="0" smtClean="0">
                <a:latin typeface="Arial"/>
                <a:cs typeface="Arial"/>
              </a:rPr>
              <a:t> and quantization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6387846"/>
            <a:ext cx="318516" cy="317753"/>
          </a:xfrm>
          <a:custGeom>
            <a:avLst/>
            <a:gdLst/>
            <a:ahLst/>
            <a:cxnLst/>
            <a:rect l="l" t="t" r="r" b="b"/>
            <a:pathLst>
              <a:path w="318516" h="317753">
                <a:moveTo>
                  <a:pt x="67840" y="223288"/>
                </a:moveTo>
                <a:lnTo>
                  <a:pt x="41148" y="196596"/>
                </a:lnTo>
                <a:lnTo>
                  <a:pt x="0" y="317754"/>
                </a:lnTo>
                <a:lnTo>
                  <a:pt x="54102" y="299832"/>
                </a:lnTo>
                <a:lnTo>
                  <a:pt x="54102" y="236982"/>
                </a:lnTo>
                <a:lnTo>
                  <a:pt x="67840" y="223288"/>
                </a:lnTo>
                <a:close/>
              </a:path>
              <a:path w="318516" h="317753">
                <a:moveTo>
                  <a:pt x="95227" y="250675"/>
                </a:moveTo>
                <a:lnTo>
                  <a:pt x="67840" y="223288"/>
                </a:lnTo>
                <a:lnTo>
                  <a:pt x="54102" y="236982"/>
                </a:lnTo>
                <a:lnTo>
                  <a:pt x="81534" y="264414"/>
                </a:lnTo>
                <a:lnTo>
                  <a:pt x="95227" y="250675"/>
                </a:lnTo>
                <a:close/>
              </a:path>
              <a:path w="318516" h="317753">
                <a:moveTo>
                  <a:pt x="121920" y="277368"/>
                </a:moveTo>
                <a:lnTo>
                  <a:pt x="95227" y="250675"/>
                </a:lnTo>
                <a:lnTo>
                  <a:pt x="81534" y="264414"/>
                </a:lnTo>
                <a:lnTo>
                  <a:pt x="54102" y="236982"/>
                </a:lnTo>
                <a:lnTo>
                  <a:pt x="54102" y="299832"/>
                </a:lnTo>
                <a:lnTo>
                  <a:pt x="121920" y="277368"/>
                </a:lnTo>
                <a:close/>
              </a:path>
              <a:path w="318516" h="317753">
                <a:moveTo>
                  <a:pt x="318516" y="26670"/>
                </a:moveTo>
                <a:lnTo>
                  <a:pt x="291846" y="0"/>
                </a:lnTo>
                <a:lnTo>
                  <a:pt x="67840" y="223288"/>
                </a:lnTo>
                <a:lnTo>
                  <a:pt x="95227" y="250675"/>
                </a:lnTo>
                <a:lnTo>
                  <a:pt x="318516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7129" y="6746493"/>
            <a:ext cx="198501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</a:pPr>
            <a:r>
              <a:rPr sz="1400" b="1" spc="-15" dirty="0" smtClean="0">
                <a:latin typeface="Arial"/>
                <a:cs typeface="Arial"/>
              </a:rPr>
              <a:t>pitch</a:t>
            </a:r>
            <a:r>
              <a:rPr sz="1400" b="1" spc="-5" dirty="0" smtClean="0">
                <a:latin typeface="Arial"/>
                <a:cs typeface="Arial"/>
              </a:rPr>
              <a:t>,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voiced/unvoiced,</a:t>
            </a:r>
            <a:r>
              <a:rPr sz="1400" b="1" spc="-10" dirty="0" smtClean="0">
                <a:latin typeface="Arial"/>
                <a:cs typeface="Arial"/>
              </a:rPr>
              <a:t> noise,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transients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29321" y="6313170"/>
            <a:ext cx="319277" cy="392430"/>
          </a:xfrm>
          <a:custGeom>
            <a:avLst/>
            <a:gdLst/>
            <a:ahLst/>
            <a:cxnLst/>
            <a:rect l="l" t="t" r="r" b="b"/>
            <a:pathLst>
              <a:path w="319277" h="392429">
                <a:moveTo>
                  <a:pt x="263004" y="291245"/>
                </a:moveTo>
                <a:lnTo>
                  <a:pt x="29718" y="0"/>
                </a:lnTo>
                <a:lnTo>
                  <a:pt x="0" y="23622"/>
                </a:lnTo>
                <a:lnTo>
                  <a:pt x="233410" y="315022"/>
                </a:lnTo>
                <a:lnTo>
                  <a:pt x="263004" y="291245"/>
                </a:lnTo>
                <a:close/>
              </a:path>
              <a:path w="319277" h="392429">
                <a:moveTo>
                  <a:pt x="275082" y="372076"/>
                </a:moveTo>
                <a:lnTo>
                  <a:pt x="275082" y="306324"/>
                </a:lnTo>
                <a:lnTo>
                  <a:pt x="245364" y="329946"/>
                </a:lnTo>
                <a:lnTo>
                  <a:pt x="233410" y="315022"/>
                </a:lnTo>
                <a:lnTo>
                  <a:pt x="203454" y="339090"/>
                </a:lnTo>
                <a:lnTo>
                  <a:pt x="275082" y="372076"/>
                </a:lnTo>
                <a:close/>
              </a:path>
              <a:path w="319277" h="392429">
                <a:moveTo>
                  <a:pt x="275082" y="306324"/>
                </a:moveTo>
                <a:lnTo>
                  <a:pt x="263004" y="291245"/>
                </a:lnTo>
                <a:lnTo>
                  <a:pt x="233410" y="315022"/>
                </a:lnTo>
                <a:lnTo>
                  <a:pt x="245364" y="329946"/>
                </a:lnTo>
                <a:lnTo>
                  <a:pt x="275082" y="306324"/>
                </a:lnTo>
                <a:close/>
              </a:path>
              <a:path w="319277" h="392429">
                <a:moveTo>
                  <a:pt x="319278" y="392430"/>
                </a:moveTo>
                <a:lnTo>
                  <a:pt x="292608" y="267462"/>
                </a:lnTo>
                <a:lnTo>
                  <a:pt x="263004" y="291245"/>
                </a:lnTo>
                <a:lnTo>
                  <a:pt x="275082" y="306324"/>
                </a:lnTo>
                <a:lnTo>
                  <a:pt x="275082" y="372076"/>
                </a:lnTo>
                <a:lnTo>
                  <a:pt x="319278" y="392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7971" y="6822693"/>
            <a:ext cx="1771014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spectral,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articulatory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6400800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0"/>
                </a:moveTo>
                <a:lnTo>
                  <a:pt x="0" y="152400"/>
                </a:lnTo>
                <a:lnTo>
                  <a:pt x="914400" y="1524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8207" y="1740407"/>
            <a:ext cx="2768346" cy="939546"/>
          </a:xfrm>
          <a:custGeom>
            <a:avLst/>
            <a:gdLst/>
            <a:ahLst/>
            <a:cxnLst/>
            <a:rect l="l" t="t" r="r" b="b"/>
            <a:pathLst>
              <a:path w="2768346" h="939546">
                <a:moveTo>
                  <a:pt x="2768346" y="939546"/>
                </a:moveTo>
                <a:lnTo>
                  <a:pt x="2768346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743200" y="25146"/>
                </a:lnTo>
                <a:lnTo>
                  <a:pt x="2743200" y="12192"/>
                </a:lnTo>
                <a:lnTo>
                  <a:pt x="2755392" y="25146"/>
                </a:lnTo>
                <a:lnTo>
                  <a:pt x="2755392" y="939546"/>
                </a:lnTo>
                <a:lnTo>
                  <a:pt x="2768346" y="939546"/>
                </a:lnTo>
                <a:close/>
              </a:path>
              <a:path w="2768346" h="9395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7683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12192" y="914400"/>
                </a:lnTo>
                <a:lnTo>
                  <a:pt x="25146" y="926592"/>
                </a:lnTo>
                <a:lnTo>
                  <a:pt x="25146" y="939546"/>
                </a:lnTo>
                <a:lnTo>
                  <a:pt x="2743200" y="939546"/>
                </a:lnTo>
                <a:lnTo>
                  <a:pt x="2743200" y="926592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5146" y="939546"/>
                </a:moveTo>
                <a:lnTo>
                  <a:pt x="25146" y="926592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2768346" h="939546">
                <a:moveTo>
                  <a:pt x="2755392" y="25146"/>
                </a:moveTo>
                <a:lnTo>
                  <a:pt x="2743200" y="12192"/>
                </a:lnTo>
                <a:lnTo>
                  <a:pt x="2743200" y="25146"/>
                </a:lnTo>
                <a:lnTo>
                  <a:pt x="2755392" y="25146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2755392" y="25146"/>
                </a:lnTo>
                <a:lnTo>
                  <a:pt x="2743200" y="25146"/>
                </a:lnTo>
                <a:lnTo>
                  <a:pt x="2743200" y="914400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755392" y="939546"/>
                </a:moveTo>
                <a:lnTo>
                  <a:pt x="2755392" y="914400"/>
                </a:lnTo>
                <a:lnTo>
                  <a:pt x="2743200" y="926592"/>
                </a:lnTo>
                <a:lnTo>
                  <a:pt x="2743200" y="939546"/>
                </a:lnTo>
                <a:lnTo>
                  <a:pt x="27553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9546" y="1897888"/>
            <a:ext cx="2184400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" marR="12700" indent="-140970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Representatio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25" dirty="0" smtClean="0">
                <a:latin typeface="Arial"/>
                <a:cs typeface="Arial"/>
              </a:rPr>
              <a:t> </a:t>
            </a:r>
            <a:r>
              <a:rPr sz="2000" b="1" spc="-15" dirty="0" smtClean="0">
                <a:latin typeface="Arial"/>
                <a:cs typeface="Arial"/>
              </a:rPr>
              <a:t>of</a:t>
            </a:r>
            <a:r>
              <a:rPr sz="2000" b="1" spc="-20" dirty="0" smtClean="0">
                <a:latin typeface="Arial"/>
                <a:cs typeface="Arial"/>
              </a:rPr>
              <a:t> Speec</a:t>
            </a:r>
            <a:r>
              <a:rPr sz="2000" b="1" spc="-15" dirty="0" smtClean="0">
                <a:latin typeface="Arial"/>
                <a:cs typeface="Arial"/>
              </a:rPr>
              <a:t>h</a:t>
            </a:r>
            <a:r>
              <a:rPr sz="2000" b="1" spc="15" dirty="0" smtClean="0">
                <a:latin typeface="Arial"/>
                <a:cs typeface="Arial"/>
              </a:rPr>
              <a:t> </a:t>
            </a:r>
            <a:r>
              <a:rPr sz="2000" b="1" spc="-20" dirty="0" smtClean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9408" y="3569208"/>
            <a:ext cx="2768345" cy="939546"/>
          </a:xfrm>
          <a:custGeom>
            <a:avLst/>
            <a:gdLst/>
            <a:ahLst/>
            <a:cxnLst/>
            <a:rect l="l" t="t" r="r" b="b"/>
            <a:pathLst>
              <a:path w="2768345" h="939546">
                <a:moveTo>
                  <a:pt x="2768345" y="939546"/>
                </a:moveTo>
                <a:lnTo>
                  <a:pt x="2768345" y="0"/>
                </a:lnTo>
                <a:lnTo>
                  <a:pt x="0" y="0"/>
                </a:lnTo>
                <a:lnTo>
                  <a:pt x="0" y="939546"/>
                </a:lnTo>
                <a:lnTo>
                  <a:pt x="12191" y="939546"/>
                </a:lnTo>
                <a:lnTo>
                  <a:pt x="12191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2743200" y="25146"/>
                </a:lnTo>
                <a:lnTo>
                  <a:pt x="2743200" y="12192"/>
                </a:lnTo>
                <a:lnTo>
                  <a:pt x="2755391" y="25146"/>
                </a:lnTo>
                <a:lnTo>
                  <a:pt x="2755391" y="939546"/>
                </a:lnTo>
                <a:lnTo>
                  <a:pt x="2768345" y="939546"/>
                </a:lnTo>
                <a:close/>
              </a:path>
              <a:path w="2768345" h="939546">
                <a:moveTo>
                  <a:pt x="25145" y="25146"/>
                </a:moveTo>
                <a:lnTo>
                  <a:pt x="25145" y="12192"/>
                </a:lnTo>
                <a:lnTo>
                  <a:pt x="12191" y="25146"/>
                </a:lnTo>
                <a:lnTo>
                  <a:pt x="25145" y="25146"/>
                </a:lnTo>
                <a:close/>
              </a:path>
              <a:path w="2768345" h="939546">
                <a:moveTo>
                  <a:pt x="25145" y="914400"/>
                </a:moveTo>
                <a:lnTo>
                  <a:pt x="25145" y="25146"/>
                </a:lnTo>
                <a:lnTo>
                  <a:pt x="12191" y="25146"/>
                </a:lnTo>
                <a:lnTo>
                  <a:pt x="12192" y="914400"/>
                </a:lnTo>
                <a:lnTo>
                  <a:pt x="25145" y="914400"/>
                </a:lnTo>
                <a:close/>
              </a:path>
              <a:path w="2768345" h="939546">
                <a:moveTo>
                  <a:pt x="2755391" y="914400"/>
                </a:moveTo>
                <a:lnTo>
                  <a:pt x="12192" y="914400"/>
                </a:lnTo>
                <a:lnTo>
                  <a:pt x="25146" y="926592"/>
                </a:lnTo>
                <a:lnTo>
                  <a:pt x="25145" y="939546"/>
                </a:lnTo>
                <a:lnTo>
                  <a:pt x="2743200" y="939546"/>
                </a:lnTo>
                <a:lnTo>
                  <a:pt x="2743200" y="926592"/>
                </a:lnTo>
                <a:lnTo>
                  <a:pt x="2755391" y="914400"/>
                </a:lnTo>
                <a:close/>
              </a:path>
              <a:path w="2768345" h="939546">
                <a:moveTo>
                  <a:pt x="25145" y="939546"/>
                </a:moveTo>
                <a:lnTo>
                  <a:pt x="25146" y="926592"/>
                </a:lnTo>
                <a:lnTo>
                  <a:pt x="12192" y="914400"/>
                </a:lnTo>
                <a:lnTo>
                  <a:pt x="12191" y="939546"/>
                </a:lnTo>
                <a:lnTo>
                  <a:pt x="25145" y="939546"/>
                </a:lnTo>
                <a:close/>
              </a:path>
              <a:path w="2768345" h="939546">
                <a:moveTo>
                  <a:pt x="2755391" y="25146"/>
                </a:moveTo>
                <a:lnTo>
                  <a:pt x="2743200" y="12192"/>
                </a:lnTo>
                <a:lnTo>
                  <a:pt x="2743200" y="25146"/>
                </a:lnTo>
                <a:lnTo>
                  <a:pt x="2755391" y="25146"/>
                </a:lnTo>
                <a:close/>
              </a:path>
              <a:path w="2768345" h="939546">
                <a:moveTo>
                  <a:pt x="2755391" y="914400"/>
                </a:moveTo>
                <a:lnTo>
                  <a:pt x="2755391" y="25146"/>
                </a:lnTo>
                <a:lnTo>
                  <a:pt x="2743200" y="25146"/>
                </a:lnTo>
                <a:lnTo>
                  <a:pt x="2743200" y="914400"/>
                </a:lnTo>
                <a:lnTo>
                  <a:pt x="2755391" y="914400"/>
                </a:lnTo>
                <a:close/>
              </a:path>
              <a:path w="2768345" h="939546">
                <a:moveTo>
                  <a:pt x="2755391" y="939546"/>
                </a:moveTo>
                <a:lnTo>
                  <a:pt x="2755391" y="914400"/>
                </a:lnTo>
                <a:lnTo>
                  <a:pt x="2743200" y="926592"/>
                </a:lnTo>
                <a:lnTo>
                  <a:pt x="2743200" y="939546"/>
                </a:lnTo>
                <a:lnTo>
                  <a:pt x="2755391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6856" y="3726688"/>
            <a:ext cx="201295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4810">
              <a:lnSpc>
                <a:spcPct val="100000"/>
              </a:lnSpc>
            </a:pPr>
            <a:r>
              <a:rPr sz="2000" b="1" spc="-95" dirty="0" smtClean="0">
                <a:latin typeface="Arial"/>
                <a:cs typeface="Arial"/>
              </a:rPr>
              <a:t>W</a:t>
            </a:r>
            <a:r>
              <a:rPr sz="2000" b="1" spc="-20" dirty="0" smtClean="0">
                <a:latin typeface="Arial"/>
                <a:cs typeface="Arial"/>
              </a:rPr>
              <a:t>aveform</a:t>
            </a:r>
            <a:r>
              <a:rPr sz="2000" b="1" spc="-15" dirty="0" smtClean="0">
                <a:latin typeface="Arial"/>
                <a:cs typeface="Arial"/>
              </a:rPr>
              <a:t> Representations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12007" y="5398008"/>
            <a:ext cx="2768346" cy="939546"/>
          </a:xfrm>
          <a:custGeom>
            <a:avLst/>
            <a:gdLst/>
            <a:ahLst/>
            <a:cxnLst/>
            <a:rect l="l" t="t" r="r" b="b"/>
            <a:pathLst>
              <a:path w="2768346" h="939546">
                <a:moveTo>
                  <a:pt x="2768346" y="939546"/>
                </a:moveTo>
                <a:lnTo>
                  <a:pt x="2768345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743200" y="25146"/>
                </a:lnTo>
                <a:lnTo>
                  <a:pt x="2743200" y="12192"/>
                </a:lnTo>
                <a:lnTo>
                  <a:pt x="2755391" y="25146"/>
                </a:lnTo>
                <a:lnTo>
                  <a:pt x="2755392" y="939546"/>
                </a:lnTo>
                <a:lnTo>
                  <a:pt x="2768346" y="939546"/>
                </a:lnTo>
                <a:close/>
              </a:path>
              <a:path w="2768346" h="9395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7683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12192" y="914400"/>
                </a:lnTo>
                <a:lnTo>
                  <a:pt x="25146" y="926592"/>
                </a:lnTo>
                <a:lnTo>
                  <a:pt x="25146" y="939546"/>
                </a:lnTo>
                <a:lnTo>
                  <a:pt x="2743200" y="939546"/>
                </a:lnTo>
                <a:lnTo>
                  <a:pt x="2743200" y="926592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5146" y="939546"/>
                </a:moveTo>
                <a:lnTo>
                  <a:pt x="25146" y="926592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2768346" h="939546">
                <a:moveTo>
                  <a:pt x="2755391" y="25146"/>
                </a:moveTo>
                <a:lnTo>
                  <a:pt x="2743200" y="12192"/>
                </a:lnTo>
                <a:lnTo>
                  <a:pt x="2743200" y="25146"/>
                </a:lnTo>
                <a:lnTo>
                  <a:pt x="2755391" y="25146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2755391" y="25146"/>
                </a:lnTo>
                <a:lnTo>
                  <a:pt x="2743200" y="25146"/>
                </a:lnTo>
                <a:lnTo>
                  <a:pt x="2743200" y="914400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755392" y="939546"/>
                </a:moveTo>
                <a:lnTo>
                  <a:pt x="2755392" y="914400"/>
                </a:lnTo>
                <a:lnTo>
                  <a:pt x="2743200" y="926592"/>
                </a:lnTo>
                <a:lnTo>
                  <a:pt x="2743200" y="939546"/>
                </a:lnTo>
                <a:lnTo>
                  <a:pt x="27553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91974" y="5555488"/>
            <a:ext cx="140843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84455">
              <a:lnSpc>
                <a:spcPct val="100000"/>
              </a:lnSpc>
            </a:pPr>
            <a:r>
              <a:rPr sz="2000" b="1" spc="-15" dirty="0" smtClean="0">
                <a:latin typeface="Arial"/>
                <a:cs typeface="Arial"/>
              </a:rPr>
              <a:t>Excitation Parameters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69607" y="5398008"/>
            <a:ext cx="2768346" cy="939546"/>
          </a:xfrm>
          <a:custGeom>
            <a:avLst/>
            <a:gdLst/>
            <a:ahLst/>
            <a:cxnLst/>
            <a:rect l="l" t="t" r="r" b="b"/>
            <a:pathLst>
              <a:path w="2768346" h="939546">
                <a:moveTo>
                  <a:pt x="2768346" y="939546"/>
                </a:moveTo>
                <a:lnTo>
                  <a:pt x="2768346" y="0"/>
                </a:lnTo>
                <a:lnTo>
                  <a:pt x="0" y="0"/>
                </a:lnTo>
                <a:lnTo>
                  <a:pt x="0" y="939546"/>
                </a:lnTo>
                <a:lnTo>
                  <a:pt x="12192" y="939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2743200" y="25146"/>
                </a:lnTo>
                <a:lnTo>
                  <a:pt x="2743200" y="12192"/>
                </a:lnTo>
                <a:lnTo>
                  <a:pt x="2755392" y="25146"/>
                </a:lnTo>
                <a:lnTo>
                  <a:pt x="2755392" y="939546"/>
                </a:lnTo>
                <a:lnTo>
                  <a:pt x="2768346" y="939546"/>
                </a:lnTo>
                <a:close/>
              </a:path>
              <a:path w="2768346" h="9395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768346" h="939546">
                <a:moveTo>
                  <a:pt x="25146" y="914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914400"/>
                </a:lnTo>
                <a:lnTo>
                  <a:pt x="25146" y="914400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12192" y="914400"/>
                </a:lnTo>
                <a:lnTo>
                  <a:pt x="25146" y="926592"/>
                </a:lnTo>
                <a:lnTo>
                  <a:pt x="25146" y="939546"/>
                </a:lnTo>
                <a:lnTo>
                  <a:pt x="2743200" y="939546"/>
                </a:lnTo>
                <a:lnTo>
                  <a:pt x="2743200" y="926592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5146" y="939546"/>
                </a:moveTo>
                <a:lnTo>
                  <a:pt x="25146" y="926592"/>
                </a:lnTo>
                <a:lnTo>
                  <a:pt x="12192" y="914400"/>
                </a:lnTo>
                <a:lnTo>
                  <a:pt x="12192" y="939546"/>
                </a:lnTo>
                <a:lnTo>
                  <a:pt x="25146" y="939546"/>
                </a:lnTo>
                <a:close/>
              </a:path>
              <a:path w="2768346" h="939546">
                <a:moveTo>
                  <a:pt x="2755392" y="25146"/>
                </a:moveTo>
                <a:lnTo>
                  <a:pt x="2743200" y="12192"/>
                </a:lnTo>
                <a:lnTo>
                  <a:pt x="2743200" y="25146"/>
                </a:lnTo>
                <a:lnTo>
                  <a:pt x="2755392" y="25146"/>
                </a:lnTo>
                <a:close/>
              </a:path>
              <a:path w="2768346" h="939546">
                <a:moveTo>
                  <a:pt x="2755392" y="914400"/>
                </a:moveTo>
                <a:lnTo>
                  <a:pt x="2755392" y="25146"/>
                </a:lnTo>
                <a:lnTo>
                  <a:pt x="2743200" y="25146"/>
                </a:lnTo>
                <a:lnTo>
                  <a:pt x="2743200" y="914400"/>
                </a:lnTo>
                <a:lnTo>
                  <a:pt x="2755392" y="914400"/>
                </a:lnTo>
                <a:close/>
              </a:path>
              <a:path w="2768346" h="939546">
                <a:moveTo>
                  <a:pt x="2755392" y="939546"/>
                </a:moveTo>
                <a:lnTo>
                  <a:pt x="2755392" y="914400"/>
                </a:lnTo>
                <a:lnTo>
                  <a:pt x="2743200" y="926592"/>
                </a:lnTo>
                <a:lnTo>
                  <a:pt x="2743200" y="939546"/>
                </a:lnTo>
                <a:lnTo>
                  <a:pt x="2755392" y="93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49563" y="5555488"/>
            <a:ext cx="140843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2860">
              <a:lnSpc>
                <a:spcPct val="100000"/>
              </a:lnSpc>
            </a:pPr>
            <a:r>
              <a:rPr sz="2000" b="1" spc="-170" dirty="0" smtClean="0">
                <a:latin typeface="Arial"/>
                <a:cs typeface="Arial"/>
              </a:rPr>
              <a:t>V</a:t>
            </a:r>
            <a:r>
              <a:rPr sz="2000" b="1" spc="-20" dirty="0" smtClean="0">
                <a:latin typeface="Arial"/>
                <a:cs typeface="Arial"/>
              </a:rPr>
              <a:t>oca</a:t>
            </a:r>
            <a:r>
              <a:rPr sz="2000" b="1" spc="-10" dirty="0" smtClean="0">
                <a:latin typeface="Arial"/>
                <a:cs typeface="Arial"/>
              </a:rPr>
              <a:t>l</a:t>
            </a:r>
            <a:r>
              <a:rPr sz="2000" b="1" spc="5" dirty="0" smtClean="0">
                <a:latin typeface="Arial"/>
                <a:cs typeface="Arial"/>
              </a:rPr>
              <a:t> </a:t>
            </a:r>
            <a:r>
              <a:rPr sz="2000" b="1" spc="-130" dirty="0" smtClean="0">
                <a:latin typeface="Arial"/>
                <a:cs typeface="Arial"/>
              </a:rPr>
              <a:t>T</a:t>
            </a:r>
            <a:r>
              <a:rPr sz="2000" b="1" spc="-10" dirty="0" smtClean="0">
                <a:latin typeface="Arial"/>
                <a:cs typeface="Arial"/>
              </a:rPr>
              <a:t>r</a:t>
            </a:r>
            <a:r>
              <a:rPr sz="2000" b="1" spc="-15" dirty="0" smtClean="0">
                <a:latin typeface="Arial"/>
                <a:cs typeface="Arial"/>
              </a:rPr>
              <a:t>act Parameters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43580" y="3048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1180" y="3048000"/>
            <a:ext cx="0" cy="533399"/>
          </a:xfrm>
          <a:custGeom>
            <a:avLst/>
            <a:gdLst/>
            <a:ahLst/>
            <a:cxnLst/>
            <a:rect l="l" t="t" r="r" b="b"/>
            <a:pathLst>
              <a:path h="533399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380" y="2667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200" y="304838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6180" y="4876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3781" y="4876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1180" y="4495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487718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230">
              <a:lnSpc>
                <a:spcPts val="5235"/>
              </a:lnSpc>
            </a:pP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Information Rate of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297218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7315200" y="0"/>
                </a:moveTo>
                <a:lnTo>
                  <a:pt x="0" y="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7181" y="205740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781" y="2667000"/>
            <a:ext cx="0" cy="685799"/>
          </a:xfrm>
          <a:custGeom>
            <a:avLst/>
            <a:gdLst/>
            <a:ahLst/>
            <a:cxnLst/>
            <a:rect l="l" t="t" r="r" b="b"/>
            <a:pathLst>
              <a:path h="685799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3680" y="2667000"/>
            <a:ext cx="0" cy="685799"/>
          </a:xfrm>
          <a:custGeom>
            <a:avLst/>
            <a:gdLst/>
            <a:ahLst/>
            <a:cxnLst/>
            <a:rect l="l" t="t" r="r" b="b"/>
            <a:pathLst>
              <a:path h="685799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578" y="2667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5859" y="2667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6376" y="2667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180" y="2667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6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780" y="243840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780" y="2616707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780" y="2794254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780" y="2971800"/>
            <a:ext cx="0" cy="102107"/>
          </a:xfrm>
          <a:custGeom>
            <a:avLst/>
            <a:gdLst/>
            <a:ahLst/>
            <a:cxnLst/>
            <a:rect l="l" t="t" r="r" b="b"/>
            <a:pathLst>
              <a:path h="102107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4780" y="3150107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780" y="33276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780" y="350520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4780" y="368350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780" y="38610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780" y="403860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780" y="421690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780" y="43944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4780" y="457200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780" y="475030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4780" y="49278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4780" y="510540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780" y="528370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780" y="54612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780" y="5638800"/>
            <a:ext cx="0" cy="102108"/>
          </a:xfrm>
          <a:custGeom>
            <a:avLst/>
            <a:gdLst/>
            <a:ahLst/>
            <a:cxnLst/>
            <a:rect l="l" t="t" r="r" b="b"/>
            <a:pathLst>
              <a:path h="102108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4780" y="5817108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4780" y="5994653"/>
            <a:ext cx="0" cy="101346"/>
          </a:xfrm>
          <a:custGeom>
            <a:avLst/>
            <a:gdLst/>
            <a:ahLst/>
            <a:cxnLst/>
            <a:rect l="l" t="t" r="r" b="b"/>
            <a:pathLst>
              <a:path h="101346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780" y="6172200"/>
            <a:ext cx="0" cy="102106"/>
          </a:xfrm>
          <a:custGeom>
            <a:avLst/>
            <a:gdLst/>
            <a:ahLst/>
            <a:cxnLst/>
            <a:rect l="l" t="t" r="r" b="b"/>
            <a:pathLst>
              <a:path h="102106">
                <a:moveTo>
                  <a:pt x="0" y="0"/>
                </a:moveTo>
                <a:lnTo>
                  <a:pt x="0" y="102106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2208" y="6350508"/>
            <a:ext cx="25146" cy="50291"/>
          </a:xfrm>
          <a:custGeom>
            <a:avLst/>
            <a:gdLst/>
            <a:ahLst/>
            <a:cxnLst/>
            <a:rect l="l" t="t" r="r" b="b"/>
            <a:pathLst>
              <a:path w="25146" h="50291">
                <a:moveTo>
                  <a:pt x="12573" y="0"/>
                </a:moveTo>
                <a:lnTo>
                  <a:pt x="12573" y="50291"/>
                </a:lnTo>
              </a:path>
            </a:pathLst>
          </a:custGeom>
          <a:ln w="264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50339" y="3392678"/>
            <a:ext cx="76263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200,000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02233" y="3392678"/>
            <a:ext cx="6496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60,000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7972" y="3392678"/>
            <a:ext cx="6496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20,000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3713" y="3392678"/>
            <a:ext cx="6496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10,000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3875" y="3392678"/>
            <a:ext cx="36576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500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9349" y="3392678"/>
            <a:ext cx="252729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latin typeface="Arial"/>
                <a:cs typeface="Arial"/>
              </a:rPr>
              <a:t>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71648" y="1866138"/>
            <a:ext cx="4057015" cy="363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400" b="1" spc="-5" dirty="0" smtClean="0">
                <a:latin typeface="Arial"/>
                <a:cs typeface="Arial"/>
              </a:rPr>
              <a:t>Dat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Rat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(Bit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Pe</a:t>
            </a:r>
            <a:r>
              <a:rPr sz="2400" b="1" spc="0" dirty="0" smtClean="0">
                <a:latin typeface="Arial"/>
                <a:cs typeface="Arial"/>
              </a:rPr>
              <a:t>r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Second)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3962780"/>
            <a:ext cx="2362199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199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180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1380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92300" y="4046473"/>
            <a:ext cx="23133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LDM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PCM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DPCM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-6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ADM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0580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9781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0200" y="396278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27035" y="4015232"/>
            <a:ext cx="98488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Analysis- Synthesis Methods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54667" y="4002271"/>
            <a:ext cx="1235710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Synthesis fro</a:t>
            </a:r>
            <a:r>
              <a:rPr sz="1600" b="1" spc="0" dirty="0" smtClean="0">
                <a:latin typeface="Arial"/>
                <a:cs typeface="Arial"/>
              </a:rPr>
              <a:t>m</a:t>
            </a:r>
            <a:r>
              <a:rPr sz="1600" b="1" spc="10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Printed </a:t>
            </a:r>
            <a:r>
              <a:rPr sz="1600" b="1" spc="-125" dirty="0" smtClean="0">
                <a:latin typeface="Arial"/>
                <a:cs typeface="Arial"/>
              </a:rPr>
              <a:t>T</a:t>
            </a:r>
            <a:r>
              <a:rPr sz="1600" b="1" spc="-5" dirty="0" smtClean="0">
                <a:latin typeface="Arial"/>
                <a:cs typeface="Arial"/>
              </a:rPr>
              <a:t>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683" y="4990338"/>
            <a:ext cx="271907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(N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Sourc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Coding)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82940" y="4990338"/>
            <a:ext cx="224345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Arial"/>
                <a:cs typeface="Arial"/>
              </a:rPr>
              <a:t>(Sourc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Coding)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61413" y="5598667"/>
            <a:ext cx="2620010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2125">
              <a:lnSpc>
                <a:spcPct val="100000"/>
              </a:lnSpc>
            </a:pPr>
            <a:r>
              <a:rPr sz="2800" spc="-10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aveform Representations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95211" y="5598667"/>
            <a:ext cx="2620010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36245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Parametric Representations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4000" b="1" spc="-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Processin</a:t>
            </a:r>
            <a:r>
              <a:rPr sz="4000" b="1" spc="0" dirty="0" smtClean="0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sz="4000" b="1" spc="-2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000" b="1" spc="-5" dirty="0" smtClean="0">
                <a:solidFill>
                  <a:srgbClr val="33339A"/>
                </a:solidFill>
                <a:latin typeface="Arial"/>
                <a:cs typeface="Arial"/>
              </a:rPr>
              <a:t>Applications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898904"/>
            <a:ext cx="9143999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926" y="4079494"/>
            <a:ext cx="98171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 smtClean="0">
                <a:latin typeface="Arial"/>
                <a:cs typeface="Arial"/>
              </a:rPr>
              <a:t>Cellphones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123" y="4292851"/>
            <a:ext cx="407034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 smtClean="0">
                <a:latin typeface="Arial"/>
                <a:cs typeface="Arial"/>
              </a:rPr>
              <a:t>V</a:t>
            </a:r>
            <a:r>
              <a:rPr sz="1400" b="1" spc="-15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39" y="4292851"/>
            <a:ext cx="72263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 smtClean="0">
                <a:latin typeface="Arial"/>
                <a:cs typeface="Arial"/>
              </a:rPr>
              <a:t>V</a:t>
            </a:r>
            <a:r>
              <a:rPr sz="1400" b="1" spc="-15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48768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342900"/>
                </a:moveTo>
                <a:lnTo>
                  <a:pt x="114300" y="342900"/>
                </a:lnTo>
                <a:lnTo>
                  <a:pt x="114299" y="0"/>
                </a:lnTo>
                <a:lnTo>
                  <a:pt x="38099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76200" y="457200"/>
                </a:lnTo>
                <a:lnTo>
                  <a:pt x="152400" y="3429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817" y="4872228"/>
            <a:ext cx="169925" cy="470916"/>
          </a:xfrm>
          <a:custGeom>
            <a:avLst/>
            <a:gdLst/>
            <a:ahLst/>
            <a:cxnLst/>
            <a:rect l="l" t="t" r="r" b="b"/>
            <a:pathLst>
              <a:path w="169925" h="470916">
                <a:moveTo>
                  <a:pt x="46482" y="342900"/>
                </a:moveTo>
                <a:lnTo>
                  <a:pt x="0" y="342900"/>
                </a:lnTo>
                <a:lnTo>
                  <a:pt x="8382" y="355586"/>
                </a:lnTo>
                <a:lnTo>
                  <a:pt x="8382" y="352806"/>
                </a:lnTo>
                <a:lnTo>
                  <a:pt x="12954" y="345186"/>
                </a:lnTo>
                <a:lnTo>
                  <a:pt x="18034" y="352806"/>
                </a:lnTo>
                <a:lnTo>
                  <a:pt x="41910" y="352806"/>
                </a:lnTo>
                <a:lnTo>
                  <a:pt x="41910" y="347472"/>
                </a:lnTo>
                <a:lnTo>
                  <a:pt x="46482" y="342900"/>
                </a:lnTo>
                <a:close/>
              </a:path>
              <a:path w="169925" h="470916">
                <a:moveTo>
                  <a:pt x="18034" y="352806"/>
                </a:moveTo>
                <a:lnTo>
                  <a:pt x="12954" y="345186"/>
                </a:lnTo>
                <a:lnTo>
                  <a:pt x="8382" y="352806"/>
                </a:lnTo>
                <a:lnTo>
                  <a:pt x="18034" y="352806"/>
                </a:lnTo>
                <a:close/>
              </a:path>
              <a:path w="169925" h="470916">
                <a:moveTo>
                  <a:pt x="84963" y="453199"/>
                </a:moveTo>
                <a:lnTo>
                  <a:pt x="18034" y="352806"/>
                </a:lnTo>
                <a:lnTo>
                  <a:pt x="8382" y="352806"/>
                </a:lnTo>
                <a:lnTo>
                  <a:pt x="8382" y="355586"/>
                </a:lnTo>
                <a:lnTo>
                  <a:pt x="80772" y="465149"/>
                </a:lnTo>
                <a:lnTo>
                  <a:pt x="80772" y="459486"/>
                </a:lnTo>
                <a:lnTo>
                  <a:pt x="84963" y="453199"/>
                </a:lnTo>
                <a:close/>
              </a:path>
              <a:path w="169925" h="470916">
                <a:moveTo>
                  <a:pt x="128016" y="342900"/>
                </a:moveTo>
                <a:lnTo>
                  <a:pt x="128015" y="0"/>
                </a:lnTo>
                <a:lnTo>
                  <a:pt x="41909" y="0"/>
                </a:lnTo>
                <a:lnTo>
                  <a:pt x="41910" y="342900"/>
                </a:lnTo>
                <a:lnTo>
                  <a:pt x="46482" y="342900"/>
                </a:lnTo>
                <a:lnTo>
                  <a:pt x="46481" y="9906"/>
                </a:lnTo>
                <a:lnTo>
                  <a:pt x="51815" y="4571"/>
                </a:lnTo>
                <a:lnTo>
                  <a:pt x="51815" y="9906"/>
                </a:lnTo>
                <a:lnTo>
                  <a:pt x="118109" y="9906"/>
                </a:lnTo>
                <a:lnTo>
                  <a:pt x="118109" y="4571"/>
                </a:lnTo>
                <a:lnTo>
                  <a:pt x="122681" y="9906"/>
                </a:lnTo>
                <a:lnTo>
                  <a:pt x="122682" y="342900"/>
                </a:lnTo>
                <a:lnTo>
                  <a:pt x="128016" y="342900"/>
                </a:lnTo>
                <a:close/>
              </a:path>
              <a:path w="169925" h="470916">
                <a:moveTo>
                  <a:pt x="51816" y="352806"/>
                </a:moveTo>
                <a:lnTo>
                  <a:pt x="51815" y="9906"/>
                </a:lnTo>
                <a:lnTo>
                  <a:pt x="46481" y="9906"/>
                </a:lnTo>
                <a:lnTo>
                  <a:pt x="46482" y="342900"/>
                </a:lnTo>
                <a:lnTo>
                  <a:pt x="41910" y="347472"/>
                </a:lnTo>
                <a:lnTo>
                  <a:pt x="41910" y="352806"/>
                </a:lnTo>
                <a:lnTo>
                  <a:pt x="51816" y="352806"/>
                </a:lnTo>
                <a:close/>
              </a:path>
              <a:path w="169925" h="470916">
                <a:moveTo>
                  <a:pt x="51815" y="9906"/>
                </a:moveTo>
                <a:lnTo>
                  <a:pt x="51815" y="4571"/>
                </a:lnTo>
                <a:lnTo>
                  <a:pt x="46481" y="9906"/>
                </a:lnTo>
                <a:lnTo>
                  <a:pt x="51815" y="9906"/>
                </a:lnTo>
                <a:close/>
              </a:path>
              <a:path w="169925" h="470916">
                <a:moveTo>
                  <a:pt x="89154" y="459486"/>
                </a:moveTo>
                <a:lnTo>
                  <a:pt x="84963" y="453199"/>
                </a:lnTo>
                <a:lnTo>
                  <a:pt x="80772" y="459486"/>
                </a:lnTo>
                <a:lnTo>
                  <a:pt x="89154" y="459486"/>
                </a:lnTo>
                <a:close/>
              </a:path>
              <a:path w="169925" h="470916">
                <a:moveTo>
                  <a:pt x="89154" y="464058"/>
                </a:moveTo>
                <a:lnTo>
                  <a:pt x="89154" y="459486"/>
                </a:lnTo>
                <a:lnTo>
                  <a:pt x="80772" y="459486"/>
                </a:lnTo>
                <a:lnTo>
                  <a:pt x="80772" y="465149"/>
                </a:lnTo>
                <a:lnTo>
                  <a:pt x="84582" y="470916"/>
                </a:lnTo>
                <a:lnTo>
                  <a:pt x="89154" y="464058"/>
                </a:lnTo>
                <a:close/>
              </a:path>
              <a:path w="169925" h="470916">
                <a:moveTo>
                  <a:pt x="160782" y="356616"/>
                </a:moveTo>
                <a:lnTo>
                  <a:pt x="160782" y="352805"/>
                </a:lnTo>
                <a:lnTo>
                  <a:pt x="151892" y="352806"/>
                </a:lnTo>
                <a:lnTo>
                  <a:pt x="84963" y="453199"/>
                </a:lnTo>
                <a:lnTo>
                  <a:pt x="89154" y="459486"/>
                </a:lnTo>
                <a:lnTo>
                  <a:pt x="89154" y="464058"/>
                </a:lnTo>
                <a:lnTo>
                  <a:pt x="160782" y="356616"/>
                </a:lnTo>
                <a:close/>
              </a:path>
              <a:path w="169925" h="470916">
                <a:moveTo>
                  <a:pt x="122681" y="9906"/>
                </a:moveTo>
                <a:lnTo>
                  <a:pt x="118109" y="4571"/>
                </a:lnTo>
                <a:lnTo>
                  <a:pt x="118109" y="9906"/>
                </a:lnTo>
                <a:lnTo>
                  <a:pt x="122681" y="9906"/>
                </a:lnTo>
                <a:close/>
              </a:path>
              <a:path w="169925" h="470916">
                <a:moveTo>
                  <a:pt x="128016" y="352806"/>
                </a:moveTo>
                <a:lnTo>
                  <a:pt x="128016" y="347472"/>
                </a:lnTo>
                <a:lnTo>
                  <a:pt x="122682" y="342900"/>
                </a:lnTo>
                <a:lnTo>
                  <a:pt x="122681" y="9906"/>
                </a:lnTo>
                <a:lnTo>
                  <a:pt x="118109" y="9906"/>
                </a:lnTo>
                <a:lnTo>
                  <a:pt x="118110" y="352806"/>
                </a:lnTo>
                <a:lnTo>
                  <a:pt x="128016" y="352806"/>
                </a:lnTo>
                <a:close/>
              </a:path>
              <a:path w="169925" h="470916">
                <a:moveTo>
                  <a:pt x="169926" y="342900"/>
                </a:moveTo>
                <a:lnTo>
                  <a:pt x="122682" y="342900"/>
                </a:lnTo>
                <a:lnTo>
                  <a:pt x="128016" y="347472"/>
                </a:lnTo>
                <a:lnTo>
                  <a:pt x="128016" y="352806"/>
                </a:lnTo>
                <a:lnTo>
                  <a:pt x="151892" y="352805"/>
                </a:lnTo>
                <a:lnTo>
                  <a:pt x="156972" y="345186"/>
                </a:lnTo>
                <a:lnTo>
                  <a:pt x="160782" y="352805"/>
                </a:lnTo>
                <a:lnTo>
                  <a:pt x="160782" y="356616"/>
                </a:lnTo>
                <a:lnTo>
                  <a:pt x="169926" y="342900"/>
                </a:lnTo>
                <a:close/>
              </a:path>
              <a:path w="169925" h="470916">
                <a:moveTo>
                  <a:pt x="160782" y="352805"/>
                </a:moveTo>
                <a:lnTo>
                  <a:pt x="156972" y="345186"/>
                </a:lnTo>
                <a:lnTo>
                  <a:pt x="151892" y="352806"/>
                </a:lnTo>
                <a:lnTo>
                  <a:pt x="160782" y="352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5745" y="5451094"/>
            <a:ext cx="132715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Conserve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bandwidth,</a:t>
            </a:r>
            <a:r>
              <a:rPr sz="1400" b="1" spc="-10" dirty="0" smtClean="0">
                <a:latin typeface="Arial"/>
                <a:cs typeface="Arial"/>
              </a:rPr>
              <a:t> encr</a:t>
            </a:r>
            <a:r>
              <a:rPr sz="1400" b="1" spc="-30" dirty="0" smtClean="0">
                <a:latin typeface="Arial"/>
                <a:cs typeface="Arial"/>
              </a:rPr>
              <a:t>y</a:t>
            </a:r>
            <a:r>
              <a:rPr sz="1400" b="1" spc="-15" dirty="0" smtClean="0">
                <a:latin typeface="Arial"/>
                <a:cs typeface="Arial"/>
              </a:rPr>
              <a:t>p</a:t>
            </a:r>
            <a:r>
              <a:rPr sz="1400" b="1" spc="-10" dirty="0" smtClean="0">
                <a:latin typeface="Arial"/>
                <a:cs typeface="Arial"/>
              </a:rPr>
              <a:t>tion, secrec</a:t>
            </a:r>
            <a:r>
              <a:rPr sz="1400" b="1" spc="-130" dirty="0" smtClean="0">
                <a:latin typeface="Arial"/>
                <a:cs typeface="Arial"/>
              </a:rPr>
              <a:t>y</a:t>
            </a:r>
            <a:r>
              <a:rPr sz="1400" b="1" spc="-5" dirty="0" smtClean="0">
                <a:latin typeface="Arial"/>
                <a:cs typeface="Arial"/>
              </a:rPr>
              <a:t>,</a:t>
            </a:r>
            <a:r>
              <a:rPr sz="1400" b="1" spc="-10" dirty="0" smtClean="0">
                <a:latin typeface="Arial"/>
                <a:cs typeface="Arial"/>
              </a:rPr>
              <a:t> seamless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voice and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32" y="4660889"/>
            <a:ext cx="923290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1400" b="1" spc="-15" dirty="0" smtClean="0">
                <a:latin typeface="Arial"/>
                <a:cs typeface="Arial"/>
              </a:rPr>
              <a:t>Messages,</a:t>
            </a:r>
            <a:r>
              <a:rPr sz="1400" b="1" spc="-10" dirty="0" smtClean="0">
                <a:latin typeface="Arial"/>
                <a:cs typeface="Arial"/>
              </a:rPr>
              <a:t> IVR,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call centers, telematics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6229" y="4689066"/>
            <a:ext cx="815340" cy="65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Secure access, forensics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0041" y="4536661"/>
            <a:ext cx="942975" cy="214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0000"/>
              </a:lnSpc>
            </a:pPr>
            <a:r>
              <a:rPr sz="1400" b="1" spc="-15" dirty="0" smtClean="0">
                <a:latin typeface="Arial"/>
                <a:cs typeface="Arial"/>
              </a:rPr>
              <a:t>Dictation, command- and-</a:t>
            </a:r>
            <a:r>
              <a:rPr sz="1400" b="1" spc="-10" dirty="0" smtClean="0">
                <a:latin typeface="Arial"/>
                <a:cs typeface="Arial"/>
              </a:rPr>
              <a:t> control, agents,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NL voice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dialogues,</a:t>
            </a:r>
            <a:r>
              <a:rPr sz="1400" b="1" spc="-10" dirty="0" smtClean="0">
                <a:latin typeface="Arial"/>
                <a:cs typeface="Arial"/>
              </a:rPr>
              <a:t> call centers, help desks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5494" y="4460440"/>
            <a:ext cx="842644" cy="171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Readings for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the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blind, speed-up an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15" dirty="0" smtClean="0">
                <a:latin typeface="Arial"/>
                <a:cs typeface="Arial"/>
              </a:rPr>
              <a:t> slow- dow</a:t>
            </a:r>
            <a:r>
              <a:rPr sz="1400" b="1" spc="-10" dirty="0" smtClean="0">
                <a:latin typeface="Arial"/>
                <a:cs typeface="Arial"/>
              </a:rPr>
              <a:t>n </a:t>
            </a:r>
            <a:r>
              <a:rPr sz="1400" b="1" spc="-15" dirty="0" smtClean="0">
                <a:latin typeface="Arial"/>
                <a:cs typeface="Arial"/>
              </a:rPr>
              <a:t>of speech</a:t>
            </a:r>
            <a:r>
              <a:rPr sz="1400" b="1" spc="-10" dirty="0" smtClean="0">
                <a:latin typeface="Arial"/>
                <a:cs typeface="Arial"/>
              </a:rPr>
              <a:t> rates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7577" y="4384219"/>
            <a:ext cx="1080135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400" b="1" spc="-10" dirty="0" smtClean="0">
                <a:latin typeface="Arial"/>
                <a:cs typeface="Arial"/>
              </a:rPr>
              <a:t>Noise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and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echo</a:t>
            </a:r>
            <a:r>
              <a:rPr sz="1400" b="1" spc="-10" dirty="0" smtClean="0">
                <a:latin typeface="Arial"/>
                <a:cs typeface="Arial"/>
              </a:rPr>
              <a:t> removal, alignment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of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speec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5" dirty="0" smtClean="0">
                <a:latin typeface="Arial"/>
                <a:cs typeface="Arial"/>
              </a:rPr>
              <a:t>and</a:t>
            </a:r>
            <a:r>
              <a:rPr sz="1400" b="1" spc="-10" dirty="0" smtClean="0">
                <a:latin typeface="Arial"/>
                <a:cs typeface="Arial"/>
              </a:rPr>
              <a:t> text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7020">
              <a:lnSpc>
                <a:spcPct val="100000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Stack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952" y="1824227"/>
            <a:ext cx="6256020" cy="5221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216" y="6743445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165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What </a:t>
            </a:r>
            <a:r>
              <a:rPr sz="4400" b="1" spc="-35" dirty="0" smtClean="0">
                <a:solidFill>
                  <a:srgbClr val="33339A"/>
                </a:solidFill>
                <a:latin typeface="Arial"/>
                <a:cs typeface="Arial"/>
              </a:rPr>
              <a:t>We </a:t>
            </a:r>
            <a:r>
              <a:rPr sz="4400" b="1" spc="-20" dirty="0" smtClean="0">
                <a:solidFill>
                  <a:srgbClr val="33339A"/>
                </a:solidFill>
                <a:latin typeface="Arial"/>
                <a:cs typeface="Arial"/>
              </a:rPr>
              <a:t>Will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Be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Learning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 smtClean="0">
                <a:latin typeface="Arial"/>
                <a:cs typeface="Arial"/>
              </a:rPr>
              <a:t>review </a:t>
            </a:r>
            <a:r>
              <a:rPr sz="2000" spc="-15" dirty="0" smtClean="0">
                <a:latin typeface="Arial"/>
                <a:cs typeface="Arial"/>
              </a:rPr>
              <a:t>some </a:t>
            </a:r>
            <a:r>
              <a:rPr sz="2000" spc="-10" dirty="0" smtClean="0">
                <a:latin typeface="Arial"/>
                <a:cs typeface="Arial"/>
              </a:rPr>
              <a:t>basic </a:t>
            </a:r>
            <a:r>
              <a:rPr sz="2000" spc="-15" dirty="0" smtClean="0">
                <a:latin typeface="Arial"/>
                <a:cs typeface="Arial"/>
              </a:rPr>
              <a:t>dsp </a:t>
            </a:r>
            <a:r>
              <a:rPr sz="2000" spc="-10" dirty="0" smtClean="0"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  <a:p>
            <a:pPr marL="355600" marR="421005" indent="-342900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5" dirty="0" smtClean="0">
                <a:latin typeface="Arial"/>
                <a:cs typeface="Arial"/>
              </a:rPr>
              <a:t>speech </a:t>
            </a:r>
            <a:r>
              <a:rPr sz="2000" spc="-10" dirty="0" smtClean="0">
                <a:latin typeface="Arial"/>
                <a:cs typeface="Arial"/>
              </a:rPr>
              <a:t>production </a:t>
            </a:r>
            <a:r>
              <a:rPr sz="2000" spc="-15" dirty="0" smtClean="0">
                <a:latin typeface="Arial"/>
                <a:cs typeface="Arial"/>
              </a:rPr>
              <a:t>model—acoustics, </a:t>
            </a:r>
            <a:r>
              <a:rPr sz="2000" spc="-10" dirty="0" smtClean="0">
                <a:latin typeface="Arial"/>
                <a:cs typeface="Arial"/>
              </a:rPr>
              <a:t>articulatory concepts,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speech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production </a:t>
            </a:r>
            <a:r>
              <a:rPr sz="2000" spc="-20" dirty="0" smtClean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55600" marR="50165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5" dirty="0" smtClean="0">
                <a:latin typeface="Arial"/>
                <a:cs typeface="Arial"/>
              </a:rPr>
              <a:t>speech </a:t>
            </a:r>
            <a:r>
              <a:rPr sz="2000" spc="-10" dirty="0" smtClean="0">
                <a:latin typeface="Arial"/>
                <a:cs typeface="Arial"/>
              </a:rPr>
              <a:t>perception </a:t>
            </a:r>
            <a:r>
              <a:rPr sz="2000" spc="-15" dirty="0" smtClean="0">
                <a:latin typeface="Arial"/>
                <a:cs typeface="Arial"/>
              </a:rPr>
              <a:t>model—ear </a:t>
            </a:r>
            <a:r>
              <a:rPr sz="2000" spc="-10" dirty="0" smtClean="0">
                <a:latin typeface="Arial"/>
                <a:cs typeface="Arial"/>
              </a:rPr>
              <a:t>models, auditory signal processing, equivalent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acoustic processing </a:t>
            </a:r>
            <a:r>
              <a:rPr sz="2000" spc="-15" dirty="0" smtClean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55600" marR="323215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 smtClean="0">
                <a:latin typeface="Arial"/>
                <a:cs typeface="Arial"/>
              </a:rPr>
              <a:t>time </a:t>
            </a:r>
            <a:r>
              <a:rPr sz="2000" spc="-15" dirty="0" smtClean="0">
                <a:latin typeface="Arial"/>
                <a:cs typeface="Arial"/>
              </a:rPr>
              <a:t>domain </a:t>
            </a:r>
            <a:r>
              <a:rPr sz="2000" spc="-10" dirty="0" smtClean="0">
                <a:latin typeface="Arial"/>
                <a:cs typeface="Arial"/>
              </a:rPr>
              <a:t>processing </a:t>
            </a:r>
            <a:r>
              <a:rPr sz="2000" spc="-15" dirty="0" smtClean="0">
                <a:latin typeface="Arial"/>
                <a:cs typeface="Arial"/>
              </a:rPr>
              <a:t>concepts—speech </a:t>
            </a:r>
            <a:r>
              <a:rPr sz="2000" spc="-10" dirty="0" smtClean="0">
                <a:latin typeface="Arial"/>
                <a:cs typeface="Arial"/>
              </a:rPr>
              <a:t>properties,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pitch, voiced- unvoiced, energy, autocorrelation, zero-crossing rates</a:t>
            </a:r>
            <a:endParaRPr sz="2000">
              <a:latin typeface="Arial"/>
              <a:cs typeface="Arial"/>
            </a:endParaRPr>
          </a:p>
          <a:p>
            <a:pPr marL="355600" marR="1270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 smtClean="0">
                <a:latin typeface="Arial"/>
                <a:cs typeface="Arial"/>
              </a:rPr>
              <a:t>short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time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Fourier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analysis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methods—digital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filter banks, spectrograms, analysis-synthesis systems,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vocoders</a:t>
            </a:r>
            <a:endParaRPr sz="2000">
              <a:latin typeface="Arial"/>
              <a:cs typeface="Arial"/>
            </a:endParaRPr>
          </a:p>
          <a:p>
            <a:pPr marL="355600" marR="19558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5" dirty="0" smtClean="0">
                <a:latin typeface="Arial"/>
                <a:cs typeface="Arial"/>
              </a:rPr>
              <a:t>homomorphic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speech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processing—cepstrum,</a:t>
            </a:r>
            <a:r>
              <a:rPr sz="2000" spc="-10" dirty="0" smtClean="0">
                <a:latin typeface="Arial"/>
                <a:cs typeface="Arial"/>
              </a:rPr>
              <a:t> pitch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detection,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formant </a:t>
            </a:r>
            <a:r>
              <a:rPr sz="2000" spc="-15" dirty="0" smtClean="0">
                <a:latin typeface="Arial"/>
                <a:cs typeface="Arial"/>
              </a:rPr>
              <a:t>estimation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homomorphi</a:t>
            </a:r>
            <a:r>
              <a:rPr sz="2000" spc="-10" dirty="0" smtClean="0">
                <a:latin typeface="Arial"/>
                <a:cs typeface="Arial"/>
              </a:rPr>
              <a:t>c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vocoder</a:t>
            </a:r>
            <a:endParaRPr sz="2000">
              <a:latin typeface="Arial"/>
              <a:cs typeface="Arial"/>
            </a:endParaRPr>
          </a:p>
          <a:p>
            <a:pPr marL="355600" marR="136525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 smtClean="0">
                <a:latin typeface="Arial"/>
                <a:cs typeface="Arial"/>
              </a:rPr>
              <a:t>linear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predictive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coding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methods—autocorrelation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method,</a:t>
            </a:r>
            <a:r>
              <a:rPr sz="2000" spc="-10" dirty="0" smtClean="0">
                <a:latin typeface="Arial"/>
                <a:cs typeface="Arial"/>
              </a:rPr>
              <a:t> covariance </a:t>
            </a:r>
            <a:r>
              <a:rPr sz="2000" spc="-20" dirty="0" smtClean="0">
                <a:latin typeface="Arial"/>
                <a:cs typeface="Arial"/>
              </a:rPr>
              <a:t>method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15" dirty="0" smtClean="0">
                <a:latin typeface="Arial"/>
                <a:cs typeface="Arial"/>
              </a:rPr>
              <a:t>lattice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methods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15" dirty="0" smtClean="0">
                <a:latin typeface="Arial"/>
                <a:cs typeface="Arial"/>
              </a:rPr>
              <a:t>relation to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voca</a:t>
            </a:r>
            <a:r>
              <a:rPr sz="2000" spc="-5" dirty="0" smtClean="0">
                <a:latin typeface="Arial"/>
                <a:cs typeface="Arial"/>
              </a:rPr>
              <a:t>l </a:t>
            </a:r>
            <a:r>
              <a:rPr sz="2000" spc="-15" dirty="0" smtClean="0">
                <a:latin typeface="Arial"/>
                <a:cs typeface="Arial"/>
              </a:rPr>
              <a:t>trac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3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55600" marR="8128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 smtClean="0">
                <a:latin typeface="Arial"/>
                <a:cs typeface="Arial"/>
              </a:rPr>
              <a:t>s</a:t>
            </a:r>
            <a:r>
              <a:rPr sz="2000" spc="-20" dirty="0" smtClean="0">
                <a:latin typeface="Arial"/>
                <a:cs typeface="Arial"/>
              </a:rPr>
              <a:t>peec</a:t>
            </a:r>
            <a:r>
              <a:rPr sz="2000" spc="-15" dirty="0" smtClean="0">
                <a:latin typeface="Arial"/>
                <a:cs typeface="Arial"/>
              </a:rPr>
              <a:t>h wavefor</a:t>
            </a:r>
            <a:r>
              <a:rPr sz="2000" spc="-20" dirty="0" smtClean="0">
                <a:latin typeface="Arial"/>
                <a:cs typeface="Arial"/>
              </a:rPr>
              <a:t>m </a:t>
            </a:r>
            <a:r>
              <a:rPr sz="2000" spc="-15" dirty="0" smtClean="0">
                <a:latin typeface="Arial"/>
                <a:cs typeface="Arial"/>
              </a:rPr>
              <a:t>coding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 source </a:t>
            </a:r>
            <a:r>
              <a:rPr sz="2000" spc="-20" dirty="0" smtClean="0">
                <a:latin typeface="Arial"/>
                <a:cs typeface="Arial"/>
              </a:rPr>
              <a:t>models—delt</a:t>
            </a:r>
            <a:r>
              <a:rPr sz="2000" spc="-15" dirty="0" smtClean="0">
                <a:latin typeface="Arial"/>
                <a:cs typeface="Arial"/>
              </a:rPr>
              <a:t>a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modulation</a:t>
            </a:r>
            <a:r>
              <a:rPr sz="2000" spc="-10" dirty="0" smtClean="0">
                <a:latin typeface="Arial"/>
                <a:cs typeface="Arial"/>
              </a:rPr>
              <a:t>, </a:t>
            </a:r>
            <a:r>
              <a:rPr sz="2000" spc="-20" dirty="0" smtClean="0">
                <a:latin typeface="Arial"/>
                <a:cs typeface="Arial"/>
              </a:rPr>
              <a:t>PCM,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mu-law, </a:t>
            </a:r>
            <a:r>
              <a:rPr sz="2000" spc="-15" dirty="0" smtClean="0">
                <a:latin typeface="Arial"/>
                <a:cs typeface="Arial"/>
              </a:rPr>
              <a:t>ADPCM,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vector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quantization,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multipulse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coding, </a:t>
            </a:r>
            <a:r>
              <a:rPr sz="2000" spc="-15" dirty="0" smtClean="0">
                <a:latin typeface="Arial"/>
                <a:cs typeface="Arial"/>
              </a:rPr>
              <a:t>CELP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coding</a:t>
            </a:r>
            <a:endParaRPr sz="2000">
              <a:latin typeface="Arial"/>
              <a:cs typeface="Arial"/>
            </a:endParaRPr>
          </a:p>
          <a:p>
            <a:pPr marL="355600" marR="295910" indent="-342900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5" dirty="0" smtClean="0">
                <a:latin typeface="Arial"/>
                <a:cs typeface="Arial"/>
              </a:rPr>
              <a:t>m</a:t>
            </a:r>
            <a:r>
              <a:rPr sz="2000" spc="-10" dirty="0" smtClean="0">
                <a:latin typeface="Arial"/>
                <a:cs typeface="Arial"/>
              </a:rPr>
              <a:t>ethods for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speech </a:t>
            </a:r>
            <a:r>
              <a:rPr sz="2000" spc="-10" dirty="0" smtClean="0">
                <a:latin typeface="Arial"/>
                <a:cs typeface="Arial"/>
              </a:rPr>
              <a:t>synthesis </a:t>
            </a:r>
            <a:r>
              <a:rPr sz="2000" spc="-15" dirty="0" smtClean="0">
                <a:latin typeface="Arial"/>
                <a:cs typeface="Arial"/>
              </a:rPr>
              <a:t>and </a:t>
            </a:r>
            <a:r>
              <a:rPr sz="2000" spc="-10" dirty="0" smtClean="0">
                <a:latin typeface="Arial"/>
                <a:cs typeface="Arial"/>
              </a:rPr>
              <a:t>text-to-speech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systems—physical</a:t>
            </a:r>
            <a:r>
              <a:rPr sz="2000" spc="-10" dirty="0" smtClean="0">
                <a:latin typeface="Arial"/>
                <a:cs typeface="Arial"/>
              </a:rPr>
              <a:t> models,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formant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models,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articulatory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models,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concatenative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ts val="238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 smtClean="0">
                <a:latin typeface="Arial"/>
                <a:cs typeface="Arial"/>
              </a:rPr>
              <a:t>method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15" dirty="0" smtClean="0">
                <a:latin typeface="Arial"/>
                <a:cs typeface="Arial"/>
              </a:rPr>
              <a:t>fo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-20" dirty="0" smtClean="0">
                <a:latin typeface="Arial"/>
                <a:cs typeface="Arial"/>
              </a:rPr>
              <a:t> speec</a:t>
            </a:r>
            <a:r>
              <a:rPr sz="2000" spc="-15" dirty="0" smtClean="0">
                <a:latin typeface="Arial"/>
                <a:cs typeface="Arial"/>
              </a:rPr>
              <a:t>h recognition—the </a:t>
            </a:r>
            <a:r>
              <a:rPr sz="2000" spc="-20" dirty="0" smtClean="0">
                <a:latin typeface="Arial"/>
                <a:cs typeface="Arial"/>
              </a:rPr>
              <a:t>Hidde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2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Marko</a:t>
            </a:r>
            <a:r>
              <a:rPr sz="2000" spc="-10" dirty="0" smtClean="0">
                <a:latin typeface="Arial"/>
                <a:cs typeface="Arial"/>
              </a:rPr>
              <a:t>v </a:t>
            </a:r>
            <a:r>
              <a:rPr sz="2000" spc="-20" dirty="0" smtClean="0">
                <a:latin typeface="Arial"/>
                <a:cs typeface="Arial"/>
              </a:rPr>
              <a:t>Mode</a:t>
            </a:r>
            <a:r>
              <a:rPr sz="2000" spc="-5" dirty="0" smtClean="0">
                <a:latin typeface="Arial"/>
                <a:cs typeface="Arial"/>
              </a:rPr>
              <a:t>l </a:t>
            </a:r>
            <a:r>
              <a:rPr sz="2000" spc="-20" dirty="0" smtClean="0">
                <a:latin typeface="Arial"/>
                <a:cs typeface="Arial"/>
              </a:rPr>
              <a:t>(HMM)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6385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Stack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752600"/>
            <a:ext cx="65532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8027" y="1748027"/>
            <a:ext cx="6563106" cy="5267706"/>
          </a:xfrm>
          <a:custGeom>
            <a:avLst/>
            <a:gdLst/>
            <a:ahLst/>
            <a:cxnLst/>
            <a:rect l="l" t="t" r="r" b="b"/>
            <a:pathLst>
              <a:path w="6563106" h="5267706">
                <a:moveTo>
                  <a:pt x="6563106" y="5267706"/>
                </a:moveTo>
                <a:lnTo>
                  <a:pt x="6563106" y="0"/>
                </a:lnTo>
                <a:lnTo>
                  <a:pt x="0" y="0"/>
                </a:lnTo>
                <a:lnTo>
                  <a:pt x="0" y="5267706"/>
                </a:lnTo>
                <a:lnTo>
                  <a:pt x="4572" y="5267706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6553200" y="9905"/>
                </a:lnTo>
                <a:lnTo>
                  <a:pt x="6553200" y="4571"/>
                </a:lnTo>
                <a:lnTo>
                  <a:pt x="6557772" y="9905"/>
                </a:lnTo>
                <a:lnTo>
                  <a:pt x="6557772" y="5267706"/>
                </a:lnTo>
                <a:lnTo>
                  <a:pt x="6563106" y="5267706"/>
                </a:lnTo>
                <a:close/>
              </a:path>
              <a:path w="6563106" h="5267706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563106" h="5267706">
                <a:moveTo>
                  <a:pt x="9906" y="5257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257800"/>
                </a:lnTo>
                <a:lnTo>
                  <a:pt x="9906" y="5257800"/>
                </a:lnTo>
                <a:close/>
              </a:path>
              <a:path w="6563106" h="5267706">
                <a:moveTo>
                  <a:pt x="6557772" y="5257800"/>
                </a:moveTo>
                <a:lnTo>
                  <a:pt x="4572" y="5257800"/>
                </a:lnTo>
                <a:lnTo>
                  <a:pt x="9906" y="5262372"/>
                </a:lnTo>
                <a:lnTo>
                  <a:pt x="9906" y="5267706"/>
                </a:lnTo>
                <a:lnTo>
                  <a:pt x="6553200" y="5267706"/>
                </a:lnTo>
                <a:lnTo>
                  <a:pt x="6553200" y="5262372"/>
                </a:lnTo>
                <a:lnTo>
                  <a:pt x="6557772" y="5257800"/>
                </a:lnTo>
                <a:close/>
              </a:path>
              <a:path w="6563106" h="5267706">
                <a:moveTo>
                  <a:pt x="9906" y="5267706"/>
                </a:moveTo>
                <a:lnTo>
                  <a:pt x="9906" y="5262372"/>
                </a:lnTo>
                <a:lnTo>
                  <a:pt x="4572" y="5257800"/>
                </a:lnTo>
                <a:lnTo>
                  <a:pt x="4572" y="5267706"/>
                </a:lnTo>
                <a:lnTo>
                  <a:pt x="9906" y="5267706"/>
                </a:lnTo>
                <a:close/>
              </a:path>
              <a:path w="6563106" h="5267706">
                <a:moveTo>
                  <a:pt x="6557772" y="9905"/>
                </a:moveTo>
                <a:lnTo>
                  <a:pt x="6553200" y="4571"/>
                </a:lnTo>
                <a:lnTo>
                  <a:pt x="6553200" y="9905"/>
                </a:lnTo>
                <a:lnTo>
                  <a:pt x="6557772" y="9905"/>
                </a:lnTo>
                <a:close/>
              </a:path>
              <a:path w="6563106" h="5267706">
                <a:moveTo>
                  <a:pt x="6557772" y="5257800"/>
                </a:moveTo>
                <a:lnTo>
                  <a:pt x="6557772" y="9905"/>
                </a:lnTo>
                <a:lnTo>
                  <a:pt x="6553200" y="9905"/>
                </a:lnTo>
                <a:lnTo>
                  <a:pt x="6553200" y="5257800"/>
                </a:lnTo>
                <a:lnTo>
                  <a:pt x="6557772" y="5257800"/>
                </a:lnTo>
                <a:close/>
              </a:path>
              <a:path w="6563106" h="5267706">
                <a:moveTo>
                  <a:pt x="6557772" y="5267706"/>
                </a:moveTo>
                <a:lnTo>
                  <a:pt x="6557772" y="5257800"/>
                </a:lnTo>
                <a:lnTo>
                  <a:pt x="6553200" y="5262372"/>
                </a:lnTo>
                <a:lnTo>
                  <a:pt x="6553200" y="5267706"/>
                </a:lnTo>
                <a:lnTo>
                  <a:pt x="6557772" y="5267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4927853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>
                <a:moveTo>
                  <a:pt x="655320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3340608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>
                <a:moveTo>
                  <a:pt x="655320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919978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>
                <a:moveTo>
                  <a:pt x="655320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39" y="1789938"/>
            <a:ext cx="6182995" cy="4965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2400" b="1" i="1" spc="-8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Application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0" dirty="0" smtClean="0">
                <a:latin typeface="Arial"/>
                <a:cs typeface="Arial"/>
              </a:rPr>
              <a:t>—</a:t>
            </a:r>
            <a:r>
              <a:rPr sz="2400" b="1" i="1" spc="-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coding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-2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synthesis, recognition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-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understanding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-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verification, languag</a:t>
            </a:r>
            <a:r>
              <a:rPr sz="2400" b="1" spc="0" dirty="0" smtClean="0">
                <a:latin typeface="Arial"/>
                <a:cs typeface="Arial"/>
              </a:rPr>
              <a:t>e </a:t>
            </a:r>
            <a:r>
              <a:rPr sz="2400" b="1" spc="-5" dirty="0" smtClean="0">
                <a:latin typeface="Arial"/>
                <a:cs typeface="Arial"/>
              </a:rPr>
              <a:t>translation</a:t>
            </a:r>
            <a:r>
              <a:rPr sz="2400" b="1" spc="0" dirty="0" smtClean="0">
                <a:latin typeface="Arial"/>
                <a:cs typeface="Arial"/>
              </a:rPr>
              <a:t>, </a:t>
            </a:r>
            <a:r>
              <a:rPr sz="2400" b="1" spc="-5" dirty="0" smtClean="0">
                <a:latin typeface="Arial"/>
                <a:cs typeface="Arial"/>
              </a:rPr>
              <a:t>speed-up/slow-down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 marR="247650" indent="0">
              <a:lnSpc>
                <a:spcPct val="100000"/>
              </a:lnSpc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2400" b="1" i="1" spc="-8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Algorithm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400" b="1" i="1" spc="-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—speech-silence (background)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voiced-unvoice</a:t>
            </a:r>
            <a:r>
              <a:rPr sz="2400" b="1" spc="0" dirty="0" smtClean="0">
                <a:latin typeface="Arial"/>
                <a:cs typeface="Arial"/>
              </a:rPr>
              <a:t>d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decision, pitc</a:t>
            </a:r>
            <a:r>
              <a:rPr sz="2400" b="1" spc="0" dirty="0" smtClean="0">
                <a:latin typeface="Arial"/>
                <a:cs typeface="Arial"/>
              </a:rPr>
              <a:t>h </a:t>
            </a:r>
            <a:r>
              <a:rPr sz="2400" b="1" spc="-5" dirty="0" smtClean="0">
                <a:latin typeface="Arial"/>
                <a:cs typeface="Arial"/>
              </a:rPr>
              <a:t>detection</a:t>
            </a:r>
            <a:r>
              <a:rPr sz="2400" b="1" spc="0" dirty="0" smtClean="0">
                <a:latin typeface="Arial"/>
                <a:cs typeface="Arial"/>
              </a:rPr>
              <a:t>, </a:t>
            </a:r>
            <a:r>
              <a:rPr sz="2400" b="1" spc="-5" dirty="0" smtClean="0">
                <a:latin typeface="Arial"/>
                <a:cs typeface="Arial"/>
              </a:rPr>
              <a:t>forman</a:t>
            </a:r>
            <a:r>
              <a:rPr sz="2400" b="1" spc="0" dirty="0" smtClean="0">
                <a:latin typeface="Arial"/>
                <a:cs typeface="Arial"/>
              </a:rPr>
              <a:t>t </a:t>
            </a:r>
            <a:r>
              <a:rPr sz="2400" b="1" spc="-5" dirty="0" smtClean="0">
                <a:latin typeface="Arial"/>
                <a:cs typeface="Arial"/>
              </a:rPr>
              <a:t>estimation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2"/>
              </a:spcBef>
            </a:pPr>
            <a:endParaRPr sz="1000"/>
          </a:p>
          <a:p>
            <a:pPr marL="496570" marR="283845" indent="0" algn="ctr">
              <a:lnSpc>
                <a:spcPct val="100000"/>
              </a:lnSpc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Speec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Representation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400" b="1" i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—</a:t>
            </a:r>
            <a:r>
              <a:rPr sz="2400" b="1" spc="-5" dirty="0" smtClean="0">
                <a:latin typeface="Arial"/>
                <a:cs typeface="Arial"/>
              </a:rPr>
              <a:t> temporal, spectral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homomorphic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-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LPC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2"/>
              </a:spcBef>
            </a:pPr>
            <a:endParaRPr sz="1000"/>
          </a:p>
          <a:p>
            <a:pPr marL="346075" marR="133350" algn="ctr">
              <a:lnSpc>
                <a:spcPct val="100000"/>
              </a:lnSpc>
            </a:pPr>
            <a:r>
              <a:rPr sz="2400" b="1" i="1" spc="-5" dirty="0" smtClean="0">
                <a:solidFill>
                  <a:srgbClr val="33339A"/>
                </a:solidFill>
                <a:latin typeface="Arial"/>
                <a:cs typeface="Arial"/>
              </a:rPr>
              <a:t>Fundamental</a:t>
            </a:r>
            <a:r>
              <a:rPr sz="24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4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—</a:t>
            </a:r>
            <a:r>
              <a:rPr sz="2400" b="1" spc="-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acoustics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1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linguistics, pragmatics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speec</a:t>
            </a:r>
            <a:r>
              <a:rPr sz="2400" b="1" spc="0" dirty="0" smtClean="0">
                <a:latin typeface="Arial"/>
                <a:cs typeface="Arial"/>
              </a:rPr>
              <a:t>h</a:t>
            </a:r>
            <a:r>
              <a:rPr sz="2400" b="1" spc="1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perception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015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Applications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90165"/>
            <a:ext cx="7787005" cy="3984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600" spc="-5" dirty="0" smtClean="0">
                <a:latin typeface="Arial"/>
                <a:cs typeface="Arial"/>
              </a:rPr>
              <a:t>W</a:t>
            </a:r>
            <a:r>
              <a:rPr sz="3600" spc="0" dirty="0" smtClean="0">
                <a:latin typeface="Arial"/>
                <a:cs typeface="Arial"/>
              </a:rPr>
              <a:t>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look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first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at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the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top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of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the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speech processing</a:t>
            </a:r>
            <a:r>
              <a:rPr sz="3600" spc="-20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stack—namely applications</a:t>
            </a:r>
            <a:endParaRPr sz="36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3"/>
              </a:spcBef>
              <a:buFont typeface="Arial"/>
              <a:buChar char="•"/>
            </a:pPr>
            <a:endParaRPr sz="750"/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25" dirty="0" smtClean="0">
                <a:latin typeface="Arial"/>
                <a:cs typeface="Arial"/>
              </a:rPr>
              <a:t>peec</a:t>
            </a:r>
            <a:r>
              <a:rPr sz="3200" spc="-20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coding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7"/>
              </a:spcBef>
              <a:buFont typeface="Arial"/>
              <a:buChar char="–"/>
            </a:pPr>
            <a:endParaRPr sz="750"/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25" dirty="0" smtClean="0">
                <a:latin typeface="Arial"/>
                <a:cs typeface="Arial"/>
              </a:rPr>
              <a:t>peec</a:t>
            </a:r>
            <a:r>
              <a:rPr sz="3200" spc="-20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synthesis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7"/>
              </a:spcBef>
              <a:buFont typeface="Arial"/>
              <a:buChar char="–"/>
            </a:pPr>
            <a:endParaRPr sz="750"/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25" dirty="0" smtClean="0">
                <a:latin typeface="Arial"/>
                <a:cs typeface="Arial"/>
              </a:rPr>
              <a:t>peec</a:t>
            </a:r>
            <a:r>
              <a:rPr sz="3200" spc="-20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recognition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an</a:t>
            </a:r>
            <a:r>
              <a:rPr sz="3200" spc="-20" dirty="0" smtClean="0">
                <a:latin typeface="Arial"/>
                <a:cs typeface="Arial"/>
              </a:rPr>
              <a:t>d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understanding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7"/>
              </a:spcBef>
              <a:buFont typeface="Arial"/>
              <a:buChar char="–"/>
            </a:pPr>
            <a:endParaRPr sz="750"/>
          </a:p>
          <a:p>
            <a:pPr marL="755015" lvl="1" indent="-285750">
              <a:lnSpc>
                <a:spcPts val="3804"/>
              </a:lnSpc>
              <a:buFont typeface="Arial"/>
              <a:buChar char="–"/>
              <a:tabLst>
                <a:tab pos="755015" algn="l"/>
              </a:tabLst>
            </a:pPr>
            <a:r>
              <a:rPr sz="3200" spc="-25" dirty="0" smtClean="0">
                <a:latin typeface="Arial"/>
                <a:cs typeface="Arial"/>
              </a:rPr>
              <a:t>othe</a:t>
            </a:r>
            <a:r>
              <a:rPr sz="3200" spc="-15" dirty="0" smtClean="0">
                <a:latin typeface="Arial"/>
                <a:cs typeface="Arial"/>
              </a:rPr>
              <a:t>r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speec</a:t>
            </a:r>
            <a:r>
              <a:rPr sz="3200" spc="-20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20" dirty="0" smtClean="0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5194553"/>
            <a:ext cx="1359408" cy="901446"/>
          </a:xfrm>
          <a:custGeom>
            <a:avLst/>
            <a:gdLst/>
            <a:ahLst/>
            <a:cxnLst/>
            <a:rect l="l" t="t" r="r" b="b"/>
            <a:pathLst>
              <a:path w="1359408" h="901446">
                <a:moveTo>
                  <a:pt x="0" y="0"/>
                </a:moveTo>
                <a:lnTo>
                  <a:pt x="0" y="901446"/>
                </a:lnTo>
                <a:lnTo>
                  <a:pt x="1359408" y="901446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2283" y="51800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358645" y="28956"/>
                </a:lnTo>
                <a:lnTo>
                  <a:pt x="1358645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3" y="28956"/>
                </a:moveTo>
                <a:lnTo>
                  <a:pt x="28193" y="14477"/>
                </a:lnTo>
                <a:lnTo>
                  <a:pt x="13716" y="28956"/>
                </a:lnTo>
                <a:lnTo>
                  <a:pt x="28193" y="28956"/>
                </a:lnTo>
                <a:close/>
              </a:path>
              <a:path w="1387602" h="930401">
                <a:moveTo>
                  <a:pt x="28193" y="902208"/>
                </a:moveTo>
                <a:lnTo>
                  <a:pt x="28193" y="28956"/>
                </a:lnTo>
                <a:lnTo>
                  <a:pt x="13716" y="28956"/>
                </a:lnTo>
                <a:lnTo>
                  <a:pt x="13716" y="902208"/>
                </a:lnTo>
                <a:lnTo>
                  <a:pt x="28193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6" y="902208"/>
                </a:lnTo>
                <a:lnTo>
                  <a:pt x="28193" y="915924"/>
                </a:lnTo>
                <a:lnTo>
                  <a:pt x="28193" y="930401"/>
                </a:lnTo>
                <a:lnTo>
                  <a:pt x="1358646" y="930401"/>
                </a:lnTo>
                <a:lnTo>
                  <a:pt x="1358646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3" y="930401"/>
                </a:moveTo>
                <a:lnTo>
                  <a:pt x="28193" y="915924"/>
                </a:lnTo>
                <a:lnTo>
                  <a:pt x="13716" y="902208"/>
                </a:lnTo>
                <a:lnTo>
                  <a:pt x="13716" y="930401"/>
                </a:lnTo>
                <a:lnTo>
                  <a:pt x="28193" y="930401"/>
                </a:lnTo>
                <a:close/>
              </a:path>
              <a:path w="1387602" h="930401">
                <a:moveTo>
                  <a:pt x="1373124" y="28956"/>
                </a:moveTo>
                <a:lnTo>
                  <a:pt x="1358645" y="14477"/>
                </a:lnTo>
                <a:lnTo>
                  <a:pt x="1358645" y="28956"/>
                </a:lnTo>
                <a:lnTo>
                  <a:pt x="1373124" y="28956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6"/>
                </a:lnTo>
                <a:lnTo>
                  <a:pt x="1358645" y="28956"/>
                </a:lnTo>
                <a:lnTo>
                  <a:pt x="1358646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6" y="915924"/>
                </a:lnTo>
                <a:lnTo>
                  <a:pt x="1358646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6746" y="5364479"/>
            <a:ext cx="97790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588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Decom- </a:t>
            </a:r>
            <a:r>
              <a:rPr sz="1800" b="1" spc="-5" dirty="0" smtClean="0">
                <a:latin typeface="Arial"/>
                <a:cs typeface="Arial"/>
              </a:rPr>
              <a:t>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5194553"/>
            <a:ext cx="1359408" cy="901446"/>
          </a:xfrm>
          <a:custGeom>
            <a:avLst/>
            <a:gdLst/>
            <a:ahLst/>
            <a:cxnLst/>
            <a:rect l="l" t="t" r="r" b="b"/>
            <a:pathLst>
              <a:path w="1359408" h="901446">
                <a:moveTo>
                  <a:pt x="0" y="0"/>
                </a:moveTo>
                <a:lnTo>
                  <a:pt x="0" y="901446"/>
                </a:lnTo>
                <a:lnTo>
                  <a:pt x="1359408" y="901446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8284" y="5180076"/>
            <a:ext cx="1387602" cy="930402"/>
          </a:xfrm>
          <a:custGeom>
            <a:avLst/>
            <a:gdLst/>
            <a:ahLst/>
            <a:cxnLst/>
            <a:rect l="l" t="t" r="r" b="b"/>
            <a:pathLst>
              <a:path w="1387602" h="930402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2"/>
                </a:lnTo>
                <a:lnTo>
                  <a:pt x="13716" y="930402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358645" y="28956"/>
                </a:lnTo>
                <a:lnTo>
                  <a:pt x="1358645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2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87602" h="930402">
                <a:moveTo>
                  <a:pt x="28194" y="9022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6" y="902208"/>
                </a:lnTo>
                <a:lnTo>
                  <a:pt x="28194" y="902208"/>
                </a:lnTo>
                <a:close/>
              </a:path>
              <a:path w="1387602" h="930402">
                <a:moveTo>
                  <a:pt x="1373124" y="902208"/>
                </a:moveTo>
                <a:lnTo>
                  <a:pt x="13716" y="902208"/>
                </a:lnTo>
                <a:lnTo>
                  <a:pt x="28194" y="915924"/>
                </a:lnTo>
                <a:lnTo>
                  <a:pt x="28194" y="930402"/>
                </a:lnTo>
                <a:lnTo>
                  <a:pt x="1358646" y="930401"/>
                </a:lnTo>
                <a:lnTo>
                  <a:pt x="1358646" y="915924"/>
                </a:lnTo>
                <a:lnTo>
                  <a:pt x="1373124" y="902208"/>
                </a:lnTo>
                <a:close/>
              </a:path>
              <a:path w="1387602" h="930402">
                <a:moveTo>
                  <a:pt x="28194" y="930402"/>
                </a:moveTo>
                <a:lnTo>
                  <a:pt x="28194" y="915924"/>
                </a:lnTo>
                <a:lnTo>
                  <a:pt x="13716" y="902208"/>
                </a:lnTo>
                <a:lnTo>
                  <a:pt x="13716" y="930402"/>
                </a:lnTo>
                <a:lnTo>
                  <a:pt x="28194" y="930402"/>
                </a:lnTo>
                <a:close/>
              </a:path>
              <a:path w="1387602" h="930402">
                <a:moveTo>
                  <a:pt x="1373124" y="28956"/>
                </a:moveTo>
                <a:lnTo>
                  <a:pt x="1358645" y="14477"/>
                </a:lnTo>
                <a:lnTo>
                  <a:pt x="1358645" y="28956"/>
                </a:lnTo>
                <a:lnTo>
                  <a:pt x="1373124" y="28956"/>
                </a:lnTo>
                <a:close/>
              </a:path>
              <a:path w="1387602" h="930402">
                <a:moveTo>
                  <a:pt x="1373124" y="902208"/>
                </a:moveTo>
                <a:lnTo>
                  <a:pt x="1373124" y="28956"/>
                </a:lnTo>
                <a:lnTo>
                  <a:pt x="1358645" y="28956"/>
                </a:lnTo>
                <a:lnTo>
                  <a:pt x="1358646" y="902208"/>
                </a:lnTo>
                <a:lnTo>
                  <a:pt x="1373124" y="902208"/>
                </a:lnTo>
                <a:close/>
              </a:path>
              <a:path w="1387602" h="930402">
                <a:moveTo>
                  <a:pt x="1373124" y="930401"/>
                </a:moveTo>
                <a:lnTo>
                  <a:pt x="1373124" y="902208"/>
                </a:lnTo>
                <a:lnTo>
                  <a:pt x="1358646" y="915924"/>
                </a:lnTo>
                <a:lnTo>
                  <a:pt x="1358646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4283" y="5180076"/>
            <a:ext cx="1387602" cy="930401"/>
          </a:xfrm>
          <a:custGeom>
            <a:avLst/>
            <a:gdLst/>
            <a:ahLst/>
            <a:cxnLst/>
            <a:rect l="l" t="t" r="r" b="b"/>
            <a:pathLst>
              <a:path w="1387602" h="930401">
                <a:moveTo>
                  <a:pt x="1387602" y="930401"/>
                </a:moveTo>
                <a:lnTo>
                  <a:pt x="1387602" y="0"/>
                </a:lnTo>
                <a:lnTo>
                  <a:pt x="0" y="0"/>
                </a:lnTo>
                <a:lnTo>
                  <a:pt x="0" y="930401"/>
                </a:lnTo>
                <a:lnTo>
                  <a:pt x="13716" y="930401"/>
                </a:lnTo>
                <a:lnTo>
                  <a:pt x="13716" y="28956"/>
                </a:lnTo>
                <a:lnTo>
                  <a:pt x="28194" y="14477"/>
                </a:lnTo>
                <a:lnTo>
                  <a:pt x="28194" y="28956"/>
                </a:lnTo>
                <a:lnTo>
                  <a:pt x="1358646" y="28956"/>
                </a:lnTo>
                <a:lnTo>
                  <a:pt x="1358646" y="14477"/>
                </a:lnTo>
                <a:lnTo>
                  <a:pt x="1373124" y="28956"/>
                </a:lnTo>
                <a:lnTo>
                  <a:pt x="1373124" y="930401"/>
                </a:lnTo>
                <a:lnTo>
                  <a:pt x="1387602" y="930401"/>
                </a:lnTo>
                <a:close/>
              </a:path>
              <a:path w="1387602" h="930401">
                <a:moveTo>
                  <a:pt x="28194" y="28956"/>
                </a:moveTo>
                <a:lnTo>
                  <a:pt x="28194" y="14477"/>
                </a:lnTo>
                <a:lnTo>
                  <a:pt x="13716" y="28956"/>
                </a:lnTo>
                <a:lnTo>
                  <a:pt x="28194" y="28956"/>
                </a:lnTo>
                <a:close/>
              </a:path>
              <a:path w="1387602" h="930401">
                <a:moveTo>
                  <a:pt x="28194" y="902208"/>
                </a:moveTo>
                <a:lnTo>
                  <a:pt x="28194" y="28956"/>
                </a:lnTo>
                <a:lnTo>
                  <a:pt x="13716" y="28956"/>
                </a:lnTo>
                <a:lnTo>
                  <a:pt x="13716" y="902208"/>
                </a:lnTo>
                <a:lnTo>
                  <a:pt x="28194" y="902208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16" y="902208"/>
                </a:lnTo>
                <a:lnTo>
                  <a:pt x="28194" y="915924"/>
                </a:lnTo>
                <a:lnTo>
                  <a:pt x="28194" y="930401"/>
                </a:lnTo>
                <a:lnTo>
                  <a:pt x="1358646" y="930401"/>
                </a:lnTo>
                <a:lnTo>
                  <a:pt x="1358646" y="915924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28194" y="930401"/>
                </a:moveTo>
                <a:lnTo>
                  <a:pt x="28194" y="915924"/>
                </a:lnTo>
                <a:lnTo>
                  <a:pt x="13716" y="902208"/>
                </a:lnTo>
                <a:lnTo>
                  <a:pt x="13716" y="930401"/>
                </a:lnTo>
                <a:lnTo>
                  <a:pt x="28194" y="930401"/>
                </a:lnTo>
                <a:close/>
              </a:path>
              <a:path w="1387602" h="930401">
                <a:moveTo>
                  <a:pt x="1373124" y="28956"/>
                </a:moveTo>
                <a:lnTo>
                  <a:pt x="1358646" y="14477"/>
                </a:lnTo>
                <a:lnTo>
                  <a:pt x="1358646" y="28956"/>
                </a:lnTo>
                <a:lnTo>
                  <a:pt x="1373124" y="28956"/>
                </a:lnTo>
                <a:close/>
              </a:path>
              <a:path w="1387602" h="930401">
                <a:moveTo>
                  <a:pt x="1373124" y="902208"/>
                </a:moveTo>
                <a:lnTo>
                  <a:pt x="1373124" y="28956"/>
                </a:lnTo>
                <a:lnTo>
                  <a:pt x="1358646" y="28956"/>
                </a:lnTo>
                <a:lnTo>
                  <a:pt x="1358646" y="902208"/>
                </a:lnTo>
                <a:lnTo>
                  <a:pt x="1373124" y="902208"/>
                </a:lnTo>
                <a:close/>
              </a:path>
              <a:path w="1387602" h="930401">
                <a:moveTo>
                  <a:pt x="1373124" y="930401"/>
                </a:moveTo>
                <a:lnTo>
                  <a:pt x="1373124" y="902208"/>
                </a:lnTo>
                <a:lnTo>
                  <a:pt x="1358646" y="915924"/>
                </a:lnTo>
                <a:lnTo>
                  <a:pt x="1358646" y="930401"/>
                </a:lnTo>
                <a:lnTo>
                  <a:pt x="1373124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5637276"/>
            <a:ext cx="990600" cy="57149"/>
          </a:xfrm>
          <a:custGeom>
            <a:avLst/>
            <a:gdLst/>
            <a:ahLst/>
            <a:cxnLst/>
            <a:rect l="l" t="t" r="r" b="b"/>
            <a:pathLst>
              <a:path w="990600" h="57149">
                <a:moveTo>
                  <a:pt x="933450" y="14477"/>
                </a:moveTo>
                <a:lnTo>
                  <a:pt x="923884" y="0"/>
                </a:lnTo>
                <a:lnTo>
                  <a:pt x="0" y="0"/>
                </a:lnTo>
                <a:lnTo>
                  <a:pt x="0" y="28955"/>
                </a:lnTo>
                <a:lnTo>
                  <a:pt x="923884" y="28955"/>
                </a:lnTo>
                <a:lnTo>
                  <a:pt x="933450" y="14477"/>
                </a:lnTo>
                <a:close/>
              </a:path>
              <a:path w="990600" h="57149">
                <a:moveTo>
                  <a:pt x="990600" y="14477"/>
                </a:moveTo>
                <a:lnTo>
                  <a:pt x="905256" y="-28194"/>
                </a:lnTo>
                <a:lnTo>
                  <a:pt x="923884" y="0"/>
                </a:lnTo>
                <a:lnTo>
                  <a:pt x="933450" y="0"/>
                </a:lnTo>
                <a:lnTo>
                  <a:pt x="933450" y="43052"/>
                </a:lnTo>
                <a:lnTo>
                  <a:pt x="990600" y="14477"/>
                </a:lnTo>
                <a:close/>
              </a:path>
              <a:path w="990600" h="57149">
                <a:moveTo>
                  <a:pt x="933450" y="43052"/>
                </a:moveTo>
                <a:lnTo>
                  <a:pt x="933450" y="28955"/>
                </a:lnTo>
                <a:lnTo>
                  <a:pt x="923884" y="28955"/>
                </a:lnTo>
                <a:lnTo>
                  <a:pt x="905256" y="57149"/>
                </a:lnTo>
                <a:lnTo>
                  <a:pt x="933450" y="43052"/>
                </a:lnTo>
                <a:close/>
              </a:path>
              <a:path w="990600" h="57149">
                <a:moveTo>
                  <a:pt x="933450" y="14477"/>
                </a:moveTo>
                <a:lnTo>
                  <a:pt x="933450" y="0"/>
                </a:lnTo>
                <a:lnTo>
                  <a:pt x="923884" y="0"/>
                </a:lnTo>
                <a:lnTo>
                  <a:pt x="933450" y="14477"/>
                </a:lnTo>
                <a:close/>
              </a:path>
              <a:path w="990600" h="57149">
                <a:moveTo>
                  <a:pt x="933450" y="28955"/>
                </a:moveTo>
                <a:lnTo>
                  <a:pt x="933450" y="14477"/>
                </a:lnTo>
                <a:lnTo>
                  <a:pt x="923884" y="28955"/>
                </a:lnTo>
                <a:lnTo>
                  <a:pt x="9334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56372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56372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9600" y="5637276"/>
            <a:ext cx="914400" cy="57149"/>
          </a:xfrm>
          <a:custGeom>
            <a:avLst/>
            <a:gdLst/>
            <a:ahLst/>
            <a:cxnLst/>
            <a:rect l="l" t="t" r="r" b="b"/>
            <a:pathLst>
              <a:path w="914400" h="57149">
                <a:moveTo>
                  <a:pt x="857250" y="14477"/>
                </a:moveTo>
                <a:lnTo>
                  <a:pt x="847684" y="0"/>
                </a:lnTo>
                <a:lnTo>
                  <a:pt x="0" y="0"/>
                </a:lnTo>
                <a:lnTo>
                  <a:pt x="0" y="28955"/>
                </a:lnTo>
                <a:lnTo>
                  <a:pt x="847684" y="28955"/>
                </a:lnTo>
                <a:lnTo>
                  <a:pt x="857250" y="14477"/>
                </a:lnTo>
                <a:close/>
              </a:path>
              <a:path w="914400" h="57149">
                <a:moveTo>
                  <a:pt x="914400" y="14477"/>
                </a:moveTo>
                <a:lnTo>
                  <a:pt x="829055" y="-28194"/>
                </a:lnTo>
                <a:lnTo>
                  <a:pt x="847684" y="0"/>
                </a:lnTo>
                <a:lnTo>
                  <a:pt x="857250" y="0"/>
                </a:lnTo>
                <a:lnTo>
                  <a:pt x="857250" y="43052"/>
                </a:lnTo>
                <a:lnTo>
                  <a:pt x="914400" y="14477"/>
                </a:lnTo>
                <a:close/>
              </a:path>
              <a:path w="914400" h="57149">
                <a:moveTo>
                  <a:pt x="857250" y="43052"/>
                </a:moveTo>
                <a:lnTo>
                  <a:pt x="857250" y="28955"/>
                </a:lnTo>
                <a:lnTo>
                  <a:pt x="847684" y="28955"/>
                </a:lnTo>
                <a:lnTo>
                  <a:pt x="829055" y="57149"/>
                </a:lnTo>
                <a:lnTo>
                  <a:pt x="857250" y="43052"/>
                </a:lnTo>
                <a:close/>
              </a:path>
              <a:path w="914400" h="57149">
                <a:moveTo>
                  <a:pt x="857250" y="14477"/>
                </a:moveTo>
                <a:lnTo>
                  <a:pt x="857250" y="0"/>
                </a:lnTo>
                <a:lnTo>
                  <a:pt x="847684" y="0"/>
                </a:lnTo>
                <a:lnTo>
                  <a:pt x="857250" y="14477"/>
                </a:lnTo>
                <a:close/>
              </a:path>
              <a:path w="914400" h="57149">
                <a:moveTo>
                  <a:pt x="857250" y="28955"/>
                </a:moveTo>
                <a:lnTo>
                  <a:pt x="857250" y="14477"/>
                </a:lnTo>
                <a:lnTo>
                  <a:pt x="847684" y="28955"/>
                </a:lnTo>
                <a:lnTo>
                  <a:pt x="85725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8254" y="5307838"/>
            <a:ext cx="122301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3840">
              <a:lnSpc>
                <a:spcPct val="100000"/>
              </a:lnSpc>
            </a:pPr>
            <a:r>
              <a:rPr sz="2000" b="1" spc="-20" dirty="0" smtClean="0">
                <a:latin typeface="Arial"/>
                <a:cs typeface="Arial"/>
              </a:rPr>
              <a:t>D-to-A</a:t>
            </a:r>
            <a:r>
              <a:rPr sz="2000" b="1" spc="-15" dirty="0" smtClean="0">
                <a:latin typeface="Arial"/>
                <a:cs typeface="Arial"/>
              </a:rPr>
              <a:t> Converter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3017" y="5320536"/>
            <a:ext cx="1251585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 marR="12700" indent="-13970">
              <a:lnSpc>
                <a:spcPts val="2390"/>
              </a:lnSpc>
            </a:pPr>
            <a:r>
              <a:rPr sz="2000" b="1" spc="-20" dirty="0" smtClean="0">
                <a:latin typeface="Arial"/>
                <a:cs typeface="Arial"/>
              </a:rPr>
              <a:t>Decoding/</a:t>
            </a:r>
            <a:r>
              <a:rPr sz="2000" b="1" spc="-15" dirty="0" smtClean="0">
                <a:latin typeface="Arial"/>
                <a:cs typeface="Arial"/>
              </a:rPr>
              <a:t> Synthesis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898" y="5233160"/>
            <a:ext cx="54673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20" dirty="0" smtClean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1465" y="5233160"/>
            <a:ext cx="89916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20" dirty="0" smtClean="0">
                <a:latin typeface="Arial"/>
                <a:cs typeface="Arial"/>
              </a:rPr>
              <a:t>speech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4920" y="5686805"/>
            <a:ext cx="584835" cy="471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i="1" spc="-1005" dirty="0" smtClean="0">
                <a:latin typeface="Times New Roman"/>
                <a:cs typeface="Times New Roman"/>
              </a:rPr>
              <a:t>y</a:t>
            </a:r>
            <a:r>
              <a:rPr sz="4050" spc="-2212" baseline="3086" dirty="0" smtClean="0">
                <a:latin typeface="Arial"/>
                <a:cs typeface="Arial"/>
              </a:rPr>
              <a:t>%</a:t>
            </a:r>
            <a:r>
              <a:rPr sz="2700" spc="70" dirty="0" smtClean="0">
                <a:latin typeface="Times New Roman"/>
                <a:cs typeface="Times New Roman"/>
              </a:rPr>
              <a:t>[</a:t>
            </a:r>
            <a:r>
              <a:rPr sz="2700" i="1" spc="40" dirty="0" smtClean="0">
                <a:latin typeface="Times New Roman"/>
                <a:cs typeface="Times New Roman"/>
              </a:rPr>
              <a:t>n</a:t>
            </a:r>
            <a:r>
              <a:rPr sz="2700" spc="0" dirty="0" smtClean="0">
                <a:latin typeface="Times New Roman"/>
                <a:cs typeface="Times New Roman"/>
              </a:rPr>
              <a:t>]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5585" y="5670295"/>
            <a:ext cx="668020" cy="540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00" i="1" spc="-1115" dirty="0" smtClean="0">
                <a:latin typeface="Times New Roman"/>
                <a:cs typeface="Times New Roman"/>
              </a:rPr>
              <a:t>x</a:t>
            </a:r>
            <a:r>
              <a:rPr sz="4650" spc="-2685" baseline="2688" dirty="0" smtClean="0">
                <a:latin typeface="Arial"/>
                <a:cs typeface="Arial"/>
              </a:rPr>
              <a:t>%</a:t>
            </a:r>
            <a:r>
              <a:rPr sz="3100" spc="85" dirty="0" smtClean="0">
                <a:latin typeface="Times New Roman"/>
                <a:cs typeface="Times New Roman"/>
              </a:rPr>
              <a:t>[</a:t>
            </a:r>
            <a:r>
              <a:rPr sz="3100" i="1" spc="50" dirty="0" smtClean="0">
                <a:latin typeface="Times New Roman"/>
                <a:cs typeface="Times New Roman"/>
              </a:rPr>
              <a:t>n</a:t>
            </a:r>
            <a:r>
              <a:rPr sz="3100" spc="0" dirty="0" smtClean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2000" y="5701545"/>
            <a:ext cx="914400" cy="54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065">
              <a:lnSpc>
                <a:spcPct val="100000"/>
              </a:lnSpc>
            </a:pPr>
            <a:r>
              <a:rPr sz="4200" i="1" spc="-1582" baseline="1984" dirty="0" smtClean="0">
                <a:latin typeface="Times New Roman"/>
                <a:cs typeface="Times New Roman"/>
              </a:rPr>
              <a:t>y</a:t>
            </a:r>
            <a:r>
              <a:rPr sz="2800" spc="155" dirty="0" smtClean="0">
                <a:latin typeface="Times New Roman"/>
                <a:cs typeface="Times New Roman"/>
              </a:rPr>
              <a:t>ˆ</a:t>
            </a:r>
            <a:r>
              <a:rPr sz="3300" i="1" spc="-15" baseline="-15151" dirty="0" smtClean="0">
                <a:latin typeface="Times New Roman"/>
                <a:cs typeface="Times New Roman"/>
              </a:rPr>
              <a:t>c</a:t>
            </a:r>
            <a:r>
              <a:rPr sz="3300" i="1" spc="-337" baseline="-15151" dirty="0" smtClean="0">
                <a:latin typeface="Times New Roman"/>
                <a:cs typeface="Times New Roman"/>
              </a:rPr>
              <a:t> </a:t>
            </a:r>
            <a:r>
              <a:rPr sz="4200" spc="75" baseline="1984" dirty="0" smtClean="0">
                <a:latin typeface="Times New Roman"/>
                <a:cs typeface="Times New Roman"/>
              </a:rPr>
              <a:t>(</a:t>
            </a:r>
            <a:r>
              <a:rPr sz="4200" i="1" spc="240" baseline="1984" dirty="0" smtClean="0">
                <a:latin typeface="Times New Roman"/>
                <a:cs typeface="Times New Roman"/>
              </a:rPr>
              <a:t>t</a:t>
            </a:r>
            <a:r>
              <a:rPr sz="4200" spc="-15" baseline="1984" dirty="0" smtClean="0">
                <a:latin typeface="Times New Roman"/>
                <a:cs typeface="Times New Roman"/>
              </a:rPr>
              <a:t>)</a:t>
            </a:r>
            <a:endParaRPr sz="4200" baseline="198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4525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8400" y="2895076"/>
            <a:ext cx="1524000" cy="750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3250">
              <a:lnSpc>
                <a:spcPct val="100000"/>
              </a:lnSpc>
            </a:pPr>
            <a:r>
              <a:rPr sz="4200" i="1" spc="-1567" baseline="1984" dirty="0" smtClean="0">
                <a:latin typeface="Times New Roman"/>
                <a:cs typeface="Times New Roman"/>
              </a:rPr>
              <a:t>y</a:t>
            </a:r>
            <a:r>
              <a:rPr sz="2800" spc="140" dirty="0" smtClean="0">
                <a:latin typeface="Times New Roman"/>
                <a:cs typeface="Times New Roman"/>
              </a:rPr>
              <a:t>ˆ</a:t>
            </a:r>
            <a:r>
              <a:rPr sz="4200" spc="82" baseline="1984" dirty="0" smtClean="0">
                <a:latin typeface="Times New Roman"/>
                <a:cs typeface="Times New Roman"/>
              </a:rPr>
              <a:t>[</a:t>
            </a:r>
            <a:r>
              <a:rPr sz="4200" i="1" spc="165" baseline="1984" dirty="0" smtClean="0">
                <a:latin typeface="Times New Roman"/>
                <a:cs typeface="Times New Roman"/>
              </a:rPr>
              <a:t>n</a:t>
            </a:r>
            <a:r>
              <a:rPr sz="4200" spc="0" baseline="1984" dirty="0" smtClean="0">
                <a:latin typeface="Times New Roman"/>
                <a:cs typeface="Times New Roman"/>
              </a:rPr>
              <a:t>]</a:t>
            </a:r>
            <a:endParaRPr sz="4200" baseline="198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2683" y="2729483"/>
            <a:ext cx="1387602" cy="930402"/>
          </a:xfrm>
          <a:custGeom>
            <a:avLst/>
            <a:gdLst/>
            <a:ahLst/>
            <a:cxnLst/>
            <a:rect l="l" t="t" r="r" b="b"/>
            <a:pathLst>
              <a:path w="1387602" h="930402">
                <a:moveTo>
                  <a:pt x="1387602" y="930402"/>
                </a:moveTo>
                <a:lnTo>
                  <a:pt x="1387602" y="0"/>
                </a:lnTo>
                <a:lnTo>
                  <a:pt x="0" y="0"/>
                </a:lnTo>
                <a:lnTo>
                  <a:pt x="0" y="930402"/>
                </a:lnTo>
                <a:lnTo>
                  <a:pt x="13716" y="930402"/>
                </a:lnTo>
                <a:lnTo>
                  <a:pt x="13716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358646" y="28193"/>
                </a:lnTo>
                <a:lnTo>
                  <a:pt x="1358646" y="13716"/>
                </a:lnTo>
                <a:lnTo>
                  <a:pt x="1373124" y="28193"/>
                </a:lnTo>
                <a:lnTo>
                  <a:pt x="1373124" y="930402"/>
                </a:lnTo>
                <a:lnTo>
                  <a:pt x="1387602" y="930402"/>
                </a:lnTo>
                <a:close/>
              </a:path>
              <a:path w="1387602" h="930402">
                <a:moveTo>
                  <a:pt x="28193" y="28194"/>
                </a:moveTo>
                <a:lnTo>
                  <a:pt x="28193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387602" h="930402">
                <a:moveTo>
                  <a:pt x="28194" y="901446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901446"/>
                </a:lnTo>
                <a:lnTo>
                  <a:pt x="28194" y="901446"/>
                </a:lnTo>
                <a:close/>
              </a:path>
              <a:path w="1387602" h="930402">
                <a:moveTo>
                  <a:pt x="1373124" y="901446"/>
                </a:moveTo>
                <a:lnTo>
                  <a:pt x="13716" y="901446"/>
                </a:lnTo>
                <a:lnTo>
                  <a:pt x="28194" y="915924"/>
                </a:lnTo>
                <a:lnTo>
                  <a:pt x="28194" y="930402"/>
                </a:lnTo>
                <a:lnTo>
                  <a:pt x="1358646" y="930402"/>
                </a:lnTo>
                <a:lnTo>
                  <a:pt x="1358646" y="915924"/>
                </a:lnTo>
                <a:lnTo>
                  <a:pt x="1373124" y="901446"/>
                </a:lnTo>
                <a:close/>
              </a:path>
              <a:path w="1387602" h="930402">
                <a:moveTo>
                  <a:pt x="28194" y="930402"/>
                </a:moveTo>
                <a:lnTo>
                  <a:pt x="28194" y="915924"/>
                </a:lnTo>
                <a:lnTo>
                  <a:pt x="13716" y="901446"/>
                </a:lnTo>
                <a:lnTo>
                  <a:pt x="13716" y="930402"/>
                </a:lnTo>
                <a:lnTo>
                  <a:pt x="28194" y="930402"/>
                </a:lnTo>
                <a:close/>
              </a:path>
              <a:path w="1387602" h="930402">
                <a:moveTo>
                  <a:pt x="1373124" y="28193"/>
                </a:moveTo>
                <a:lnTo>
                  <a:pt x="1358646" y="13716"/>
                </a:lnTo>
                <a:lnTo>
                  <a:pt x="1358646" y="28193"/>
                </a:lnTo>
                <a:lnTo>
                  <a:pt x="1373124" y="28193"/>
                </a:lnTo>
                <a:close/>
              </a:path>
              <a:path w="1387602" h="930402">
                <a:moveTo>
                  <a:pt x="1373124" y="901446"/>
                </a:moveTo>
                <a:lnTo>
                  <a:pt x="1373124" y="28193"/>
                </a:lnTo>
                <a:lnTo>
                  <a:pt x="1358646" y="28193"/>
                </a:lnTo>
                <a:lnTo>
                  <a:pt x="1358646" y="901446"/>
                </a:lnTo>
                <a:lnTo>
                  <a:pt x="1373124" y="901446"/>
                </a:lnTo>
                <a:close/>
              </a:path>
              <a:path w="1387602" h="930402">
                <a:moveTo>
                  <a:pt x="1373124" y="930402"/>
                </a:moveTo>
                <a:lnTo>
                  <a:pt x="1373124" y="901446"/>
                </a:lnTo>
                <a:lnTo>
                  <a:pt x="1358646" y="915924"/>
                </a:lnTo>
                <a:lnTo>
                  <a:pt x="1358646" y="930402"/>
                </a:lnTo>
                <a:lnTo>
                  <a:pt x="1373124" y="930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2400" y="2743200"/>
            <a:ext cx="1359408" cy="902208"/>
          </a:xfrm>
          <a:custGeom>
            <a:avLst/>
            <a:gdLst/>
            <a:ahLst/>
            <a:cxnLst/>
            <a:rect l="l" t="t" r="r" b="b"/>
            <a:pathLst>
              <a:path w="1359408" h="902208">
                <a:moveTo>
                  <a:pt x="0" y="0"/>
                </a:moveTo>
                <a:lnTo>
                  <a:pt x="0" y="902208"/>
                </a:lnTo>
                <a:lnTo>
                  <a:pt x="1359408" y="902208"/>
                </a:lnTo>
                <a:lnTo>
                  <a:pt x="135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8684" y="2729483"/>
            <a:ext cx="1387602" cy="930402"/>
          </a:xfrm>
          <a:custGeom>
            <a:avLst/>
            <a:gdLst/>
            <a:ahLst/>
            <a:cxnLst/>
            <a:rect l="l" t="t" r="r" b="b"/>
            <a:pathLst>
              <a:path w="1387602" h="930402">
                <a:moveTo>
                  <a:pt x="1387602" y="930402"/>
                </a:moveTo>
                <a:lnTo>
                  <a:pt x="1387602" y="0"/>
                </a:lnTo>
                <a:lnTo>
                  <a:pt x="0" y="0"/>
                </a:lnTo>
                <a:lnTo>
                  <a:pt x="0" y="930402"/>
                </a:lnTo>
                <a:lnTo>
                  <a:pt x="13715" y="930402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358645" y="28193"/>
                </a:lnTo>
                <a:lnTo>
                  <a:pt x="1358645" y="13716"/>
                </a:lnTo>
                <a:lnTo>
                  <a:pt x="1373124" y="28193"/>
                </a:lnTo>
                <a:lnTo>
                  <a:pt x="1373124" y="930402"/>
                </a:lnTo>
                <a:lnTo>
                  <a:pt x="1387602" y="930402"/>
                </a:lnTo>
                <a:close/>
              </a:path>
              <a:path w="1387602" h="930402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87602" h="930402">
                <a:moveTo>
                  <a:pt x="28193" y="901446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901446"/>
                </a:lnTo>
                <a:lnTo>
                  <a:pt x="28193" y="901446"/>
                </a:lnTo>
                <a:close/>
              </a:path>
              <a:path w="1387602" h="930402">
                <a:moveTo>
                  <a:pt x="1373124" y="901446"/>
                </a:moveTo>
                <a:lnTo>
                  <a:pt x="13715" y="901446"/>
                </a:lnTo>
                <a:lnTo>
                  <a:pt x="28193" y="915924"/>
                </a:lnTo>
                <a:lnTo>
                  <a:pt x="28193" y="930402"/>
                </a:lnTo>
                <a:lnTo>
                  <a:pt x="1358645" y="930402"/>
                </a:lnTo>
                <a:lnTo>
                  <a:pt x="1358645" y="915924"/>
                </a:lnTo>
                <a:lnTo>
                  <a:pt x="1373124" y="901446"/>
                </a:lnTo>
                <a:close/>
              </a:path>
              <a:path w="1387602" h="930402">
                <a:moveTo>
                  <a:pt x="28193" y="930402"/>
                </a:moveTo>
                <a:lnTo>
                  <a:pt x="28193" y="915924"/>
                </a:lnTo>
                <a:lnTo>
                  <a:pt x="13715" y="901446"/>
                </a:lnTo>
                <a:lnTo>
                  <a:pt x="13715" y="930402"/>
                </a:lnTo>
                <a:lnTo>
                  <a:pt x="28193" y="930402"/>
                </a:lnTo>
                <a:close/>
              </a:path>
              <a:path w="1387602" h="930402">
                <a:moveTo>
                  <a:pt x="1373124" y="28193"/>
                </a:moveTo>
                <a:lnTo>
                  <a:pt x="1358645" y="13716"/>
                </a:lnTo>
                <a:lnTo>
                  <a:pt x="1358645" y="28193"/>
                </a:lnTo>
                <a:lnTo>
                  <a:pt x="1373124" y="28193"/>
                </a:lnTo>
                <a:close/>
              </a:path>
              <a:path w="1387602" h="930402">
                <a:moveTo>
                  <a:pt x="1373124" y="901446"/>
                </a:moveTo>
                <a:lnTo>
                  <a:pt x="1373124" y="28193"/>
                </a:lnTo>
                <a:lnTo>
                  <a:pt x="1358645" y="28193"/>
                </a:lnTo>
                <a:lnTo>
                  <a:pt x="1358645" y="901446"/>
                </a:lnTo>
                <a:lnTo>
                  <a:pt x="1373124" y="901446"/>
                </a:lnTo>
                <a:close/>
              </a:path>
              <a:path w="1387602" h="930402">
                <a:moveTo>
                  <a:pt x="1373124" y="930402"/>
                </a:moveTo>
                <a:lnTo>
                  <a:pt x="1373124" y="901446"/>
                </a:lnTo>
                <a:lnTo>
                  <a:pt x="1358645" y="915924"/>
                </a:lnTo>
                <a:lnTo>
                  <a:pt x="1358645" y="930402"/>
                </a:lnTo>
                <a:lnTo>
                  <a:pt x="1373124" y="930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0" y="2743200"/>
            <a:ext cx="1524000" cy="902207"/>
          </a:xfrm>
          <a:custGeom>
            <a:avLst/>
            <a:gdLst/>
            <a:ahLst/>
            <a:cxnLst/>
            <a:rect l="l" t="t" r="r" b="b"/>
            <a:pathLst>
              <a:path w="1524000" h="902207">
                <a:moveTo>
                  <a:pt x="0" y="0"/>
                </a:moveTo>
                <a:lnTo>
                  <a:pt x="0" y="902207"/>
                </a:lnTo>
                <a:lnTo>
                  <a:pt x="1524000" y="902207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4684" y="2729483"/>
            <a:ext cx="1552193" cy="930401"/>
          </a:xfrm>
          <a:custGeom>
            <a:avLst/>
            <a:gdLst/>
            <a:ahLst/>
            <a:cxnLst/>
            <a:rect l="l" t="t" r="r" b="b"/>
            <a:pathLst>
              <a:path w="1552194" h="930401">
                <a:moveTo>
                  <a:pt x="1552193" y="930401"/>
                </a:moveTo>
                <a:lnTo>
                  <a:pt x="1552193" y="0"/>
                </a:lnTo>
                <a:lnTo>
                  <a:pt x="0" y="0"/>
                </a:lnTo>
                <a:lnTo>
                  <a:pt x="0" y="930401"/>
                </a:lnTo>
                <a:lnTo>
                  <a:pt x="13715" y="930401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930401"/>
                </a:lnTo>
                <a:lnTo>
                  <a:pt x="1552193" y="930401"/>
                </a:lnTo>
                <a:close/>
              </a:path>
              <a:path w="1552194" h="930401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194" h="930401">
                <a:moveTo>
                  <a:pt x="28193" y="9014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901445"/>
                </a:lnTo>
                <a:lnTo>
                  <a:pt x="28193" y="901445"/>
                </a:lnTo>
                <a:close/>
              </a:path>
              <a:path w="1552194" h="930401">
                <a:moveTo>
                  <a:pt x="1537715" y="901445"/>
                </a:moveTo>
                <a:lnTo>
                  <a:pt x="13715" y="901445"/>
                </a:lnTo>
                <a:lnTo>
                  <a:pt x="28193" y="915924"/>
                </a:lnTo>
                <a:lnTo>
                  <a:pt x="28193" y="930401"/>
                </a:lnTo>
                <a:lnTo>
                  <a:pt x="1523999" y="930401"/>
                </a:lnTo>
                <a:lnTo>
                  <a:pt x="1523999" y="915924"/>
                </a:lnTo>
                <a:lnTo>
                  <a:pt x="1537715" y="901445"/>
                </a:lnTo>
                <a:close/>
              </a:path>
              <a:path w="1552194" h="930401">
                <a:moveTo>
                  <a:pt x="28193" y="930401"/>
                </a:moveTo>
                <a:lnTo>
                  <a:pt x="28193" y="915924"/>
                </a:lnTo>
                <a:lnTo>
                  <a:pt x="13715" y="901445"/>
                </a:lnTo>
                <a:lnTo>
                  <a:pt x="13715" y="930401"/>
                </a:lnTo>
                <a:lnTo>
                  <a:pt x="28193" y="930401"/>
                </a:lnTo>
                <a:close/>
              </a:path>
              <a:path w="1552194" h="930401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194" h="930401">
                <a:moveTo>
                  <a:pt x="1537715" y="901445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901445"/>
                </a:lnTo>
                <a:lnTo>
                  <a:pt x="1537715" y="901445"/>
                </a:lnTo>
                <a:close/>
              </a:path>
              <a:path w="1552194" h="930401">
                <a:moveTo>
                  <a:pt x="1537715" y="930401"/>
                </a:moveTo>
                <a:lnTo>
                  <a:pt x="1537715" y="901445"/>
                </a:lnTo>
                <a:lnTo>
                  <a:pt x="1523999" y="915924"/>
                </a:lnTo>
                <a:lnTo>
                  <a:pt x="1523999" y="930401"/>
                </a:lnTo>
                <a:lnTo>
                  <a:pt x="1537715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67703" y="3051047"/>
            <a:ext cx="148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Compression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800" y="3186683"/>
            <a:ext cx="990600" cy="57150"/>
          </a:xfrm>
          <a:custGeom>
            <a:avLst/>
            <a:gdLst/>
            <a:ahLst/>
            <a:cxnLst/>
            <a:rect l="l" t="t" r="r" b="b"/>
            <a:pathLst>
              <a:path w="990600" h="57150">
                <a:moveTo>
                  <a:pt x="933450" y="13716"/>
                </a:moveTo>
                <a:lnTo>
                  <a:pt x="924387" y="0"/>
                </a:lnTo>
                <a:lnTo>
                  <a:pt x="0" y="0"/>
                </a:lnTo>
                <a:lnTo>
                  <a:pt x="0" y="28194"/>
                </a:lnTo>
                <a:lnTo>
                  <a:pt x="924052" y="28194"/>
                </a:lnTo>
                <a:lnTo>
                  <a:pt x="933450" y="13716"/>
                </a:lnTo>
                <a:close/>
              </a:path>
              <a:path w="990600" h="57150">
                <a:moveTo>
                  <a:pt x="990600" y="13716"/>
                </a:moveTo>
                <a:lnTo>
                  <a:pt x="905256" y="-28955"/>
                </a:lnTo>
                <a:lnTo>
                  <a:pt x="924387" y="0"/>
                </a:lnTo>
                <a:lnTo>
                  <a:pt x="933450" y="0"/>
                </a:lnTo>
                <a:lnTo>
                  <a:pt x="933450" y="42801"/>
                </a:lnTo>
                <a:lnTo>
                  <a:pt x="990600" y="13716"/>
                </a:lnTo>
                <a:close/>
              </a:path>
              <a:path w="990600" h="57150">
                <a:moveTo>
                  <a:pt x="933450" y="42801"/>
                </a:moveTo>
                <a:lnTo>
                  <a:pt x="933450" y="28194"/>
                </a:lnTo>
                <a:lnTo>
                  <a:pt x="924052" y="28194"/>
                </a:lnTo>
                <a:lnTo>
                  <a:pt x="905256" y="57150"/>
                </a:lnTo>
                <a:lnTo>
                  <a:pt x="933450" y="42801"/>
                </a:lnTo>
                <a:close/>
              </a:path>
              <a:path w="990600" h="57150">
                <a:moveTo>
                  <a:pt x="933450" y="28194"/>
                </a:moveTo>
                <a:lnTo>
                  <a:pt x="933450" y="13716"/>
                </a:lnTo>
                <a:lnTo>
                  <a:pt x="924052" y="28194"/>
                </a:lnTo>
                <a:lnTo>
                  <a:pt x="933450" y="28194"/>
                </a:lnTo>
                <a:close/>
              </a:path>
              <a:path w="990600" h="57150">
                <a:moveTo>
                  <a:pt x="933450" y="13716"/>
                </a:moveTo>
                <a:lnTo>
                  <a:pt x="933450" y="0"/>
                </a:lnTo>
                <a:lnTo>
                  <a:pt x="924387" y="0"/>
                </a:lnTo>
                <a:lnTo>
                  <a:pt x="93345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0" y="3186683"/>
            <a:ext cx="914399" cy="57150"/>
          </a:xfrm>
          <a:custGeom>
            <a:avLst/>
            <a:gdLst/>
            <a:ahLst/>
            <a:cxnLst/>
            <a:rect l="l" t="t" r="r" b="b"/>
            <a:pathLst>
              <a:path w="914400" h="57150">
                <a:moveTo>
                  <a:pt x="857249" y="13716"/>
                </a:moveTo>
                <a:lnTo>
                  <a:pt x="848187" y="0"/>
                </a:lnTo>
                <a:lnTo>
                  <a:pt x="0" y="0"/>
                </a:lnTo>
                <a:lnTo>
                  <a:pt x="0" y="28193"/>
                </a:lnTo>
                <a:lnTo>
                  <a:pt x="847851" y="28193"/>
                </a:lnTo>
                <a:lnTo>
                  <a:pt x="857249" y="13716"/>
                </a:lnTo>
                <a:close/>
              </a:path>
              <a:path w="914400" h="57150">
                <a:moveTo>
                  <a:pt x="914399" y="13716"/>
                </a:moveTo>
                <a:lnTo>
                  <a:pt x="829055" y="-28956"/>
                </a:lnTo>
                <a:lnTo>
                  <a:pt x="848187" y="0"/>
                </a:lnTo>
                <a:lnTo>
                  <a:pt x="857249" y="0"/>
                </a:lnTo>
                <a:lnTo>
                  <a:pt x="857249" y="42801"/>
                </a:lnTo>
                <a:lnTo>
                  <a:pt x="914399" y="13716"/>
                </a:lnTo>
                <a:close/>
              </a:path>
              <a:path w="914400" h="57150">
                <a:moveTo>
                  <a:pt x="857249" y="42801"/>
                </a:moveTo>
                <a:lnTo>
                  <a:pt x="857249" y="28193"/>
                </a:lnTo>
                <a:lnTo>
                  <a:pt x="847851" y="28193"/>
                </a:lnTo>
                <a:lnTo>
                  <a:pt x="829055" y="57150"/>
                </a:lnTo>
                <a:lnTo>
                  <a:pt x="857249" y="42801"/>
                </a:lnTo>
                <a:close/>
              </a:path>
              <a:path w="914400" h="57150">
                <a:moveTo>
                  <a:pt x="857249" y="28193"/>
                </a:moveTo>
                <a:lnTo>
                  <a:pt x="857249" y="13716"/>
                </a:lnTo>
                <a:lnTo>
                  <a:pt x="847851" y="28193"/>
                </a:lnTo>
                <a:lnTo>
                  <a:pt x="857249" y="28193"/>
                </a:lnTo>
                <a:close/>
              </a:path>
              <a:path w="914400" h="57150">
                <a:moveTo>
                  <a:pt x="857249" y="13716"/>
                </a:moveTo>
                <a:lnTo>
                  <a:pt x="857249" y="0"/>
                </a:lnTo>
                <a:lnTo>
                  <a:pt x="848187" y="0"/>
                </a:lnTo>
                <a:lnTo>
                  <a:pt x="857249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0" y="3186683"/>
            <a:ext cx="914400" cy="57150"/>
          </a:xfrm>
          <a:custGeom>
            <a:avLst/>
            <a:gdLst/>
            <a:ahLst/>
            <a:cxnLst/>
            <a:rect l="l" t="t" r="r" b="b"/>
            <a:pathLst>
              <a:path w="914400" h="57150">
                <a:moveTo>
                  <a:pt x="857250" y="13716"/>
                </a:moveTo>
                <a:lnTo>
                  <a:pt x="848187" y="0"/>
                </a:lnTo>
                <a:lnTo>
                  <a:pt x="0" y="0"/>
                </a:lnTo>
                <a:lnTo>
                  <a:pt x="0" y="28193"/>
                </a:lnTo>
                <a:lnTo>
                  <a:pt x="847851" y="28193"/>
                </a:lnTo>
                <a:lnTo>
                  <a:pt x="857250" y="13716"/>
                </a:lnTo>
                <a:close/>
              </a:path>
              <a:path w="914400" h="57150">
                <a:moveTo>
                  <a:pt x="914400" y="13716"/>
                </a:moveTo>
                <a:lnTo>
                  <a:pt x="829055" y="-28956"/>
                </a:lnTo>
                <a:lnTo>
                  <a:pt x="848187" y="0"/>
                </a:lnTo>
                <a:lnTo>
                  <a:pt x="857250" y="0"/>
                </a:lnTo>
                <a:lnTo>
                  <a:pt x="857250" y="42801"/>
                </a:lnTo>
                <a:lnTo>
                  <a:pt x="914400" y="13716"/>
                </a:lnTo>
                <a:close/>
              </a:path>
              <a:path w="914400" h="57150">
                <a:moveTo>
                  <a:pt x="857250" y="42801"/>
                </a:moveTo>
                <a:lnTo>
                  <a:pt x="857250" y="28193"/>
                </a:lnTo>
                <a:lnTo>
                  <a:pt x="847851" y="28193"/>
                </a:lnTo>
                <a:lnTo>
                  <a:pt x="829055" y="57150"/>
                </a:lnTo>
                <a:lnTo>
                  <a:pt x="857250" y="42801"/>
                </a:lnTo>
                <a:close/>
              </a:path>
              <a:path w="914400" h="57150">
                <a:moveTo>
                  <a:pt x="857250" y="28193"/>
                </a:moveTo>
                <a:lnTo>
                  <a:pt x="857250" y="13716"/>
                </a:lnTo>
                <a:lnTo>
                  <a:pt x="847851" y="28193"/>
                </a:lnTo>
                <a:lnTo>
                  <a:pt x="857250" y="28193"/>
                </a:lnTo>
                <a:close/>
              </a:path>
              <a:path w="914400" h="57150">
                <a:moveTo>
                  <a:pt x="857250" y="13716"/>
                </a:moveTo>
                <a:lnTo>
                  <a:pt x="857250" y="0"/>
                </a:lnTo>
                <a:lnTo>
                  <a:pt x="848187" y="0"/>
                </a:lnTo>
                <a:lnTo>
                  <a:pt x="85725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2400" y="3186683"/>
            <a:ext cx="914400" cy="57150"/>
          </a:xfrm>
          <a:custGeom>
            <a:avLst/>
            <a:gdLst/>
            <a:ahLst/>
            <a:cxnLst/>
            <a:rect l="l" t="t" r="r" b="b"/>
            <a:pathLst>
              <a:path w="914400" h="57150">
                <a:moveTo>
                  <a:pt x="857250" y="13716"/>
                </a:moveTo>
                <a:lnTo>
                  <a:pt x="848187" y="0"/>
                </a:lnTo>
                <a:lnTo>
                  <a:pt x="0" y="0"/>
                </a:lnTo>
                <a:lnTo>
                  <a:pt x="0" y="28193"/>
                </a:lnTo>
                <a:lnTo>
                  <a:pt x="847851" y="28193"/>
                </a:lnTo>
                <a:lnTo>
                  <a:pt x="857250" y="13716"/>
                </a:lnTo>
                <a:close/>
              </a:path>
              <a:path w="914400" h="57150">
                <a:moveTo>
                  <a:pt x="914400" y="13716"/>
                </a:moveTo>
                <a:lnTo>
                  <a:pt x="829055" y="-28956"/>
                </a:lnTo>
                <a:lnTo>
                  <a:pt x="848187" y="0"/>
                </a:lnTo>
                <a:lnTo>
                  <a:pt x="857250" y="0"/>
                </a:lnTo>
                <a:lnTo>
                  <a:pt x="857250" y="42801"/>
                </a:lnTo>
                <a:lnTo>
                  <a:pt x="914400" y="13716"/>
                </a:lnTo>
                <a:close/>
              </a:path>
              <a:path w="914400" h="57150">
                <a:moveTo>
                  <a:pt x="857250" y="42801"/>
                </a:moveTo>
                <a:lnTo>
                  <a:pt x="857250" y="28193"/>
                </a:lnTo>
                <a:lnTo>
                  <a:pt x="847851" y="28193"/>
                </a:lnTo>
                <a:lnTo>
                  <a:pt x="829055" y="57150"/>
                </a:lnTo>
                <a:lnTo>
                  <a:pt x="857250" y="42801"/>
                </a:lnTo>
                <a:close/>
              </a:path>
              <a:path w="914400" h="57150">
                <a:moveTo>
                  <a:pt x="857250" y="28193"/>
                </a:moveTo>
                <a:lnTo>
                  <a:pt x="857250" y="13716"/>
                </a:lnTo>
                <a:lnTo>
                  <a:pt x="847851" y="28193"/>
                </a:lnTo>
                <a:lnTo>
                  <a:pt x="857250" y="28193"/>
                </a:lnTo>
                <a:close/>
              </a:path>
              <a:path w="914400" h="57150">
                <a:moveTo>
                  <a:pt x="857250" y="13716"/>
                </a:moveTo>
                <a:lnTo>
                  <a:pt x="857250" y="0"/>
                </a:lnTo>
                <a:lnTo>
                  <a:pt x="848187" y="0"/>
                </a:lnTo>
                <a:lnTo>
                  <a:pt x="85725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5899" y="2869184"/>
            <a:ext cx="1223010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00025">
              <a:lnSpc>
                <a:spcPts val="2390"/>
              </a:lnSpc>
            </a:pPr>
            <a:r>
              <a:rPr sz="2000" b="1" spc="-20" dirty="0" smtClean="0">
                <a:latin typeface="Arial"/>
                <a:cs typeface="Arial"/>
              </a:rPr>
              <a:t>A-to-D</a:t>
            </a:r>
            <a:r>
              <a:rPr sz="2000" b="1" spc="-15" dirty="0" smtClean="0">
                <a:latin typeface="Arial"/>
                <a:cs typeface="Arial"/>
              </a:rPr>
              <a:t> Converter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5051" y="2869184"/>
            <a:ext cx="1139190" cy="607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0" marR="12700" indent="-121285">
              <a:lnSpc>
                <a:spcPts val="2390"/>
              </a:lnSpc>
            </a:pPr>
            <a:r>
              <a:rPr sz="2000" b="1" spc="-15" dirty="0" smtClean="0">
                <a:latin typeface="Arial"/>
                <a:cs typeface="Arial"/>
              </a:rPr>
              <a:t>Analysis/</a:t>
            </a:r>
            <a:r>
              <a:rPr sz="2000" b="1" spc="-20" dirty="0" smtClean="0">
                <a:latin typeface="Arial"/>
                <a:cs typeface="Arial"/>
              </a:rPr>
              <a:t> Coding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900" y="2781808"/>
            <a:ext cx="89916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20" dirty="0" smtClean="0">
                <a:latin typeface="Arial"/>
                <a:cs typeface="Arial"/>
              </a:rPr>
              <a:t>speech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962" y="3175508"/>
            <a:ext cx="7181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38455" algn="l"/>
              </a:tabLst>
            </a:pPr>
            <a:r>
              <a:rPr sz="2800" i="1" dirty="0" smtClean="0">
                <a:latin typeface="Times New Roman"/>
                <a:cs typeface="Times New Roman"/>
              </a:rPr>
              <a:t>x	</a:t>
            </a:r>
            <a:r>
              <a:rPr sz="2800" spc="60" dirty="0" smtClean="0">
                <a:latin typeface="Times New Roman"/>
                <a:cs typeface="Times New Roman"/>
              </a:rPr>
              <a:t>(</a:t>
            </a:r>
            <a:r>
              <a:rPr sz="2800" i="1" spc="175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2744" y="3340100"/>
            <a:ext cx="149860" cy="346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i="1" spc="-10" dirty="0" smtClean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82000" y="5791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78726" y="2781808"/>
            <a:ext cx="1054100" cy="1369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25">
              <a:lnSpc>
                <a:spcPct val="100000"/>
              </a:lnSpc>
            </a:pPr>
            <a:r>
              <a:rPr sz="2000" b="1" i="1" spc="-20" dirty="0" smtClean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7"/>
              </a:spcBef>
            </a:pPr>
            <a:endParaRPr sz="950"/>
          </a:p>
          <a:p>
            <a:pPr marL="1270" algn="ctr">
              <a:lnSpc>
                <a:spcPct val="100000"/>
              </a:lnSpc>
            </a:pPr>
            <a:r>
              <a:rPr sz="4200" i="1" spc="-1560" baseline="1984" dirty="0" smtClean="0">
                <a:latin typeface="Times New Roman"/>
                <a:cs typeface="Times New Roman"/>
              </a:rPr>
              <a:t>y</a:t>
            </a:r>
            <a:r>
              <a:rPr sz="2800" spc="135" dirty="0" smtClean="0">
                <a:latin typeface="Times New Roman"/>
                <a:cs typeface="Times New Roman"/>
              </a:rPr>
              <a:t>ˆ</a:t>
            </a:r>
            <a:r>
              <a:rPr sz="4200" spc="82" baseline="1984" dirty="0" smtClean="0">
                <a:latin typeface="Times New Roman"/>
                <a:cs typeface="Times New Roman"/>
              </a:rPr>
              <a:t>[</a:t>
            </a:r>
            <a:r>
              <a:rPr sz="4200" i="1" spc="172" baseline="1984" dirty="0" smtClean="0">
                <a:latin typeface="Times New Roman"/>
                <a:cs typeface="Times New Roman"/>
              </a:rPr>
              <a:t>n</a:t>
            </a:r>
            <a:r>
              <a:rPr sz="4200" spc="0" baseline="1984" dirty="0" smtClean="0">
                <a:latin typeface="Times New Roman"/>
                <a:cs typeface="Times New Roman"/>
              </a:rPr>
              <a:t>]</a:t>
            </a:r>
            <a:endParaRPr sz="4200" baseline="1984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0"/>
              </a:spcBef>
            </a:pPr>
            <a:endParaRPr sz="1200"/>
          </a:p>
          <a:p>
            <a:pPr marR="0" algn="ctr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Bit</a:t>
            </a:r>
            <a:r>
              <a:rPr sz="1400" spc="5" dirty="0" smtClean="0">
                <a:latin typeface="Arial"/>
                <a:cs typeface="Arial"/>
              </a:rPr>
              <a:t> </a:t>
            </a:r>
            <a:r>
              <a:rPr sz="1400" spc="-10" dirty="0" smtClean="0">
                <a:latin typeface="Arial"/>
                <a:cs typeface="Arial"/>
              </a:rPr>
              <a:t>sequence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6903" y="3175508"/>
            <a:ext cx="735965" cy="1189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indent="116839">
              <a:lnSpc>
                <a:spcPct val="100000"/>
              </a:lnSpc>
            </a:pPr>
            <a:r>
              <a:rPr sz="2800" i="1" spc="-10" dirty="0" smtClean="0">
                <a:latin typeface="Times New Roman"/>
                <a:cs typeface="Times New Roman"/>
              </a:rPr>
              <a:t>x</a:t>
            </a:r>
            <a:r>
              <a:rPr sz="2800" spc="55" dirty="0" smtClean="0">
                <a:latin typeface="Times New Roman"/>
                <a:cs typeface="Times New Roman"/>
              </a:rPr>
              <a:t>[</a:t>
            </a:r>
            <a:r>
              <a:rPr sz="2800" i="1" spc="110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30810" marR="20955" indent="-11811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Sampled signal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92738" y="3181603"/>
            <a:ext cx="62357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25" dirty="0" smtClean="0">
                <a:latin typeface="Times New Roman"/>
                <a:cs typeface="Times New Roman"/>
              </a:rPr>
              <a:t>y</a:t>
            </a:r>
            <a:r>
              <a:rPr sz="2800" spc="55" dirty="0" smtClean="0">
                <a:latin typeface="Times New Roman"/>
                <a:cs typeface="Times New Roman"/>
              </a:rPr>
              <a:t>[</a:t>
            </a:r>
            <a:r>
              <a:rPr sz="2800" i="1" spc="110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619" y="3927094"/>
            <a:ext cx="92456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" marR="12700" indent="-24765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Continuous time signal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96957" y="3927094"/>
            <a:ext cx="2298065" cy="964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0620" marR="12700" indent="66675">
              <a:lnSpc>
                <a:spcPct val="100000"/>
              </a:lnSpc>
            </a:pPr>
            <a:r>
              <a:rPr sz="1400" spc="-70" dirty="0" smtClean="0">
                <a:latin typeface="Arial"/>
                <a:cs typeface="Arial"/>
              </a:rPr>
              <a:t>T</a:t>
            </a:r>
            <a:r>
              <a:rPr sz="1400" spc="-15" dirty="0" smtClean="0">
                <a:latin typeface="Arial"/>
                <a:cs typeface="Arial"/>
              </a:rPr>
              <a:t>ransformed representation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Decoding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31071" y="2906267"/>
            <a:ext cx="626745" cy="560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Channel </a:t>
            </a:r>
            <a:r>
              <a:rPr sz="1200" b="1" spc="0" dirty="0" smtClean="0">
                <a:latin typeface="Arial"/>
                <a:cs typeface="Arial"/>
              </a:rPr>
              <a:t>or Medium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1472" y="5116067"/>
            <a:ext cx="626745" cy="560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Channel </a:t>
            </a:r>
            <a:r>
              <a:rPr sz="1200" b="1" spc="0" dirty="0" smtClean="0">
                <a:latin typeface="Arial"/>
                <a:cs typeface="Arial"/>
              </a:rPr>
              <a:t>or Medium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70823" y="5637529"/>
            <a:ext cx="738505" cy="539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00" i="1" spc="-1115" dirty="0" smtClean="0">
                <a:latin typeface="Times New Roman"/>
                <a:cs typeface="Times New Roman"/>
              </a:rPr>
              <a:t>x</a:t>
            </a:r>
            <a:r>
              <a:rPr sz="4650" spc="-2610" baseline="2688" dirty="0" smtClean="0">
                <a:latin typeface="Arial"/>
                <a:cs typeface="Arial"/>
              </a:rPr>
              <a:t>%</a:t>
            </a:r>
            <a:r>
              <a:rPr sz="4650" spc="509" baseline="2688" dirty="0" smtClean="0">
                <a:latin typeface="Arial"/>
                <a:cs typeface="Arial"/>
              </a:rPr>
              <a:t> </a:t>
            </a:r>
            <a:r>
              <a:rPr sz="3100" spc="-35" dirty="0" smtClean="0">
                <a:latin typeface="Times New Roman"/>
                <a:cs typeface="Times New Roman"/>
              </a:rPr>
              <a:t>(</a:t>
            </a:r>
            <a:r>
              <a:rPr sz="3100" i="1" spc="190" dirty="0" smtClean="0">
                <a:latin typeface="Times New Roman"/>
                <a:cs typeface="Times New Roman"/>
              </a:rPr>
              <a:t>t</a:t>
            </a:r>
            <a:r>
              <a:rPr sz="3100" spc="-15" dirty="0" smtClean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38462" y="5910326"/>
            <a:ext cx="126364" cy="27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i="1" spc="15" dirty="0" smtClean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06850" y="1864867"/>
            <a:ext cx="151066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</a:pPr>
            <a:r>
              <a:rPr sz="2800" dirty="0" smtClean="0">
                <a:latin typeface="Arial"/>
                <a:cs typeface="Arial"/>
              </a:rPr>
              <a:t>Encoding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1960" y="754126"/>
            <a:ext cx="4096385" cy="664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1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41067"/>
            <a:ext cx="8290559" cy="4387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78765" indent="-342900">
              <a:lnSpc>
                <a:spcPct val="80000"/>
              </a:lnSpc>
              <a:buClr>
                <a:srgbClr val="33339A"/>
              </a:buClr>
              <a:buFont typeface="Arial"/>
              <a:buChar char="•"/>
              <a:tabLst>
                <a:tab pos="354965" algn="l"/>
              </a:tabLst>
            </a:pPr>
            <a:r>
              <a:rPr sz="2800" b="1" i="1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2800" b="1" i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r>
              <a:rPr sz="2800" b="1" i="1" spc="-10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process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transforming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 speech signal into a representation for efficient transmission and storage of speech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5" dirty="0" smtClean="0">
                <a:latin typeface="Arial"/>
                <a:cs typeface="Arial"/>
              </a:rPr>
              <a:t>narrowban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broadban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wire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telephony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5" dirty="0" smtClean="0">
                <a:latin typeface="Arial"/>
                <a:cs typeface="Arial"/>
              </a:rPr>
              <a:t>ellula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communications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9"/>
              </a:spcBef>
              <a:buFont typeface="Arial"/>
              <a:buChar char="–"/>
            </a:pPr>
            <a:endParaRPr sz="550"/>
          </a:p>
          <a:p>
            <a:pPr marL="755650" marR="12700" lvl="1" indent="-285750">
              <a:lnSpc>
                <a:spcPts val="23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oic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ove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P </a:t>
            </a:r>
            <a:r>
              <a:rPr sz="2400" spc="-5" dirty="0" smtClean="0">
                <a:latin typeface="Arial"/>
                <a:cs typeface="Arial"/>
              </a:rPr>
              <a:t>(VoIP</a:t>
            </a:r>
            <a:r>
              <a:rPr sz="2400" spc="0" dirty="0" smtClean="0">
                <a:latin typeface="Arial"/>
                <a:cs typeface="Arial"/>
              </a:rPr>
              <a:t>)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 </a:t>
            </a:r>
            <a:r>
              <a:rPr sz="2400" spc="-5" dirty="0" smtClean="0">
                <a:latin typeface="Arial"/>
                <a:cs typeface="Arial"/>
              </a:rPr>
              <a:t>utiliz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" dirty="0" smtClean="0">
                <a:latin typeface="Arial"/>
                <a:cs typeface="Arial"/>
              </a:rPr>
              <a:t>Interne</a:t>
            </a:r>
            <a:r>
              <a:rPr sz="2400" spc="0" dirty="0" smtClean="0">
                <a:latin typeface="Arial"/>
                <a:cs typeface="Arial"/>
              </a:rPr>
              <a:t>t </a:t>
            </a:r>
            <a:r>
              <a:rPr sz="2400" spc="-5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 a </a:t>
            </a:r>
            <a:r>
              <a:rPr sz="2400" spc="-5" dirty="0" smtClean="0">
                <a:latin typeface="Arial"/>
                <a:cs typeface="Arial"/>
              </a:rPr>
              <a:t>real-time communication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medium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6"/>
              </a:spcBef>
              <a:buFont typeface="Arial"/>
              <a:buChar char="–"/>
            </a:pPr>
            <a:endParaRPr sz="550"/>
          </a:p>
          <a:p>
            <a:pPr marL="755650" marR="656590" lvl="1" indent="-285750">
              <a:lnSpc>
                <a:spcPct val="800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ecur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voic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privac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encryptio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national securit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5650" marR="160655" lvl="1" indent="-285750">
              <a:lnSpc>
                <a:spcPct val="800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-5" dirty="0" smtClean="0">
                <a:latin typeface="Arial"/>
                <a:cs typeface="Arial"/>
              </a:rPr>
              <a:t>extremel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narrowban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communication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channels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e.g., battlefiel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application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usin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radio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0"/>
              </a:spcBef>
              <a:buFont typeface="Arial"/>
              <a:buChar char="–"/>
            </a:pPr>
            <a:endParaRPr sz="550"/>
          </a:p>
          <a:p>
            <a:pPr marL="755650" marR="299085" lvl="1" indent="-285750">
              <a:lnSpc>
                <a:spcPts val="23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torag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 speec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telephon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answerin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machines, IV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 systems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5" dirty="0" smtClean="0">
                <a:latin typeface="Arial"/>
                <a:cs typeface="Arial"/>
              </a:rPr>
              <a:t> prerecorde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090">
              <a:lnSpc>
                <a:spcPct val="100000"/>
              </a:lnSpc>
            </a:pPr>
            <a:r>
              <a:rPr sz="4400" b="1" spc="-35" dirty="0" smtClean="0">
                <a:solidFill>
                  <a:srgbClr val="33339A"/>
                </a:solidFill>
                <a:latin typeface="Arial"/>
                <a:cs typeface="Arial"/>
              </a:rPr>
              <a:t>Demo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Speech</a:t>
            </a:r>
            <a:r>
              <a:rPr sz="4400" b="1" spc="5" dirty="0" smtClean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2173223"/>
            <a:ext cx="3101975" cy="2753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4940" indent="-142875" algn="ctr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0" dirty="0" smtClean="0">
                <a:latin typeface="Arial"/>
                <a:cs typeface="Arial"/>
              </a:rPr>
              <a:t>Narrowband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Coding: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9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64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PCM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spcBef>
                <a:spcPts val="80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32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ADPCM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spcBef>
                <a:spcPts val="79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16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LDCELP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spcBef>
                <a:spcPts val="79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8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CELP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spcBef>
                <a:spcPts val="79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4.8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FS1016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spcBef>
                <a:spcPts val="80"/>
              </a:spcBef>
              <a:buFont typeface="Arial"/>
              <a:buChar char="•"/>
            </a:pPr>
            <a:endParaRPr sz="10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2.4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LPC10E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1761" y="6288023"/>
            <a:ext cx="21094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Narrowband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124" y="2215903"/>
            <a:ext cx="3285490" cy="2479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4940" marR="397510" indent="-142875" algn="ctr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spc="-5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ideband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Coding: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  <a:buFont typeface="Arial"/>
              <a:buChar char="•"/>
            </a:pPr>
            <a:endParaRPr sz="1100"/>
          </a:p>
          <a:p>
            <a:pPr marL="532765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Male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talker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/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Female</a:t>
            </a:r>
            <a:r>
              <a:rPr sz="1800" spc="-40" dirty="0" smtClean="0">
                <a:latin typeface="Arial"/>
                <a:cs typeface="Arial"/>
              </a:rPr>
              <a:t> </a:t>
            </a:r>
            <a:r>
              <a:rPr sz="1800" spc="-200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alker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3.2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kHz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uncoded</a:t>
            </a:r>
            <a:endParaRPr sz="1800">
              <a:latin typeface="Arial"/>
              <a:cs typeface="Arial"/>
            </a:endParaRPr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7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kHz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uncoded</a:t>
            </a:r>
            <a:endParaRPr sz="1800">
              <a:latin typeface="Arial"/>
              <a:cs typeface="Arial"/>
            </a:endParaRPr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7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kHz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64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endParaRPr sz="1800">
              <a:latin typeface="Arial"/>
              <a:cs typeface="Arial"/>
            </a:endParaRPr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7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kHz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32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endParaRPr sz="1800">
              <a:latin typeface="Arial"/>
              <a:cs typeface="Arial"/>
            </a:endParaRPr>
          </a:p>
          <a:p>
            <a:pPr marL="736600" lvl="1" indent="-266700">
              <a:lnSpc>
                <a:spcPct val="100000"/>
              </a:lnSpc>
              <a:buFont typeface="Arial"/>
              <a:buChar char="•"/>
              <a:tabLst>
                <a:tab pos="736600" algn="l"/>
              </a:tabLst>
            </a:pPr>
            <a:r>
              <a:rPr sz="1800" spc="0" dirty="0" smtClean="0">
                <a:latin typeface="Arial"/>
                <a:cs typeface="Arial"/>
              </a:rPr>
              <a:t>7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kHz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16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kbps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0152" y="5327903"/>
            <a:ext cx="694944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9950" y="6211822"/>
            <a:ext cx="18929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Wideband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Speech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4704" y="5178552"/>
            <a:ext cx="848867" cy="84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0036" y="674344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3290">
              <a:lnSpc>
                <a:spcPts val="5235"/>
              </a:lnSpc>
            </a:pPr>
            <a:r>
              <a:rPr sz="4400" b="1" spc="-35" dirty="0" smtClean="0">
                <a:solidFill>
                  <a:srgbClr val="33339A"/>
                </a:solidFill>
                <a:latin typeface="Arial"/>
                <a:cs typeface="Arial"/>
              </a:rPr>
              <a:t>Demo </a:t>
            </a:r>
            <a:r>
              <a:rPr sz="4400" b="1" spc="-25" dirty="0" smtClean="0">
                <a:solidFill>
                  <a:srgbClr val="33339A"/>
                </a:solidFill>
                <a:latin typeface="Arial"/>
                <a:cs typeface="Arial"/>
              </a:rPr>
              <a:t>of Audio </a:t>
            </a:r>
            <a:r>
              <a:rPr sz="4400" b="1" spc="-30" dirty="0" smtClean="0">
                <a:solidFill>
                  <a:srgbClr val="33339A"/>
                </a:solidFill>
                <a:latin typeface="Arial"/>
                <a:cs typeface="Arial"/>
              </a:rPr>
              <a:t>Coding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2019808"/>
            <a:ext cx="6502400" cy="3350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0" indent="-15938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0" dirty="0" smtClean="0">
                <a:latin typeface="Arial"/>
                <a:cs typeface="Arial"/>
              </a:rPr>
              <a:t>C</a:t>
            </a:r>
            <a:r>
              <a:rPr sz="2000" spc="-15" dirty="0" smtClean="0">
                <a:latin typeface="Arial"/>
                <a:cs typeface="Arial"/>
              </a:rPr>
              <a:t>D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Origina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(1.4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Mbps</a:t>
            </a:r>
            <a:r>
              <a:rPr sz="2000" spc="-10" dirty="0" smtClean="0">
                <a:latin typeface="Arial"/>
                <a:cs typeface="Arial"/>
              </a:rPr>
              <a:t>) </a:t>
            </a:r>
            <a:r>
              <a:rPr sz="2000" spc="-15" dirty="0" smtClean="0">
                <a:latin typeface="Arial"/>
                <a:cs typeface="Arial"/>
              </a:rPr>
              <a:t>versu</a:t>
            </a:r>
            <a:r>
              <a:rPr sz="2000" spc="-10" dirty="0" smtClean="0">
                <a:latin typeface="Arial"/>
                <a:cs typeface="Arial"/>
              </a:rPr>
              <a:t>s </a:t>
            </a:r>
            <a:r>
              <a:rPr sz="2000" spc="-20" dirty="0" smtClean="0">
                <a:latin typeface="Arial"/>
                <a:cs typeface="Arial"/>
              </a:rPr>
              <a:t>MP3-code</a:t>
            </a:r>
            <a:r>
              <a:rPr sz="2000" spc="-15" dirty="0" smtClean="0">
                <a:latin typeface="Arial"/>
                <a:cs typeface="Arial"/>
              </a:rPr>
              <a:t>d </a:t>
            </a:r>
            <a:r>
              <a:rPr sz="2000" spc="-20" dirty="0" smtClean="0">
                <a:latin typeface="Arial"/>
                <a:cs typeface="Arial"/>
              </a:rPr>
              <a:t>a</a:t>
            </a:r>
            <a:r>
              <a:rPr sz="2000" spc="-10" dirty="0" smtClean="0">
                <a:latin typeface="Arial"/>
                <a:cs typeface="Arial"/>
              </a:rPr>
              <a:t>t </a:t>
            </a:r>
            <a:r>
              <a:rPr sz="2000" spc="-20" dirty="0" smtClean="0">
                <a:latin typeface="Arial"/>
                <a:cs typeface="Arial"/>
              </a:rPr>
              <a:t>12</a:t>
            </a:r>
            <a:r>
              <a:rPr sz="2000" spc="-15" dirty="0" smtClean="0">
                <a:latin typeface="Arial"/>
                <a:cs typeface="Arial"/>
              </a:rPr>
              <a:t>8 </a:t>
            </a:r>
            <a:r>
              <a:rPr sz="2000" spc="-20" dirty="0" smtClean="0">
                <a:latin typeface="Arial"/>
                <a:cs typeface="Arial"/>
              </a:rPr>
              <a:t>kbps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/>
          </a:p>
          <a:p>
            <a:pPr marL="469900">
              <a:lnSpc>
                <a:spcPct val="100000"/>
              </a:lnSpc>
            </a:pPr>
            <a:r>
              <a:rPr sz="2000" spc="24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female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vocal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/>
          </a:p>
          <a:p>
            <a:pPr marL="469900">
              <a:lnSpc>
                <a:spcPct val="100000"/>
              </a:lnSpc>
            </a:pPr>
            <a:r>
              <a:rPr sz="2000" spc="24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trumpet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  <a:p>
            <a:pPr marL="469900" marR="4701540">
              <a:lnSpc>
                <a:spcPct val="150000"/>
              </a:lnSpc>
            </a:pPr>
            <a:r>
              <a:rPr sz="2000" spc="24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orchestra </a:t>
            </a:r>
            <a:r>
              <a:rPr sz="2000" spc="24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baroque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240" dirty="0" smtClean="0">
                <a:latin typeface="Arial"/>
                <a:cs typeface="Arial"/>
              </a:rPr>
              <a:t>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guitar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/>
          </a:p>
          <a:p>
            <a:pPr marL="12700" marR="12700">
              <a:lnSpc>
                <a:spcPct val="100000"/>
              </a:lnSpc>
            </a:pPr>
            <a:r>
              <a:rPr sz="2000" spc="-20" dirty="0" smtClean="0">
                <a:latin typeface="Arial"/>
                <a:cs typeface="Arial"/>
              </a:rPr>
              <a:t>Ca</a:t>
            </a:r>
            <a:r>
              <a:rPr sz="2000" spc="-15" dirty="0" smtClean="0">
                <a:latin typeface="Arial"/>
                <a:cs typeface="Arial"/>
              </a:rPr>
              <a:t>n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20" dirty="0" smtClean="0">
                <a:latin typeface="Arial"/>
                <a:cs typeface="Arial"/>
              </a:rPr>
              <a:t>yo</a:t>
            </a:r>
            <a:r>
              <a:rPr sz="2000" spc="-15" dirty="0" smtClean="0">
                <a:latin typeface="Arial"/>
                <a:cs typeface="Arial"/>
              </a:rPr>
              <a:t>u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determine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which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15" dirty="0" smtClean="0">
                <a:latin typeface="Arial"/>
                <a:cs typeface="Arial"/>
              </a:rPr>
              <a:t>the </a:t>
            </a:r>
            <a:r>
              <a:rPr sz="2000" spc="-20" dirty="0" smtClean="0">
                <a:latin typeface="Arial"/>
                <a:cs typeface="Arial"/>
              </a:rPr>
              <a:t>uncode</a:t>
            </a:r>
            <a:r>
              <a:rPr sz="2000" spc="-15" dirty="0" smtClean="0">
                <a:latin typeface="Arial"/>
                <a:cs typeface="Arial"/>
              </a:rPr>
              <a:t>d </a:t>
            </a:r>
            <a:r>
              <a:rPr sz="2000" spc="-20" dirty="0" smtClean="0">
                <a:latin typeface="Arial"/>
                <a:cs typeface="Arial"/>
              </a:rPr>
              <a:t>an</a:t>
            </a:r>
            <a:r>
              <a:rPr sz="2000" spc="-15" dirty="0" smtClean="0">
                <a:latin typeface="Arial"/>
                <a:cs typeface="Arial"/>
              </a:rPr>
              <a:t>d which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is </a:t>
            </a:r>
            <a:r>
              <a:rPr sz="2000" spc="-15" dirty="0" smtClean="0">
                <a:latin typeface="Arial"/>
                <a:cs typeface="Arial"/>
              </a:rPr>
              <a:t>the coded audio fo</a:t>
            </a:r>
            <a:r>
              <a:rPr sz="2000" spc="-10" dirty="0" smtClean="0">
                <a:latin typeface="Arial"/>
                <a:cs typeface="Arial"/>
              </a:rPr>
              <a:t>r </a:t>
            </a:r>
            <a:r>
              <a:rPr sz="2000" spc="-20" dirty="0" smtClean="0">
                <a:latin typeface="Arial"/>
                <a:cs typeface="Arial"/>
              </a:rPr>
              <a:t>eac</a:t>
            </a:r>
            <a:r>
              <a:rPr sz="2000" spc="-15" dirty="0" smtClean="0">
                <a:latin typeface="Arial"/>
                <a:cs typeface="Arial"/>
              </a:rPr>
              <a:t>h selection?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0" y="6736080"/>
            <a:ext cx="13982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Audio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0428" y="5602223"/>
            <a:ext cx="998219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8503" y="6759700"/>
            <a:ext cx="27819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Additional</a:t>
            </a:r>
            <a:r>
              <a:rPr sz="1800" spc="-12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Audio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Selections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1427" y="5556503"/>
            <a:ext cx="923544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2421</Words>
  <Application>Microsoft Office PowerPoint</Application>
  <PresentationFormat>Custom</PresentationFormat>
  <Paragraphs>483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Office Theme</vt:lpstr>
      <vt:lpstr>PowerPoint Presentation</vt:lpstr>
      <vt:lpstr>Speech Processing</vt:lpstr>
      <vt:lpstr>Why Digital Processing of Speech?</vt:lpstr>
      <vt:lpstr>The Speech Stack</vt:lpstr>
      <vt:lpstr>Speech Applications</vt:lpstr>
      <vt:lpstr>Speech Coding</vt:lpstr>
      <vt:lpstr>PowerPoint Presentation</vt:lpstr>
      <vt:lpstr>Demo of Speech Coding</vt:lpstr>
      <vt:lpstr>Demo of Audio Coding</vt:lpstr>
      <vt:lpstr>Audio Coding</vt:lpstr>
      <vt:lpstr>PowerPoint Presentation</vt:lpstr>
      <vt:lpstr>PowerPoint Presentation</vt:lpstr>
      <vt:lpstr>Speech Synthesis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Speech Processing</vt:lpstr>
      <vt:lpstr>Speech Signal Production</vt:lpstr>
      <vt:lpstr>Speech Production/Generation Model</vt:lpstr>
      <vt:lpstr>Speech Production/Generation Model</vt:lpstr>
      <vt:lpstr>The Speech Signal</vt:lpstr>
      <vt:lpstr>PowerPoint Presentation</vt:lpstr>
      <vt:lpstr>PowerPoint Presentation</vt:lpstr>
      <vt:lpstr>The Speech Chain</vt:lpstr>
      <vt:lpstr>Speech Sciences</vt:lpstr>
      <vt:lpstr>PowerPoint Presentation</vt:lpstr>
      <vt:lpstr>Information Rate of Speech</vt:lpstr>
      <vt:lpstr>PowerPoint Presentation</vt:lpstr>
      <vt:lpstr>Digital Speech Processing</vt:lpstr>
      <vt:lpstr>Hierarchy of Digital Speech Processing</vt:lpstr>
      <vt:lpstr>Information Rate of Speech</vt:lpstr>
      <vt:lpstr>Speech Processing Applications</vt:lpstr>
      <vt:lpstr>The Speech Stack</vt:lpstr>
      <vt:lpstr>What We Will Be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1_winter_2012_robot_video</dc:title>
  <dc:creator>Larry</dc:creator>
  <cp:lastModifiedBy>Dr. Abdulfattah</cp:lastModifiedBy>
  <cp:revision>1</cp:revision>
  <dcterms:created xsi:type="dcterms:W3CDTF">2021-04-27T08:07:56Z</dcterms:created>
  <dcterms:modified xsi:type="dcterms:W3CDTF">2021-04-27T06:09:26Z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2011-12-22T00:00:00Z</vt:filetime>
  </property>
  <property fmtid="{D5CDD505-2E9C-101B-9397-08002B2CF9AE}" pid="3" name="LastSaved">
    <vt:filetime>2021-04-27T00:00:00Z</vt:filetime>
  </property>
</Properties>
</file>