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256" r:id="rId3"/>
    <p:sldId id="268" r:id="rId4"/>
    <p:sldId id="257" r:id="rId5"/>
    <p:sldId id="258" r:id="rId6"/>
    <p:sldId id="259" r:id="rId7"/>
    <p:sldId id="260" r:id="rId8"/>
    <p:sldId id="269" r:id="rId9"/>
    <p:sldId id="270" r:id="rId10"/>
    <p:sldId id="271" r:id="rId11"/>
    <p:sldId id="272" r:id="rId12"/>
    <p:sldId id="273" r:id="rId13"/>
    <p:sldId id="274" r:id="rId14"/>
    <p:sldId id="275" r:id="rId15"/>
    <p:sldId id="267" r:id="rId16"/>
    <p:sldId id="261" r:id="rId17"/>
    <p:sldId id="262" r:id="rId18"/>
    <p:sldId id="263" r:id="rId19"/>
    <p:sldId id="264" r:id="rId20"/>
    <p:sldId id="265" r:id="rId21"/>
    <p:sldId id="276" r:id="rId22"/>
    <p:sldId id="277" r:id="rId23"/>
    <p:sldId id="278" r:id="rId24"/>
    <p:sldId id="279" r:id="rId25"/>
    <p:sldId id="301" r:id="rId26"/>
    <p:sldId id="302" r:id="rId27"/>
    <p:sldId id="303" r:id="rId28"/>
    <p:sldId id="304" r:id="rId29"/>
    <p:sldId id="305" r:id="rId30"/>
    <p:sldId id="306" r:id="rId31"/>
    <p:sldId id="307" r:id="rId32"/>
    <p:sldId id="308" r:id="rId33"/>
    <p:sldId id="309" r:id="rId34"/>
    <p:sldId id="280" r:id="rId35"/>
    <p:sldId id="281" r:id="rId36"/>
    <p:sldId id="282" r:id="rId37"/>
    <p:sldId id="283" r:id="rId38"/>
    <p:sldId id="285" r:id="rId39"/>
    <p:sldId id="284" r:id="rId40"/>
    <p:sldId id="287" r:id="rId41"/>
    <p:sldId id="288" r:id="rId42"/>
    <p:sldId id="289" r:id="rId43"/>
    <p:sldId id="290" r:id="rId44"/>
    <p:sldId id="291" r:id="rId45"/>
    <p:sldId id="292" r:id="rId46"/>
    <p:sldId id="293" r:id="rId47"/>
    <p:sldId id="294" r:id="rId48"/>
    <p:sldId id="295" r:id="rId49"/>
    <p:sldId id="296" r:id="rId50"/>
    <p:sldId id="286" r:id="rId51"/>
    <p:sldId id="297" r:id="rId52"/>
    <p:sldId id="298" r:id="rId53"/>
    <p:sldId id="266" r:id="rId54"/>
    <p:sldId id="30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F0214-A38C-4CDF-BA48-4A69FFDE4AC3}">
          <p14:sldIdLst>
            <p14:sldId id="299"/>
            <p14:sldId id="256"/>
            <p14:sldId id="268"/>
            <p14:sldId id="257"/>
            <p14:sldId id="258"/>
            <p14:sldId id="259"/>
            <p14:sldId id="260"/>
            <p14:sldId id="269"/>
            <p14:sldId id="270"/>
            <p14:sldId id="271"/>
            <p14:sldId id="272"/>
            <p14:sldId id="273"/>
            <p14:sldId id="274"/>
            <p14:sldId id="275"/>
            <p14:sldId id="267"/>
            <p14:sldId id="261"/>
            <p14:sldId id="262"/>
            <p14:sldId id="263"/>
            <p14:sldId id="264"/>
            <p14:sldId id="265"/>
            <p14:sldId id="276"/>
            <p14:sldId id="277"/>
          </p14:sldIdLst>
        </p14:section>
        <p14:section name="Untitled Section" id="{7C94EBBB-E4C7-4ECF-88D5-3C69BE8D0520}">
          <p14:sldIdLst>
            <p14:sldId id="278"/>
            <p14:sldId id="279"/>
            <p14:sldId id="301"/>
            <p14:sldId id="302"/>
            <p14:sldId id="303"/>
            <p14:sldId id="304"/>
            <p14:sldId id="305"/>
            <p14:sldId id="306"/>
            <p14:sldId id="307"/>
            <p14:sldId id="308"/>
            <p14:sldId id="309"/>
            <p14:sldId id="280"/>
            <p14:sldId id="281"/>
            <p14:sldId id="282"/>
            <p14:sldId id="283"/>
            <p14:sldId id="285"/>
            <p14:sldId id="284"/>
            <p14:sldId id="287"/>
            <p14:sldId id="288"/>
            <p14:sldId id="289"/>
            <p14:sldId id="290"/>
            <p14:sldId id="291"/>
            <p14:sldId id="292"/>
            <p14:sldId id="293"/>
            <p14:sldId id="294"/>
            <p14:sldId id="295"/>
            <p14:sldId id="296"/>
            <p14:sldId id="286"/>
            <p14:sldId id="297"/>
            <p14:sldId id="298"/>
            <p14:sldId id="266"/>
            <p14:sldId id="3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5/31/2021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5/31/2021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Recognition</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3657600" lvl="8" indent="0">
              <a:buNone/>
            </a:pPr>
            <a:r>
              <a:rPr lang="en-US" dirty="0" smtClean="0"/>
              <a:t>			</a:t>
            </a:r>
            <a:endParaRPr lang="en-US" dirty="0"/>
          </a:p>
        </p:txBody>
      </p:sp>
      <p:sp>
        <p:nvSpPr>
          <p:cNvPr id="4" name="AutoShape 2" descr="Image result for speech recog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speech recogni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speech recogni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mage result for speech recogni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speech recogniti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9495"/>
            <a:ext cx="9144000" cy="3219010"/>
          </a:xfrm>
          <a:prstGeom prst="rect">
            <a:avLst/>
          </a:prstGeom>
        </p:spPr>
      </p:pic>
    </p:spTree>
    <p:extLst>
      <p:ext uri="{BB962C8B-B14F-4D97-AF65-F5344CB8AC3E}">
        <p14:creationId xmlns:p14="http://schemas.microsoft.com/office/powerpoint/2010/main" val="1011046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3600" dirty="0" smtClean="0"/>
              <a:t>TYPES OF SPEECH RECOGNITION</a:t>
            </a:r>
            <a:endParaRPr lang="en-US" sz="4400" dirty="0"/>
          </a:p>
        </p:txBody>
      </p:sp>
      <p:sp>
        <p:nvSpPr>
          <p:cNvPr id="3" name="Content Placeholder 2"/>
          <p:cNvSpPr>
            <a:spLocks noGrp="1"/>
          </p:cNvSpPr>
          <p:nvPr>
            <p:ph idx="1"/>
          </p:nvPr>
        </p:nvSpPr>
        <p:spPr>
          <a:xfrm>
            <a:off x="457200" y="1295400"/>
            <a:ext cx="8229600" cy="4830763"/>
          </a:xfrm>
        </p:spPr>
        <p:txBody>
          <a:bodyPr/>
          <a:lstStyle/>
          <a:p>
            <a:r>
              <a:rPr lang="en-US" b="1" u="sng" dirty="0" smtClean="0"/>
              <a:t>SPEAKER INDEPANDENT</a:t>
            </a:r>
            <a:r>
              <a:rPr lang="en-US" dirty="0" smtClean="0"/>
              <a:t>:</a:t>
            </a:r>
          </a:p>
          <a:p>
            <a:pPr marL="0" indent="0">
              <a:buNone/>
            </a:pPr>
            <a:r>
              <a:rPr lang="en-US" dirty="0"/>
              <a:t>	</a:t>
            </a:r>
            <a:r>
              <a:rPr lang="en-US" dirty="0" smtClean="0"/>
              <a:t>Recognize speech of a large group of people</a:t>
            </a:r>
          </a:p>
          <a:p>
            <a:pPr marL="0" indent="0">
              <a:buNone/>
            </a:pPr>
            <a:endParaRPr lang="en-US" dirty="0" smtClean="0"/>
          </a:p>
          <a:p>
            <a:r>
              <a:rPr lang="en-US" b="1" u="sng" dirty="0" smtClean="0"/>
              <a:t>SPEAKER DEPANDENT:</a:t>
            </a:r>
          </a:p>
          <a:p>
            <a:pPr marL="0" indent="0">
              <a:buNone/>
            </a:pPr>
            <a:r>
              <a:rPr lang="en-US" dirty="0" smtClean="0"/>
              <a:t>	Recognize speech patterns from only person</a:t>
            </a:r>
          </a:p>
          <a:p>
            <a:pPr marL="0" indent="0">
              <a:buNone/>
            </a:pPr>
            <a:endParaRPr lang="en-US" dirty="0" smtClean="0"/>
          </a:p>
          <a:p>
            <a:r>
              <a:rPr lang="en-US" b="1" u="sng" dirty="0" smtClean="0"/>
              <a:t>SPEARKER ADAPTIVE:</a:t>
            </a:r>
          </a:p>
          <a:p>
            <a:pPr marL="0" indent="0">
              <a:buNone/>
            </a:pPr>
            <a:r>
              <a:rPr lang="en-US" b="1" dirty="0" smtClean="0"/>
              <a:t>	</a:t>
            </a:r>
            <a:r>
              <a:rPr lang="en-US" dirty="0" smtClean="0"/>
              <a:t>System usually begins with a speaker 	independent model and adjust these models 	more closely to each individual during a brief 	training period</a:t>
            </a:r>
            <a:endParaRPr lang="en-US" b="1" dirty="0"/>
          </a:p>
        </p:txBody>
      </p:sp>
    </p:spTree>
    <p:extLst>
      <p:ext uri="{BB962C8B-B14F-4D97-AF65-F5344CB8AC3E}">
        <p14:creationId xmlns:p14="http://schemas.microsoft.com/office/powerpoint/2010/main" val="1523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62300" y="537949"/>
            <a:ext cx="2819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371600" y="3276600"/>
            <a:ext cx="2819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029200" y="3286836"/>
            <a:ext cx="2819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81551" y="304800"/>
            <a:ext cx="2895600" cy="1754326"/>
          </a:xfrm>
          <a:prstGeom prst="rect">
            <a:avLst/>
          </a:prstGeom>
          <a:noFill/>
        </p:spPr>
        <p:txBody>
          <a:bodyPr wrap="square" rtlCol="0">
            <a:spAutoFit/>
          </a:bodyPr>
          <a:lstStyle/>
          <a:p>
            <a:pPr algn="ctr"/>
            <a:r>
              <a:rPr lang="en-US" sz="3600" dirty="0"/>
              <a:t> </a:t>
            </a:r>
            <a:r>
              <a:rPr lang="en-US" sz="3600" dirty="0" smtClean="0"/>
              <a:t>  Approaches     to SR</a:t>
            </a:r>
            <a:endParaRPr lang="en-US" sz="3600" dirty="0"/>
          </a:p>
        </p:txBody>
      </p:sp>
      <p:sp>
        <p:nvSpPr>
          <p:cNvPr id="9" name="TextBox 8"/>
          <p:cNvSpPr txBox="1"/>
          <p:nvPr/>
        </p:nvSpPr>
        <p:spPr>
          <a:xfrm>
            <a:off x="4953000" y="3505199"/>
            <a:ext cx="2895600" cy="1200329"/>
          </a:xfrm>
          <a:prstGeom prst="rect">
            <a:avLst/>
          </a:prstGeom>
          <a:noFill/>
        </p:spPr>
        <p:txBody>
          <a:bodyPr wrap="square" rtlCol="0">
            <a:spAutoFit/>
          </a:bodyPr>
          <a:lstStyle/>
          <a:p>
            <a:pPr algn="ctr"/>
            <a:r>
              <a:rPr lang="en-US" sz="3600" dirty="0"/>
              <a:t> </a:t>
            </a:r>
            <a:r>
              <a:rPr lang="en-US" sz="3600" dirty="0" smtClean="0"/>
              <a:t>  Statistics Based</a:t>
            </a:r>
            <a:endParaRPr lang="en-US" sz="3600" dirty="0"/>
          </a:p>
        </p:txBody>
      </p:sp>
      <p:sp>
        <p:nvSpPr>
          <p:cNvPr id="10" name="TextBox 9"/>
          <p:cNvSpPr txBox="1"/>
          <p:nvPr/>
        </p:nvSpPr>
        <p:spPr>
          <a:xfrm>
            <a:off x="1324970" y="3505200"/>
            <a:ext cx="2895600" cy="1200329"/>
          </a:xfrm>
          <a:prstGeom prst="rect">
            <a:avLst/>
          </a:prstGeom>
          <a:noFill/>
        </p:spPr>
        <p:txBody>
          <a:bodyPr wrap="square" rtlCol="0">
            <a:spAutoFit/>
          </a:bodyPr>
          <a:lstStyle/>
          <a:p>
            <a:pPr algn="ctr"/>
            <a:r>
              <a:rPr lang="en-US" sz="3600" dirty="0"/>
              <a:t> </a:t>
            </a:r>
            <a:r>
              <a:rPr lang="en-US" sz="3600" dirty="0" smtClean="0"/>
              <a:t>  Template Based</a:t>
            </a:r>
            <a:endParaRPr lang="en-US" sz="3600" dirty="0"/>
          </a:p>
        </p:txBody>
      </p:sp>
      <p:cxnSp>
        <p:nvCxnSpPr>
          <p:cNvPr id="12" name="Straight Connector 11"/>
          <p:cNvCxnSpPr>
            <a:stCxn id="4" idx="2"/>
          </p:cNvCxnSpPr>
          <p:nvPr/>
        </p:nvCxnSpPr>
        <p:spPr>
          <a:xfrm>
            <a:off x="4572000" y="2442949"/>
            <a:ext cx="0" cy="528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90800" y="29718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2971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572000" y="29718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53200" y="2971800"/>
            <a:ext cx="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05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Template-based approach</a:t>
            </a:r>
            <a:endParaRPr lang="en-US" dirty="0"/>
          </a:p>
        </p:txBody>
      </p:sp>
      <p:sp>
        <p:nvSpPr>
          <p:cNvPr id="3" name="Content Placeholder 2"/>
          <p:cNvSpPr>
            <a:spLocks noGrp="1"/>
          </p:cNvSpPr>
          <p:nvPr>
            <p:ph idx="1"/>
          </p:nvPr>
        </p:nvSpPr>
        <p:spPr/>
        <p:txBody>
          <a:bodyPr>
            <a:normAutofit/>
          </a:bodyPr>
          <a:lstStyle/>
          <a:p>
            <a:pPr>
              <a:lnSpc>
                <a:spcPct val="150000"/>
              </a:lnSpc>
            </a:pPr>
            <a:r>
              <a:rPr lang="en-US" sz="2800" dirty="0" smtClean="0"/>
              <a:t>Store examples of units (words, phenomes), then find the example that most closely fits the input</a:t>
            </a:r>
          </a:p>
          <a:p>
            <a:pPr>
              <a:lnSpc>
                <a:spcPct val="150000"/>
              </a:lnSpc>
            </a:pPr>
            <a:r>
              <a:rPr lang="en-US" sz="2800" dirty="0" smtClean="0"/>
              <a:t>Just a complex similarity matching problem</a:t>
            </a:r>
          </a:p>
          <a:p>
            <a:pPr>
              <a:lnSpc>
                <a:spcPct val="150000"/>
              </a:lnSpc>
            </a:pPr>
            <a:r>
              <a:rPr lang="en-US" sz="2800" dirty="0" smtClean="0"/>
              <a:t>OK for discrete utterances, and  single user  </a:t>
            </a:r>
            <a:endParaRPr lang="en-US" sz="2800" dirty="0"/>
          </a:p>
        </p:txBody>
      </p:sp>
    </p:spTree>
    <p:extLst>
      <p:ext uri="{BB962C8B-B14F-4D97-AF65-F5344CB8AC3E}">
        <p14:creationId xmlns:p14="http://schemas.microsoft.com/office/powerpoint/2010/main" val="27746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0600"/>
          </a:xfrm>
        </p:spPr>
        <p:txBody>
          <a:bodyPr/>
          <a:lstStyle/>
          <a:p>
            <a:r>
              <a:rPr lang="en-US" dirty="0" smtClean="0"/>
              <a:t>Template-based approach</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a:lnSpc>
                <a:spcPct val="150000"/>
              </a:lnSpc>
            </a:pPr>
            <a:r>
              <a:rPr lang="en-US" sz="2800" dirty="0" smtClean="0"/>
              <a:t>Hard to distinguished very similar templates</a:t>
            </a:r>
          </a:p>
          <a:p>
            <a:pPr>
              <a:lnSpc>
                <a:spcPct val="150000"/>
              </a:lnSpc>
            </a:pPr>
            <a:r>
              <a:rPr lang="en-US" sz="2800" dirty="0" smtClean="0"/>
              <a:t>Quickly degrades when input differs from template</a:t>
            </a:r>
          </a:p>
          <a:p>
            <a:pPr>
              <a:lnSpc>
                <a:spcPct val="150000"/>
              </a:lnSpc>
            </a:pPr>
            <a:endParaRPr lang="en-US" sz="2800" dirty="0"/>
          </a:p>
        </p:txBody>
      </p:sp>
    </p:spTree>
    <p:extLst>
      <p:ext uri="{BB962C8B-B14F-4D97-AF65-F5344CB8AC3E}">
        <p14:creationId xmlns:p14="http://schemas.microsoft.com/office/powerpoint/2010/main" val="154718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0600"/>
          </a:xfrm>
        </p:spPr>
        <p:txBody>
          <a:bodyPr/>
          <a:lstStyle/>
          <a:p>
            <a:r>
              <a:rPr lang="en-US" dirty="0" smtClean="0"/>
              <a:t>Statistics based approach</a:t>
            </a:r>
            <a:endParaRPr lang="en-US" dirty="0"/>
          </a:p>
        </p:txBody>
      </p:sp>
      <p:sp>
        <p:nvSpPr>
          <p:cNvPr id="5" name="Content Placeholder 2"/>
          <p:cNvSpPr>
            <a:spLocks noGrp="1"/>
          </p:cNvSpPr>
          <p:nvPr>
            <p:ph idx="1"/>
          </p:nvPr>
        </p:nvSpPr>
        <p:spPr>
          <a:xfrm>
            <a:off x="457200" y="1600200"/>
            <a:ext cx="8229600" cy="5029200"/>
          </a:xfrm>
        </p:spPr>
        <p:txBody>
          <a:bodyPr>
            <a:normAutofit fontScale="92500" lnSpcReduction="20000"/>
          </a:bodyPr>
          <a:lstStyle/>
          <a:p>
            <a:pPr>
              <a:lnSpc>
                <a:spcPct val="150000"/>
              </a:lnSpc>
            </a:pPr>
            <a:r>
              <a:rPr lang="en-US" sz="2800" dirty="0" smtClean="0"/>
              <a:t>Collects a large corpus of transcribed speech recording</a:t>
            </a:r>
          </a:p>
          <a:p>
            <a:pPr>
              <a:lnSpc>
                <a:spcPct val="150000"/>
              </a:lnSpc>
            </a:pPr>
            <a:r>
              <a:rPr lang="en-US" sz="2800" dirty="0" smtClean="0"/>
              <a:t>Train the computer to learn the correspondences at different possibilities(Machine Learning)</a:t>
            </a:r>
          </a:p>
          <a:p>
            <a:pPr>
              <a:lnSpc>
                <a:spcPct val="150000"/>
              </a:lnSpc>
            </a:pPr>
            <a:r>
              <a:rPr lang="en-US" sz="2800" dirty="0" smtClean="0"/>
              <a:t>At run time, apply the statistical processes to search through the space of all possible solutions, and pick the statistically most likely one</a:t>
            </a:r>
            <a:endParaRPr lang="en-US" sz="2800" dirty="0"/>
          </a:p>
        </p:txBody>
      </p:sp>
    </p:spTree>
    <p:extLst>
      <p:ext uri="{BB962C8B-B14F-4D97-AF65-F5344CB8AC3E}">
        <p14:creationId xmlns:p14="http://schemas.microsoft.com/office/powerpoint/2010/main" val="72548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What’s Hard About That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Digitization:</a:t>
            </a:r>
          </a:p>
          <a:p>
            <a:pPr marL="0" indent="0">
              <a:buNone/>
            </a:pPr>
            <a:r>
              <a:rPr lang="en-US" b="1" dirty="0"/>
              <a:t>	</a:t>
            </a:r>
            <a:r>
              <a:rPr lang="en-US" dirty="0" smtClean="0"/>
              <a:t>Analog signals into Digital representation</a:t>
            </a:r>
          </a:p>
          <a:p>
            <a:pPr marL="0" indent="0">
              <a:buNone/>
            </a:pPr>
            <a:endParaRPr lang="en-US" b="1" dirty="0" smtClean="0"/>
          </a:p>
          <a:p>
            <a:r>
              <a:rPr lang="en-US" b="1" dirty="0" smtClean="0"/>
              <a:t>Signal Processing:</a:t>
            </a:r>
          </a:p>
          <a:p>
            <a:pPr marL="0" indent="0">
              <a:buNone/>
            </a:pPr>
            <a:r>
              <a:rPr lang="en-US" b="1" dirty="0"/>
              <a:t>	</a:t>
            </a:r>
            <a:r>
              <a:rPr lang="en-US" dirty="0" smtClean="0"/>
              <a:t>Separating speech from background noise</a:t>
            </a:r>
          </a:p>
          <a:p>
            <a:pPr marL="0" indent="0">
              <a:buNone/>
            </a:pPr>
            <a:endParaRPr lang="en-US" b="1" dirty="0" smtClean="0"/>
          </a:p>
          <a:p>
            <a:r>
              <a:rPr lang="en-US" b="1" dirty="0" smtClean="0"/>
              <a:t>Phonetics:</a:t>
            </a:r>
          </a:p>
          <a:p>
            <a:pPr marL="0" indent="0">
              <a:buNone/>
            </a:pPr>
            <a:r>
              <a:rPr lang="en-US" b="1" dirty="0"/>
              <a:t>	</a:t>
            </a:r>
            <a:r>
              <a:rPr lang="en-US" dirty="0" smtClean="0"/>
              <a:t>Variability in human speech</a:t>
            </a:r>
          </a:p>
          <a:p>
            <a:pPr marL="0" indent="0">
              <a:buNone/>
            </a:pPr>
            <a:endParaRPr lang="en-US" b="1" dirty="0" smtClean="0"/>
          </a:p>
          <a:p>
            <a:r>
              <a:rPr lang="en-US" b="1" dirty="0" smtClean="0"/>
              <a:t>Channel Variability:</a:t>
            </a:r>
          </a:p>
          <a:p>
            <a:pPr marL="0" indent="0">
              <a:buNone/>
            </a:pPr>
            <a:r>
              <a:rPr lang="en-US" b="1" dirty="0"/>
              <a:t>	</a:t>
            </a:r>
            <a:r>
              <a:rPr lang="en-US" dirty="0" smtClean="0"/>
              <a:t>The quality and position of microphone and 	background environment will affect the output</a:t>
            </a:r>
            <a:endParaRPr lang="en-US" b="1" dirty="0" smtClean="0"/>
          </a:p>
          <a:p>
            <a:endParaRPr lang="en-US" b="1" dirty="0" smtClean="0"/>
          </a:p>
        </p:txBody>
      </p:sp>
    </p:spTree>
    <p:extLst>
      <p:ext uri="{BB962C8B-B14F-4D97-AF65-F5344CB8AC3E}">
        <p14:creationId xmlns:p14="http://schemas.microsoft.com/office/powerpoint/2010/main" val="26586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SPEECH RECOGNITION THROUGH THE DECADES</a:t>
            </a:r>
            <a:endParaRPr lang="en-US" altLang="en-US" sz="3200" dirty="0"/>
          </a:p>
        </p:txBody>
      </p:sp>
      <p:sp>
        <p:nvSpPr>
          <p:cNvPr id="12" name="Content Placeholder 2"/>
          <p:cNvSpPr>
            <a:spLocks noGrp="1"/>
          </p:cNvSpPr>
          <p:nvPr>
            <p:ph idx="1"/>
          </p:nvPr>
        </p:nvSpPr>
        <p:spPr/>
        <p:txBody>
          <a:bodyPr/>
          <a:lstStyle/>
          <a:p>
            <a:pPr>
              <a:buFontTx/>
              <a:buChar char="-"/>
            </a:pPr>
            <a:r>
              <a:rPr lang="en-US" u="sng" dirty="0" smtClean="0"/>
              <a:t>1950-60s (Baby-Talk)</a:t>
            </a:r>
          </a:p>
          <a:p>
            <a:pPr lvl="4">
              <a:lnSpc>
                <a:spcPct val="200000"/>
              </a:lnSpc>
              <a:buFont typeface="Arial" panose="020B0604020202020204" pitchFamily="34" charset="0"/>
              <a:buChar char="•"/>
            </a:pPr>
            <a:r>
              <a:rPr lang="en-US" dirty="0" smtClean="0"/>
              <a:t>‘They’ first focus on NUMBERS</a:t>
            </a:r>
          </a:p>
          <a:p>
            <a:pPr lvl="4">
              <a:lnSpc>
                <a:spcPct val="200000"/>
              </a:lnSpc>
              <a:buFont typeface="Arial" panose="020B0604020202020204" pitchFamily="34" charset="0"/>
              <a:buChar char="•"/>
            </a:pPr>
            <a:r>
              <a:rPr lang="en-US" dirty="0" smtClean="0"/>
              <a:t>Recognize only DIGITS</a:t>
            </a:r>
          </a:p>
          <a:p>
            <a:pPr lvl="4">
              <a:lnSpc>
                <a:spcPct val="200000"/>
              </a:lnSpc>
              <a:buFont typeface="Arial" panose="020B0604020202020204" pitchFamily="34" charset="0"/>
              <a:buChar char="•"/>
            </a:pPr>
            <a:r>
              <a:rPr lang="en-US" dirty="0" smtClean="0"/>
              <a:t> 1962, IBM developed ‘SHOEBOX’ which can recognize 16 words spoken in English</a:t>
            </a:r>
            <a:endParaRPr lang="en-US" dirty="0"/>
          </a:p>
        </p:txBody>
      </p:sp>
    </p:spTree>
    <p:extLst>
      <p:ext uri="{BB962C8B-B14F-4D97-AF65-F5344CB8AC3E}">
        <p14:creationId xmlns:p14="http://schemas.microsoft.com/office/powerpoint/2010/main" val="4142853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SPEECH RECOGNITION THROUGH THE DECADES</a:t>
            </a:r>
            <a:endParaRPr lang="en-US" altLang="en-US" sz="3200" dirty="0"/>
          </a:p>
        </p:txBody>
      </p:sp>
      <p:sp>
        <p:nvSpPr>
          <p:cNvPr id="5" name="Content Placeholder 2"/>
          <p:cNvSpPr>
            <a:spLocks noGrp="1"/>
          </p:cNvSpPr>
          <p:nvPr>
            <p:ph idx="1"/>
          </p:nvPr>
        </p:nvSpPr>
        <p:spPr>
          <a:xfrm>
            <a:off x="457200" y="1600200"/>
            <a:ext cx="8229600" cy="5181600"/>
          </a:xfrm>
        </p:spPr>
        <p:txBody>
          <a:bodyPr>
            <a:normAutofit/>
          </a:bodyPr>
          <a:lstStyle/>
          <a:p>
            <a:pPr>
              <a:buFontTx/>
              <a:buChar char="-"/>
            </a:pPr>
            <a:r>
              <a:rPr lang="en-US" u="sng" dirty="0" smtClean="0"/>
              <a:t>1970s (SR Takes Off)</a:t>
            </a:r>
          </a:p>
          <a:p>
            <a:pPr lvl="4">
              <a:lnSpc>
                <a:spcPct val="200000"/>
              </a:lnSpc>
              <a:buFont typeface="Arial" panose="020B0604020202020204" pitchFamily="34" charset="0"/>
              <a:buChar char="•"/>
            </a:pPr>
            <a:r>
              <a:rPr lang="en-US" dirty="0" smtClean="0"/>
              <a:t>U.S. DoD’s DARPA initiate a research program called Speech Understanding Research Program.</a:t>
            </a:r>
            <a:endParaRPr lang="en-US" b="1" dirty="0" smtClean="0"/>
          </a:p>
          <a:p>
            <a:pPr lvl="4">
              <a:lnSpc>
                <a:spcPct val="200000"/>
              </a:lnSpc>
              <a:buFont typeface="Arial" panose="020B0604020202020204" pitchFamily="34" charset="0"/>
              <a:buChar char="•"/>
            </a:pPr>
            <a:r>
              <a:rPr lang="en-US" dirty="0" smtClean="0"/>
              <a:t>Code Name was ‘HARPY’ which can understand </a:t>
            </a:r>
            <a:r>
              <a:rPr lang="en-US" dirty="0" smtClean="0">
                <a:effectLst>
                  <a:outerShdw blurRad="38100" dist="38100" dir="2700000" algn="tl">
                    <a:srgbClr val="000000">
                      <a:alpha val="43137"/>
                    </a:srgbClr>
                  </a:outerShdw>
                </a:effectLst>
              </a:rPr>
              <a:t>1101 </a:t>
            </a:r>
            <a:r>
              <a:rPr lang="en-US" dirty="0" smtClean="0"/>
              <a:t>words.</a:t>
            </a:r>
          </a:p>
          <a:p>
            <a:pPr lvl="4">
              <a:lnSpc>
                <a:spcPct val="200000"/>
              </a:lnSpc>
              <a:buFont typeface="Arial" panose="020B0604020202020204" pitchFamily="34" charset="0"/>
              <a:buChar char="•"/>
            </a:pPr>
            <a:r>
              <a:rPr lang="en-US" dirty="0" smtClean="0"/>
              <a:t>First </a:t>
            </a:r>
            <a:r>
              <a:rPr lang="en-US" dirty="0"/>
              <a:t>commercial speech recognition company, Threshold </a:t>
            </a:r>
            <a:r>
              <a:rPr lang="en-US" dirty="0" smtClean="0"/>
              <a:t>Technology was setup, </a:t>
            </a:r>
            <a:r>
              <a:rPr lang="en-US" dirty="0"/>
              <a:t>as well as Bell </a:t>
            </a:r>
            <a:r>
              <a:rPr lang="en-US" dirty="0" smtClean="0"/>
              <a:t>Laboratories' </a:t>
            </a:r>
            <a:r>
              <a:rPr lang="en-US" dirty="0"/>
              <a:t>introduction of a system that could interpret multiple people's voices.</a:t>
            </a:r>
          </a:p>
        </p:txBody>
      </p:sp>
    </p:spTree>
    <p:extLst>
      <p:ext uri="{BB962C8B-B14F-4D97-AF65-F5344CB8AC3E}">
        <p14:creationId xmlns:p14="http://schemas.microsoft.com/office/powerpoint/2010/main" val="1079837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426765"/>
            <a:ext cx="8229600" cy="8228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SPEECH RECOGNITION THROUGH THE DECADES</a:t>
            </a:r>
            <a:endParaRPr lang="en-US" altLang="en-US" sz="3200" dirty="0"/>
          </a:p>
        </p:txBody>
      </p:sp>
      <p:sp>
        <p:nvSpPr>
          <p:cNvPr id="6" name="Content Placeholder 2"/>
          <p:cNvSpPr>
            <a:spLocks noGrp="1"/>
          </p:cNvSpPr>
          <p:nvPr>
            <p:ph idx="1"/>
          </p:nvPr>
        </p:nvSpPr>
        <p:spPr>
          <a:xfrm>
            <a:off x="457200" y="1371600"/>
            <a:ext cx="8686800" cy="5486400"/>
          </a:xfrm>
        </p:spPr>
        <p:txBody>
          <a:bodyPr>
            <a:normAutofit/>
          </a:bodyPr>
          <a:lstStyle/>
          <a:p>
            <a:pPr>
              <a:buFontTx/>
              <a:buChar char="-"/>
            </a:pPr>
            <a:r>
              <a:rPr lang="en-US" u="sng" dirty="0" smtClean="0"/>
              <a:t>1980s </a:t>
            </a:r>
            <a:r>
              <a:rPr lang="en-US" u="sng" dirty="0"/>
              <a:t>(</a:t>
            </a:r>
            <a:r>
              <a:rPr lang="en-US" u="sng" dirty="0" smtClean="0"/>
              <a:t>SR </a:t>
            </a:r>
            <a:r>
              <a:rPr lang="en-US" u="sng" dirty="0"/>
              <a:t>Turns Toward </a:t>
            </a:r>
            <a:r>
              <a:rPr lang="en-US" u="sng" dirty="0" smtClean="0"/>
              <a:t>Prediction)</a:t>
            </a:r>
          </a:p>
          <a:p>
            <a:pPr lvl="4">
              <a:lnSpc>
                <a:spcPct val="200000"/>
              </a:lnSpc>
              <a:buFont typeface="Arial" panose="020B0604020202020204" pitchFamily="34" charset="0"/>
              <a:buChar char="•"/>
            </a:pPr>
            <a:r>
              <a:rPr lang="en-US" dirty="0" smtClean="0"/>
              <a:t>SR vocabulary </a:t>
            </a:r>
            <a:r>
              <a:rPr lang="en-US" dirty="0"/>
              <a:t>jumped from about a few hundred words to several thousand </a:t>
            </a:r>
            <a:r>
              <a:rPr lang="en-US" dirty="0" smtClean="0"/>
              <a:t>words</a:t>
            </a:r>
            <a:endParaRPr lang="en-US" dirty="0"/>
          </a:p>
          <a:p>
            <a:pPr lvl="4">
              <a:lnSpc>
                <a:spcPct val="200000"/>
              </a:lnSpc>
              <a:buFont typeface="Arial" panose="020B0604020202020204" pitchFamily="34" charset="0"/>
              <a:buChar char="•"/>
            </a:pPr>
            <a:r>
              <a:rPr lang="en-US" dirty="0"/>
              <a:t> One major reason was a new statistical method known as the </a:t>
            </a:r>
            <a:r>
              <a:rPr lang="en-US" i="1" dirty="0"/>
              <a:t>hidden Markov model</a:t>
            </a:r>
            <a:r>
              <a:rPr lang="en-US" dirty="0" smtClean="0"/>
              <a:t>.</a:t>
            </a:r>
          </a:p>
          <a:p>
            <a:pPr lvl="4">
              <a:lnSpc>
                <a:spcPct val="200000"/>
              </a:lnSpc>
              <a:buFont typeface="Arial" panose="020B0604020202020204" pitchFamily="34" charset="0"/>
              <a:buChar char="•"/>
            </a:pPr>
            <a:r>
              <a:rPr lang="en-US" dirty="0"/>
              <a:t>Rather than simply using templates for words and looking for sound patterns, HMM considered the </a:t>
            </a:r>
            <a:r>
              <a:rPr lang="en-US" i="1" dirty="0"/>
              <a:t>probability</a:t>
            </a:r>
            <a:r>
              <a:rPr lang="en-US" dirty="0"/>
              <a:t> of unknown sounds' being words</a:t>
            </a:r>
            <a:r>
              <a:rPr lang="en-US" dirty="0" smtClean="0"/>
              <a:t>.</a:t>
            </a:r>
          </a:p>
          <a:p>
            <a:pPr lvl="4">
              <a:lnSpc>
                <a:spcPct val="200000"/>
              </a:lnSpc>
              <a:buFont typeface="Arial" panose="020B0604020202020204" pitchFamily="34" charset="0"/>
              <a:buChar char="•"/>
            </a:pPr>
            <a:r>
              <a:rPr lang="en-US" dirty="0" smtClean="0"/>
              <a:t>Programs </a:t>
            </a:r>
            <a:r>
              <a:rPr lang="en-US" dirty="0"/>
              <a:t>took discrete dictation, so you had … to … pause … after … each … and … every … word.</a:t>
            </a:r>
          </a:p>
        </p:txBody>
      </p:sp>
    </p:spTree>
    <p:extLst>
      <p:ext uri="{BB962C8B-B14F-4D97-AF65-F5344CB8AC3E}">
        <p14:creationId xmlns:p14="http://schemas.microsoft.com/office/powerpoint/2010/main" val="4250795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3048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SPEECH RECOGNITION THROUGH THE DECADES</a:t>
            </a:r>
            <a:endParaRPr lang="en-US" altLang="en-US" sz="3200" dirty="0"/>
          </a:p>
        </p:txBody>
      </p:sp>
      <p:sp>
        <p:nvSpPr>
          <p:cNvPr id="6" name="Content Placeholder 2"/>
          <p:cNvSpPr txBox="1">
            <a:spLocks/>
          </p:cNvSpPr>
          <p:nvPr/>
        </p:nvSpPr>
        <p:spPr>
          <a:xfrm>
            <a:off x="609600" y="1600200"/>
            <a:ext cx="8229600" cy="5105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Palatino Linotype" panose="02040502050505030304" pitchFamily="18" charset="0"/>
              <a:buChar char="⁻"/>
            </a:pPr>
            <a:r>
              <a:rPr lang="en-US" sz="2600" u="sng" dirty="0" smtClean="0">
                <a:latin typeface="Century Gothic (Headings)"/>
              </a:rPr>
              <a:t>1990s (Automatic Speech Recognition)</a:t>
            </a:r>
            <a:endParaRPr lang="en-US" u="sng" dirty="0" smtClean="0"/>
          </a:p>
          <a:p>
            <a:pPr lvl="4">
              <a:lnSpc>
                <a:spcPct val="200000"/>
              </a:lnSpc>
              <a:buFont typeface="Arial" pitchFamily="34" charset="0"/>
              <a:buChar char="•"/>
            </a:pPr>
            <a:r>
              <a:rPr lang="en-US" dirty="0" smtClean="0"/>
              <a:t>In </a:t>
            </a:r>
            <a:r>
              <a:rPr lang="en-US" dirty="0"/>
              <a:t>the '90s, computers with faster processors finally arrived, and speech recognition </a:t>
            </a:r>
            <a:r>
              <a:rPr lang="en-US" dirty="0" smtClean="0"/>
              <a:t>softwares </a:t>
            </a:r>
            <a:r>
              <a:rPr lang="en-US" dirty="0"/>
              <a:t>became viable for ordinary people</a:t>
            </a:r>
            <a:r>
              <a:rPr lang="en-US" dirty="0" smtClean="0"/>
              <a:t>.</a:t>
            </a:r>
          </a:p>
          <a:p>
            <a:pPr lvl="4">
              <a:lnSpc>
                <a:spcPct val="200000"/>
              </a:lnSpc>
              <a:buFont typeface="Arial" pitchFamily="34" charset="0"/>
              <a:buChar char="•"/>
            </a:pPr>
            <a:r>
              <a:rPr lang="en-US" dirty="0" smtClean="0"/>
              <a:t>Dragons’ </a:t>
            </a:r>
            <a:r>
              <a:rPr lang="en-US" i="1" dirty="0" smtClean="0"/>
              <a:t>Naturally Speaking</a:t>
            </a:r>
            <a:r>
              <a:rPr lang="en-US" dirty="0" smtClean="0"/>
              <a:t> arrived. The application recognized continuous speech, so one could speak, well naturally, at about 100 words per minute. However, about 45 minutes training was required by the user.</a:t>
            </a:r>
            <a:endParaRPr lang="en-US" dirty="0"/>
          </a:p>
        </p:txBody>
      </p:sp>
    </p:spTree>
    <p:extLst>
      <p:ext uri="{BB962C8B-B14F-4D97-AF65-F5344CB8AC3E}">
        <p14:creationId xmlns:p14="http://schemas.microsoft.com/office/powerpoint/2010/main" val="221305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normAutofit/>
          </a:bodyPr>
          <a:lstStyle/>
          <a:p>
            <a:r>
              <a:rPr lang="en-US" sz="3200" dirty="0" smtClean="0"/>
              <a:t>SPEECH RECOGNITION</a:t>
            </a:r>
            <a:endParaRPr lang="en-US" sz="3200" dirty="0"/>
          </a:p>
        </p:txBody>
      </p:sp>
      <p:sp>
        <p:nvSpPr>
          <p:cNvPr id="3" name="Subtitle 2"/>
          <p:cNvSpPr>
            <a:spLocks noGrp="1"/>
          </p:cNvSpPr>
          <p:nvPr>
            <p:ph type="subTitle" idx="1"/>
          </p:nvPr>
        </p:nvSpPr>
        <p:spPr>
          <a:xfrm>
            <a:off x="1371600" y="1905000"/>
            <a:ext cx="6400800" cy="1752600"/>
          </a:xfrm>
        </p:spPr>
        <p:txBody>
          <a:bodyPr>
            <a:noAutofit/>
          </a:bodyPr>
          <a:lstStyle/>
          <a:p>
            <a:r>
              <a:rPr lang="en-US" sz="2000" dirty="0" smtClean="0">
                <a:solidFill>
                  <a:schemeClr val="tx1"/>
                </a:solidFill>
              </a:rPr>
              <a:t>A Process that </a:t>
            </a:r>
            <a:r>
              <a:rPr lang="en-US" sz="2000" dirty="0">
                <a:solidFill>
                  <a:schemeClr val="tx1"/>
                </a:solidFill>
              </a:rPr>
              <a:t>enables the computers </a:t>
            </a:r>
            <a:r>
              <a:rPr lang="en-US" sz="2000" dirty="0" smtClean="0">
                <a:solidFill>
                  <a:schemeClr val="tx1"/>
                </a:solidFill>
              </a:rPr>
              <a:t>to recognize </a:t>
            </a:r>
            <a:r>
              <a:rPr lang="en-US" sz="2000" dirty="0">
                <a:solidFill>
                  <a:schemeClr val="tx1"/>
                </a:solidFill>
              </a:rPr>
              <a:t>and </a:t>
            </a:r>
            <a:r>
              <a:rPr lang="en-US" sz="2000" dirty="0" smtClean="0">
                <a:solidFill>
                  <a:schemeClr val="tx1"/>
                </a:solidFill>
              </a:rPr>
              <a:t>translate</a:t>
            </a:r>
            <a:r>
              <a:rPr lang="en-US" sz="2000" dirty="0">
                <a:solidFill>
                  <a:schemeClr val="tx1"/>
                </a:solidFill>
              </a:rPr>
              <a:t> </a:t>
            </a:r>
            <a:r>
              <a:rPr lang="en-US" sz="2000" dirty="0" smtClean="0">
                <a:solidFill>
                  <a:schemeClr val="tx1"/>
                </a:solidFill>
              </a:rPr>
              <a:t>spoken language </a:t>
            </a:r>
            <a:r>
              <a:rPr lang="en-US" sz="2000" dirty="0">
                <a:solidFill>
                  <a:schemeClr val="tx1"/>
                </a:solidFill>
              </a:rPr>
              <a:t>into </a:t>
            </a:r>
            <a:r>
              <a:rPr lang="en-US" sz="2000" dirty="0" smtClean="0">
                <a:solidFill>
                  <a:schemeClr val="tx1"/>
                </a:solidFill>
              </a:rPr>
              <a:t>text. It </a:t>
            </a:r>
            <a:r>
              <a:rPr lang="en-US" sz="2000" dirty="0">
                <a:solidFill>
                  <a:schemeClr val="tx1"/>
                </a:solidFill>
              </a:rPr>
              <a:t>is also known as "automatic speech recognition" (ASR), "computer speech recognition", or just "</a:t>
            </a:r>
            <a:r>
              <a:rPr lang="en-US" sz="2000" dirty="0" smtClean="0">
                <a:solidFill>
                  <a:schemeClr val="tx1"/>
                </a:solidFill>
              </a:rPr>
              <a:t>speech </a:t>
            </a:r>
            <a:r>
              <a:rPr lang="en-US" sz="2000" dirty="0">
                <a:solidFill>
                  <a:schemeClr val="tx1"/>
                </a:solidFill>
              </a:rPr>
              <a:t>to text" (STT</a:t>
            </a:r>
            <a:r>
              <a:rPr lang="en-US" sz="2000"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2817392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SPEECH RECOGNITION THROUGH THE DECADES</a:t>
            </a:r>
            <a:endParaRPr lang="en-US" altLang="en-US" sz="3200" dirty="0"/>
          </a:p>
        </p:txBody>
      </p:sp>
      <p:sp>
        <p:nvSpPr>
          <p:cNvPr id="5" name="Content Placeholder 2"/>
          <p:cNvSpPr>
            <a:spLocks noGrp="1"/>
          </p:cNvSpPr>
          <p:nvPr>
            <p:ph idx="1"/>
          </p:nvPr>
        </p:nvSpPr>
        <p:spPr>
          <a:xfrm>
            <a:off x="457200" y="1600200"/>
            <a:ext cx="8229600" cy="5257800"/>
          </a:xfrm>
        </p:spPr>
        <p:txBody>
          <a:bodyPr>
            <a:normAutofit fontScale="92500"/>
          </a:bodyPr>
          <a:lstStyle/>
          <a:p>
            <a:pPr>
              <a:buFontTx/>
              <a:buChar char="-"/>
            </a:pPr>
            <a:r>
              <a:rPr lang="en-US" u="sng" dirty="0" smtClean="0"/>
              <a:t>2000s</a:t>
            </a:r>
          </a:p>
          <a:p>
            <a:pPr lvl="4">
              <a:lnSpc>
                <a:spcPct val="200000"/>
              </a:lnSpc>
              <a:buFont typeface="Arial" panose="020B0604020202020204" pitchFamily="34" charset="0"/>
              <a:buChar char="•"/>
            </a:pPr>
            <a:r>
              <a:rPr lang="en-US" dirty="0" smtClean="0"/>
              <a:t>Topped out 80% accuracy </a:t>
            </a:r>
          </a:p>
          <a:p>
            <a:pPr lvl="4">
              <a:lnSpc>
                <a:spcPct val="200000"/>
              </a:lnSpc>
              <a:buFont typeface="Arial" panose="020B0604020202020204" pitchFamily="34" charset="0"/>
              <a:buChar char="•"/>
            </a:pPr>
            <a:r>
              <a:rPr lang="en-US" dirty="0" smtClean="0"/>
              <a:t>2002, </a:t>
            </a:r>
            <a:r>
              <a:rPr lang="en-US" dirty="0" smtClean="0">
                <a:effectLst>
                  <a:outerShdw blurRad="38100" dist="38100" dir="2700000" algn="tl">
                    <a:srgbClr val="000000">
                      <a:alpha val="43137"/>
                    </a:srgbClr>
                  </a:outerShdw>
                </a:effectLst>
              </a:rPr>
              <a:t>Google </a:t>
            </a:r>
            <a:r>
              <a:rPr lang="en-US" dirty="0">
                <a:effectLst>
                  <a:outerShdw blurRad="38100" dist="38100" dir="2700000" algn="tl">
                    <a:srgbClr val="000000">
                      <a:alpha val="43137"/>
                    </a:srgbClr>
                  </a:outerShdw>
                </a:effectLst>
              </a:rPr>
              <a:t>Voice </a:t>
            </a:r>
            <a:r>
              <a:rPr lang="en-US" dirty="0" smtClean="0">
                <a:effectLst>
                  <a:outerShdw blurRad="38100" dist="38100" dir="2700000" algn="tl">
                    <a:srgbClr val="000000">
                      <a:alpha val="43137"/>
                    </a:srgbClr>
                  </a:outerShdw>
                </a:effectLst>
              </a:rPr>
              <a:t>Search</a:t>
            </a:r>
            <a:r>
              <a:rPr lang="en-US" dirty="0" smtClean="0"/>
              <a:t> was released, that </a:t>
            </a:r>
            <a:r>
              <a:rPr lang="en-US" dirty="0"/>
              <a:t>allows users to use </a:t>
            </a:r>
            <a:r>
              <a:rPr lang="en-US" dirty="0" smtClean="0"/>
              <a:t>Google Search by</a:t>
            </a:r>
            <a:r>
              <a:rPr lang="en-US" dirty="0"/>
              <a:t> </a:t>
            </a:r>
            <a:r>
              <a:rPr lang="en-US" dirty="0" smtClean="0"/>
              <a:t>speaking</a:t>
            </a:r>
            <a:r>
              <a:rPr lang="en-US" dirty="0"/>
              <a:t> on a </a:t>
            </a:r>
            <a:r>
              <a:rPr lang="en-US" dirty="0" smtClean="0"/>
              <a:t>mobile phone or computer</a:t>
            </a:r>
          </a:p>
          <a:p>
            <a:pPr lvl="4">
              <a:lnSpc>
                <a:spcPct val="200000"/>
              </a:lnSpc>
              <a:buFont typeface="Arial" panose="020B0604020202020204" pitchFamily="34" charset="0"/>
              <a:buChar char="•"/>
            </a:pPr>
            <a:r>
              <a:rPr lang="en-US" dirty="0" smtClean="0"/>
              <a:t>2011, Apple’s </a:t>
            </a:r>
            <a:r>
              <a:rPr lang="en-US" dirty="0" smtClean="0">
                <a:effectLst>
                  <a:outerShdw blurRad="38100" dist="38100" dir="2700000" algn="tl">
                    <a:srgbClr val="000000">
                      <a:alpha val="43137"/>
                    </a:srgbClr>
                  </a:outerShdw>
                </a:effectLst>
              </a:rPr>
              <a:t>Siri</a:t>
            </a:r>
            <a:r>
              <a:rPr lang="en-US" dirty="0" smtClean="0"/>
              <a:t> was released. Its </a:t>
            </a:r>
            <a:r>
              <a:rPr lang="en-US" dirty="0"/>
              <a:t>a built-in "intelligent assistant" that enables </a:t>
            </a:r>
            <a:r>
              <a:rPr lang="en-US" dirty="0" smtClean="0"/>
              <a:t>Apple</a:t>
            </a:r>
            <a:r>
              <a:rPr lang="en-US" dirty="0"/>
              <a:t> </a:t>
            </a:r>
            <a:r>
              <a:rPr lang="en-US" dirty="0" smtClean="0"/>
              <a:t>user’s</a:t>
            </a:r>
            <a:r>
              <a:rPr lang="en-US" dirty="0"/>
              <a:t> </a:t>
            </a:r>
            <a:r>
              <a:rPr lang="en-US" dirty="0" smtClean="0"/>
              <a:t>speak</a:t>
            </a:r>
            <a:r>
              <a:rPr lang="en-US" dirty="0"/>
              <a:t>  voice commands in order to operate the mobile device and its </a:t>
            </a:r>
            <a:r>
              <a:rPr lang="en-US" dirty="0" smtClean="0"/>
              <a:t>apps</a:t>
            </a:r>
          </a:p>
          <a:p>
            <a:pPr lvl="4">
              <a:lnSpc>
                <a:spcPct val="200000"/>
              </a:lnSpc>
              <a:buFont typeface="Arial" panose="020B0604020202020204" pitchFamily="34" charset="0"/>
              <a:buChar char="•"/>
            </a:pPr>
            <a:r>
              <a:rPr lang="en-US" dirty="0" smtClean="0"/>
              <a:t>2014, MS </a:t>
            </a:r>
            <a:r>
              <a:rPr lang="en-US" dirty="0" smtClean="0">
                <a:effectLst>
                  <a:outerShdw blurRad="38100" dist="38100" dir="2700000" algn="tl">
                    <a:srgbClr val="000000">
                      <a:alpha val="43137"/>
                    </a:srgbClr>
                  </a:outerShdw>
                </a:effectLst>
              </a:rPr>
              <a:t>Cortana </a:t>
            </a:r>
            <a:r>
              <a:rPr lang="en-US" dirty="0" smtClean="0"/>
              <a:t>was released. Its also a built-in “intelligent personal assistant” </a:t>
            </a:r>
            <a:r>
              <a:rPr lang="en-US" dirty="0"/>
              <a:t> </a:t>
            </a:r>
            <a:r>
              <a:rPr lang="en-US" dirty="0" smtClean="0"/>
              <a:t>which can </a:t>
            </a:r>
            <a:r>
              <a:rPr lang="en-US" dirty="0"/>
              <a:t>set reminders, recognize natural voice without the requirement for keyboard input, and answer questions using information from the Bing search engine.</a:t>
            </a:r>
          </a:p>
        </p:txBody>
      </p:sp>
    </p:spTree>
    <p:extLst>
      <p:ext uri="{BB962C8B-B14F-4D97-AF65-F5344CB8AC3E}">
        <p14:creationId xmlns:p14="http://schemas.microsoft.com/office/powerpoint/2010/main" val="2848898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a:t>
            </a:r>
            <a:endParaRPr lang="en-US" dirty="0"/>
          </a:p>
        </p:txBody>
      </p:sp>
      <p:pic>
        <p:nvPicPr>
          <p:cNvPr id="4098" name="Picture 2" descr="Image result for speech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43201"/>
            <a:ext cx="1676399"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digital sig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395" y="2857500"/>
            <a:ext cx="2021005" cy="9906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899082"/>
            <a:ext cx="1850187" cy="949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46532" y="3168134"/>
            <a:ext cx="1371600" cy="369332"/>
          </a:xfrm>
          <a:prstGeom prst="rect">
            <a:avLst/>
          </a:prstGeom>
          <a:noFill/>
          <a:ln w="6350">
            <a:solidFill>
              <a:schemeClr val="tx1"/>
            </a:solidFill>
          </a:ln>
        </p:spPr>
        <p:txBody>
          <a:bodyPr wrap="square" rtlCol="0">
            <a:spAutoFit/>
          </a:bodyPr>
          <a:lstStyle/>
          <a:p>
            <a:r>
              <a:rPr lang="en-US" dirty="0" smtClean="0"/>
              <a:t>0011100101</a:t>
            </a:r>
            <a:endParaRPr lang="en-US" dirty="0"/>
          </a:p>
        </p:txBody>
      </p:sp>
      <p:cxnSp>
        <p:nvCxnSpPr>
          <p:cNvPr id="7" name="Straight Arrow Connector 6"/>
          <p:cNvCxnSpPr/>
          <p:nvPr/>
        </p:nvCxnSpPr>
        <p:spPr>
          <a:xfrm>
            <a:off x="1905000" y="3373591"/>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3373591"/>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60732" y="3373591"/>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56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fade">
                                      <p:cBhvr>
                                        <p:cTn id="13" dur="500"/>
                                        <p:tgtEl>
                                          <p:spTgt spid="410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500"/>
                                        <p:tgtEl>
                                          <p:spTgt spid="4102"/>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a:t>
            </a:r>
          </a:p>
        </p:txBody>
      </p:sp>
      <p:pic>
        <p:nvPicPr>
          <p:cNvPr id="6" name="Picture 2" descr="Image result for speech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72350"/>
            <a:ext cx="1676399"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46532" y="3168134"/>
            <a:ext cx="1371600" cy="369332"/>
          </a:xfrm>
          <a:prstGeom prst="rect">
            <a:avLst/>
          </a:prstGeom>
          <a:noFill/>
          <a:ln w="6350">
            <a:solidFill>
              <a:schemeClr val="tx1"/>
            </a:solidFill>
          </a:ln>
        </p:spPr>
        <p:txBody>
          <a:bodyPr wrap="square" rtlCol="0">
            <a:spAutoFit/>
          </a:bodyPr>
          <a:lstStyle/>
          <a:p>
            <a:r>
              <a:rPr lang="en-US" dirty="0" smtClean="0"/>
              <a:t>0011100101</a:t>
            </a:r>
            <a:endParaRPr lang="en-US" dirty="0"/>
          </a:p>
        </p:txBody>
      </p:sp>
      <p:sp>
        <p:nvSpPr>
          <p:cNvPr id="8" name="TextBox 7"/>
          <p:cNvSpPr txBox="1"/>
          <p:nvPr/>
        </p:nvSpPr>
        <p:spPr>
          <a:xfrm>
            <a:off x="3810000" y="2772350"/>
            <a:ext cx="2667000" cy="1077218"/>
          </a:xfrm>
          <a:prstGeom prst="rect">
            <a:avLst/>
          </a:prstGeom>
          <a:solidFill>
            <a:schemeClr val="accent1"/>
          </a:solidFill>
          <a:ln>
            <a:solidFill>
              <a:schemeClr val="tx1"/>
            </a:solidFill>
          </a:ln>
        </p:spPr>
        <p:txBody>
          <a:bodyPr wrap="square" rtlCol="0">
            <a:spAutoFit/>
          </a:bodyPr>
          <a:lstStyle/>
          <a:p>
            <a:r>
              <a:rPr lang="en-US" sz="3200" dirty="0" smtClean="0">
                <a:latin typeface="Lucida Handwriting" panose="03010101010101010101" pitchFamily="66" charset="0"/>
              </a:rPr>
              <a:t>DO IT YOURSELF</a:t>
            </a:r>
            <a:endParaRPr lang="en-US" dirty="0">
              <a:latin typeface="Lucida Handwriting" panose="03010101010101010101" pitchFamily="66" charset="0"/>
            </a:endParaRPr>
          </a:p>
        </p:txBody>
      </p:sp>
      <p:cxnSp>
        <p:nvCxnSpPr>
          <p:cNvPr id="9" name="Straight Arrow Connector 8"/>
          <p:cNvCxnSpPr/>
          <p:nvPr/>
        </p:nvCxnSpPr>
        <p:spPr>
          <a:xfrm>
            <a:off x="2285999" y="3381950"/>
            <a:ext cx="152400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flipV="1">
            <a:off x="6477000" y="3352800"/>
            <a:ext cx="1069532" cy="3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3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0"/>
            <a:ext cx="8229600" cy="1600200"/>
          </a:xfrm>
        </p:spPr>
        <p:txBody>
          <a:bodyPr/>
          <a:lstStyle/>
          <a:p>
            <a:r>
              <a:rPr lang="en-US" dirty="0"/>
              <a:t>Artificial Neural Net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8" y="2342998"/>
            <a:ext cx="7621064" cy="2172003"/>
          </a:xfrm>
          <a:prstGeom prst="rect">
            <a:avLst/>
          </a:prstGeom>
        </p:spPr>
      </p:pic>
      <p:sp>
        <p:nvSpPr>
          <p:cNvPr id="3" name="TextBox 2"/>
          <p:cNvSpPr txBox="1"/>
          <p:nvPr/>
        </p:nvSpPr>
        <p:spPr>
          <a:xfrm>
            <a:off x="731898" y="4107022"/>
            <a:ext cx="2743732" cy="338554"/>
          </a:xfrm>
          <a:prstGeom prst="rect">
            <a:avLst/>
          </a:prstGeom>
          <a:noFill/>
        </p:spPr>
        <p:txBody>
          <a:bodyPr wrap="square" rtlCol="0">
            <a:spAutoFit/>
          </a:bodyPr>
          <a:lstStyle/>
          <a:p>
            <a:r>
              <a:rPr lang="en-US" sz="1600" b="1" dirty="0" smtClean="0">
                <a:effectLst>
                  <a:outerShdw blurRad="38100" dist="38100" dir="2700000" algn="tl">
                    <a:srgbClr val="000000">
                      <a:alpha val="43137"/>
                    </a:srgbClr>
                  </a:outerShdw>
                </a:effectLst>
              </a:rPr>
              <a:t>Sound wave saying ‘Hello’</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9673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r>
              <a:rPr lang="en-US" dirty="0"/>
              <a:t>B</a:t>
            </a:r>
            <a:r>
              <a:rPr lang="en-US" dirty="0" smtClean="0"/>
              <a:t>ut </a:t>
            </a:r>
            <a:r>
              <a:rPr lang="en-US" dirty="0"/>
              <a:t>we aren’t quite there </a:t>
            </a:r>
            <a:r>
              <a:rPr lang="en-US" dirty="0" smtClean="0"/>
              <a:t>yet</a:t>
            </a:r>
          </a:p>
        </p:txBody>
      </p:sp>
      <p:sp>
        <p:nvSpPr>
          <p:cNvPr id="4"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1835663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a:t>B</a:t>
            </a:r>
            <a:r>
              <a:rPr lang="en-US" dirty="0" smtClean="0"/>
              <a:t>ut </a:t>
            </a:r>
            <a:r>
              <a:rPr lang="en-US" dirty="0"/>
              <a:t>we aren’t quite there </a:t>
            </a:r>
            <a:r>
              <a:rPr lang="en-US" dirty="0" smtClean="0"/>
              <a:t>yet</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409296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The </a:t>
            </a:r>
            <a:r>
              <a:rPr lang="en-US" dirty="0"/>
              <a:t>big problem </a:t>
            </a:r>
            <a:r>
              <a:rPr lang="en-US" dirty="0" smtClean="0"/>
              <a:t>is that speech varies in speed</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2286948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The </a:t>
            </a:r>
            <a:r>
              <a:rPr lang="en-US" dirty="0"/>
              <a:t>big problem is that speech varies in </a:t>
            </a:r>
            <a:r>
              <a:rPr lang="en-US" dirty="0" smtClean="0"/>
              <a:t>speed</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401056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One </a:t>
            </a:r>
            <a:r>
              <a:rPr lang="en-US" dirty="0"/>
              <a:t>person might say “hello!” very quickly and another person might say “heeeelllllllllllllooooo!” very slowly, producing a much longer sound file with much more data. Both </a:t>
            </a:r>
            <a:r>
              <a:rPr lang="en-US" dirty="0" smtClean="0"/>
              <a:t>sound </a:t>
            </a:r>
            <a:r>
              <a:rPr lang="en-US" dirty="0"/>
              <a:t>files should be recognized as exactly the same text — “hello!” </a:t>
            </a:r>
            <a:endParaRPr lang="en-US" dirty="0" smtClean="0"/>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82270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One </a:t>
            </a:r>
            <a:r>
              <a:rPr lang="en-US" dirty="0"/>
              <a:t>person might say “hello!” very quickly and another person might say “heeeelllllllllllllooooo!” very slowly, producing a much longer sound file with much more data. Both </a:t>
            </a:r>
            <a:r>
              <a:rPr lang="en-US" dirty="0" smtClean="0"/>
              <a:t>sound </a:t>
            </a:r>
            <a:r>
              <a:rPr lang="en-US" dirty="0"/>
              <a:t>files should be recognized as exactly the same text — “hello!” </a:t>
            </a:r>
            <a:endParaRPr lang="en-US" dirty="0" smtClean="0"/>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365221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APPLICATIONS </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Medical Transcription</a:t>
            </a:r>
          </a:p>
          <a:p>
            <a:r>
              <a:rPr lang="en-US" dirty="0" smtClean="0"/>
              <a:t>Military</a:t>
            </a:r>
          </a:p>
          <a:p>
            <a:r>
              <a:rPr lang="en-US" dirty="0" smtClean="0"/>
              <a:t>Telephone and similar domains</a:t>
            </a:r>
          </a:p>
          <a:p>
            <a:r>
              <a:rPr lang="en-US" dirty="0" smtClean="0"/>
              <a:t>Serving the disabled</a:t>
            </a:r>
          </a:p>
          <a:p>
            <a:r>
              <a:rPr lang="en-US" dirty="0" smtClean="0"/>
              <a:t>Home automation system</a:t>
            </a:r>
          </a:p>
          <a:p>
            <a:r>
              <a:rPr lang="en-US" dirty="0" smtClean="0"/>
              <a:t>Automobile</a:t>
            </a:r>
          </a:p>
          <a:p>
            <a:r>
              <a:rPr lang="en-US" dirty="0" smtClean="0"/>
              <a:t>Voice dialing (“Call home” )</a:t>
            </a:r>
          </a:p>
          <a:p>
            <a:r>
              <a:rPr lang="en-US" dirty="0" smtClean="0"/>
              <a:t>Data entry (“A pin number”)</a:t>
            </a:r>
          </a:p>
          <a:p>
            <a:r>
              <a:rPr lang="en-US" dirty="0" smtClean="0"/>
              <a:t>Speech to text processing (“word processors, emails”)</a:t>
            </a:r>
          </a:p>
        </p:txBody>
      </p:sp>
    </p:spTree>
    <p:extLst>
      <p:ext uri="{BB962C8B-B14F-4D97-AF65-F5344CB8AC3E}">
        <p14:creationId xmlns:p14="http://schemas.microsoft.com/office/powerpoint/2010/main" val="2829558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Automatically </a:t>
            </a:r>
            <a:r>
              <a:rPr lang="en-US" dirty="0"/>
              <a:t>aligning audio files of various lengths to a fixed-length piece of text turns out to be pretty </a:t>
            </a:r>
            <a:r>
              <a:rPr lang="en-US" dirty="0" smtClean="0"/>
              <a:t>hard</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80618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Automatically </a:t>
            </a:r>
            <a:r>
              <a:rPr lang="en-US" dirty="0"/>
              <a:t>aligning audio files of various lengths to a fixed-length piece of text turns out to be pretty </a:t>
            </a:r>
            <a:r>
              <a:rPr lang="en-US" dirty="0" smtClean="0"/>
              <a:t>hard</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42415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To </a:t>
            </a:r>
            <a:r>
              <a:rPr lang="en-US" dirty="0"/>
              <a:t>work around this, we have to use some special tricks and extra </a:t>
            </a:r>
            <a:r>
              <a:rPr lang="en-US" dirty="0" smtClean="0"/>
              <a:t>processing </a:t>
            </a:r>
            <a:r>
              <a:rPr lang="en-US" dirty="0"/>
              <a:t>in addition to a deep neural network. Let’s see how it works! </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2937917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876800"/>
          </a:xfrm>
        </p:spPr>
        <p:txBody>
          <a:bodyPr>
            <a:normAutofit/>
          </a:bodyPr>
          <a:lstStyle/>
          <a:p>
            <a:r>
              <a:rPr lang="en-US" dirty="0" smtClean="0"/>
              <a:t>To </a:t>
            </a:r>
            <a:r>
              <a:rPr lang="en-US" dirty="0"/>
              <a:t>work around this, we have to use some special tricks and extra </a:t>
            </a:r>
            <a:r>
              <a:rPr lang="en-US" dirty="0" smtClean="0"/>
              <a:t>processing </a:t>
            </a:r>
            <a:r>
              <a:rPr lang="en-US" dirty="0"/>
              <a:t>in addition to a deep neural network. Let’s see how it works! </a:t>
            </a:r>
          </a:p>
        </p:txBody>
      </p:sp>
      <p:sp>
        <p:nvSpPr>
          <p:cNvPr id="5" name="Title 1"/>
          <p:cNvSpPr>
            <a:spLocks noGrp="1"/>
          </p:cNvSpPr>
          <p:nvPr>
            <p:ph type="title"/>
          </p:nvPr>
        </p:nvSpPr>
        <p:spPr>
          <a:xfrm>
            <a:off x="457200" y="0"/>
            <a:ext cx="8229600" cy="1143000"/>
          </a:xfrm>
        </p:spPr>
        <p:txBody>
          <a:bodyPr/>
          <a:lstStyle/>
          <a:p>
            <a:r>
              <a:rPr lang="en-US" dirty="0"/>
              <a:t>Artificial Neural Net</a:t>
            </a:r>
          </a:p>
        </p:txBody>
      </p:sp>
    </p:spTree>
    <p:extLst>
      <p:ext uri="{BB962C8B-B14F-4D97-AF65-F5344CB8AC3E}">
        <p14:creationId xmlns:p14="http://schemas.microsoft.com/office/powerpoint/2010/main" val="3719266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 The </a:t>
            </a:r>
            <a:r>
              <a:rPr lang="en-US" dirty="0"/>
              <a:t>first step in speech recognition is obvious </a:t>
            </a:r>
            <a:r>
              <a:rPr lang="en-US" dirty="0" smtClean="0"/>
              <a:t>—</a:t>
            </a:r>
            <a:r>
              <a:rPr lang="en-US" dirty="0"/>
              <a:t>  </a:t>
            </a:r>
            <a:r>
              <a:rPr lang="en-US" dirty="0" smtClean="0"/>
              <a:t>     	we </a:t>
            </a:r>
            <a:r>
              <a:rPr lang="en-US" dirty="0"/>
              <a:t>need to feed sound waves into a computer</a:t>
            </a:r>
            <a:r>
              <a:rPr lang="en-US" dirty="0" smtClean="0"/>
              <a:t>.</a:t>
            </a:r>
          </a:p>
          <a:p>
            <a:pPr marL="0" indent="0">
              <a:buNone/>
            </a:pPr>
            <a:r>
              <a:rPr lang="en-US" dirty="0"/>
              <a:t> </a:t>
            </a:r>
            <a:r>
              <a:rPr lang="en-US" dirty="0" smtClean="0"/>
              <a:t>      - </a:t>
            </a:r>
            <a:r>
              <a:rPr lang="en-US" dirty="0"/>
              <a:t>But sound is transmitted as </a:t>
            </a:r>
            <a:r>
              <a:rPr lang="en-US" i="1" dirty="0"/>
              <a:t>waves</a:t>
            </a:r>
            <a:r>
              <a:rPr lang="en-US" dirty="0"/>
              <a:t>. How do we </a:t>
            </a:r>
            <a:r>
              <a:rPr lang="en-US" dirty="0" smtClean="0"/>
              <a:t>	turn </a:t>
            </a:r>
            <a:r>
              <a:rPr lang="en-US" dirty="0"/>
              <a:t>sound </a:t>
            </a:r>
            <a:r>
              <a:rPr lang="en-US" dirty="0" smtClean="0"/>
              <a:t>waves </a:t>
            </a:r>
            <a:r>
              <a:rPr lang="en-US" dirty="0"/>
              <a:t>into numbers?</a:t>
            </a:r>
          </a:p>
        </p:txBody>
      </p:sp>
      <p:sp>
        <p:nvSpPr>
          <p:cNvPr id="4" name="Title 1"/>
          <p:cNvSpPr>
            <a:spLocks noGrp="1"/>
          </p:cNvSpPr>
          <p:nvPr>
            <p:ph type="title"/>
          </p:nvPr>
        </p:nvSpPr>
        <p:spPr>
          <a:xfrm>
            <a:off x="457200" y="0"/>
            <a:ext cx="8229600" cy="1143000"/>
          </a:xfrm>
        </p:spPr>
        <p:txBody>
          <a:bodyPr/>
          <a:lstStyle/>
          <a:p>
            <a:r>
              <a:rPr lang="en-US" sz="3200" b="1" dirty="0"/>
              <a:t>Turning Sounds into Bits</a:t>
            </a:r>
          </a:p>
        </p:txBody>
      </p:sp>
    </p:spTree>
    <p:extLst>
      <p:ext uri="{BB962C8B-B14F-4D97-AF65-F5344CB8AC3E}">
        <p14:creationId xmlns:p14="http://schemas.microsoft.com/office/powerpoint/2010/main" val="63636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cdn-images-1.medium.com/max/1400/1*6_q1VIVJuavYa-9Uby_L-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229600" cy="2498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7000" y="3886200"/>
            <a:ext cx="4191000" cy="381000"/>
          </a:xfrm>
          <a:prstGeom prst="rect">
            <a:avLst/>
          </a:prstGeom>
          <a:noFill/>
        </p:spPr>
        <p:txBody>
          <a:bodyPr wrap="square" rtlCol="0">
            <a:spAutoFit/>
          </a:bodyPr>
          <a:lstStyle/>
          <a:p>
            <a:r>
              <a:rPr lang="en-US" dirty="0"/>
              <a:t>A waveform of </a:t>
            </a:r>
            <a:r>
              <a:rPr lang="en-US" dirty="0" smtClean="0"/>
              <a:t>saying</a:t>
            </a:r>
            <a:r>
              <a:rPr lang="en-US" dirty="0"/>
              <a:t> “Hello”</a:t>
            </a:r>
          </a:p>
        </p:txBody>
      </p:sp>
    </p:spTree>
    <p:extLst>
      <p:ext uri="{BB962C8B-B14F-4D97-AF65-F5344CB8AC3E}">
        <p14:creationId xmlns:p14="http://schemas.microsoft.com/office/powerpoint/2010/main" val="1508073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Let’s </a:t>
            </a:r>
            <a:r>
              <a:rPr lang="en-US" b="1" dirty="0"/>
              <a:t>zoom in on one tiny part of the sound wave and take a </a:t>
            </a:r>
            <a:r>
              <a:rPr lang="en-US" b="1" dirty="0" smtClean="0"/>
              <a:t>look</a:t>
            </a:r>
            <a:r>
              <a:rPr lang="en-US" b="1" dirty="0"/>
              <a:t>:</a:t>
            </a:r>
          </a:p>
        </p:txBody>
      </p:sp>
      <p:pic>
        <p:nvPicPr>
          <p:cNvPr id="4098" name="Picture 2" descr="https://cdn-images-1.medium.com/max/1000/1*dqWhWUIzIyOLIqVReTBa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6781800" cy="184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724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a:t>To turn this sound wave into numbers, we just record of the height of the </a:t>
            </a:r>
            <a:r>
              <a:rPr lang="en-US" b="1" dirty="0" smtClean="0"/>
              <a:t>wave </a:t>
            </a:r>
            <a:r>
              <a:rPr lang="en-US" b="1" dirty="0"/>
              <a:t>at equally-spaced points</a:t>
            </a:r>
            <a:r>
              <a:rPr lang="en-US" b="1"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42099"/>
            <a:ext cx="7315200" cy="2335837"/>
          </a:xfrm>
          <a:prstGeom prst="rect">
            <a:avLst/>
          </a:prstGeom>
        </p:spPr>
      </p:pic>
    </p:spTree>
    <p:extLst>
      <p:ext uri="{BB962C8B-B14F-4D97-AF65-F5344CB8AC3E}">
        <p14:creationId xmlns:p14="http://schemas.microsoft.com/office/powerpoint/2010/main" val="3131485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This is called </a:t>
            </a:r>
            <a:r>
              <a:rPr lang="en-US" i="1" dirty="0"/>
              <a:t>sampling</a:t>
            </a:r>
            <a:r>
              <a:rPr lang="en-US" dirty="0"/>
              <a:t>. </a:t>
            </a:r>
            <a:endParaRPr lang="en-US" dirty="0" smtClean="0"/>
          </a:p>
          <a:p>
            <a:r>
              <a:rPr lang="en-US" dirty="0" smtClean="0"/>
              <a:t>We </a:t>
            </a:r>
            <a:r>
              <a:rPr lang="en-US" dirty="0"/>
              <a:t>are taking a reading thousands of times a second and recording a number representing the height of the sound wave at that point in time</a:t>
            </a:r>
            <a:r>
              <a:rPr lang="en-US" dirty="0" smtClean="0"/>
              <a:t>.</a:t>
            </a:r>
          </a:p>
          <a:p>
            <a:r>
              <a:rPr lang="en-US" dirty="0" smtClean="0"/>
              <a:t>Sampled at </a:t>
            </a:r>
            <a:r>
              <a:rPr lang="en-US" dirty="0" smtClean="0">
                <a:effectLst>
                  <a:outerShdw blurRad="38100" dist="38100" dir="2700000" algn="tl">
                    <a:srgbClr val="000000">
                      <a:alpha val="43137"/>
                    </a:srgbClr>
                  </a:outerShdw>
                </a:effectLst>
              </a:rPr>
              <a:t>16Khz</a:t>
            </a:r>
            <a:r>
              <a:rPr lang="en-US" dirty="0" smtClean="0"/>
              <a:t> (16,000 samples/sec).</a:t>
            </a:r>
          </a:p>
          <a:p>
            <a:r>
              <a:rPr lang="en-US" dirty="0"/>
              <a:t>Lets sample our “Hello” sound wave 16,000 times per second. Here’s the first </a:t>
            </a:r>
            <a:r>
              <a:rPr lang="en-US" dirty="0">
                <a:effectLst>
                  <a:outerShdw blurRad="38100" dist="38100" dir="2700000" algn="tl">
                    <a:srgbClr val="000000">
                      <a:alpha val="43137"/>
                    </a:srgbClr>
                  </a:outerShdw>
                </a:effectLst>
              </a:rPr>
              <a:t>100</a:t>
            </a:r>
            <a:r>
              <a:rPr lang="en-US" dirty="0"/>
              <a:t> samples:</a:t>
            </a:r>
          </a:p>
        </p:txBody>
      </p:sp>
      <p:pic>
        <p:nvPicPr>
          <p:cNvPr id="7170" name="Picture 2" descr="https://cdn-images-1.medium.com/max/1400/1*BG4iFbx7qhb5v_JTr958P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37" y="4191000"/>
            <a:ext cx="83820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34069" y="4953000"/>
            <a:ext cx="7086600" cy="276999"/>
          </a:xfrm>
          <a:prstGeom prst="rect">
            <a:avLst/>
          </a:prstGeom>
        </p:spPr>
        <p:txBody>
          <a:bodyPr wrap="square">
            <a:spAutoFit/>
          </a:bodyPr>
          <a:lstStyle/>
          <a:p>
            <a:r>
              <a:rPr lang="en-US" sz="1200" dirty="0"/>
              <a:t>Each number represents the amplitude of the sound wave at 1/16000th of a second intervals</a:t>
            </a:r>
          </a:p>
        </p:txBody>
      </p:sp>
    </p:spTree>
    <p:extLst>
      <p:ext uri="{BB962C8B-B14F-4D97-AF65-F5344CB8AC3E}">
        <p14:creationId xmlns:p14="http://schemas.microsoft.com/office/powerpoint/2010/main" val="17833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fade">
                                      <p:cBhvr>
                                        <p:cTn id="19" dur="500"/>
                                        <p:tgtEl>
                                          <p:spTgt spid="71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cdn-images-1.medium.com/max/1000/1*KkWfr3a6HtRSZ8-4LUw0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38400"/>
            <a:ext cx="7086600" cy="280446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581400" y="5687199"/>
            <a:ext cx="4972334" cy="276999"/>
          </a:xfrm>
          <a:prstGeom prst="rect">
            <a:avLst/>
          </a:prstGeom>
        </p:spPr>
        <p:txBody>
          <a:bodyPr wrap="square">
            <a:spAutoFit/>
          </a:bodyPr>
          <a:lstStyle/>
          <a:p>
            <a:r>
              <a:rPr lang="en-US" sz="1200" dirty="0" smtClean="0"/>
              <a:t>DIGITAL SAMPLING</a:t>
            </a:r>
            <a:endParaRPr lang="en-US" sz="1200" dirty="0"/>
          </a:p>
        </p:txBody>
      </p:sp>
      <p:sp>
        <p:nvSpPr>
          <p:cNvPr id="11" name="Title 1"/>
          <p:cNvSpPr>
            <a:spLocks noGrp="1"/>
          </p:cNvSpPr>
          <p:nvPr>
            <p:ph type="title"/>
          </p:nvPr>
        </p:nvSpPr>
        <p:spPr>
          <a:xfrm>
            <a:off x="457200" y="0"/>
            <a:ext cx="8229600" cy="1600200"/>
          </a:xfrm>
        </p:spPr>
        <p:txBody>
          <a:bodyPr/>
          <a:lstStyle/>
          <a:p>
            <a:r>
              <a:rPr lang="en-US" dirty="0" smtClean="0"/>
              <a:t>A Quick Sidebar</a:t>
            </a:r>
            <a:endParaRPr lang="en-US" dirty="0"/>
          </a:p>
        </p:txBody>
      </p:sp>
      <p:sp>
        <p:nvSpPr>
          <p:cNvPr id="12" name="Rectangle 11"/>
          <p:cNvSpPr/>
          <p:nvPr/>
        </p:nvSpPr>
        <p:spPr>
          <a:xfrm>
            <a:off x="1095232" y="1828800"/>
            <a:ext cx="5153167" cy="307777"/>
          </a:xfrm>
          <a:prstGeom prst="rect">
            <a:avLst/>
          </a:prstGeom>
        </p:spPr>
        <p:txBody>
          <a:bodyPr wrap="square">
            <a:spAutoFit/>
          </a:bodyPr>
          <a:lstStyle/>
          <a:p>
            <a:r>
              <a:rPr lang="en-US" sz="1400" dirty="0" smtClean="0"/>
              <a:t>- Loosing our data while sampling, due to the gaps?</a:t>
            </a:r>
          </a:p>
        </p:txBody>
      </p:sp>
    </p:spTree>
    <p:extLst>
      <p:ext uri="{BB962C8B-B14F-4D97-AF65-F5344CB8AC3E}">
        <p14:creationId xmlns:p14="http://schemas.microsoft.com/office/powerpoint/2010/main" val="230341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603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smtClean="0"/>
              <a:t>RECOGNITION PROCESS</a:t>
            </a:r>
            <a:endParaRPr lang="en-US" altLang="en-US" sz="3200" dirty="0"/>
          </a:p>
        </p:txBody>
      </p:sp>
      <p:sp>
        <p:nvSpPr>
          <p:cNvPr id="5" name="Rectangle 5"/>
          <p:cNvSpPr>
            <a:spLocks noChangeArrowheads="1"/>
          </p:cNvSpPr>
          <p:nvPr/>
        </p:nvSpPr>
        <p:spPr bwMode="auto">
          <a:xfrm>
            <a:off x="990600" y="1562100"/>
            <a:ext cx="15240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dirty="0">
                <a:latin typeface="Times New Roman" pitchFamily="18" charset="0"/>
              </a:rPr>
              <a:t>Voice Input</a:t>
            </a:r>
          </a:p>
        </p:txBody>
      </p:sp>
      <p:sp>
        <p:nvSpPr>
          <p:cNvPr id="6" name="Rectangle 9"/>
          <p:cNvSpPr>
            <a:spLocks noChangeArrowheads="1"/>
          </p:cNvSpPr>
          <p:nvPr/>
        </p:nvSpPr>
        <p:spPr bwMode="auto">
          <a:xfrm>
            <a:off x="3048000" y="1562100"/>
            <a:ext cx="22098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a:latin typeface="Times New Roman" pitchFamily="18" charset="0"/>
              </a:rPr>
              <a:t>Analog to Digital</a:t>
            </a:r>
          </a:p>
        </p:txBody>
      </p:sp>
      <p:sp>
        <p:nvSpPr>
          <p:cNvPr id="7" name="Line 11"/>
          <p:cNvSpPr>
            <a:spLocks noChangeShapeType="1"/>
          </p:cNvSpPr>
          <p:nvPr/>
        </p:nvSpPr>
        <p:spPr bwMode="auto">
          <a:xfrm>
            <a:off x="2514600" y="20193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8" name="Rectangle 12"/>
          <p:cNvSpPr>
            <a:spLocks noChangeArrowheads="1"/>
          </p:cNvSpPr>
          <p:nvPr/>
        </p:nvSpPr>
        <p:spPr bwMode="auto">
          <a:xfrm>
            <a:off x="5943600" y="1562100"/>
            <a:ext cx="22098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a:latin typeface="Times New Roman" pitchFamily="18" charset="0"/>
              </a:rPr>
              <a:t>Acoustic Model</a:t>
            </a:r>
          </a:p>
        </p:txBody>
      </p:sp>
      <p:sp>
        <p:nvSpPr>
          <p:cNvPr id="9" name="Rectangle 13"/>
          <p:cNvSpPr>
            <a:spLocks noChangeArrowheads="1"/>
          </p:cNvSpPr>
          <p:nvPr/>
        </p:nvSpPr>
        <p:spPr bwMode="auto">
          <a:xfrm>
            <a:off x="5943600" y="2857500"/>
            <a:ext cx="22098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a:latin typeface="Times New Roman" pitchFamily="18" charset="0"/>
              </a:rPr>
              <a:t>Language Model</a:t>
            </a:r>
          </a:p>
        </p:txBody>
      </p:sp>
      <p:sp>
        <p:nvSpPr>
          <p:cNvPr id="10" name="Line 16"/>
          <p:cNvSpPr>
            <a:spLocks noChangeShapeType="1"/>
          </p:cNvSpPr>
          <p:nvPr/>
        </p:nvSpPr>
        <p:spPr bwMode="auto">
          <a:xfrm>
            <a:off x="5257800" y="20193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1" name="Line 17"/>
          <p:cNvSpPr>
            <a:spLocks noChangeShapeType="1"/>
          </p:cNvSpPr>
          <p:nvPr/>
        </p:nvSpPr>
        <p:spPr bwMode="auto">
          <a:xfrm>
            <a:off x="5257800" y="2171700"/>
            <a:ext cx="6858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2" name="Line 18"/>
          <p:cNvSpPr>
            <a:spLocks noChangeShapeType="1"/>
          </p:cNvSpPr>
          <p:nvPr/>
        </p:nvSpPr>
        <p:spPr bwMode="auto">
          <a:xfrm>
            <a:off x="8153400" y="2019300"/>
            <a:ext cx="3810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sz="1600"/>
          </a:p>
        </p:txBody>
      </p:sp>
      <p:sp>
        <p:nvSpPr>
          <p:cNvPr id="13" name="Line 19"/>
          <p:cNvSpPr>
            <a:spLocks noChangeShapeType="1"/>
          </p:cNvSpPr>
          <p:nvPr/>
        </p:nvSpPr>
        <p:spPr bwMode="auto">
          <a:xfrm flipV="1">
            <a:off x="8153400" y="2781300"/>
            <a:ext cx="381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sz="1600"/>
          </a:p>
        </p:txBody>
      </p:sp>
      <p:sp>
        <p:nvSpPr>
          <p:cNvPr id="14" name="Line 20"/>
          <p:cNvSpPr>
            <a:spLocks noChangeShapeType="1"/>
          </p:cNvSpPr>
          <p:nvPr/>
        </p:nvSpPr>
        <p:spPr bwMode="auto">
          <a:xfrm>
            <a:off x="8534400" y="2781300"/>
            <a:ext cx="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sz="1600"/>
          </a:p>
        </p:txBody>
      </p:sp>
      <p:sp>
        <p:nvSpPr>
          <p:cNvPr id="15" name="Rectangle 23"/>
          <p:cNvSpPr>
            <a:spLocks noChangeArrowheads="1"/>
          </p:cNvSpPr>
          <p:nvPr/>
        </p:nvSpPr>
        <p:spPr bwMode="auto">
          <a:xfrm>
            <a:off x="3505200" y="4610100"/>
            <a:ext cx="10668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dirty="0" smtClean="0">
                <a:latin typeface="Times New Roman" pitchFamily="18" charset="0"/>
              </a:rPr>
              <a:t>Out</a:t>
            </a:r>
            <a:endParaRPr lang="en-US" altLang="en-US" sz="2000" dirty="0">
              <a:latin typeface="Times New Roman" pitchFamily="18" charset="0"/>
            </a:endParaRPr>
          </a:p>
        </p:txBody>
      </p:sp>
      <p:sp>
        <p:nvSpPr>
          <p:cNvPr id="16" name="Rectangle 24"/>
          <p:cNvSpPr>
            <a:spLocks noChangeArrowheads="1"/>
          </p:cNvSpPr>
          <p:nvPr/>
        </p:nvSpPr>
        <p:spPr bwMode="auto">
          <a:xfrm>
            <a:off x="5562600" y="4610100"/>
            <a:ext cx="18288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a:latin typeface="Times New Roman" pitchFamily="18" charset="0"/>
              </a:rPr>
              <a:t>Speech Engine</a:t>
            </a:r>
          </a:p>
        </p:txBody>
      </p:sp>
      <p:sp>
        <p:nvSpPr>
          <p:cNvPr id="17" name="Rectangle 25"/>
          <p:cNvSpPr>
            <a:spLocks noChangeArrowheads="1"/>
          </p:cNvSpPr>
          <p:nvPr/>
        </p:nvSpPr>
        <p:spPr bwMode="auto">
          <a:xfrm>
            <a:off x="1676400" y="4610100"/>
            <a:ext cx="1295400" cy="914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2000">
                <a:latin typeface="Times New Roman" pitchFamily="18" charset="0"/>
              </a:rPr>
              <a:t>Feedback</a:t>
            </a:r>
          </a:p>
        </p:txBody>
      </p:sp>
      <p:sp>
        <p:nvSpPr>
          <p:cNvPr id="18" name="Line 28"/>
          <p:cNvSpPr>
            <a:spLocks noChangeShapeType="1"/>
          </p:cNvSpPr>
          <p:nvPr/>
        </p:nvSpPr>
        <p:spPr bwMode="auto">
          <a:xfrm flipH="1">
            <a:off x="7391400" y="4610100"/>
            <a:ext cx="11430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19" name="Line 30"/>
          <p:cNvSpPr>
            <a:spLocks noChangeShapeType="1"/>
          </p:cNvSpPr>
          <p:nvPr/>
        </p:nvSpPr>
        <p:spPr bwMode="auto">
          <a:xfrm flipH="1">
            <a:off x="4572000" y="5067300"/>
            <a:ext cx="990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20" name="Line 37"/>
          <p:cNvSpPr>
            <a:spLocks noChangeShapeType="1"/>
          </p:cNvSpPr>
          <p:nvPr/>
        </p:nvSpPr>
        <p:spPr bwMode="auto">
          <a:xfrm flipH="1">
            <a:off x="2971800" y="53721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
        <p:nvSpPr>
          <p:cNvPr id="21" name="Line 38"/>
          <p:cNvSpPr>
            <a:spLocks noChangeShapeType="1"/>
          </p:cNvSpPr>
          <p:nvPr/>
        </p:nvSpPr>
        <p:spPr bwMode="auto">
          <a:xfrm flipV="1">
            <a:off x="2971800" y="3771900"/>
            <a:ext cx="1066800" cy="1066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sz="1600"/>
          </a:p>
        </p:txBody>
      </p:sp>
      <p:sp>
        <p:nvSpPr>
          <p:cNvPr id="22" name="Line 39"/>
          <p:cNvSpPr>
            <a:spLocks noChangeShapeType="1"/>
          </p:cNvSpPr>
          <p:nvPr/>
        </p:nvSpPr>
        <p:spPr bwMode="auto">
          <a:xfrm>
            <a:off x="4038600" y="3771900"/>
            <a:ext cx="15240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600"/>
          </a:p>
        </p:txBody>
      </p:sp>
    </p:spTree>
    <p:extLst>
      <p:ext uri="{BB962C8B-B14F-4D97-AF65-F5344CB8AC3E}">
        <p14:creationId xmlns:p14="http://schemas.microsoft.com/office/powerpoint/2010/main" val="3743350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Pre-processing our Sampled Sound Data</a:t>
            </a:r>
            <a:br>
              <a:rPr lang="en-US" sz="3200" b="1" dirty="0">
                <a:effectLst/>
              </a:rPr>
            </a:br>
            <a:endParaRPr lang="en-US" sz="3200" dirty="0"/>
          </a:p>
        </p:txBody>
      </p:sp>
      <p:sp>
        <p:nvSpPr>
          <p:cNvPr id="3" name="Content Placeholder 2"/>
          <p:cNvSpPr>
            <a:spLocks noGrp="1"/>
          </p:cNvSpPr>
          <p:nvPr>
            <p:ph idx="1"/>
          </p:nvPr>
        </p:nvSpPr>
        <p:spPr/>
        <p:txBody>
          <a:bodyPr/>
          <a:lstStyle/>
          <a:p>
            <a:pPr marL="0" indent="0">
              <a:buNone/>
            </a:pPr>
            <a:r>
              <a:rPr lang="en-US" dirty="0" smtClean="0"/>
              <a:t>      -  	We </a:t>
            </a:r>
            <a:r>
              <a:rPr lang="en-US" dirty="0"/>
              <a:t>now have an array of numbers with each  </a:t>
            </a:r>
            <a:r>
              <a:rPr lang="en-US" dirty="0" smtClean="0"/>
              <a:t>     	number </a:t>
            </a:r>
            <a:r>
              <a:rPr lang="en-US" dirty="0"/>
              <a:t>representing the sound wave’s </a:t>
            </a:r>
            <a:r>
              <a:rPr lang="en-US" dirty="0" smtClean="0"/>
              <a:t>	amplitude </a:t>
            </a:r>
            <a:r>
              <a:rPr lang="en-US" dirty="0"/>
              <a:t>at </a:t>
            </a:r>
            <a:r>
              <a:rPr lang="en-US" dirty="0" smtClean="0"/>
              <a:t>  1/16,000th </a:t>
            </a:r>
            <a:r>
              <a:rPr lang="en-US" dirty="0"/>
              <a:t>of a second intervals</a:t>
            </a:r>
            <a:r>
              <a:rPr lang="en-US" dirty="0" smtClean="0"/>
              <a:t>.</a:t>
            </a:r>
          </a:p>
          <a:p>
            <a:pPr marL="0" indent="0">
              <a:buNone/>
            </a:pPr>
            <a:r>
              <a:rPr lang="en-US" dirty="0" smtClean="0"/>
              <a:t>      -    </a:t>
            </a:r>
            <a:r>
              <a:rPr lang="en-US" dirty="0"/>
              <a:t>some pre-processing </a:t>
            </a:r>
            <a:r>
              <a:rPr lang="en-US" dirty="0" smtClean="0"/>
              <a:t>is done on </a:t>
            </a:r>
            <a:r>
              <a:rPr lang="en-US" dirty="0"/>
              <a:t>the audio </a:t>
            </a:r>
            <a:r>
              <a:rPr lang="en-US" dirty="0" smtClean="0"/>
              <a:t>data, 	instead of feeding </a:t>
            </a:r>
            <a:r>
              <a:rPr lang="en-US" dirty="0"/>
              <a:t>these numbers right into a </a:t>
            </a:r>
            <a:r>
              <a:rPr lang="en-US" dirty="0" smtClean="0"/>
              <a:t>	neural network.</a:t>
            </a:r>
          </a:p>
          <a:p>
            <a:pPr marL="0" indent="0">
              <a:buNone/>
            </a:pPr>
            <a:r>
              <a:rPr lang="en-US" dirty="0"/>
              <a:t> </a:t>
            </a:r>
            <a:r>
              <a:rPr lang="en-US" dirty="0" smtClean="0"/>
              <a:t>     -	</a:t>
            </a:r>
            <a:r>
              <a:rPr lang="en-US" dirty="0"/>
              <a:t>Let’s start by grouping our sampled audio into </a:t>
            </a:r>
            <a:r>
              <a:rPr lang="en-US" dirty="0" smtClean="0"/>
              <a:t>	</a:t>
            </a:r>
            <a:r>
              <a:rPr lang="en-US" dirty="0" smtClean="0">
                <a:effectLst>
                  <a:outerShdw blurRad="38100" dist="38100" dir="2700000" algn="tl">
                    <a:srgbClr val="000000">
                      <a:alpha val="43137"/>
                    </a:srgbClr>
                  </a:outerShdw>
                </a:effectLst>
              </a:rPr>
              <a:t>20-millisecond-long</a:t>
            </a:r>
            <a:r>
              <a:rPr lang="en-US" dirty="0" smtClean="0"/>
              <a:t> </a:t>
            </a:r>
            <a:r>
              <a:rPr lang="en-US" dirty="0"/>
              <a:t>chunks. </a:t>
            </a:r>
          </a:p>
        </p:txBody>
      </p:sp>
    </p:spTree>
    <p:extLst>
      <p:ext uri="{BB962C8B-B14F-4D97-AF65-F5344CB8AC3E}">
        <p14:creationId xmlns:p14="http://schemas.microsoft.com/office/powerpoint/2010/main" val="3441412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Here’s our first 20 milliseconds of audio (i.e., our first 320 samples</a:t>
            </a:r>
            <a:r>
              <a:rPr lang="en-US" dirty="0" smtClean="0"/>
              <a:t>):</a:t>
            </a:r>
          </a:p>
          <a:p>
            <a:pPr marL="0" indent="0">
              <a:buNone/>
            </a:pPr>
            <a:endParaRPr lang="en-US" dirty="0"/>
          </a:p>
        </p:txBody>
      </p:sp>
      <p:sp>
        <p:nvSpPr>
          <p:cNvPr id="4" name="AutoShape 2" descr="https://cdn-images-1.medium.com/max/1000/1*_qUExEvllTKFhsrITxsa-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cdn-images-1.medium.com/max/1000/1*_qUExEvllTKFhsrITxsa-A.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2" name="Picture 6" descr="https://cdn-images-1.medium.com/max/1000/1*_qUExEvllTKFhsrITxs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20574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2000" y="4292221"/>
            <a:ext cx="7772400" cy="646331"/>
          </a:xfrm>
          <a:prstGeom prst="rect">
            <a:avLst/>
          </a:prstGeom>
        </p:spPr>
        <p:txBody>
          <a:bodyPr wrap="square">
            <a:spAutoFit/>
          </a:bodyPr>
          <a:lstStyle/>
          <a:p>
            <a:r>
              <a:rPr lang="en-US" dirty="0"/>
              <a:t/>
            </a:r>
            <a:br>
              <a:rPr lang="en-US" dirty="0"/>
            </a:br>
            <a:endParaRPr lang="en-US" dirty="0"/>
          </a:p>
        </p:txBody>
      </p:sp>
    </p:spTree>
    <p:extLst>
      <p:ext uri="{BB962C8B-B14F-4D97-AF65-F5344CB8AC3E}">
        <p14:creationId xmlns:p14="http://schemas.microsoft.com/office/powerpoint/2010/main" val="1611266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Plotting those numbers as a simple line graph gives us a rough approximation of the original sound wave for that 20 millisecond period of time:</a:t>
            </a:r>
          </a:p>
          <a:p>
            <a:endParaRPr lang="en-US" dirty="0"/>
          </a:p>
        </p:txBody>
      </p:sp>
      <p:pic>
        <p:nvPicPr>
          <p:cNvPr id="10242" name="Picture 2" descr="https://cdn-images-1.medium.com/max/1400/1*ZMxcyjNFqIOVzJRM9BCM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723900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11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r>
              <a:rPr lang="en-US" dirty="0"/>
              <a:t>To make this data easier for a neural network to process, we are going to break apart this complex sound wave into it’s component parts</a:t>
            </a:r>
            <a:r>
              <a:rPr lang="en-US" dirty="0" smtClean="0"/>
              <a:t>.</a:t>
            </a:r>
          </a:p>
          <a:p>
            <a:r>
              <a:rPr lang="en-US" dirty="0"/>
              <a:t>We’ll break out the low-pitched parts, the next-lowest-pitched-parts, and so on. Then by adding up how much energy is in each of those frequency bands (from low to high), we create a </a:t>
            </a:r>
            <a:r>
              <a:rPr lang="en-US" i="1" dirty="0"/>
              <a:t>fingerprint</a:t>
            </a:r>
            <a:r>
              <a:rPr lang="en-US" dirty="0"/>
              <a:t> </a:t>
            </a:r>
            <a:r>
              <a:rPr lang="en-US" dirty="0" smtClean="0"/>
              <a:t>for </a:t>
            </a:r>
            <a:r>
              <a:rPr lang="en-US" dirty="0"/>
              <a:t>this </a:t>
            </a:r>
            <a:r>
              <a:rPr lang="en-US" dirty="0" smtClean="0"/>
              <a:t>audio snippet.</a:t>
            </a:r>
          </a:p>
          <a:p>
            <a:r>
              <a:rPr lang="en-US" dirty="0"/>
              <a:t>We do this using a mathematic operation called a </a:t>
            </a:r>
            <a:r>
              <a:rPr lang="en-US" dirty="0" smtClean="0">
                <a:effectLst>
                  <a:outerShdw blurRad="38100" dist="38100" dir="2700000" algn="tl">
                    <a:srgbClr val="000000">
                      <a:alpha val="43137"/>
                    </a:srgbClr>
                  </a:outerShdw>
                </a:effectLst>
              </a:rPr>
              <a:t>Fourier transform</a:t>
            </a:r>
            <a:r>
              <a:rPr lang="en-US" dirty="0" smtClean="0"/>
              <a:t>.</a:t>
            </a:r>
          </a:p>
          <a:p>
            <a:r>
              <a:rPr lang="en-US" dirty="0" smtClean="0"/>
              <a:t>It </a:t>
            </a:r>
            <a:r>
              <a:rPr lang="en-US" dirty="0"/>
              <a:t>breaks apart the complex sound wave into the simple sound waves that make it up. Once we have those individual sound waves, we add up how much energy is contained in each one.</a:t>
            </a:r>
          </a:p>
        </p:txBody>
      </p:sp>
    </p:spTree>
    <p:extLst>
      <p:ext uri="{BB962C8B-B14F-4D97-AF65-F5344CB8AC3E}">
        <p14:creationId xmlns:p14="http://schemas.microsoft.com/office/powerpoint/2010/main" val="1837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Each number below represents how much energy was in each 50hz band of our 20 millisecond audio clip</a:t>
            </a:r>
            <a:r>
              <a:rPr lang="en-US" dirty="0" smtClean="0"/>
              <a:t>:</a:t>
            </a:r>
            <a:r>
              <a:rPr lang="en-US" dirty="0"/>
              <a:t/>
            </a:r>
            <a:br>
              <a:rPr lang="en-US" dirty="0"/>
            </a:br>
            <a:endParaRPr lang="en-US" dirty="0"/>
          </a:p>
        </p:txBody>
      </p:sp>
      <p:pic>
        <p:nvPicPr>
          <p:cNvPr id="11266" name="Picture 2" descr="https://cdn-images-1.medium.com/max/1000/1*2Vg8z3--moE-E7KybJlU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00400"/>
            <a:ext cx="8458200" cy="279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937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Lot easier on a chart: </a:t>
            </a:r>
            <a:endParaRPr lang="en-US" dirty="0"/>
          </a:p>
        </p:txBody>
      </p:sp>
      <p:pic>
        <p:nvPicPr>
          <p:cNvPr id="4" name="Picture 4" descr="https://cdn-images-1.medium.com/max/1000/1*A4CxgdyqYd_nrF3e-7ET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17" y="2895600"/>
            <a:ext cx="7165483"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38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If we repeat this process on every 20 millisecond chunk of audio, we end up with a spectrogram (each column from left-to-right is one 20ms chunk):</a:t>
            </a:r>
          </a:p>
          <a:p>
            <a:pPr marL="0" indent="0">
              <a:buNone/>
            </a:pPr>
            <a:endParaRPr lang="en-US" dirty="0"/>
          </a:p>
        </p:txBody>
      </p:sp>
      <p:pic>
        <p:nvPicPr>
          <p:cNvPr id="12290" name="Picture 2" descr="https://cdn-images-1.medium.com/max/1000/1*bhd7B-s-Qnds3HGV6LOo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772400" cy="3362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1800" y="6248400"/>
            <a:ext cx="4419600" cy="307777"/>
          </a:xfrm>
          <a:prstGeom prst="rect">
            <a:avLst/>
          </a:prstGeom>
          <a:noFill/>
        </p:spPr>
        <p:txBody>
          <a:bodyPr wrap="square" rtlCol="0">
            <a:spAutoFit/>
          </a:bodyPr>
          <a:lstStyle/>
          <a:p>
            <a:r>
              <a:rPr lang="en-US" sz="1400" dirty="0"/>
              <a:t>The full spectrogram of the “hello” sound clip</a:t>
            </a:r>
          </a:p>
        </p:txBody>
      </p:sp>
    </p:spTree>
    <p:extLst>
      <p:ext uri="{BB962C8B-B14F-4D97-AF65-F5344CB8AC3E}">
        <p14:creationId xmlns:p14="http://schemas.microsoft.com/office/powerpoint/2010/main" val="234447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Recognizing Characters from Short Sounds</a:t>
            </a:r>
            <a:br>
              <a:rPr lang="en-US" sz="2800" b="1" dirty="0">
                <a:effectLst/>
              </a:rPr>
            </a:br>
            <a:endParaRPr lang="en-US" sz="2800" dirty="0"/>
          </a:p>
        </p:txBody>
      </p:sp>
      <p:sp>
        <p:nvSpPr>
          <p:cNvPr id="3" name="Content Placeholder 2"/>
          <p:cNvSpPr>
            <a:spLocks noGrp="1"/>
          </p:cNvSpPr>
          <p:nvPr>
            <p:ph idx="1"/>
          </p:nvPr>
        </p:nvSpPr>
        <p:spPr/>
        <p:txBody>
          <a:bodyPr/>
          <a:lstStyle/>
          <a:p>
            <a:r>
              <a:rPr lang="en-US" dirty="0"/>
              <a:t>Now that we have our audio in a format that’s easy to process, we will feed it into a deep neural network</a:t>
            </a:r>
            <a:r>
              <a:rPr lang="en-US" dirty="0" smtClean="0"/>
              <a:t>.</a:t>
            </a:r>
          </a:p>
          <a:p>
            <a:r>
              <a:rPr lang="en-US" dirty="0"/>
              <a:t>The input to the neural network will be 20 millisecond audio chunks</a:t>
            </a:r>
            <a:r>
              <a:rPr lang="en-US" dirty="0" smtClean="0"/>
              <a:t>.</a:t>
            </a:r>
          </a:p>
          <a:p>
            <a:r>
              <a:rPr lang="en-US" dirty="0"/>
              <a:t>For each little audio slice, it will try to figure out the </a:t>
            </a:r>
            <a:r>
              <a:rPr lang="en-US" i="1" dirty="0"/>
              <a:t>letter</a:t>
            </a:r>
            <a:r>
              <a:rPr lang="en-US" dirty="0"/>
              <a:t> that corresponds the sound currently being spoken.</a:t>
            </a:r>
          </a:p>
        </p:txBody>
      </p:sp>
    </p:spTree>
    <p:extLst>
      <p:ext uri="{BB962C8B-B14F-4D97-AF65-F5344CB8AC3E}">
        <p14:creationId xmlns:p14="http://schemas.microsoft.com/office/powerpoint/2010/main" val="159539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cdn-images-1.medium.com/max/800/1*z1Nf0ES1YVUfdZZGW0PS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13" y="838200"/>
            <a:ext cx="76200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231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After we run our entire audio clip through the neural network (one chunk at a time), we’ll end up with a mapping of each audio chunk to the letters most likely spoken during that chunk</a:t>
            </a:r>
            <a:r>
              <a:rPr lang="en-US" dirty="0" smtClean="0"/>
              <a:t>.</a:t>
            </a:r>
          </a:p>
          <a:p>
            <a:r>
              <a:rPr lang="en-US" dirty="0"/>
              <a:t>Here’s what that mapping looks like </a:t>
            </a:r>
            <a:r>
              <a:rPr lang="en-US" dirty="0" smtClean="0"/>
              <a:t>saying </a:t>
            </a:r>
            <a:r>
              <a:rPr lang="en-US" dirty="0"/>
              <a:t>“Hello”:</a:t>
            </a:r>
          </a:p>
        </p:txBody>
      </p:sp>
    </p:spTree>
    <p:extLst>
      <p:ext uri="{BB962C8B-B14F-4D97-AF65-F5344CB8AC3E}">
        <p14:creationId xmlns:p14="http://schemas.microsoft.com/office/powerpoint/2010/main" val="4544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noFill/>
          <a:ln/>
        </p:spPr>
        <p:txBody>
          <a:bodyPr>
            <a:normAutofit/>
          </a:bodyPr>
          <a:lstStyle/>
          <a:p>
            <a:r>
              <a:rPr lang="en-GB" altLang="en-US" sz="3200" dirty="0" smtClean="0"/>
              <a:t>HOW DO HUMANS DO IT ?</a:t>
            </a:r>
            <a:endParaRPr lang="en-GB" altLang="en-US" sz="3200" dirty="0"/>
          </a:p>
        </p:txBody>
      </p:sp>
      <p:sp>
        <p:nvSpPr>
          <p:cNvPr id="5" name="Rectangle 5"/>
          <p:cNvSpPr txBox="1">
            <a:spLocks noChangeArrowheads="1"/>
          </p:cNvSpPr>
          <p:nvPr/>
        </p:nvSpPr>
        <p:spPr>
          <a:xfrm>
            <a:off x="457200" y="4005263"/>
            <a:ext cx="5051425" cy="21209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altLang="en-US" sz="2800" dirty="0" smtClean="0"/>
              <a:t>Articulation produces sound waves which the ear conveys to the brain for processing</a:t>
            </a:r>
          </a:p>
          <a:p>
            <a:endParaRPr lang="en-GB" altLang="en-US" sz="2400" dirty="0"/>
          </a:p>
        </p:txBody>
      </p:sp>
      <p:pic>
        <p:nvPicPr>
          <p:cNvPr id="6" name="Picture 6" descr="VocalTra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628775"/>
            <a:ext cx="2376487" cy="22653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773238"/>
            <a:ext cx="2795587" cy="2003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076700"/>
            <a:ext cx="2919412" cy="23447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565400"/>
            <a:ext cx="302418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93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dn-images-1.medium.com/max/1000/1*d1ktMdOnFOJRKKyjFP6s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8077200" cy="60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016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Our neural net is predicting that one likely thing </a:t>
            </a:r>
            <a:r>
              <a:rPr lang="en-US" dirty="0" smtClean="0"/>
              <a:t>that were said was </a:t>
            </a:r>
            <a:r>
              <a:rPr lang="en-US" dirty="0">
                <a:effectLst>
                  <a:outerShdw blurRad="38100" dist="38100" dir="2700000" algn="tl">
                    <a:srgbClr val="000000">
                      <a:alpha val="43137"/>
                    </a:srgbClr>
                  </a:outerShdw>
                </a:effectLst>
              </a:rPr>
              <a:t>“HHHEE_LL_LLLOOO”</a:t>
            </a:r>
            <a:r>
              <a:rPr lang="en-US" dirty="0"/>
              <a:t>. But it also thinks that it was possible </a:t>
            </a:r>
            <a:r>
              <a:rPr lang="en-US" dirty="0" smtClean="0"/>
              <a:t>that it could be </a:t>
            </a:r>
            <a:r>
              <a:rPr lang="en-US" dirty="0" smtClean="0">
                <a:effectLst>
                  <a:outerShdw blurRad="38100" dist="38100" dir="2700000" algn="tl">
                    <a:srgbClr val="000000">
                      <a:alpha val="43137"/>
                    </a:srgbClr>
                  </a:outerShdw>
                </a:effectLst>
              </a:rPr>
              <a:t>“HHHUU_LL_LLLOOO</a:t>
            </a:r>
            <a:r>
              <a:rPr lang="en-US" dirty="0">
                <a:effectLst>
                  <a:outerShdw blurRad="38100" dist="38100" dir="2700000" algn="tl">
                    <a:srgbClr val="000000">
                      <a:alpha val="43137"/>
                    </a:srgbClr>
                  </a:outerShdw>
                </a:effectLst>
              </a:rPr>
              <a:t>”</a:t>
            </a:r>
            <a:r>
              <a:rPr lang="en-US" dirty="0"/>
              <a:t> or even </a:t>
            </a:r>
            <a:r>
              <a:rPr lang="en-US" dirty="0">
                <a:effectLst>
                  <a:outerShdw blurRad="38100" dist="38100" dir="2700000" algn="tl">
                    <a:srgbClr val="000000">
                      <a:alpha val="43137"/>
                    </a:srgbClr>
                  </a:outerShdw>
                </a:effectLst>
              </a:rPr>
              <a:t>“AAAUU_LL_LLLOOO</a:t>
            </a:r>
            <a:r>
              <a:rPr lang="en-US" dirty="0" smtClean="0">
                <a:effectLst>
                  <a:outerShdw blurRad="38100" dist="38100" dir="2700000" algn="tl">
                    <a:srgbClr val="000000">
                      <a:alpha val="43137"/>
                    </a:srgbClr>
                  </a:outerShdw>
                </a:effectLst>
              </a:rPr>
              <a:t>”</a:t>
            </a:r>
            <a:r>
              <a:rPr lang="en-US" dirty="0" smtClean="0"/>
              <a:t>.</a:t>
            </a:r>
          </a:p>
          <a:p>
            <a:r>
              <a:rPr lang="en-US" dirty="0"/>
              <a:t>We have some steps we follow to clean up this output. First, we’ll replace any repeated characters a single character</a:t>
            </a:r>
            <a:r>
              <a:rPr lang="en-US" dirty="0" smtClean="0"/>
              <a:t>:</a:t>
            </a:r>
          </a:p>
          <a:p>
            <a:pPr lvl="1"/>
            <a:r>
              <a:rPr lang="en-US" dirty="0">
                <a:effectLst>
                  <a:outerShdw blurRad="38100" dist="38100" dir="2700000" algn="tl">
                    <a:srgbClr val="000000">
                      <a:alpha val="43137"/>
                    </a:srgbClr>
                  </a:outerShdw>
                </a:effectLst>
              </a:rPr>
              <a:t>HHHEE_LL_LLLOOO becomes HE_L_LO</a:t>
            </a:r>
          </a:p>
          <a:p>
            <a:pPr lvl="1"/>
            <a:r>
              <a:rPr lang="en-US" dirty="0">
                <a:effectLst>
                  <a:outerShdw blurRad="38100" dist="38100" dir="2700000" algn="tl">
                    <a:srgbClr val="000000">
                      <a:alpha val="43137"/>
                    </a:srgbClr>
                  </a:outerShdw>
                </a:effectLst>
              </a:rPr>
              <a:t>HHHUU_LL_LLLOOO becomes HU_L_LO</a:t>
            </a:r>
          </a:p>
          <a:p>
            <a:pPr lvl="1"/>
            <a:r>
              <a:rPr lang="en-US" dirty="0">
                <a:effectLst>
                  <a:outerShdw blurRad="38100" dist="38100" dir="2700000" algn="tl">
                    <a:srgbClr val="000000">
                      <a:alpha val="43137"/>
                    </a:srgbClr>
                  </a:outerShdw>
                </a:effectLst>
              </a:rPr>
              <a:t>AAAUU_LL_LLLOOO becomes AU_L_LO</a:t>
            </a:r>
          </a:p>
          <a:p>
            <a:pPr lvl="1"/>
            <a:endParaRPr lang="en-US" dirty="0"/>
          </a:p>
        </p:txBody>
      </p:sp>
    </p:spTree>
    <p:extLst>
      <p:ext uri="{BB962C8B-B14F-4D97-AF65-F5344CB8AC3E}">
        <p14:creationId xmlns:p14="http://schemas.microsoft.com/office/powerpoint/2010/main" val="1805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a:t>Then we’ll remove any blanks:</a:t>
            </a:r>
          </a:p>
          <a:p>
            <a:pPr lvl="1"/>
            <a:r>
              <a:rPr lang="en-US" dirty="0"/>
              <a:t>HE_L_LO becomes HELLO</a:t>
            </a:r>
          </a:p>
          <a:p>
            <a:pPr lvl="1"/>
            <a:r>
              <a:rPr lang="en-US" dirty="0"/>
              <a:t>HU_L_LO becomes HULLO</a:t>
            </a:r>
          </a:p>
          <a:p>
            <a:pPr lvl="1"/>
            <a:r>
              <a:rPr lang="en-US" dirty="0"/>
              <a:t>AU_L_LO becomes AULLO</a:t>
            </a:r>
          </a:p>
          <a:p>
            <a:r>
              <a:rPr lang="en-US" dirty="0"/>
              <a:t>That leaves us with three possible transcriptions — “Hello”, “Hullo” and </a:t>
            </a:r>
            <a:r>
              <a:rPr lang="en-US" dirty="0" smtClean="0"/>
              <a:t>“</a:t>
            </a:r>
            <a:r>
              <a:rPr lang="en-US" dirty="0"/>
              <a:t>Aullo</a:t>
            </a:r>
            <a:r>
              <a:rPr lang="en-US" dirty="0" smtClean="0"/>
              <a:t>”.</a:t>
            </a:r>
          </a:p>
          <a:p>
            <a:r>
              <a:rPr lang="en-US" dirty="0" smtClean="0"/>
              <a:t>The </a:t>
            </a:r>
            <a:r>
              <a:rPr lang="en-US" dirty="0"/>
              <a:t>trick is to combine these pronunciation-based predictions with likelihood scores based on large database of written </a:t>
            </a:r>
            <a:r>
              <a:rPr lang="en-US" dirty="0" smtClean="0"/>
              <a:t>text.</a:t>
            </a:r>
          </a:p>
          <a:p>
            <a:r>
              <a:rPr lang="en-US" dirty="0"/>
              <a:t>Of our possible transcriptions “Hello”, “Hullo” and “Aullo”, obviously “Hello” will appear more frequently in a database of text </a:t>
            </a:r>
            <a:r>
              <a:rPr lang="en-US" dirty="0" smtClean="0"/>
              <a:t>and </a:t>
            </a:r>
            <a:r>
              <a:rPr lang="en-US" dirty="0"/>
              <a:t>thus is probably correct. So we’ll pick “Hello” as our final transcription instead of the others. Done!</a:t>
            </a:r>
          </a:p>
        </p:txBody>
      </p:sp>
    </p:spTree>
    <p:extLst>
      <p:ext uri="{BB962C8B-B14F-4D97-AF65-F5344CB8AC3E}">
        <p14:creationId xmlns:p14="http://schemas.microsoft.com/office/powerpoint/2010/main" val="16017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fontAlgn="auto"/>
            <a:r>
              <a:rPr lang="en-US" sz="3200" dirty="0" smtClean="0"/>
              <a:t>What the Future Holds</a:t>
            </a:r>
            <a:endParaRPr lang="en-US" dirty="0"/>
          </a:p>
        </p:txBody>
      </p:sp>
      <p:sp>
        <p:nvSpPr>
          <p:cNvPr id="3" name="Content Placeholder 2"/>
          <p:cNvSpPr>
            <a:spLocks noGrp="1"/>
          </p:cNvSpPr>
          <p:nvPr>
            <p:ph idx="1"/>
          </p:nvPr>
        </p:nvSpPr>
        <p:spPr>
          <a:xfrm>
            <a:off x="457200" y="1143000"/>
            <a:ext cx="8229600" cy="5715000"/>
          </a:xfrm>
        </p:spPr>
        <p:txBody>
          <a:bodyPr>
            <a:noAutofit/>
          </a:bodyPr>
          <a:lstStyle/>
          <a:p>
            <a:r>
              <a:rPr lang="en-US" sz="2000" dirty="0" smtClean="0"/>
              <a:t>Voice will be a primary interface for the connected home, providing a natural means to communicate with alarm systems, lights, kitchen appliances, sound systems and more, as users go about their day-to-day lives.</a:t>
            </a:r>
          </a:p>
          <a:p>
            <a:r>
              <a:rPr lang="en-US" sz="2000" dirty="0" smtClean="0"/>
              <a:t>More and more major cars on the market will adopt intelligent, voice-driven systems for entertainment and location-based search, keeping drivers’ and passengers’ eyes and hands free.</a:t>
            </a:r>
          </a:p>
          <a:p>
            <a:r>
              <a:rPr lang="en-US" sz="2000" dirty="0" smtClean="0"/>
              <a:t>Small-screened and screen less wearables will continue their upward climb in popularity.</a:t>
            </a:r>
          </a:p>
          <a:p>
            <a:r>
              <a:rPr lang="en-US" sz="2000" dirty="0" smtClean="0"/>
              <a:t>Voice-controlled devices will also dominate workplaces that require hands-free mobility, such as hospitals, warehouses, laboratories and production plants.</a:t>
            </a:r>
          </a:p>
          <a:p>
            <a:r>
              <a:rPr lang="en-US" sz="2000" dirty="0"/>
              <a:t>Intelligent virtual assistants built </a:t>
            </a:r>
            <a:r>
              <a:rPr lang="en-US" sz="2000" dirty="0" smtClean="0"/>
              <a:t>into </a:t>
            </a:r>
            <a:r>
              <a:rPr lang="en-US" sz="2000" dirty="0"/>
              <a:t>mobile operating systems keep getting </a:t>
            </a:r>
            <a:r>
              <a:rPr lang="en-US" sz="2000" dirty="0" smtClean="0"/>
              <a:t>better.</a:t>
            </a:r>
            <a:endParaRPr lang="en-US" sz="2000" dirty="0"/>
          </a:p>
        </p:txBody>
      </p:sp>
    </p:spTree>
    <p:extLst>
      <p:ext uri="{BB962C8B-B14F-4D97-AF65-F5344CB8AC3E}">
        <p14:creationId xmlns:p14="http://schemas.microsoft.com/office/powerpoint/2010/main" val="173816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8229600" cy="1600200"/>
          </a:xfrm>
        </p:spPr>
        <p:txBody>
          <a:bodyPr/>
          <a:lstStyle/>
          <a:p>
            <a:r>
              <a:rPr lang="en-US" dirty="0" smtClean="0"/>
              <a:t>[~] $ Questions_?</a:t>
            </a:r>
            <a:endParaRPr lang="en-US" dirty="0"/>
          </a:p>
        </p:txBody>
      </p:sp>
    </p:spTree>
    <p:extLst>
      <p:ext uri="{BB962C8B-B14F-4D97-AF65-F5344CB8AC3E}">
        <p14:creationId xmlns:p14="http://schemas.microsoft.com/office/powerpoint/2010/main" val="24876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0"/>
            <a:ext cx="8229600" cy="1219200"/>
          </a:xfrm>
          <a:noFill/>
          <a:ln/>
        </p:spPr>
        <p:txBody>
          <a:bodyPr>
            <a:normAutofit/>
          </a:bodyPr>
          <a:lstStyle/>
          <a:p>
            <a:r>
              <a:rPr lang="en-GB" altLang="en-US" sz="3200" dirty="0" smtClean="0"/>
              <a:t>HOW MIGHT COMPUTERS DO IT ?</a:t>
            </a:r>
            <a:endParaRPr lang="en-GB" altLang="en-US" sz="3200"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2924175"/>
            <a:ext cx="3000375" cy="1198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557338"/>
            <a:ext cx="1800225" cy="838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my number 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600" y="3213100"/>
            <a:ext cx="3455988" cy="1770063"/>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8"/>
          <p:cNvSpPr txBox="1">
            <a:spLocks noChangeArrowheads="1"/>
          </p:cNvSpPr>
          <p:nvPr/>
        </p:nvSpPr>
        <p:spPr bwMode="auto">
          <a:xfrm>
            <a:off x="179388" y="2492375"/>
            <a:ext cx="210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cs typeface="Arial" charset="0"/>
              </a:rPr>
              <a:t>Acoustic waveform</a:t>
            </a:r>
          </a:p>
        </p:txBody>
      </p:sp>
      <p:sp>
        <p:nvSpPr>
          <p:cNvPr id="10" name="Text Box 9"/>
          <p:cNvSpPr txBox="1">
            <a:spLocks noChangeArrowheads="1"/>
          </p:cNvSpPr>
          <p:nvPr/>
        </p:nvSpPr>
        <p:spPr bwMode="auto">
          <a:xfrm>
            <a:off x="3492500" y="2492375"/>
            <a:ext cx="170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cs typeface="Arial" charset="0"/>
              </a:rPr>
              <a:t>Acoustic signal</a:t>
            </a:r>
          </a:p>
        </p:txBody>
      </p:sp>
      <p:sp>
        <p:nvSpPr>
          <p:cNvPr id="11" name="Text Box 10"/>
          <p:cNvSpPr txBox="1">
            <a:spLocks noChangeArrowheads="1"/>
          </p:cNvSpPr>
          <p:nvPr/>
        </p:nvSpPr>
        <p:spPr bwMode="auto">
          <a:xfrm>
            <a:off x="6372225" y="5157788"/>
            <a:ext cx="213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cs typeface="Arial" charset="0"/>
              </a:rPr>
              <a:t>Speech recognition</a:t>
            </a:r>
          </a:p>
        </p:txBody>
      </p:sp>
      <p:pic>
        <p:nvPicPr>
          <p:cNvPr id="12" name="Picture 11" descr="microph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8208244">
            <a:off x="2443957" y="1524794"/>
            <a:ext cx="525462" cy="14541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txBox="1">
            <a:spLocks noChangeArrowheads="1"/>
          </p:cNvSpPr>
          <p:nvPr/>
        </p:nvSpPr>
        <p:spPr>
          <a:xfrm>
            <a:off x="468313" y="4292600"/>
            <a:ext cx="5040312" cy="21209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800" dirty="0" smtClean="0"/>
              <a:t>Digitization</a:t>
            </a:r>
          </a:p>
          <a:p>
            <a:r>
              <a:rPr lang="en-GB" altLang="en-US" sz="2800" dirty="0" smtClean="0"/>
              <a:t>Acoustic analysis of the speech signal</a:t>
            </a:r>
          </a:p>
          <a:p>
            <a:r>
              <a:rPr lang="en-GB" altLang="en-US" sz="2800" dirty="0" smtClean="0"/>
              <a:t>Linguistic interpretation</a:t>
            </a:r>
          </a:p>
          <a:p>
            <a:pPr>
              <a:lnSpc>
                <a:spcPct val="90000"/>
              </a:lnSpc>
            </a:pPr>
            <a:endParaRPr lang="en-GB" altLang="en-US" dirty="0"/>
          </a:p>
        </p:txBody>
      </p:sp>
    </p:spTree>
    <p:extLst>
      <p:ext uri="{BB962C8B-B14F-4D97-AF65-F5344CB8AC3E}">
        <p14:creationId xmlns:p14="http://schemas.microsoft.com/office/powerpoint/2010/main" val="1086377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he speech recogni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22"/>
            <a:ext cx="91440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3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lstStyle/>
          <a:p>
            <a:r>
              <a:rPr lang="en-US" sz="3600" dirty="0" smtClean="0"/>
              <a:t>FLOW SUMMERY OF RECOGNITION PROCESS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Font typeface="Wingdings" panose="05000000000000000000" pitchFamily="2" charset="2"/>
              <a:buChar char="§"/>
            </a:pPr>
            <a:r>
              <a:rPr lang="en-US" b="1" dirty="0" smtClean="0"/>
              <a:t>User Input:</a:t>
            </a:r>
          </a:p>
          <a:p>
            <a:pPr marL="0" indent="0">
              <a:buNone/>
            </a:pPr>
            <a:r>
              <a:rPr lang="en-US" dirty="0"/>
              <a:t>	</a:t>
            </a:r>
            <a:r>
              <a:rPr lang="en-US" dirty="0" smtClean="0"/>
              <a:t>System catches users’ voice in the form of 	analog acoustic signal.</a:t>
            </a:r>
          </a:p>
          <a:p>
            <a:pPr marL="0" indent="0">
              <a:buNone/>
            </a:pPr>
            <a:endParaRPr lang="en-US" dirty="0" smtClean="0"/>
          </a:p>
          <a:p>
            <a:pPr>
              <a:buFont typeface="Wingdings" panose="05000000000000000000" pitchFamily="2" charset="2"/>
              <a:buChar char="§"/>
            </a:pPr>
            <a:r>
              <a:rPr lang="en-US" b="1" dirty="0" smtClean="0"/>
              <a:t>Digitization</a:t>
            </a:r>
            <a:r>
              <a:rPr lang="en-US" dirty="0" smtClean="0"/>
              <a:t>:</a:t>
            </a:r>
          </a:p>
          <a:p>
            <a:pPr marL="0" indent="0">
              <a:buNone/>
            </a:pPr>
            <a:r>
              <a:rPr lang="en-US" dirty="0"/>
              <a:t>	</a:t>
            </a:r>
            <a:r>
              <a:rPr lang="en-US" dirty="0" smtClean="0"/>
              <a:t>Digitize the analog signal.</a:t>
            </a:r>
          </a:p>
          <a:p>
            <a:pPr marL="0" indent="0">
              <a:buNone/>
            </a:pPr>
            <a:endParaRPr lang="en-US" dirty="0" smtClean="0"/>
          </a:p>
          <a:p>
            <a:pPr>
              <a:buFont typeface="Wingdings" panose="05000000000000000000" pitchFamily="2" charset="2"/>
              <a:buChar char="§"/>
            </a:pPr>
            <a:r>
              <a:rPr lang="en-US" b="1" dirty="0" smtClean="0"/>
              <a:t>Phonetic Breakdown:</a:t>
            </a:r>
          </a:p>
          <a:p>
            <a:pPr marL="0" indent="0">
              <a:buNone/>
            </a:pPr>
            <a:r>
              <a:rPr lang="en-US" dirty="0"/>
              <a:t>	</a:t>
            </a:r>
            <a:r>
              <a:rPr lang="en-US" dirty="0" smtClean="0"/>
              <a:t>Breaking signals into phenome.</a:t>
            </a:r>
          </a:p>
        </p:txBody>
      </p:sp>
    </p:spTree>
    <p:extLst>
      <p:ext uri="{BB962C8B-B14F-4D97-AF65-F5344CB8AC3E}">
        <p14:creationId xmlns:p14="http://schemas.microsoft.com/office/powerpoint/2010/main" val="407934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600200"/>
          </a:xfrm>
        </p:spPr>
        <p:txBody>
          <a:bodyPr/>
          <a:lstStyle/>
          <a:p>
            <a:r>
              <a:rPr lang="en-US" sz="3600" dirty="0" smtClean="0"/>
              <a:t>FLOW SUMMERY OF RECOGNITION PROCESS</a:t>
            </a:r>
            <a:endParaRPr lang="en-US" dirty="0"/>
          </a:p>
        </p:txBody>
      </p:sp>
      <p:sp>
        <p:nvSpPr>
          <p:cNvPr id="5" name="Content Placeholder 2"/>
          <p:cNvSpPr>
            <a:spLocks noGrp="1"/>
          </p:cNvSpPr>
          <p:nvPr>
            <p:ph idx="1"/>
          </p:nvPr>
        </p:nvSpPr>
        <p:spPr>
          <a:xfrm>
            <a:off x="457200" y="1600200"/>
            <a:ext cx="8229600" cy="5105400"/>
          </a:xfrm>
        </p:spPr>
        <p:txBody>
          <a:bodyPr>
            <a:normAutofit/>
          </a:bodyPr>
          <a:lstStyle/>
          <a:p>
            <a:pPr>
              <a:buFont typeface="Wingdings" panose="05000000000000000000" pitchFamily="2" charset="2"/>
              <a:buChar char="§"/>
            </a:pPr>
            <a:r>
              <a:rPr lang="en-US" b="1" dirty="0" smtClean="0"/>
              <a:t>Statistical Modeling:</a:t>
            </a:r>
          </a:p>
          <a:p>
            <a:pPr marL="0" indent="0">
              <a:buNone/>
            </a:pPr>
            <a:r>
              <a:rPr lang="en-US" dirty="0"/>
              <a:t>	</a:t>
            </a:r>
            <a:r>
              <a:rPr lang="en-US" dirty="0" smtClean="0"/>
              <a:t>Mapping phenomes to their phonetic 	representation using statistics model.</a:t>
            </a:r>
          </a:p>
          <a:p>
            <a:pPr marL="0" indent="0">
              <a:buNone/>
            </a:pPr>
            <a:endParaRPr lang="en-US" dirty="0" smtClean="0"/>
          </a:p>
          <a:p>
            <a:pPr>
              <a:buFont typeface="Wingdings" panose="05000000000000000000" pitchFamily="2" charset="2"/>
              <a:buChar char="§"/>
            </a:pPr>
            <a:r>
              <a:rPr lang="en-US" b="1" dirty="0" smtClean="0"/>
              <a:t>Matching:</a:t>
            </a:r>
            <a:endParaRPr lang="en-US" b="1" dirty="0"/>
          </a:p>
          <a:p>
            <a:pPr marL="0" lvl="1" indent="0">
              <a:buNone/>
            </a:pPr>
            <a:r>
              <a:rPr lang="en-US" sz="2000" dirty="0" smtClean="0"/>
              <a:t>	</a:t>
            </a:r>
            <a:r>
              <a:rPr lang="en-US" sz="2000" dirty="0"/>
              <a:t>According to </a:t>
            </a:r>
            <a:r>
              <a:rPr lang="en-US" sz="2000" dirty="0" smtClean="0">
                <a:effectLst>
                  <a:outerShdw blurRad="38100" dist="38100" dir="2700000" algn="tl">
                    <a:srgbClr val="000000">
                      <a:alpha val="43137"/>
                    </a:srgbClr>
                  </a:outerShdw>
                </a:effectLst>
              </a:rPr>
              <a:t>Grammar</a:t>
            </a:r>
            <a:r>
              <a:rPr lang="en-US" sz="2000" dirty="0"/>
              <a:t>, </a:t>
            </a:r>
            <a:r>
              <a:rPr lang="en-US" sz="2000" dirty="0" smtClean="0"/>
              <a:t>phonetic </a:t>
            </a:r>
            <a:r>
              <a:rPr lang="en-US" sz="2000" dirty="0"/>
              <a:t>representation and </a:t>
            </a:r>
            <a:r>
              <a:rPr lang="en-US" sz="2000" dirty="0" smtClean="0"/>
              <a:t>	</a:t>
            </a:r>
            <a:r>
              <a:rPr lang="en-US" sz="2000" dirty="0" smtClean="0">
                <a:effectLst>
                  <a:outerShdw blurRad="38100" dist="38100" dir="2700000" algn="tl">
                    <a:srgbClr val="000000">
                      <a:alpha val="43137"/>
                    </a:srgbClr>
                  </a:outerShdw>
                </a:effectLst>
              </a:rPr>
              <a:t>Dictionary</a:t>
            </a:r>
            <a:r>
              <a:rPr lang="en-US" sz="2000" dirty="0"/>
              <a:t>, </a:t>
            </a:r>
            <a:r>
              <a:rPr lang="en-US" sz="2000" dirty="0" smtClean="0"/>
              <a:t>the system </a:t>
            </a:r>
            <a:r>
              <a:rPr lang="en-US" sz="2000" dirty="0"/>
              <a:t>returns </a:t>
            </a:r>
            <a:r>
              <a:rPr lang="en-US" sz="2000" dirty="0" smtClean="0"/>
              <a:t>	a word plus a confidence 	score</a:t>
            </a:r>
            <a:r>
              <a:rPr lang="en-US" sz="2000" dirty="0"/>
              <a:t>)</a:t>
            </a:r>
          </a:p>
          <a:p>
            <a:pPr marL="0" indent="0">
              <a:buNone/>
            </a:pPr>
            <a:endParaRPr lang="en-US" dirty="0"/>
          </a:p>
        </p:txBody>
      </p:sp>
    </p:spTree>
    <p:extLst>
      <p:ext uri="{BB962C8B-B14F-4D97-AF65-F5344CB8AC3E}">
        <p14:creationId xmlns:p14="http://schemas.microsoft.com/office/powerpoint/2010/main" val="8372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924</TotalTime>
  <Words>1252</Words>
  <Application>Microsoft Office PowerPoint</Application>
  <PresentationFormat>On-screen Show (4:3)</PresentationFormat>
  <Paragraphs>197</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Century Gothic</vt:lpstr>
      <vt:lpstr>Century Gothic (Headings)</vt:lpstr>
      <vt:lpstr>Courier New</vt:lpstr>
      <vt:lpstr>Lucida Handwriting</vt:lpstr>
      <vt:lpstr>Palatino Linotype</vt:lpstr>
      <vt:lpstr>Times New Roman</vt:lpstr>
      <vt:lpstr>Wingdings</vt:lpstr>
      <vt:lpstr>Executive</vt:lpstr>
      <vt:lpstr>Speech Recognition</vt:lpstr>
      <vt:lpstr>SPEECH RECOGNITION</vt:lpstr>
      <vt:lpstr>APPLICATIONS </vt:lpstr>
      <vt:lpstr>PowerPoint Presentation</vt:lpstr>
      <vt:lpstr>HOW DO HUMANS DO IT ?</vt:lpstr>
      <vt:lpstr>HOW MIGHT COMPUTERS DO IT ?</vt:lpstr>
      <vt:lpstr>PowerPoint Presentation</vt:lpstr>
      <vt:lpstr>FLOW SUMMERY OF RECOGNITION PROCESS</vt:lpstr>
      <vt:lpstr>FLOW SUMMERY OF RECOGNITION PROCESS</vt:lpstr>
      <vt:lpstr>TYPES OF SPEECH RECOGNITION</vt:lpstr>
      <vt:lpstr>PowerPoint Presentation</vt:lpstr>
      <vt:lpstr>Template-based approach</vt:lpstr>
      <vt:lpstr>Template-based approach</vt:lpstr>
      <vt:lpstr>Statistics based approach</vt:lpstr>
      <vt:lpstr>What’s Hard About That ?</vt:lpstr>
      <vt:lpstr>PowerPoint Presentation</vt:lpstr>
      <vt:lpstr>PowerPoint Presentation</vt:lpstr>
      <vt:lpstr>PowerPoint Presentation</vt:lpstr>
      <vt:lpstr>PowerPoint Presentation</vt:lpstr>
      <vt:lpstr>PowerPoint Presentation</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Artificial Neural Net</vt:lpstr>
      <vt:lpstr>Turning Sounds into Bits</vt:lpstr>
      <vt:lpstr>PowerPoint Presentation</vt:lpstr>
      <vt:lpstr>PowerPoint Presentation</vt:lpstr>
      <vt:lpstr>PowerPoint Presentation</vt:lpstr>
      <vt:lpstr>PowerPoint Presentation</vt:lpstr>
      <vt:lpstr>A Quick Sidebar</vt:lpstr>
      <vt:lpstr>Pre-processing our Sampled Sound Data </vt:lpstr>
      <vt:lpstr>PowerPoint Presentation</vt:lpstr>
      <vt:lpstr>PowerPoint Presentation</vt:lpstr>
      <vt:lpstr>PowerPoint Presentation</vt:lpstr>
      <vt:lpstr>PowerPoint Presentation</vt:lpstr>
      <vt:lpstr>PowerPoint Presentation</vt:lpstr>
      <vt:lpstr>PowerPoint Presentation</vt:lpstr>
      <vt:lpstr>Recognizing Characters from Short Sounds </vt:lpstr>
      <vt:lpstr>PowerPoint Presentation</vt:lpstr>
      <vt:lpstr>PowerPoint Presentation</vt:lpstr>
      <vt:lpstr>PowerPoint Presentation</vt:lpstr>
      <vt:lpstr>PowerPoint Presentation</vt:lpstr>
      <vt:lpstr>PowerPoint Presentation</vt:lpstr>
      <vt:lpstr>What the Future Holds</vt:lpstr>
      <vt:lpstr>[~] $ Questions_?</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dc:title>
  <dc:creator>Amit Attri</dc:creator>
  <cp:lastModifiedBy>Dr. Abdulfattah</cp:lastModifiedBy>
  <cp:revision>209</cp:revision>
  <dcterms:created xsi:type="dcterms:W3CDTF">2006-08-16T00:00:00Z</dcterms:created>
  <dcterms:modified xsi:type="dcterms:W3CDTF">2021-05-31T21:45:03Z</dcterms:modified>
</cp:coreProperties>
</file>