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19"/>
  </p:notesMasterIdLst>
  <p:sldIdLst>
    <p:sldId id="256" r:id="rId2"/>
    <p:sldId id="280"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754F9BF5-D82E-4BD1-A0C5-94C35348758C}" type="datetimeFigureOut">
              <a:rPr lang="ar-EG" smtClean="0"/>
              <a:t>24/08/1442</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4F59730-F04A-4E1D-AE4C-34F96C8497F1}" type="slidenum">
              <a:rPr lang="ar-EG" smtClean="0"/>
              <a:t>‹#›</a:t>
            </a:fld>
            <a:endParaRPr lang="ar-EG"/>
          </a:p>
        </p:txBody>
      </p:sp>
    </p:spTree>
    <p:extLst>
      <p:ext uri="{BB962C8B-B14F-4D97-AF65-F5344CB8AC3E}">
        <p14:creationId xmlns:p14="http://schemas.microsoft.com/office/powerpoint/2010/main" val="278990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642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94867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4/6/2021</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554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01295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7947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049627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59908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501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3288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921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006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629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796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875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7798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4632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969C88-B244-455D-A017-012B25B1ACDD}" type="datetimeFigureOut">
              <a:rPr lang="en-US" smtClean="0"/>
              <a:pPr/>
              <a:t>4/6/2021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84305021"/>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27" name="Picture 3" descr="Engineering drawing&#10;&#10;Description automatically generated">
            <a:extLst>
              <a:ext uri="{FF2B5EF4-FFF2-40B4-BE49-F238E27FC236}">
                <a16:creationId xmlns:a16="http://schemas.microsoft.com/office/drawing/2014/main" id="{E860DE9D-FF9E-44E0-A418-86A5D56521A9}"/>
              </a:ext>
            </a:extLst>
          </p:cNvPr>
          <p:cNvPicPr>
            <a:picLocks noChangeAspect="1"/>
          </p:cNvPicPr>
          <p:nvPr/>
        </p:nvPicPr>
        <p:blipFill rotWithShape="1">
          <a:blip r:embed="rId2">
            <a:duotone>
              <a:schemeClr val="bg2">
                <a:shade val="45000"/>
                <a:satMod val="135000"/>
              </a:schemeClr>
              <a:prstClr val="white"/>
            </a:duotone>
            <a:alphaModFix amt="40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797A9F83-7E71-44EB-B996-8E9FA6409243}"/>
              </a:ext>
            </a:extLst>
          </p:cNvPr>
          <p:cNvSpPr>
            <a:spLocks noGrp="1"/>
          </p:cNvSpPr>
          <p:nvPr>
            <p:ph type="ctrTitle"/>
          </p:nvPr>
        </p:nvSpPr>
        <p:spPr>
          <a:xfrm>
            <a:off x="2589213" y="2514600"/>
            <a:ext cx="9482813" cy="2262781"/>
          </a:xfrm>
        </p:spPr>
        <p:txBody>
          <a:bodyPr>
            <a:normAutofit/>
          </a:bodyPr>
          <a:lstStyle/>
          <a:p>
            <a:r>
              <a:rPr lang="en-US" sz="4400" b="1" dirty="0"/>
              <a:t>Data Structure and algorithms</a:t>
            </a:r>
            <a:endParaRPr lang="ar-EG" sz="4400" b="1" dirty="0"/>
          </a:p>
        </p:txBody>
      </p:sp>
      <p:sp>
        <p:nvSpPr>
          <p:cNvPr id="3" name="Subtitle 2">
            <a:extLst>
              <a:ext uri="{FF2B5EF4-FFF2-40B4-BE49-F238E27FC236}">
                <a16:creationId xmlns:a16="http://schemas.microsoft.com/office/drawing/2014/main" id="{DCC0F431-34F1-4496-9BED-B91900A48819}"/>
              </a:ext>
            </a:extLst>
          </p:cNvPr>
          <p:cNvSpPr>
            <a:spLocks noGrp="1"/>
          </p:cNvSpPr>
          <p:nvPr>
            <p:ph type="subTitle" idx="1"/>
          </p:nvPr>
        </p:nvSpPr>
        <p:spPr/>
        <p:txBody>
          <a:bodyPr>
            <a:normAutofit/>
          </a:bodyPr>
          <a:lstStyle/>
          <a:p>
            <a:r>
              <a:rPr lang="en-US" b="1"/>
              <a:t>Assistant.Prof.Dr</a:t>
            </a:r>
            <a:r>
              <a:rPr lang="en-US"/>
              <a:t>/ Mohamed Sayed Kayed</a:t>
            </a:r>
          </a:p>
          <a:p>
            <a:r>
              <a:rPr lang="en-US" b="1"/>
              <a:t>Eng</a:t>
            </a:r>
            <a:r>
              <a:rPr lang="en-US"/>
              <a:t>. Ahmed Mahmoud Sultan</a:t>
            </a:r>
            <a:endParaRPr lang="ar-EG"/>
          </a:p>
        </p:txBody>
      </p:sp>
    </p:spTree>
    <p:extLst>
      <p:ext uri="{BB962C8B-B14F-4D97-AF65-F5344CB8AC3E}">
        <p14:creationId xmlns:p14="http://schemas.microsoft.com/office/powerpoint/2010/main" val="160134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2725-0CB5-4086-8D35-C54CFEC4EF32}"/>
              </a:ext>
            </a:extLst>
          </p:cNvPr>
          <p:cNvSpPr>
            <a:spLocks noGrp="1"/>
          </p:cNvSpPr>
          <p:nvPr>
            <p:ph type="title"/>
          </p:nvPr>
        </p:nvSpPr>
        <p:spPr/>
        <p:txBody>
          <a:bodyPr/>
          <a:lstStyle/>
          <a:p>
            <a:r>
              <a:rPr lang="en-US" dirty="0"/>
              <a:t>Output of last Program</a:t>
            </a:r>
            <a:endParaRPr lang="ar-EG" dirty="0"/>
          </a:p>
        </p:txBody>
      </p:sp>
      <p:pic>
        <p:nvPicPr>
          <p:cNvPr id="5" name="Picture 4">
            <a:extLst>
              <a:ext uri="{FF2B5EF4-FFF2-40B4-BE49-F238E27FC236}">
                <a16:creationId xmlns:a16="http://schemas.microsoft.com/office/drawing/2014/main" id="{D5C487D1-574A-4373-B0E5-C2DB3F489C05}"/>
              </a:ext>
            </a:extLst>
          </p:cNvPr>
          <p:cNvPicPr>
            <a:picLocks noChangeAspect="1"/>
          </p:cNvPicPr>
          <p:nvPr/>
        </p:nvPicPr>
        <p:blipFill>
          <a:blip r:embed="rId2"/>
          <a:stretch>
            <a:fillRect/>
          </a:stretch>
        </p:blipFill>
        <p:spPr>
          <a:xfrm>
            <a:off x="2589212" y="2012086"/>
            <a:ext cx="5236014" cy="2833828"/>
          </a:xfrm>
          <a:prstGeom prst="rect">
            <a:avLst/>
          </a:prstGeom>
        </p:spPr>
      </p:pic>
    </p:spTree>
    <p:extLst>
      <p:ext uri="{BB962C8B-B14F-4D97-AF65-F5344CB8AC3E}">
        <p14:creationId xmlns:p14="http://schemas.microsoft.com/office/powerpoint/2010/main" val="134756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B9A9-3EFA-4775-A98C-BB3BB121239D}"/>
              </a:ext>
            </a:extLst>
          </p:cNvPr>
          <p:cNvSpPr>
            <a:spLocks noGrp="1"/>
          </p:cNvSpPr>
          <p:nvPr>
            <p:ph type="title"/>
          </p:nvPr>
        </p:nvSpPr>
        <p:spPr/>
        <p:txBody>
          <a:bodyPr>
            <a:normAutofit/>
          </a:bodyPr>
          <a:lstStyle/>
          <a:p>
            <a:pPr fontAlgn="base"/>
            <a:r>
              <a:rPr lang="en-US" b="1" i="0" dirty="0">
                <a:effectLst/>
                <a:latin typeface="var(--font-din)"/>
              </a:rPr>
              <a:t>Multidimensional Arrays</a:t>
            </a:r>
            <a:endParaRPr lang="ar-EG" dirty="0"/>
          </a:p>
        </p:txBody>
      </p:sp>
      <p:sp>
        <p:nvSpPr>
          <p:cNvPr id="3" name="Content Placeholder 2">
            <a:extLst>
              <a:ext uri="{FF2B5EF4-FFF2-40B4-BE49-F238E27FC236}">
                <a16:creationId xmlns:a16="http://schemas.microsoft.com/office/drawing/2014/main" id="{434D1B48-E5EB-4B8C-AF17-257A6BCB4622}"/>
              </a:ext>
            </a:extLst>
          </p:cNvPr>
          <p:cNvSpPr>
            <a:spLocks noGrp="1"/>
          </p:cNvSpPr>
          <p:nvPr>
            <p:ph idx="1"/>
          </p:nvPr>
        </p:nvSpPr>
        <p:spPr/>
        <p:txBody>
          <a:bodyPr/>
          <a:lstStyle/>
          <a:p>
            <a:pPr algn="l" rtl="0"/>
            <a:r>
              <a:rPr lang="en-US" b="0" i="0" dirty="0">
                <a:effectLst/>
                <a:latin typeface="urw-din"/>
              </a:rPr>
              <a:t>Multidimensional arrays are </a:t>
            </a:r>
            <a:r>
              <a:rPr lang="en-US" b="1" i="0" dirty="0">
                <a:effectLst/>
                <a:latin typeface="urw-din"/>
              </a:rPr>
              <a:t>arrays of arrays</a:t>
            </a:r>
            <a:r>
              <a:rPr lang="en-US" b="0" i="0" dirty="0">
                <a:effectLst/>
                <a:latin typeface="urw-din"/>
              </a:rPr>
              <a:t> with each element of the array holding the reference of other array.</a:t>
            </a:r>
            <a:endParaRPr lang="en-US" dirty="0">
              <a:solidFill>
                <a:srgbClr val="0000FF"/>
              </a:solidFill>
              <a:highlight>
                <a:srgbClr val="FFFFFF"/>
              </a:highlight>
              <a:latin typeface="Consolas" panose="020B0609020204030204" pitchFamily="49" charset="0"/>
            </a:endParaRPr>
          </a:p>
          <a:p>
            <a:pPr algn="l" rtl="0"/>
            <a:r>
              <a:rPr lang="en-US" sz="1800" b="1" dirty="0">
                <a:solidFill>
                  <a:srgbClr val="0000FF"/>
                </a:solidFill>
                <a:highlight>
                  <a:srgbClr val="FFFFFF"/>
                </a:highlight>
                <a:latin typeface="Consolas" panose="020B0609020204030204" pitchFamily="49" charset="0"/>
              </a:rPr>
              <a:t>Example:</a:t>
            </a:r>
          </a:p>
          <a:p>
            <a:pPr lvl="1" algn="l" rtl="0"/>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intArray</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[10][20]; </a:t>
            </a:r>
            <a:r>
              <a:rPr lang="en-US" dirty="0">
                <a:solidFill>
                  <a:srgbClr val="008000"/>
                </a:solidFill>
                <a:highlight>
                  <a:srgbClr val="FFFFFF"/>
                </a:highlight>
                <a:latin typeface="Consolas" panose="020B0609020204030204" pitchFamily="49" charset="0"/>
              </a:rPr>
              <a:t>//a 2D array or matrix</a:t>
            </a:r>
            <a:endParaRPr lang="en-US" dirty="0">
              <a:solidFill>
                <a:srgbClr val="000000"/>
              </a:solidFill>
              <a:highlight>
                <a:srgbClr val="FFFFFF"/>
              </a:highlight>
              <a:latin typeface="Consolas" panose="020B0609020204030204" pitchFamily="49" charset="0"/>
            </a:endParaRPr>
          </a:p>
          <a:p>
            <a:pPr lvl="1" algn="l" rtl="0"/>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intArray</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[10][20][10]; </a:t>
            </a:r>
            <a:r>
              <a:rPr lang="en-US" dirty="0">
                <a:solidFill>
                  <a:srgbClr val="008000"/>
                </a:solidFill>
                <a:highlight>
                  <a:srgbClr val="FFFFFF"/>
                </a:highlight>
                <a:latin typeface="Consolas" panose="020B0609020204030204" pitchFamily="49" charset="0"/>
              </a:rPr>
              <a:t>//a 3D array</a:t>
            </a:r>
            <a:endParaRPr lang="ar-EG" dirty="0"/>
          </a:p>
        </p:txBody>
      </p:sp>
    </p:spTree>
    <p:extLst>
      <p:ext uri="{BB962C8B-B14F-4D97-AF65-F5344CB8AC3E}">
        <p14:creationId xmlns:p14="http://schemas.microsoft.com/office/powerpoint/2010/main" val="173129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5F1F-5EC9-4D23-8997-B58A675E6D66}"/>
              </a:ext>
            </a:extLst>
          </p:cNvPr>
          <p:cNvSpPr>
            <a:spLocks noGrp="1"/>
          </p:cNvSpPr>
          <p:nvPr>
            <p:ph type="title"/>
          </p:nvPr>
        </p:nvSpPr>
        <p:spPr/>
        <p:txBody>
          <a:bodyPr/>
          <a:lstStyle/>
          <a:p>
            <a:r>
              <a:rPr lang="en-US" dirty="0"/>
              <a:t>2D-Arrays</a:t>
            </a:r>
            <a:endParaRPr lang="ar-EG" dirty="0"/>
          </a:p>
        </p:txBody>
      </p:sp>
      <p:sp>
        <p:nvSpPr>
          <p:cNvPr id="7" name="TextBox 6">
            <a:extLst>
              <a:ext uri="{FF2B5EF4-FFF2-40B4-BE49-F238E27FC236}">
                <a16:creationId xmlns:a16="http://schemas.microsoft.com/office/drawing/2014/main" id="{ED02316D-D565-4716-A282-EA0C0E2A1BAF}"/>
              </a:ext>
            </a:extLst>
          </p:cNvPr>
          <p:cNvSpPr txBox="1"/>
          <p:nvPr/>
        </p:nvSpPr>
        <p:spPr>
          <a:xfrm>
            <a:off x="3048786" y="1495515"/>
            <a:ext cx="8455826" cy="4801314"/>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multiDimensional</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main(String </a:t>
            </a:r>
            <a:r>
              <a:rPr lang="en-US" dirty="0" err="1">
                <a:solidFill>
                  <a:srgbClr val="8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 declaring and initializing 2D array </a:t>
            </a:r>
            <a:endParaRPr lang="en-US" dirty="0">
              <a:solidFill>
                <a:srgbClr val="000000"/>
              </a:solidFill>
              <a:highlight>
                <a:srgbClr val="FFFFFF"/>
              </a:highlight>
              <a:latin typeface="Consolas" panose="020B0609020204030204" pitchFamily="49" charset="0"/>
            </a:endParaRPr>
          </a:p>
          <a:p>
            <a:pPr lvl="2"/>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 = { { 2, 7, 9 }, { 3, 6, 1 }, { 7, 4, 2 } };</a:t>
            </a:r>
          </a:p>
          <a:p>
            <a:pPr lvl="2"/>
            <a:endParaRPr lang="ar-EG"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 printing 2D array </a:t>
            </a:r>
            <a:endParaRPr lang="en-US" dirty="0">
              <a:solidFill>
                <a:srgbClr val="000000"/>
              </a:solidFill>
              <a:highlight>
                <a:srgbClr val="FFFFFF"/>
              </a:highlight>
              <a:latin typeface="Consolas" panose="020B0609020204030204" pitchFamily="49" charset="0"/>
            </a:endParaRPr>
          </a:p>
          <a:p>
            <a:pPr lvl="2"/>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i&lt; 3; i++)</a:t>
            </a:r>
          </a:p>
          <a:p>
            <a:pPr lvl="2"/>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2"/>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j = 0; j &lt; 3; </a:t>
            </a:r>
            <a:r>
              <a:rPr lang="en-US" dirty="0" err="1">
                <a:solidFill>
                  <a:srgbClr val="00000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System.out.print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][j]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pPr lvl="2"/>
            <a:endParaRPr lang="ar-EG"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p>
          <a:p>
            <a:pPr lvl="2"/>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ar-EG" dirty="0"/>
          </a:p>
        </p:txBody>
      </p:sp>
    </p:spTree>
    <p:extLst>
      <p:ext uri="{BB962C8B-B14F-4D97-AF65-F5344CB8AC3E}">
        <p14:creationId xmlns:p14="http://schemas.microsoft.com/office/powerpoint/2010/main" val="157400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2BC7-B917-4D4A-8C76-4FC3198B3D3C}"/>
              </a:ext>
            </a:extLst>
          </p:cNvPr>
          <p:cNvSpPr>
            <a:spLocks noGrp="1"/>
          </p:cNvSpPr>
          <p:nvPr>
            <p:ph type="title"/>
          </p:nvPr>
        </p:nvSpPr>
        <p:spPr/>
        <p:txBody>
          <a:bodyPr>
            <a:normAutofit fontScale="90000"/>
          </a:bodyPr>
          <a:lstStyle/>
          <a:p>
            <a:r>
              <a:rPr lang="en-US" b="0" i="0" dirty="0">
                <a:solidFill>
                  <a:srgbClr val="610B38"/>
                </a:solidFill>
                <a:effectLst/>
                <a:latin typeface="erdana"/>
              </a:rPr>
              <a:t>Program to find the frequency of each element in the array</a:t>
            </a:r>
            <a:br>
              <a:rPr lang="en-US" b="0" i="0" dirty="0">
                <a:solidFill>
                  <a:srgbClr val="610B38"/>
                </a:solidFill>
                <a:effectLst/>
                <a:latin typeface="erdana"/>
              </a:rPr>
            </a:br>
            <a:br>
              <a:rPr lang="en-US" dirty="0"/>
            </a:br>
            <a:endParaRPr lang="ar-EG" dirty="0"/>
          </a:p>
        </p:txBody>
      </p:sp>
      <p:sp>
        <p:nvSpPr>
          <p:cNvPr id="3" name="Content Placeholder 2">
            <a:extLst>
              <a:ext uri="{FF2B5EF4-FFF2-40B4-BE49-F238E27FC236}">
                <a16:creationId xmlns:a16="http://schemas.microsoft.com/office/drawing/2014/main" id="{84573077-2DC1-4555-8919-203D94ECB8A8}"/>
              </a:ext>
            </a:extLst>
          </p:cNvPr>
          <p:cNvSpPr>
            <a:spLocks noGrp="1"/>
          </p:cNvSpPr>
          <p:nvPr>
            <p:ph idx="1"/>
          </p:nvPr>
        </p:nvSpPr>
        <p:spPr/>
        <p:txBody>
          <a:bodyPr/>
          <a:lstStyle/>
          <a:p>
            <a:pPr algn="l" rtl="0"/>
            <a:r>
              <a:rPr lang="en-US" dirty="0"/>
              <a:t>In this program, we have an array of elements to count the occurrence of its each element. One of the approaches to resolve this problem is to maintain one array to store the counts of each element of the array. Loop through the array and count the occurrence of each element as frequency and store it in another array </a:t>
            </a:r>
            <a:r>
              <a:rPr lang="en-US" dirty="0" err="1"/>
              <a:t>fr.</a:t>
            </a:r>
            <a:endParaRPr lang="en-US" dirty="0"/>
          </a:p>
          <a:p>
            <a:pPr algn="l" rtl="0"/>
            <a:r>
              <a:rPr lang="en-US" dirty="0">
                <a:solidFill>
                  <a:srgbClr val="000000"/>
                </a:solidFill>
                <a:latin typeface="verdana" panose="020B0604030504040204" pitchFamily="34" charset="0"/>
              </a:rPr>
              <a:t>Example:</a:t>
            </a:r>
          </a:p>
          <a:p>
            <a:pPr marL="0" indent="0" algn="l">
              <a:buNone/>
            </a:pPr>
            <a:r>
              <a:rPr lang="ar-EG" b="0" i="0" dirty="0">
                <a:solidFill>
                  <a:srgbClr val="C00000"/>
                </a:solidFill>
                <a:effectLst/>
                <a:latin typeface="verdana" panose="020B0604030504040204" pitchFamily="34" charset="0"/>
              </a:rPr>
              <a:t>1</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2</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8</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3</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2</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2</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2</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5</a:t>
            </a:r>
            <a:r>
              <a:rPr lang="ar-EG" b="0" i="0" dirty="0">
                <a:solidFill>
                  <a:srgbClr val="000000"/>
                </a:solidFill>
                <a:effectLst/>
                <a:latin typeface="verdana" panose="020B0604030504040204" pitchFamily="34" charset="0"/>
              </a:rPr>
              <a:t>   </a:t>
            </a:r>
            <a:r>
              <a:rPr lang="ar-EG" b="0" i="0" dirty="0">
                <a:solidFill>
                  <a:srgbClr val="C00000"/>
                </a:solidFill>
                <a:effectLst/>
                <a:latin typeface="verdana" panose="020B0604030504040204" pitchFamily="34" charset="0"/>
              </a:rPr>
              <a:t>1</a:t>
            </a:r>
            <a:r>
              <a:rPr lang="ar-EG" b="0" i="0" dirty="0">
                <a:solidFill>
                  <a:srgbClr val="000000"/>
                </a:solidFill>
                <a:effectLst/>
                <a:latin typeface="verdana" panose="020B0604030504040204" pitchFamily="34" charset="0"/>
              </a:rPr>
              <a:t> 	 </a:t>
            </a:r>
          </a:p>
          <a:p>
            <a:pPr marL="0" indent="0">
              <a:buNone/>
            </a:pPr>
            <a:endParaRPr lang="ar-EG" dirty="0"/>
          </a:p>
        </p:txBody>
      </p:sp>
    </p:spTree>
    <p:extLst>
      <p:ext uri="{BB962C8B-B14F-4D97-AF65-F5344CB8AC3E}">
        <p14:creationId xmlns:p14="http://schemas.microsoft.com/office/powerpoint/2010/main" val="87178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497E88-8834-478B-BEC5-0E906295B34D}"/>
              </a:ext>
            </a:extLst>
          </p:cNvPr>
          <p:cNvSpPr txBox="1"/>
          <p:nvPr/>
        </p:nvSpPr>
        <p:spPr>
          <a:xfrm>
            <a:off x="2230225" y="335845"/>
            <a:ext cx="9961775" cy="6186309"/>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Frequency {</a:t>
            </a:r>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main(String[] </a:t>
            </a:r>
            <a:r>
              <a:rPr lang="en-US" sz="1800" dirty="0" err="1">
                <a:solidFill>
                  <a:srgbClr val="000000"/>
                </a:solidFill>
                <a:highlight>
                  <a:srgbClr val="FFFFFF"/>
                </a:highlight>
                <a:latin typeface="Consolas" panose="020B0609020204030204" pitchFamily="49" charset="0"/>
              </a:rPr>
              <a:t>args</a:t>
            </a:r>
            <a:r>
              <a:rPr lang="en-US" sz="1800" dirty="0">
                <a:solidFill>
                  <a:srgbClr val="000000"/>
                </a:solidFill>
                <a:highlight>
                  <a:srgbClr val="FFFFFF"/>
                </a:highlight>
                <a:latin typeface="Consolas" panose="020B0609020204030204" pitchFamily="49" charset="0"/>
              </a:rPr>
              <a:t>) {</a:t>
            </a:r>
          </a:p>
          <a:p>
            <a:r>
              <a:rPr lang="en-US" sz="1800" dirty="0">
                <a:solidFill>
                  <a:srgbClr val="008000"/>
                </a:solidFill>
                <a:highlight>
                  <a:srgbClr val="FFFFFF"/>
                </a:highlight>
                <a:latin typeface="Consolas" panose="020B0609020204030204" pitchFamily="49" charset="0"/>
              </a:rPr>
              <a:t>//Initialize array  </a:t>
            </a:r>
            <a:endParaRPr lang="en-US"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 {1, 2, 8, 3, 2, 2, 2, 5, 1};</a:t>
            </a:r>
          </a:p>
          <a:p>
            <a:r>
              <a:rPr lang="en-US" sz="1800" dirty="0">
                <a:solidFill>
                  <a:srgbClr val="008000"/>
                </a:solidFill>
                <a:highlight>
                  <a:srgbClr val="FFFFFF"/>
                </a:highlight>
                <a:latin typeface="Consolas" panose="020B0609020204030204" pitchFamily="49" charset="0"/>
              </a:rPr>
              <a:t>//Array </a:t>
            </a:r>
            <a:r>
              <a:rPr lang="en-US" sz="1800" dirty="0" err="1">
                <a:solidFill>
                  <a:srgbClr val="008000"/>
                </a:solidFill>
                <a:highlight>
                  <a:srgbClr val="FFFFFF"/>
                </a:highlight>
                <a:latin typeface="Consolas" panose="020B0609020204030204" pitchFamily="49" charset="0"/>
              </a:rPr>
              <a:t>fr</a:t>
            </a:r>
            <a:r>
              <a:rPr lang="en-US" sz="1800" dirty="0">
                <a:solidFill>
                  <a:srgbClr val="008000"/>
                </a:solidFill>
                <a:highlight>
                  <a:srgbClr val="FFFFFF"/>
                </a:highlight>
                <a:latin typeface="Consolas" panose="020B0609020204030204" pitchFamily="49" charset="0"/>
              </a:rPr>
              <a:t> will store frequencies of element  </a:t>
            </a:r>
            <a:endParaRPr lang="en-US"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fr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arr.length</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visited = -1;</a:t>
            </a:r>
          </a:p>
          <a:p>
            <a:r>
              <a:rPr lang="nn-NO" sz="1800" dirty="0">
                <a:solidFill>
                  <a:srgbClr val="0000FF"/>
                </a:solidFill>
                <a:highlight>
                  <a:srgbClr val="FFFFFF"/>
                </a:highlight>
                <a:latin typeface="Consolas" panose="020B0609020204030204" pitchFamily="49" charset="0"/>
              </a:rPr>
              <a:t>for</a:t>
            </a:r>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int</a:t>
            </a:r>
            <a:r>
              <a:rPr lang="nn-NO" sz="1800" dirty="0">
                <a:solidFill>
                  <a:srgbClr val="000000"/>
                </a:solidFill>
                <a:highlight>
                  <a:srgbClr val="FFFFFF"/>
                </a:highlight>
                <a:latin typeface="Consolas" panose="020B0609020204030204" pitchFamily="49" charset="0"/>
              </a:rPr>
              <a:t> i = 0; i &lt; arr.length; i++)</a:t>
            </a:r>
          </a:p>
          <a:p>
            <a:r>
              <a:rPr lang="nn-NO" sz="1800" dirty="0">
                <a:solidFill>
                  <a:srgbClr val="000000"/>
                </a:solidFill>
                <a:highlight>
                  <a:srgbClr val="FFFFFF"/>
                </a:highlight>
                <a:latin typeface="Consolas" panose="020B0609020204030204" pitchFamily="49" charset="0"/>
              </a:rPr>
              <a:t>{</a:t>
            </a:r>
          </a:p>
          <a:p>
            <a:pPr lvl="1"/>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 = 1;</a:t>
            </a:r>
          </a:p>
          <a:p>
            <a:pPr lvl="1"/>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j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+ 1; j &lt; </a:t>
            </a:r>
            <a:r>
              <a:rPr lang="en-US" dirty="0" err="1">
                <a:solidFill>
                  <a:srgbClr val="000000"/>
                </a:solidFill>
                <a:highlight>
                  <a:srgbClr val="FFFFFF"/>
                </a:highlight>
                <a:latin typeface="Consolas" panose="020B0609020204030204" pitchFamily="49" charset="0"/>
              </a:rPr>
              <a:t>arr.length</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p>
          <a:p>
            <a:pPr lvl="2"/>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[j])</a:t>
            </a:r>
          </a:p>
          <a:p>
            <a:pPr lvl="2"/>
            <a:r>
              <a:rPr lang="en-US" dirty="0">
                <a:solidFill>
                  <a:srgbClr val="000000"/>
                </a:solidFill>
                <a:highlight>
                  <a:srgbClr val="FFFFFF"/>
                </a:highlight>
                <a:latin typeface="Consolas" panose="020B0609020204030204" pitchFamily="49" charset="0"/>
              </a:rPr>
              <a:t>{</a:t>
            </a:r>
          </a:p>
          <a:p>
            <a:pPr lvl="3"/>
            <a:r>
              <a:rPr lang="en-US" dirty="0">
                <a:solidFill>
                  <a:srgbClr val="000000"/>
                </a:solidFill>
                <a:highlight>
                  <a:srgbClr val="FFFFFF"/>
                </a:highlight>
                <a:latin typeface="Consolas" panose="020B0609020204030204" pitchFamily="49" charset="0"/>
              </a:rPr>
              <a:t>count++;</a:t>
            </a:r>
          </a:p>
          <a:p>
            <a:pPr lvl="3"/>
            <a:r>
              <a:rPr lang="en-US" dirty="0">
                <a:solidFill>
                  <a:srgbClr val="008000"/>
                </a:solidFill>
                <a:highlight>
                  <a:srgbClr val="FFFFFF"/>
                </a:highlight>
                <a:latin typeface="Consolas" panose="020B0609020204030204" pitchFamily="49" charset="0"/>
              </a:rPr>
              <a:t>//To avoid counting same element again  </a:t>
            </a:r>
            <a:endParaRPr lang="en-US" dirty="0">
              <a:solidFill>
                <a:srgbClr val="000000"/>
              </a:solidFill>
              <a:highlight>
                <a:srgbClr val="FFFFFF"/>
              </a:highlight>
              <a:latin typeface="Consolas" panose="020B0609020204030204" pitchFamily="49" charset="0"/>
            </a:endParaRPr>
          </a:p>
          <a:p>
            <a:pPr lvl="3"/>
            <a:r>
              <a:rPr lang="en-US" dirty="0" err="1">
                <a:solidFill>
                  <a:srgbClr val="000000"/>
                </a:solidFill>
                <a:highlight>
                  <a:srgbClr val="FFFFFF"/>
                </a:highlight>
                <a:latin typeface="Consolas" panose="020B0609020204030204" pitchFamily="49" charset="0"/>
              </a:rPr>
              <a:t>fr</a:t>
            </a:r>
            <a:r>
              <a:rPr lang="en-US" dirty="0">
                <a:solidFill>
                  <a:srgbClr val="000000"/>
                </a:solidFill>
                <a:highlight>
                  <a:srgbClr val="FFFFFF"/>
                </a:highlight>
                <a:latin typeface="Consolas" panose="020B0609020204030204" pitchFamily="49" charset="0"/>
              </a:rPr>
              <a:t>[j] = visited;</a:t>
            </a:r>
          </a:p>
          <a:p>
            <a:pPr lvl="2"/>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visited)</a:t>
            </a:r>
          </a:p>
          <a:p>
            <a:pPr lvl="1"/>
            <a:r>
              <a:rPr lang="en-US" dirty="0" err="1">
                <a:solidFill>
                  <a:srgbClr val="000000"/>
                </a:solidFill>
                <a:highlight>
                  <a:srgbClr val="FFFFFF"/>
                </a:highlight>
                <a:latin typeface="Consolas" panose="020B0609020204030204" pitchFamily="49" charset="0"/>
              </a:rPr>
              <a:t>fr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count;</a:t>
            </a:r>
          </a:p>
          <a:p>
            <a:r>
              <a:rPr lang="en-US"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769915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9B7AFD-EB61-45AB-889C-B24FCC8D8CFB}"/>
              </a:ext>
            </a:extLst>
          </p:cNvPr>
          <p:cNvSpPr txBox="1"/>
          <p:nvPr/>
        </p:nvSpPr>
        <p:spPr>
          <a:xfrm>
            <a:off x="2387338" y="483945"/>
            <a:ext cx="9603556" cy="3416320"/>
          </a:xfrm>
          <a:prstGeom prst="rect">
            <a:avLst/>
          </a:prstGeom>
          <a:noFill/>
        </p:spPr>
        <p:txBody>
          <a:bodyPr wrap="square">
            <a:spAutoFit/>
          </a:bodyPr>
          <a:lstStyle/>
          <a:p>
            <a:endParaRPr lang="ar-EG" sz="1800"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//Displays the frequency of each element present in array  </a:t>
            </a:r>
            <a:endParaRPr lang="en-US"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Element | Frequency"</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fr.length; i++){</a:t>
            </a:r>
          </a:p>
          <a:p>
            <a:pPr lvl="3"/>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visited)</a:t>
            </a:r>
          </a:p>
          <a:p>
            <a:pPr lvl="3"/>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lvl="2"/>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endParaRPr lang="ar-EG" dirty="0"/>
          </a:p>
        </p:txBody>
      </p:sp>
    </p:spTree>
    <p:extLst>
      <p:ext uri="{BB962C8B-B14F-4D97-AF65-F5344CB8AC3E}">
        <p14:creationId xmlns:p14="http://schemas.microsoft.com/office/powerpoint/2010/main" val="93871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65D3-58CC-4081-9007-1A7AE75569F4}"/>
              </a:ext>
            </a:extLst>
          </p:cNvPr>
          <p:cNvSpPr>
            <a:spLocks noGrp="1"/>
          </p:cNvSpPr>
          <p:nvPr>
            <p:ph type="title"/>
          </p:nvPr>
        </p:nvSpPr>
        <p:spPr/>
        <p:txBody>
          <a:bodyPr/>
          <a:lstStyle/>
          <a:p>
            <a:r>
              <a:rPr lang="en-US" dirty="0"/>
              <a:t>Task1</a:t>
            </a:r>
            <a:endParaRPr lang="ar-EG" dirty="0"/>
          </a:p>
        </p:txBody>
      </p:sp>
      <p:sp>
        <p:nvSpPr>
          <p:cNvPr id="3" name="Content Placeholder 2">
            <a:extLst>
              <a:ext uri="{FF2B5EF4-FFF2-40B4-BE49-F238E27FC236}">
                <a16:creationId xmlns:a16="http://schemas.microsoft.com/office/drawing/2014/main" id="{260D9B90-197A-4CCA-9ED1-E1948D407A3B}"/>
              </a:ext>
            </a:extLst>
          </p:cNvPr>
          <p:cNvSpPr>
            <a:spLocks noGrp="1"/>
          </p:cNvSpPr>
          <p:nvPr>
            <p:ph idx="1"/>
          </p:nvPr>
        </p:nvSpPr>
        <p:spPr>
          <a:xfrm>
            <a:off x="2307707" y="2133600"/>
            <a:ext cx="9196905" cy="3540058"/>
          </a:xfrm>
        </p:spPr>
        <p:txBody>
          <a:bodyPr>
            <a:normAutofit/>
          </a:bodyPr>
          <a:lstStyle/>
          <a:p>
            <a:pPr algn="l" rtl="0"/>
            <a:r>
              <a:rPr lang="en-US" sz="2800" b="0" i="0" dirty="0">
                <a:solidFill>
                  <a:srgbClr val="610B38"/>
                </a:solidFill>
                <a:effectLst/>
                <a:latin typeface="erdana"/>
              </a:rPr>
              <a:t>Program to print the largest element in an array</a:t>
            </a:r>
          </a:p>
          <a:p>
            <a:pPr algn="l" rtl="0"/>
            <a:r>
              <a:rPr lang="en-US" sz="2800" dirty="0">
                <a:solidFill>
                  <a:srgbClr val="610B38"/>
                </a:solidFill>
                <a:latin typeface="erdana"/>
              </a:rPr>
              <a:t>Example:-</a:t>
            </a:r>
          </a:p>
          <a:p>
            <a:pPr lvl="1" algn="l" rtl="0"/>
            <a:br>
              <a:rPr lang="en-US" sz="2600" dirty="0"/>
            </a:br>
            <a:endParaRPr lang="ar-EG" sz="2600" dirty="0"/>
          </a:p>
        </p:txBody>
      </p:sp>
      <p:pic>
        <p:nvPicPr>
          <p:cNvPr id="6146" name="Picture 2" descr="Program to print the largest element in an array">
            <a:extLst>
              <a:ext uri="{FF2B5EF4-FFF2-40B4-BE49-F238E27FC236}">
                <a16:creationId xmlns:a16="http://schemas.microsoft.com/office/drawing/2014/main" id="{88EADBE4-1F6E-4634-A214-D9FE789C9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495" y="3286124"/>
            <a:ext cx="4003844" cy="48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55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A199-8B06-44C5-A35F-78A82537A205}"/>
              </a:ext>
            </a:extLst>
          </p:cNvPr>
          <p:cNvSpPr>
            <a:spLocks noGrp="1"/>
          </p:cNvSpPr>
          <p:nvPr>
            <p:ph type="title"/>
          </p:nvPr>
        </p:nvSpPr>
        <p:spPr/>
        <p:txBody>
          <a:bodyPr>
            <a:normAutofit fontScale="90000"/>
          </a:bodyPr>
          <a:lstStyle/>
          <a:p>
            <a:r>
              <a:rPr lang="en-US" b="0" i="0" dirty="0">
                <a:solidFill>
                  <a:srgbClr val="610B38"/>
                </a:solidFill>
                <a:effectLst/>
                <a:latin typeface="erdana"/>
              </a:rPr>
              <a:t>Java Program to sort the elements of an array in ascending order</a:t>
            </a:r>
            <a:br>
              <a:rPr lang="en-US" b="0" i="0" dirty="0">
                <a:solidFill>
                  <a:srgbClr val="610B38"/>
                </a:solidFill>
                <a:effectLst/>
                <a:latin typeface="erdana"/>
              </a:rPr>
            </a:br>
            <a:br>
              <a:rPr lang="en-US" dirty="0"/>
            </a:br>
            <a:endParaRPr lang="ar-EG" dirty="0"/>
          </a:p>
        </p:txBody>
      </p:sp>
      <p:sp>
        <p:nvSpPr>
          <p:cNvPr id="3" name="Content Placeholder 2">
            <a:extLst>
              <a:ext uri="{FF2B5EF4-FFF2-40B4-BE49-F238E27FC236}">
                <a16:creationId xmlns:a16="http://schemas.microsoft.com/office/drawing/2014/main" id="{2B4CBB5F-78C0-4C03-83E7-562527B5B0E8}"/>
              </a:ext>
            </a:extLst>
          </p:cNvPr>
          <p:cNvSpPr>
            <a:spLocks noGrp="1"/>
          </p:cNvSpPr>
          <p:nvPr>
            <p:ph idx="1"/>
          </p:nvPr>
        </p:nvSpPr>
        <p:spPr/>
        <p:txBody>
          <a:bodyPr/>
          <a:lstStyle/>
          <a:p>
            <a:pPr algn="l" rtl="0"/>
            <a:r>
              <a:rPr lang="en-US" b="0" i="0" dirty="0">
                <a:solidFill>
                  <a:srgbClr val="000000"/>
                </a:solidFill>
                <a:effectLst/>
                <a:latin typeface="verdana" panose="020B0604030504040204" pitchFamily="34" charset="0"/>
              </a:rPr>
              <a:t>In this program, we need to sort the given array in ascending order such that elements will be arranged from smallest to largest. This can be achieved through two loops. The outer loop will select an element, and inner loop allows us to compare selected element with rest of the elements.</a:t>
            </a:r>
          </a:p>
          <a:p>
            <a:pPr algn="l" rtl="0"/>
            <a:br>
              <a:rPr lang="en-US" dirty="0"/>
            </a:br>
            <a:endParaRPr lang="ar-EG" dirty="0"/>
          </a:p>
        </p:txBody>
      </p:sp>
      <p:pic>
        <p:nvPicPr>
          <p:cNvPr id="7170" name="Picture 2" descr="Java Program to sort the elements of an array in ascending order">
            <a:extLst>
              <a:ext uri="{FF2B5EF4-FFF2-40B4-BE49-F238E27FC236}">
                <a16:creationId xmlns:a16="http://schemas.microsoft.com/office/drawing/2014/main" id="{70508BF8-18B6-4738-B5AF-CB89A00DD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206" y="3702895"/>
            <a:ext cx="5254760" cy="276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07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نتيجة بحث الصور عن student and professor  cartoon">
            <a:extLst>
              <a:ext uri="{FF2B5EF4-FFF2-40B4-BE49-F238E27FC236}">
                <a16:creationId xmlns:a16="http://schemas.microsoft.com/office/drawing/2014/main" id="{4A561AD8-CEEE-4BC2-BFBA-3EEA1B372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157" y="240908"/>
            <a:ext cx="1676400" cy="17292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descr="نتيجة بحث الصور عن student and professor  cartoon">
            <a:extLst>
              <a:ext uri="{FF2B5EF4-FFF2-40B4-BE49-F238E27FC236}">
                <a16:creationId xmlns:a16="http://schemas.microsoft.com/office/drawing/2014/main" id="{B5D916D2-4040-4DD4-9765-17C351C70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755" y="3360946"/>
            <a:ext cx="1752599" cy="173528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10" descr="نتيجة بحث الصور عن student and professor  cartoon">
            <a:extLst>
              <a:ext uri="{FF2B5EF4-FFF2-40B4-BE49-F238E27FC236}">
                <a16:creationId xmlns:a16="http://schemas.microsoft.com/office/drawing/2014/main" id="{B639C00F-EB2D-45D6-A971-9AFEE6073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4157" y="4358474"/>
            <a:ext cx="1676400" cy="18311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0AEF3F-6D38-4D00-8CF2-3E8BD5BD7176}"/>
              </a:ext>
            </a:extLst>
          </p:cNvPr>
          <p:cNvSpPr txBox="1"/>
          <p:nvPr/>
        </p:nvSpPr>
        <p:spPr>
          <a:xfrm>
            <a:off x="7608502" y="2104370"/>
            <a:ext cx="1115755" cy="369332"/>
          </a:xfrm>
          <a:prstGeom prst="rect">
            <a:avLst/>
          </a:prstGeom>
          <a:noFill/>
        </p:spPr>
        <p:txBody>
          <a:bodyPr wrap="none" rtlCol="0">
            <a:spAutoFit/>
          </a:bodyPr>
          <a:lstStyle/>
          <a:p>
            <a:r>
              <a:rPr lang="en-US" dirty="0"/>
              <a:t>Instructor</a:t>
            </a:r>
          </a:p>
        </p:txBody>
      </p:sp>
      <p:sp>
        <p:nvSpPr>
          <p:cNvPr id="8" name="TextBox 7">
            <a:extLst>
              <a:ext uri="{FF2B5EF4-FFF2-40B4-BE49-F238E27FC236}">
                <a16:creationId xmlns:a16="http://schemas.microsoft.com/office/drawing/2014/main" id="{28CFE428-D5FF-4507-90EC-D7F2DE9A1580}"/>
              </a:ext>
            </a:extLst>
          </p:cNvPr>
          <p:cNvSpPr txBox="1"/>
          <p:nvPr/>
        </p:nvSpPr>
        <p:spPr>
          <a:xfrm>
            <a:off x="9470668" y="5089363"/>
            <a:ext cx="1317990" cy="369332"/>
          </a:xfrm>
          <a:prstGeom prst="rect">
            <a:avLst/>
          </a:prstGeom>
          <a:noFill/>
        </p:spPr>
        <p:txBody>
          <a:bodyPr wrap="none" rtlCol="0">
            <a:spAutoFit/>
          </a:bodyPr>
          <a:lstStyle/>
          <a:p>
            <a:r>
              <a:rPr lang="en-US" dirty="0"/>
              <a:t>Assignment</a:t>
            </a:r>
          </a:p>
        </p:txBody>
      </p:sp>
      <p:sp>
        <p:nvSpPr>
          <p:cNvPr id="9" name="TextBox 8">
            <a:extLst>
              <a:ext uri="{FF2B5EF4-FFF2-40B4-BE49-F238E27FC236}">
                <a16:creationId xmlns:a16="http://schemas.microsoft.com/office/drawing/2014/main" id="{5C7312CA-967D-49CC-AB8F-D3F9CF5E2A3F}"/>
              </a:ext>
            </a:extLst>
          </p:cNvPr>
          <p:cNvSpPr txBox="1"/>
          <p:nvPr/>
        </p:nvSpPr>
        <p:spPr>
          <a:xfrm>
            <a:off x="7594362" y="6331915"/>
            <a:ext cx="1105624" cy="369332"/>
          </a:xfrm>
          <a:prstGeom prst="rect">
            <a:avLst/>
          </a:prstGeom>
          <a:noFill/>
        </p:spPr>
        <p:txBody>
          <a:bodyPr wrap="none" rtlCol="0">
            <a:spAutoFit/>
          </a:bodyPr>
          <a:lstStyle/>
          <a:p>
            <a:r>
              <a:rPr lang="en-US" dirty="0"/>
              <a:t>expulsion</a:t>
            </a:r>
          </a:p>
        </p:txBody>
      </p:sp>
      <p:sp>
        <p:nvSpPr>
          <p:cNvPr id="10" name="AutoShape 14" descr="نتيجة بحث الصور عن university student eat  cartoon">
            <a:extLst>
              <a:ext uri="{FF2B5EF4-FFF2-40B4-BE49-F238E27FC236}">
                <a16:creationId xmlns:a16="http://schemas.microsoft.com/office/drawing/2014/main" id="{652E8FE7-D6B8-47D6-91DA-98AAC02E8AFD}"/>
              </a:ext>
            </a:extLst>
          </p:cNvPr>
          <p:cNvSpPr>
            <a:spLocks noChangeAspect="1" noChangeArrowheads="1"/>
          </p:cNvSpPr>
          <p:nvPr/>
        </p:nvSpPr>
        <p:spPr bwMode="auto">
          <a:xfrm>
            <a:off x="2293943" y="-144463"/>
            <a:ext cx="2049456" cy="2049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0" descr="نتيجة بحث الصور عن university student eat  cartoon">
            <a:extLst>
              <a:ext uri="{FF2B5EF4-FFF2-40B4-BE49-F238E27FC236}">
                <a16:creationId xmlns:a16="http://schemas.microsoft.com/office/drawing/2014/main" id="{ECE5D088-B71E-4760-BF98-F1C7AED8A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1534" y="4349763"/>
            <a:ext cx="1825865" cy="18622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2" name="Picture 22" descr="نتيجة بحث الصور عن time early">
            <a:extLst>
              <a:ext uri="{FF2B5EF4-FFF2-40B4-BE49-F238E27FC236}">
                <a16:creationId xmlns:a16="http://schemas.microsoft.com/office/drawing/2014/main" id="{AB7F0D32-F927-44BF-80B5-DB6EAA162D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100" y="3283613"/>
            <a:ext cx="1752600" cy="17651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993DA39-D33A-4F77-A5C9-D87D5E2BED27}"/>
              </a:ext>
            </a:extLst>
          </p:cNvPr>
          <p:cNvSpPr txBox="1"/>
          <p:nvPr/>
        </p:nvSpPr>
        <p:spPr>
          <a:xfrm>
            <a:off x="5059358" y="6283509"/>
            <a:ext cx="1290738" cy="369332"/>
          </a:xfrm>
          <a:prstGeom prst="rect">
            <a:avLst/>
          </a:prstGeom>
          <a:noFill/>
        </p:spPr>
        <p:txBody>
          <a:bodyPr wrap="none" rtlCol="0">
            <a:spAutoFit/>
          </a:bodyPr>
          <a:lstStyle/>
          <a:p>
            <a:r>
              <a:rPr lang="en-US" dirty="0"/>
              <a:t>Eat &amp; Drink</a:t>
            </a:r>
          </a:p>
        </p:txBody>
      </p:sp>
      <p:sp>
        <p:nvSpPr>
          <p:cNvPr id="14" name="TextBox 13">
            <a:extLst>
              <a:ext uri="{FF2B5EF4-FFF2-40B4-BE49-F238E27FC236}">
                <a16:creationId xmlns:a16="http://schemas.microsoft.com/office/drawing/2014/main" id="{D0515CA2-5DA4-4F79-8B70-8A136F226458}"/>
              </a:ext>
            </a:extLst>
          </p:cNvPr>
          <p:cNvSpPr txBox="1"/>
          <p:nvPr/>
        </p:nvSpPr>
        <p:spPr>
          <a:xfrm>
            <a:off x="2944509" y="5096228"/>
            <a:ext cx="1286506" cy="369332"/>
          </a:xfrm>
          <a:prstGeom prst="rect">
            <a:avLst/>
          </a:prstGeom>
          <a:noFill/>
        </p:spPr>
        <p:txBody>
          <a:bodyPr wrap="none" rtlCol="0">
            <a:spAutoFit/>
          </a:bodyPr>
          <a:lstStyle/>
          <a:p>
            <a:r>
              <a:rPr lang="en-US" dirty="0"/>
              <a:t>Attendance</a:t>
            </a:r>
          </a:p>
        </p:txBody>
      </p:sp>
      <p:pic>
        <p:nvPicPr>
          <p:cNvPr id="15" name="Picture 32" descr="نتيجة بحث الصور عن questions mark">
            <a:extLst>
              <a:ext uri="{FF2B5EF4-FFF2-40B4-BE49-F238E27FC236}">
                <a16:creationId xmlns:a16="http://schemas.microsoft.com/office/drawing/2014/main" id="{77DCD498-1A67-4310-84F9-3141F0D91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384" y="900947"/>
            <a:ext cx="1820857" cy="18163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92129A0-DA63-41B6-8524-7CED7C2BCE39}"/>
              </a:ext>
            </a:extLst>
          </p:cNvPr>
          <p:cNvSpPr txBox="1"/>
          <p:nvPr/>
        </p:nvSpPr>
        <p:spPr>
          <a:xfrm>
            <a:off x="3008116" y="2748252"/>
            <a:ext cx="1159292" cy="369332"/>
          </a:xfrm>
          <a:prstGeom prst="rect">
            <a:avLst/>
          </a:prstGeom>
          <a:noFill/>
        </p:spPr>
        <p:txBody>
          <a:bodyPr wrap="none" rtlCol="0">
            <a:spAutoFit/>
          </a:bodyPr>
          <a:lstStyle/>
          <a:p>
            <a:r>
              <a:rPr lang="en-US" dirty="0"/>
              <a:t>Questions</a:t>
            </a:r>
          </a:p>
        </p:txBody>
      </p:sp>
      <p:pic>
        <p:nvPicPr>
          <p:cNvPr id="17" name="Picture 34" descr="نتيجة بحث الصور عن ‪phone silent image cartoon‬‏">
            <a:extLst>
              <a:ext uri="{FF2B5EF4-FFF2-40B4-BE49-F238E27FC236}">
                <a16:creationId xmlns:a16="http://schemas.microsoft.com/office/drawing/2014/main" id="{BFC48D4D-6E0F-4757-B4B1-85D3E48F3AE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31534" y="160337"/>
            <a:ext cx="1825865" cy="18293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8290B7B-5745-43FE-9D64-D29429E2E123}"/>
              </a:ext>
            </a:extLst>
          </p:cNvPr>
          <p:cNvSpPr txBox="1"/>
          <p:nvPr/>
        </p:nvSpPr>
        <p:spPr>
          <a:xfrm>
            <a:off x="5273985" y="2081295"/>
            <a:ext cx="805029" cy="369332"/>
          </a:xfrm>
          <a:prstGeom prst="rect">
            <a:avLst/>
          </a:prstGeom>
          <a:noFill/>
        </p:spPr>
        <p:txBody>
          <a:bodyPr wrap="none" rtlCol="0">
            <a:spAutoFit/>
          </a:bodyPr>
          <a:lstStyle/>
          <a:p>
            <a:r>
              <a:rPr lang="en-US" dirty="0"/>
              <a:t>Phone</a:t>
            </a:r>
          </a:p>
        </p:txBody>
      </p:sp>
      <p:sp>
        <p:nvSpPr>
          <p:cNvPr id="19" name="TextBox 18">
            <a:extLst>
              <a:ext uri="{FF2B5EF4-FFF2-40B4-BE49-F238E27FC236}">
                <a16:creationId xmlns:a16="http://schemas.microsoft.com/office/drawing/2014/main" id="{39CF5CE7-00FD-4AD9-9FBC-9693C0CDAFA0}"/>
              </a:ext>
            </a:extLst>
          </p:cNvPr>
          <p:cNvSpPr txBox="1"/>
          <p:nvPr/>
        </p:nvSpPr>
        <p:spPr>
          <a:xfrm>
            <a:off x="5791977" y="2717272"/>
            <a:ext cx="2355197" cy="1200329"/>
          </a:xfrm>
          <a:prstGeom prst="rect">
            <a:avLst/>
          </a:prstGeom>
          <a:noFill/>
        </p:spPr>
        <p:txBody>
          <a:bodyPr wrap="none" rtlCol="0">
            <a:spAutoFit/>
          </a:bodyPr>
          <a:lstStyle/>
          <a:p>
            <a:r>
              <a:rPr lang="en-US" sz="7200" b="1" dirty="0"/>
              <a:t>Rules</a:t>
            </a:r>
          </a:p>
        </p:txBody>
      </p:sp>
      <p:pic>
        <p:nvPicPr>
          <p:cNvPr id="20" name="Picture 40" descr="نتيجة بحث الصور عن ‪bonus‬‏">
            <a:extLst>
              <a:ext uri="{FF2B5EF4-FFF2-40B4-BE49-F238E27FC236}">
                <a16:creationId xmlns:a16="http://schemas.microsoft.com/office/drawing/2014/main" id="{D9492DF3-74EF-43C7-8E59-6A58323E77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18179" y="904218"/>
            <a:ext cx="1798175" cy="18440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6DD4233-6F22-47F9-BE5E-CBB8F0B0FB07}"/>
              </a:ext>
            </a:extLst>
          </p:cNvPr>
          <p:cNvSpPr txBox="1"/>
          <p:nvPr/>
        </p:nvSpPr>
        <p:spPr>
          <a:xfrm>
            <a:off x="9716354" y="2810362"/>
            <a:ext cx="801823" cy="369332"/>
          </a:xfrm>
          <a:prstGeom prst="rect">
            <a:avLst/>
          </a:prstGeom>
          <a:noFill/>
        </p:spPr>
        <p:txBody>
          <a:bodyPr wrap="none" rtlCol="0">
            <a:spAutoFit/>
          </a:bodyPr>
          <a:lstStyle/>
          <a:p>
            <a:r>
              <a:rPr lang="en-US" dirty="0"/>
              <a:t>Bonus</a:t>
            </a:r>
          </a:p>
        </p:txBody>
      </p:sp>
    </p:spTree>
    <p:extLst>
      <p:ext uri="{BB962C8B-B14F-4D97-AF65-F5344CB8AC3E}">
        <p14:creationId xmlns:p14="http://schemas.microsoft.com/office/powerpoint/2010/main" val="82821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F6A35BD-C8B2-44B0-8740-657BC1E9CD81}"/>
              </a:ext>
            </a:extLst>
          </p:cNvPr>
          <p:cNvSpPr>
            <a:spLocks noGrp="1"/>
          </p:cNvSpPr>
          <p:nvPr>
            <p:ph type="title"/>
          </p:nvPr>
        </p:nvSpPr>
        <p:spPr>
          <a:xfrm>
            <a:off x="649224" y="645106"/>
            <a:ext cx="7064810" cy="1259894"/>
          </a:xfrm>
        </p:spPr>
        <p:txBody>
          <a:bodyPr>
            <a:normAutofit/>
          </a:bodyPr>
          <a:lstStyle/>
          <a:p>
            <a:r>
              <a:rPr lang="en-US" dirty="0"/>
              <a:t>Arrays 1D and 2D</a:t>
            </a:r>
            <a:endParaRPr lang="ar-EG" dirty="0"/>
          </a:p>
        </p:txBody>
      </p:sp>
      <p:sp>
        <p:nvSpPr>
          <p:cNvPr id="73" name="Rectangle 72">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3FEA7D7-4252-407B-A5C4-8F07F68B0EE3}"/>
              </a:ext>
            </a:extLst>
          </p:cNvPr>
          <p:cNvSpPr>
            <a:spLocks noGrp="1"/>
          </p:cNvSpPr>
          <p:nvPr>
            <p:ph idx="1"/>
          </p:nvPr>
        </p:nvSpPr>
        <p:spPr>
          <a:xfrm>
            <a:off x="649225" y="2133600"/>
            <a:ext cx="3650278" cy="3759253"/>
          </a:xfrm>
        </p:spPr>
        <p:txBody>
          <a:bodyPr>
            <a:normAutofit/>
          </a:bodyPr>
          <a:lstStyle/>
          <a:p>
            <a:pPr algn="l" rtl="0">
              <a:buClr>
                <a:srgbClr val="FF9000"/>
              </a:buClr>
            </a:pPr>
            <a:endParaRPr lang="ar-EG" dirty="0"/>
          </a:p>
        </p:txBody>
      </p:sp>
      <p:pic>
        <p:nvPicPr>
          <p:cNvPr id="1026" name="Picture 2" descr="Arrays">
            <a:extLst>
              <a:ext uri="{FF2B5EF4-FFF2-40B4-BE49-F238E27FC236}">
                <a16:creationId xmlns:a16="http://schemas.microsoft.com/office/drawing/2014/main" id="{350E8EAC-336B-4A48-AD07-2311F57429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2250446"/>
            <a:ext cx="6953577" cy="2032041"/>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55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51AF-3797-4AC2-BC3E-5B33D7F6F7A1}"/>
              </a:ext>
            </a:extLst>
          </p:cNvPr>
          <p:cNvSpPr>
            <a:spLocks noGrp="1"/>
          </p:cNvSpPr>
          <p:nvPr>
            <p:ph type="title"/>
          </p:nvPr>
        </p:nvSpPr>
        <p:spPr/>
        <p:txBody>
          <a:bodyPr>
            <a:normAutofit/>
          </a:bodyPr>
          <a:lstStyle/>
          <a:p>
            <a:pPr fontAlgn="base"/>
            <a:r>
              <a:rPr lang="en-US" b="1" i="0" dirty="0">
                <a:effectLst/>
                <a:latin typeface="var(--font-din)"/>
              </a:rPr>
              <a:t>Creating, Initializing, and Accessing an Array</a:t>
            </a:r>
            <a:br>
              <a:rPr lang="en-US" b="0" i="0" dirty="0">
                <a:effectLst/>
                <a:latin typeface="var(--font-din)"/>
              </a:rPr>
            </a:br>
            <a:r>
              <a:rPr lang="en-US" b="1" i="0" dirty="0">
                <a:effectLst/>
                <a:latin typeface="var(--font-din)"/>
              </a:rPr>
              <a:t>One-Dimensional Arrays :</a:t>
            </a:r>
            <a:endParaRPr lang="ar-EG" dirty="0"/>
          </a:p>
        </p:txBody>
      </p:sp>
      <p:sp>
        <p:nvSpPr>
          <p:cNvPr id="8" name="Rectangle 4">
            <a:extLst>
              <a:ext uri="{FF2B5EF4-FFF2-40B4-BE49-F238E27FC236}">
                <a16:creationId xmlns:a16="http://schemas.microsoft.com/office/drawing/2014/main" id="{6EAF4368-BB29-4336-AC2E-886EA9EB6817}"/>
              </a:ext>
            </a:extLst>
          </p:cNvPr>
          <p:cNvSpPr>
            <a:spLocks noChangeArrowheads="1"/>
          </p:cNvSpPr>
          <p:nvPr/>
        </p:nvSpPr>
        <p:spPr bwMode="auto">
          <a:xfrm>
            <a:off x="2592925" y="2256904"/>
            <a:ext cx="4288642" cy="117209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2400" b="0" i="0" u="none" strike="noStrike" cap="none" normalizeH="0" baseline="0" dirty="0">
                <a:ln>
                  <a:noFill/>
                </a:ln>
                <a:solidFill>
                  <a:schemeClr val="tx1"/>
                </a:solidFill>
                <a:effectLst/>
                <a:latin typeface="Consolas" panose="020B0609020204030204" pitchFamily="49" charset="0"/>
              </a:rPr>
              <a:t>type var-name</a:t>
            </a:r>
            <a:r>
              <a:rPr kumimoji="0" lang="en-US" altLang="ar-EG" sz="2400" b="0" i="0" u="none" strike="noStrike" cap="none" normalizeH="0" baseline="0" dirty="0">
                <a:ln>
                  <a:noFill/>
                </a:ln>
                <a:solidFill>
                  <a:schemeClr val="tx1"/>
                </a:solidFill>
                <a:effectLst/>
                <a:latin typeface="Consolas" panose="020B0609020204030204" pitchFamily="49" charset="0"/>
              </a:rPr>
              <a:t>[];</a:t>
            </a:r>
            <a:endParaRPr kumimoji="0" lang="ar-EG" altLang="ar-EG"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2400" b="0" i="0" u="none" strike="noStrike" cap="none" normalizeH="0" baseline="0" dirty="0">
                <a:ln>
                  <a:noFill/>
                </a:ln>
                <a:solidFill>
                  <a:schemeClr val="tx1"/>
                </a:solidFill>
                <a:effectLst/>
                <a:latin typeface="Consolas" panose="020B0609020204030204" pitchFamily="49" charset="0"/>
              </a:rPr>
              <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2400" b="0" i="0" u="none" strike="noStrike" cap="none" normalizeH="0" baseline="0" dirty="0">
                <a:ln>
                  <a:noFill/>
                </a:ln>
                <a:solidFill>
                  <a:schemeClr val="tx1"/>
                </a:solidFill>
                <a:effectLst/>
                <a:latin typeface="Consolas" panose="020B0609020204030204" pitchFamily="49" charset="0"/>
              </a:rPr>
              <a:t>type[] var-name;</a:t>
            </a:r>
            <a:r>
              <a:rPr kumimoji="0" lang="ar-EG" altLang="ar-EG" sz="1400" b="0" i="0" u="none" strike="noStrike" cap="none" normalizeH="0" baseline="0" dirty="0">
                <a:ln>
                  <a:noFill/>
                </a:ln>
                <a:solidFill>
                  <a:schemeClr val="tx1"/>
                </a:solidFill>
                <a:effectLst/>
              </a:rPr>
              <a:t> </a:t>
            </a:r>
            <a:endParaRPr kumimoji="0" lang="ar-EG" altLang="ar-EG" sz="4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3DA6C4-0D51-423D-96EC-BC3328EE4DAB}"/>
              </a:ext>
            </a:extLst>
          </p:cNvPr>
          <p:cNvSpPr txBox="1"/>
          <p:nvPr/>
        </p:nvSpPr>
        <p:spPr>
          <a:xfrm>
            <a:off x="2481607" y="3610714"/>
            <a:ext cx="6094428" cy="1200329"/>
          </a:xfrm>
          <a:prstGeom prst="rect">
            <a:avLst/>
          </a:prstGeom>
          <a:noFill/>
        </p:spPr>
        <p:txBody>
          <a:bodyPr wrap="square">
            <a:spAutoFit/>
          </a:bodyPr>
          <a:lstStyle/>
          <a:p>
            <a:r>
              <a:rPr lang="en-US" sz="1800" dirty="0">
                <a:solidFill>
                  <a:srgbClr val="008000"/>
                </a:solidFill>
                <a:highlight>
                  <a:srgbClr val="FFFFFF"/>
                </a:highlight>
                <a:latin typeface="Consolas" panose="020B0609020204030204" pitchFamily="49" charset="0"/>
              </a:rPr>
              <a:t>// both are valid declarations</a:t>
            </a:r>
            <a:endParaRPr lang="en-US"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intArray</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or </a:t>
            </a:r>
          </a:p>
          <a:p>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intArray</a:t>
            </a:r>
            <a:r>
              <a:rPr lang="en-US" sz="1800" dirty="0">
                <a:solidFill>
                  <a:srgbClr val="000000"/>
                </a:solidFill>
                <a:highlight>
                  <a:srgbClr val="FFFFFF"/>
                </a:highlight>
                <a:latin typeface="Consolas" panose="020B0609020204030204" pitchFamily="49" charset="0"/>
              </a:rPr>
              <a:t>;</a:t>
            </a:r>
            <a:endParaRPr lang="ar-EG" dirty="0"/>
          </a:p>
        </p:txBody>
      </p:sp>
      <p:sp>
        <p:nvSpPr>
          <p:cNvPr id="12" name="TextBox 11">
            <a:extLst>
              <a:ext uri="{FF2B5EF4-FFF2-40B4-BE49-F238E27FC236}">
                <a16:creationId xmlns:a16="http://schemas.microsoft.com/office/drawing/2014/main" id="{E99355F9-3F21-4961-87B8-9D01638D20ED}"/>
              </a:ext>
            </a:extLst>
          </p:cNvPr>
          <p:cNvSpPr txBox="1"/>
          <p:nvPr/>
        </p:nvSpPr>
        <p:spPr>
          <a:xfrm>
            <a:off x="7048768" y="1905000"/>
            <a:ext cx="6094428" cy="4801314"/>
          </a:xfrm>
          <a:prstGeom prst="rect">
            <a:avLst/>
          </a:prstGeom>
          <a:noFill/>
        </p:spPr>
        <p:txBody>
          <a:bodyPr wrap="square">
            <a:spAutoFit/>
          </a:bodyPr>
          <a:lstStyle/>
          <a:p>
            <a:endParaRPr lang="ar-EG"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byte </a:t>
            </a:r>
            <a:r>
              <a:rPr lang="en-US" sz="1800" dirty="0" err="1">
                <a:solidFill>
                  <a:srgbClr val="000000"/>
                </a:solidFill>
                <a:highlight>
                  <a:srgbClr val="FFFFFF"/>
                </a:highlight>
                <a:latin typeface="Consolas" panose="020B0609020204030204" pitchFamily="49" charset="0"/>
              </a:rPr>
              <a:t>byteArray</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short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shortsArray</a:t>
            </a:r>
            <a:r>
              <a:rPr lang="en-US" sz="1800" dirty="0">
                <a:solidFill>
                  <a:srgbClr val="000000"/>
                </a:solidFill>
                <a:highlight>
                  <a:srgbClr val="FFFFFF"/>
                </a:highlight>
                <a:latin typeface="Consolas" panose="020B0609020204030204" pitchFamily="49" charset="0"/>
              </a:rPr>
              <a:t>[];</a:t>
            </a:r>
          </a:p>
          <a:p>
            <a:r>
              <a:rPr lang="en-US" sz="1800" dirty="0" err="1">
                <a:solidFill>
                  <a:srgbClr val="000000"/>
                </a:solidFill>
                <a:highlight>
                  <a:srgbClr val="FFFFFF"/>
                </a:highlight>
                <a:latin typeface="Consolas" panose="020B0609020204030204" pitchFamily="49" charset="0"/>
              </a:rPr>
              <a:t>boolean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booleanArray</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long</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longArray</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float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floatArray</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double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doubleArray</a:t>
            </a:r>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char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charArray</a:t>
            </a:r>
            <a:r>
              <a:rPr lang="en-US" sz="1800" dirty="0">
                <a:solidFill>
                  <a:srgbClr val="000000"/>
                </a:solidFill>
                <a:highlight>
                  <a:srgbClr val="FFFFFF"/>
                </a:highlight>
                <a:latin typeface="Consolas" panose="020B0609020204030204" pitchFamily="49" charset="0"/>
              </a:rPr>
              <a:t>[];</a:t>
            </a:r>
          </a:p>
          <a:p>
            <a:endParaRPr lang="ar-EG"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an array of references to objects of</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the class </a:t>
            </a:r>
            <a:r>
              <a:rPr lang="en-US" sz="1800" dirty="0" err="1">
                <a:solidFill>
                  <a:srgbClr val="008000"/>
                </a:solidFill>
                <a:highlight>
                  <a:srgbClr val="FFFFFF"/>
                </a:highlight>
                <a:latin typeface="Consolas" panose="020B0609020204030204" pitchFamily="49" charset="0"/>
              </a:rPr>
              <a:t>MyClass</a:t>
            </a:r>
            <a:r>
              <a:rPr lang="en-US" sz="1800" dirty="0">
                <a:solidFill>
                  <a:srgbClr val="008000"/>
                </a:solidFill>
                <a:highlight>
                  <a:srgbClr val="FFFFFF"/>
                </a:highlight>
                <a:latin typeface="Consolas" panose="020B0609020204030204" pitchFamily="49" charset="0"/>
              </a:rPr>
              <a:t> (a class created by</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user)</a:t>
            </a:r>
            <a:endParaRPr lang="en-US" sz="1800" dirty="0">
              <a:solidFill>
                <a:srgbClr val="000000"/>
              </a:solidFill>
              <a:highlight>
                <a:srgbClr val="FFFFFF"/>
              </a:highlight>
              <a:latin typeface="Consolas" panose="020B0609020204030204" pitchFamily="49" charset="0"/>
            </a:endParaRPr>
          </a:p>
          <a:p>
            <a:r>
              <a:rPr lang="en-US" sz="1800" dirty="0" err="1">
                <a:solidFill>
                  <a:srgbClr val="000000"/>
                </a:solidFill>
                <a:highlight>
                  <a:srgbClr val="FFFFFF"/>
                </a:highlight>
                <a:latin typeface="Consolas" panose="020B0609020204030204" pitchFamily="49" charset="0"/>
              </a:rPr>
              <a:t>MyClass</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myClassArray</a:t>
            </a:r>
            <a:r>
              <a:rPr lang="en-US" sz="1800" dirty="0">
                <a:solidFill>
                  <a:srgbClr val="000000"/>
                </a:solidFill>
                <a:highlight>
                  <a:srgbClr val="FFFFFF"/>
                </a:highlight>
                <a:latin typeface="Consolas" panose="020B0609020204030204" pitchFamily="49" charset="0"/>
              </a:rPr>
              <a:t>[];</a:t>
            </a:r>
          </a:p>
          <a:p>
            <a:endParaRPr lang="ar-EG"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Object[]  </a:t>
            </a:r>
            <a:r>
              <a:rPr lang="en-US" sz="1800" dirty="0" err="1">
                <a:solidFill>
                  <a:srgbClr val="000000"/>
                </a:solidFill>
                <a:highlight>
                  <a:srgbClr val="FFFFFF"/>
                </a:highlight>
                <a:latin typeface="Consolas" panose="020B0609020204030204" pitchFamily="49" charset="0"/>
              </a:rPr>
              <a:t>ao</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array of Object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Collection[] ca;  </a:t>
            </a:r>
            <a:r>
              <a:rPr lang="en-US" sz="1800" dirty="0">
                <a:solidFill>
                  <a:srgbClr val="008000"/>
                </a:solidFill>
                <a:highlight>
                  <a:srgbClr val="FFFFFF"/>
                </a:highlight>
                <a:latin typeface="Consolas" panose="020B0609020204030204" pitchFamily="49" charset="0"/>
              </a:rPr>
              <a:t>// array of Collection</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of unknown type</a:t>
            </a:r>
            <a:endParaRPr lang="ar-EG" dirty="0"/>
          </a:p>
        </p:txBody>
      </p:sp>
    </p:spTree>
    <p:extLst>
      <p:ext uri="{BB962C8B-B14F-4D97-AF65-F5344CB8AC3E}">
        <p14:creationId xmlns:p14="http://schemas.microsoft.com/office/powerpoint/2010/main" val="166244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106D-2BDA-49F4-B5A6-12C56F33F764}"/>
              </a:ext>
            </a:extLst>
          </p:cNvPr>
          <p:cNvSpPr>
            <a:spLocks noGrp="1"/>
          </p:cNvSpPr>
          <p:nvPr>
            <p:ph type="title"/>
          </p:nvPr>
        </p:nvSpPr>
        <p:spPr/>
        <p:txBody>
          <a:bodyPr>
            <a:normAutofit/>
          </a:bodyPr>
          <a:lstStyle/>
          <a:p>
            <a:pPr fontAlgn="base"/>
            <a:r>
              <a:rPr lang="en-US" b="1" i="0" dirty="0">
                <a:effectLst/>
                <a:latin typeface="var(--font-din)"/>
              </a:rPr>
              <a:t>Instantiating an Array in Java</a:t>
            </a:r>
            <a:endParaRPr lang="ar-EG" dirty="0"/>
          </a:p>
        </p:txBody>
      </p:sp>
      <p:sp>
        <p:nvSpPr>
          <p:cNvPr id="3" name="Content Placeholder 2">
            <a:extLst>
              <a:ext uri="{FF2B5EF4-FFF2-40B4-BE49-F238E27FC236}">
                <a16:creationId xmlns:a16="http://schemas.microsoft.com/office/drawing/2014/main" id="{0373F726-278E-4715-9163-6A9A5DB0C76A}"/>
              </a:ext>
            </a:extLst>
          </p:cNvPr>
          <p:cNvSpPr>
            <a:spLocks noGrp="1"/>
          </p:cNvSpPr>
          <p:nvPr>
            <p:ph idx="1"/>
          </p:nvPr>
        </p:nvSpPr>
        <p:spPr>
          <a:xfrm>
            <a:off x="2589212" y="2133600"/>
            <a:ext cx="9882450" cy="3777622"/>
          </a:xfrm>
        </p:spPr>
        <p:txBody>
          <a:bodyPr/>
          <a:lstStyle/>
          <a:p>
            <a:pPr algn="l" rtl="0"/>
            <a:r>
              <a:rPr lang="en-US" b="0" i="0" dirty="0">
                <a:effectLst/>
                <a:latin typeface="urw-din"/>
              </a:rPr>
              <a:t>When an array is declared, only a reference of array is created. To actually create or give memory to array, you create an array like </a:t>
            </a:r>
            <a:r>
              <a:rPr lang="en-US" b="0" i="0" dirty="0" err="1">
                <a:effectLst/>
                <a:latin typeface="urw-din"/>
              </a:rPr>
              <a:t>this:The</a:t>
            </a:r>
            <a:r>
              <a:rPr lang="en-US" b="0" i="0" dirty="0">
                <a:effectLst/>
                <a:latin typeface="urw-din"/>
              </a:rPr>
              <a:t> general form of </a:t>
            </a:r>
            <a:r>
              <a:rPr lang="en-US" b="0" i="1" dirty="0">
                <a:effectLst/>
                <a:latin typeface="urw-din"/>
              </a:rPr>
              <a:t>new</a:t>
            </a:r>
            <a:r>
              <a:rPr lang="en-US" b="0" i="0" dirty="0">
                <a:effectLst/>
                <a:latin typeface="urw-din"/>
              </a:rPr>
              <a:t> as it applies to one-dimensional arrays appears as follows:</a:t>
            </a:r>
          </a:p>
          <a:p>
            <a:pPr lvl="1" algn="l" rtl="0"/>
            <a:r>
              <a:rPr lang="en-US" dirty="0">
                <a:solidFill>
                  <a:srgbClr val="000000"/>
                </a:solidFill>
                <a:highlight>
                  <a:srgbClr val="FFFFFF"/>
                </a:highlight>
                <a:latin typeface="Consolas" panose="020B0609020204030204" pitchFamily="49" charset="0"/>
              </a:rPr>
              <a:t>var-name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type [size];</a:t>
            </a:r>
          </a:p>
          <a:p>
            <a:pPr algn="l" rtl="0"/>
            <a:r>
              <a:rPr lang="en-US" dirty="0">
                <a:solidFill>
                  <a:srgbClr val="000000"/>
                </a:solidFill>
                <a:highlight>
                  <a:srgbClr val="FFFFFF"/>
                </a:highlight>
                <a:latin typeface="Consolas" panose="020B0609020204030204" pitchFamily="49" charset="0"/>
              </a:rPr>
              <a:t>Example:</a:t>
            </a:r>
          </a:p>
          <a:p>
            <a:pPr lvl="1" algn="l" rtl="0"/>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intArray</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//declaring array</a:t>
            </a:r>
            <a:endParaRPr lang="en-US" dirty="0">
              <a:solidFill>
                <a:srgbClr val="000000"/>
              </a:solidFill>
              <a:highlight>
                <a:srgbClr val="FFFFFF"/>
              </a:highlight>
              <a:latin typeface="Consolas" panose="020B0609020204030204" pitchFamily="49" charset="0"/>
            </a:endParaRPr>
          </a:p>
          <a:p>
            <a:pPr lvl="1" algn="l" rtl="0"/>
            <a:r>
              <a:rPr lang="en-US" dirty="0" err="1">
                <a:solidFill>
                  <a:srgbClr val="000000"/>
                </a:solidFill>
                <a:highlight>
                  <a:srgbClr val="FFFFFF"/>
                </a:highlight>
                <a:latin typeface="Consolas" panose="020B0609020204030204" pitchFamily="49" charset="0"/>
              </a:rPr>
              <a:t>intArray</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[20];  </a:t>
            </a:r>
            <a:r>
              <a:rPr lang="en-US" dirty="0">
                <a:solidFill>
                  <a:srgbClr val="008000"/>
                </a:solidFill>
                <a:highlight>
                  <a:srgbClr val="FFFFFF"/>
                </a:highlight>
                <a:latin typeface="Consolas" panose="020B0609020204030204" pitchFamily="49" charset="0"/>
              </a:rPr>
              <a:t>// allocating memory to array</a:t>
            </a:r>
          </a:p>
          <a:p>
            <a:pPr lvl="1" algn="l" rtl="0"/>
            <a:r>
              <a:rPr lang="en-US" dirty="0">
                <a:solidFill>
                  <a:srgbClr val="008000"/>
                </a:solidFill>
                <a:highlight>
                  <a:srgbClr val="FFFFFF"/>
                </a:highlight>
                <a:latin typeface="Consolas" panose="020B0609020204030204" pitchFamily="49" charset="0"/>
              </a:rPr>
              <a:t>OR</a:t>
            </a:r>
          </a:p>
          <a:p>
            <a:pPr lvl="1" algn="l" rtl="0"/>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intArray</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[20]; </a:t>
            </a:r>
            <a:r>
              <a:rPr lang="en-US" sz="1800" dirty="0">
                <a:solidFill>
                  <a:srgbClr val="008000"/>
                </a:solidFill>
                <a:highlight>
                  <a:srgbClr val="FFFFFF"/>
                </a:highlight>
                <a:latin typeface="Consolas" panose="020B0609020204030204" pitchFamily="49" charset="0"/>
              </a:rPr>
              <a:t>// combining both statements in one</a:t>
            </a:r>
            <a:endParaRPr lang="en-US" sz="1800" dirty="0">
              <a:solidFill>
                <a:srgbClr val="000000"/>
              </a:solidFill>
              <a:highlight>
                <a:srgbClr val="FFFFFF"/>
              </a:highlight>
              <a:latin typeface="Consolas" panose="020B0609020204030204" pitchFamily="49" charset="0"/>
            </a:endParaRPr>
          </a:p>
          <a:p>
            <a:pPr lvl="1" algn="l" rtl="0"/>
            <a:endParaRPr lang="ar-EG" dirty="0"/>
          </a:p>
        </p:txBody>
      </p:sp>
    </p:spTree>
    <p:extLst>
      <p:ext uri="{BB962C8B-B14F-4D97-AF65-F5344CB8AC3E}">
        <p14:creationId xmlns:p14="http://schemas.microsoft.com/office/powerpoint/2010/main" val="307935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766C-E9B5-4423-843C-5B941C9C83D0}"/>
              </a:ext>
            </a:extLst>
          </p:cNvPr>
          <p:cNvSpPr>
            <a:spLocks noGrp="1"/>
          </p:cNvSpPr>
          <p:nvPr>
            <p:ph type="title"/>
          </p:nvPr>
        </p:nvSpPr>
        <p:spPr>
          <a:xfrm>
            <a:off x="2592925" y="190477"/>
            <a:ext cx="8911687" cy="1280890"/>
          </a:xfrm>
        </p:spPr>
        <p:txBody>
          <a:bodyPr>
            <a:normAutofit/>
          </a:bodyPr>
          <a:lstStyle/>
          <a:p>
            <a:pPr fontAlgn="base"/>
            <a:r>
              <a:rPr lang="en-US" b="1" i="0" dirty="0">
                <a:effectLst/>
                <a:latin typeface="var(--font-din)"/>
              </a:rPr>
              <a:t>Accessing Java Array Elements using for Loop</a:t>
            </a:r>
            <a:endParaRPr lang="ar-EG" dirty="0"/>
          </a:p>
        </p:txBody>
      </p:sp>
      <p:sp>
        <p:nvSpPr>
          <p:cNvPr id="5" name="TextBox 4">
            <a:extLst>
              <a:ext uri="{FF2B5EF4-FFF2-40B4-BE49-F238E27FC236}">
                <a16:creationId xmlns:a16="http://schemas.microsoft.com/office/drawing/2014/main" id="{1458271F-FE91-40D8-9567-76D05A77D6CB}"/>
              </a:ext>
            </a:extLst>
          </p:cNvPr>
          <p:cNvSpPr txBox="1"/>
          <p:nvPr/>
        </p:nvSpPr>
        <p:spPr>
          <a:xfrm>
            <a:off x="2592925" y="754143"/>
            <a:ext cx="9599075" cy="5355312"/>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a:t>
            </a:r>
            <a:r>
              <a:rPr lang="en-US" sz="1800" dirty="0">
                <a:solidFill>
                  <a:srgbClr val="2B91AF"/>
                </a:solidFill>
                <a:highlight>
                  <a:srgbClr val="FFFFFF"/>
                </a:highlight>
                <a:latin typeface="Consolas" panose="020B0609020204030204" pitchFamily="49" charset="0"/>
              </a:rPr>
              <a:t>GFG</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main(String[]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 declares an Array of integers. </a:t>
            </a:r>
            <a:endParaRPr lang="en-US" dirty="0">
              <a:solidFill>
                <a:srgbClr val="000000"/>
              </a:solidFill>
              <a:highlight>
                <a:srgbClr val="FFFFFF"/>
              </a:highlight>
              <a:latin typeface="Consolas" panose="020B0609020204030204" pitchFamily="49" charset="0"/>
            </a:endParaRPr>
          </a:p>
          <a:p>
            <a:pPr lvl="2"/>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lvl="2"/>
            <a:r>
              <a:rPr lang="en-US" dirty="0">
                <a:solidFill>
                  <a:srgbClr val="008000"/>
                </a:solidFill>
                <a:highlight>
                  <a:srgbClr val="FFFFFF"/>
                </a:highlight>
                <a:latin typeface="Consolas" panose="020B0609020204030204" pitchFamily="49" charset="0"/>
              </a:rPr>
              <a:t>// allocating memory for 5 integers. </a:t>
            </a:r>
            <a:endParaRPr lang="en-US"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[5];</a:t>
            </a:r>
          </a:p>
          <a:p>
            <a:pPr lvl="2"/>
            <a:r>
              <a:rPr lang="en-US" dirty="0">
                <a:solidFill>
                  <a:srgbClr val="008000"/>
                </a:solidFill>
                <a:highlight>
                  <a:srgbClr val="FFFFFF"/>
                </a:highlight>
                <a:latin typeface="Consolas" panose="020B0609020204030204" pitchFamily="49" charset="0"/>
              </a:rPr>
              <a:t>// initialize the first elements of the array </a:t>
            </a:r>
            <a:endParaRPr lang="en-US"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[0] = 10;</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[1] = 20;</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[2] = 30;</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[3] = 40;</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[4] = 50;</a:t>
            </a:r>
          </a:p>
          <a:p>
            <a:pPr lvl="2"/>
            <a:r>
              <a:rPr lang="en-US" dirty="0">
                <a:solidFill>
                  <a:srgbClr val="008000"/>
                </a:solidFill>
                <a:highlight>
                  <a:srgbClr val="FFFFFF"/>
                </a:highlight>
                <a:latin typeface="Consolas" panose="020B0609020204030204" pitchFamily="49" charset="0"/>
              </a:rPr>
              <a:t>// accessing the elements of the specified array </a:t>
            </a:r>
            <a:endParaRPr lang="en-US" dirty="0">
              <a:solidFill>
                <a:srgbClr val="000000"/>
              </a:solidFill>
              <a:highlight>
                <a:srgbClr val="FFFFFF"/>
              </a:highlight>
              <a:latin typeface="Consolas" panose="020B0609020204030204" pitchFamily="49" charset="0"/>
            </a:endParaRPr>
          </a:p>
          <a:p>
            <a:pPr lvl="2"/>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arr.length; i++)</a:t>
            </a:r>
          </a:p>
          <a:p>
            <a:pPr lvl="2"/>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System.out.println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"Element at index "</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 :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18108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A4FD-33FC-4538-822F-BFD3B8B15211}"/>
              </a:ext>
            </a:extLst>
          </p:cNvPr>
          <p:cNvSpPr>
            <a:spLocks noGrp="1"/>
          </p:cNvSpPr>
          <p:nvPr>
            <p:ph type="title"/>
          </p:nvPr>
        </p:nvSpPr>
        <p:spPr/>
        <p:txBody>
          <a:bodyPr/>
          <a:lstStyle/>
          <a:p>
            <a:r>
              <a:rPr lang="en-US" dirty="0"/>
              <a:t>Output of last program</a:t>
            </a:r>
            <a:endParaRPr lang="ar-EG" dirty="0"/>
          </a:p>
        </p:txBody>
      </p:sp>
      <p:pic>
        <p:nvPicPr>
          <p:cNvPr id="6" name="Picture 5">
            <a:extLst>
              <a:ext uri="{FF2B5EF4-FFF2-40B4-BE49-F238E27FC236}">
                <a16:creationId xmlns:a16="http://schemas.microsoft.com/office/drawing/2014/main" id="{655ED8AA-727D-400E-824D-33635BFDFB6F}"/>
              </a:ext>
            </a:extLst>
          </p:cNvPr>
          <p:cNvPicPr>
            <a:picLocks noChangeAspect="1"/>
          </p:cNvPicPr>
          <p:nvPr/>
        </p:nvPicPr>
        <p:blipFill>
          <a:blip r:embed="rId2"/>
          <a:stretch>
            <a:fillRect/>
          </a:stretch>
        </p:blipFill>
        <p:spPr>
          <a:xfrm>
            <a:off x="2592925" y="2444075"/>
            <a:ext cx="5166407" cy="2508926"/>
          </a:xfrm>
          <a:prstGeom prst="rect">
            <a:avLst/>
          </a:prstGeom>
        </p:spPr>
      </p:pic>
    </p:spTree>
    <p:extLst>
      <p:ext uri="{BB962C8B-B14F-4D97-AF65-F5344CB8AC3E}">
        <p14:creationId xmlns:p14="http://schemas.microsoft.com/office/powerpoint/2010/main" val="299579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AA5-3321-4A27-8981-1C0786888A7B}"/>
              </a:ext>
            </a:extLst>
          </p:cNvPr>
          <p:cNvSpPr>
            <a:spLocks noGrp="1"/>
          </p:cNvSpPr>
          <p:nvPr>
            <p:ph type="title"/>
          </p:nvPr>
        </p:nvSpPr>
        <p:spPr/>
        <p:txBody>
          <a:bodyPr>
            <a:normAutofit/>
          </a:bodyPr>
          <a:lstStyle/>
          <a:p>
            <a:pPr fontAlgn="base"/>
            <a:r>
              <a:rPr lang="en-US" b="1" i="0" dirty="0">
                <a:effectLst/>
                <a:latin typeface="var(--font-din)"/>
              </a:rPr>
              <a:t>Arrays of Objects</a:t>
            </a:r>
            <a:endParaRPr lang="ar-EG" dirty="0"/>
          </a:p>
        </p:txBody>
      </p:sp>
      <p:sp>
        <p:nvSpPr>
          <p:cNvPr id="3" name="Content Placeholder 2">
            <a:extLst>
              <a:ext uri="{FF2B5EF4-FFF2-40B4-BE49-F238E27FC236}">
                <a16:creationId xmlns:a16="http://schemas.microsoft.com/office/drawing/2014/main" id="{EDA723E5-C3A8-4BBF-9B59-16D36893A60E}"/>
              </a:ext>
            </a:extLst>
          </p:cNvPr>
          <p:cNvSpPr>
            <a:spLocks noGrp="1"/>
          </p:cNvSpPr>
          <p:nvPr>
            <p:ph idx="1"/>
          </p:nvPr>
        </p:nvSpPr>
        <p:spPr/>
        <p:txBody>
          <a:bodyPr/>
          <a:lstStyle/>
          <a:p>
            <a:pPr algn="l" rtl="0"/>
            <a:r>
              <a:rPr lang="en-US" sz="1800" dirty="0">
                <a:solidFill>
                  <a:srgbClr val="000000"/>
                </a:solidFill>
                <a:highlight>
                  <a:srgbClr val="FFFFFF"/>
                </a:highlight>
                <a:latin typeface="Consolas" panose="020B0609020204030204" pitchFamily="49" charset="0"/>
              </a:rPr>
              <a:t>Student[] </a:t>
            </a:r>
            <a:r>
              <a:rPr lang="en-US" sz="1800" dirty="0" err="1">
                <a:solidFill>
                  <a:srgbClr val="000000"/>
                </a:solidFill>
                <a:highlight>
                  <a:srgbClr val="FFFFFF"/>
                </a:highlight>
                <a:latin typeface="Consolas" panose="020B0609020204030204" pitchFamily="49" charset="0"/>
              </a:rPr>
              <a:t>arr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Student[7]; </a:t>
            </a:r>
            <a:r>
              <a:rPr lang="en-US" sz="1800" dirty="0">
                <a:solidFill>
                  <a:srgbClr val="008000"/>
                </a:solidFill>
                <a:highlight>
                  <a:srgbClr val="FFFFFF"/>
                </a:highlight>
                <a:latin typeface="Consolas" panose="020B0609020204030204" pitchFamily="49" charset="0"/>
              </a:rPr>
              <a:t>//student is a user-defined class</a:t>
            </a:r>
          </a:p>
          <a:p>
            <a:pPr marL="0" indent="0" algn="l" rtl="0">
              <a:buNone/>
            </a:pPr>
            <a:endParaRPr lang="en-US" sz="1800" dirty="0">
              <a:solidFill>
                <a:srgbClr val="000000"/>
              </a:solidFill>
              <a:highlight>
                <a:srgbClr val="FFFFFF"/>
              </a:highlight>
              <a:latin typeface="Consolas" panose="020B0609020204030204" pitchFamily="49" charset="0"/>
            </a:endParaRPr>
          </a:p>
          <a:p>
            <a:pPr marL="0" indent="0" algn="l" rtl="0">
              <a:buNone/>
            </a:pPr>
            <a:endParaRPr lang="ar-EG" dirty="0"/>
          </a:p>
        </p:txBody>
      </p:sp>
      <p:sp>
        <p:nvSpPr>
          <p:cNvPr id="7" name="TextBox 6">
            <a:extLst>
              <a:ext uri="{FF2B5EF4-FFF2-40B4-BE49-F238E27FC236}">
                <a16:creationId xmlns:a16="http://schemas.microsoft.com/office/drawing/2014/main" id="{4E591951-FD50-4B9E-B54B-F05CD09F3AF9}"/>
              </a:ext>
            </a:extLst>
          </p:cNvPr>
          <p:cNvSpPr txBox="1"/>
          <p:nvPr/>
        </p:nvSpPr>
        <p:spPr>
          <a:xfrm>
            <a:off x="2589212" y="2483146"/>
            <a:ext cx="6094428" cy="3970318"/>
          </a:xfrm>
          <a:prstGeom prst="rect">
            <a:avLst/>
          </a:prstGeom>
          <a:noFill/>
        </p:spPr>
        <p:txBody>
          <a:bodyPr wrap="square">
            <a:spAutoFit/>
          </a:bodyPr>
          <a:lstStyle/>
          <a:p>
            <a:r>
              <a:rPr lang="en-US" sz="1800" dirty="0">
                <a:solidFill>
                  <a:srgbClr val="008000"/>
                </a:solidFill>
                <a:highlight>
                  <a:srgbClr val="FFFFFF"/>
                </a:highlight>
                <a:latin typeface="Consolas" panose="020B0609020204030204" pitchFamily="49" charset="0"/>
              </a:rPr>
              <a:t>// Java program to illustrate creating an array of </a:t>
            </a:r>
            <a:endParaRPr lang="en-US" sz="1800" dirty="0">
              <a:solidFill>
                <a:srgbClr val="000000"/>
              </a:solidFill>
              <a:highlight>
                <a:srgbClr val="FFFFFF"/>
              </a:highlight>
              <a:latin typeface="Consolas" panose="020B0609020204030204" pitchFamily="49" charset="0"/>
            </a:endParaRPr>
          </a:p>
          <a:p>
            <a:r>
              <a:rPr lang="en-US" sz="1800" dirty="0">
                <a:solidFill>
                  <a:srgbClr val="008000"/>
                </a:solidFill>
                <a:highlight>
                  <a:srgbClr val="FFFFFF"/>
                </a:highlight>
                <a:latin typeface="Consolas" panose="020B0609020204030204" pitchFamily="49" charset="0"/>
              </a:rPr>
              <a:t>// objects </a:t>
            </a:r>
            <a:endParaRPr lang="en-US" sz="1800" dirty="0">
              <a:solidFill>
                <a:srgbClr val="000000"/>
              </a:solidFill>
              <a:highlight>
                <a:srgbClr val="FFFFFF"/>
              </a:highlight>
              <a:latin typeface="Consolas" panose="020B0609020204030204" pitchFamily="49" charset="0"/>
            </a:endParaRPr>
          </a:p>
          <a:p>
            <a:endParaRPr lang="ar-EG"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Student</a:t>
            </a:r>
          </a:p>
          <a:p>
            <a:r>
              <a:rPr lang="en-US"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roll_no</a:t>
            </a:r>
            <a:r>
              <a:rPr lang="en-US" dirty="0">
                <a:solidFill>
                  <a:srgbClr val="000000"/>
                </a:solidFill>
                <a:highlight>
                  <a:srgbClr val="FFFFFF"/>
                </a:highlight>
                <a:latin typeface="Consolas" panose="020B0609020204030204" pitchFamily="49" charset="0"/>
              </a:rPr>
              <a:t>;</a:t>
            </a:r>
          </a:p>
          <a:p>
            <a:pPr lvl="1"/>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String name;</a:t>
            </a:r>
          </a:p>
          <a:p>
            <a:pPr lvl="1"/>
            <a:r>
              <a:rPr lang="en-US" dirty="0">
                <a:solidFill>
                  <a:srgbClr val="000000"/>
                </a:solidFill>
                <a:highlight>
                  <a:srgbClr val="FFFFFF"/>
                </a:highlight>
                <a:latin typeface="Consolas" panose="020B0609020204030204" pitchFamily="49" charset="0"/>
              </a:rPr>
              <a:t>Student(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roll_no</a:t>
            </a:r>
            <a:r>
              <a:rPr lang="en-US" dirty="0">
                <a:solidFill>
                  <a:srgbClr val="000000"/>
                </a:solidFill>
                <a:highlight>
                  <a:srgbClr val="FFFFFF"/>
                </a:highlight>
                <a:latin typeface="Consolas" panose="020B0609020204030204" pitchFamily="49" charset="0"/>
              </a:rPr>
              <a:t>, String name)</a:t>
            </a:r>
          </a:p>
          <a:p>
            <a:r>
              <a:rPr lang="en-US" sz="1800" dirty="0">
                <a:solidFill>
                  <a:srgbClr val="000000"/>
                </a:solidFill>
                <a:highlight>
                  <a:srgbClr val="FFFFFF"/>
                </a:highlight>
                <a:latin typeface="Consolas" panose="020B0609020204030204" pitchFamily="49" charset="0"/>
              </a:rPr>
              <a:t>	{</a:t>
            </a:r>
            <a:endParaRPr lang="ar-EG" sz="1800" dirty="0">
              <a:solidFill>
                <a:srgbClr val="000000"/>
              </a:solidFill>
              <a:highlight>
                <a:srgbClr val="FFFFFF"/>
              </a:highlight>
              <a:latin typeface="Consolas" panose="020B0609020204030204" pitchFamily="49" charset="0"/>
            </a:endParaRPr>
          </a:p>
          <a:p>
            <a:pPr lvl="1"/>
            <a:r>
              <a:rPr lang="en-US" dirty="0" err="1">
                <a:solidFill>
                  <a:srgbClr val="0000FF"/>
                </a:solidFill>
                <a:highlight>
                  <a:srgbClr val="FFFFFF"/>
                </a:highlight>
                <a:latin typeface="Consolas" panose="020B0609020204030204" pitchFamily="49" charset="0"/>
              </a:rPr>
              <a:t>this</a:t>
            </a:r>
            <a:r>
              <a:rPr lang="en-US" dirty="0" err="1">
                <a:solidFill>
                  <a:srgbClr val="000000"/>
                </a:solidFill>
                <a:highlight>
                  <a:srgbClr val="FFFFFF"/>
                </a:highlight>
                <a:latin typeface="Consolas" panose="020B0609020204030204" pitchFamily="49" charset="0"/>
              </a:rPr>
              <a:t>.roll_no</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roll_no</a:t>
            </a:r>
            <a:r>
              <a:rPr lang="en-US" dirty="0">
                <a:solidFill>
                  <a:srgbClr val="000000"/>
                </a:solidFill>
                <a:highlight>
                  <a:srgbClr val="FFFFFF"/>
                </a:highlight>
                <a:latin typeface="Consolas" panose="020B0609020204030204" pitchFamily="49" charset="0"/>
              </a:rPr>
              <a:t>;</a:t>
            </a:r>
          </a:p>
          <a:p>
            <a:pPr lvl="1"/>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.name = name;</a:t>
            </a:r>
          </a:p>
          <a:p>
            <a:r>
              <a:rPr lang="en-US" sz="1800" dirty="0">
                <a:solidFill>
                  <a:srgbClr val="000000"/>
                </a:solidFill>
                <a:highlight>
                  <a:srgbClr val="FFFFFF"/>
                </a:highlight>
                <a:latin typeface="Consolas" panose="020B0609020204030204" pitchFamily="49" charset="0"/>
              </a:rPr>
              <a:t>	}</a:t>
            </a:r>
            <a:endParaRPr lang="ar-EG" sz="1800"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ar-EG" dirty="0"/>
          </a:p>
        </p:txBody>
      </p:sp>
    </p:spTree>
    <p:extLst>
      <p:ext uri="{BB962C8B-B14F-4D97-AF65-F5344CB8AC3E}">
        <p14:creationId xmlns:p14="http://schemas.microsoft.com/office/powerpoint/2010/main" val="194294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78CF57-6B1B-4B47-8BAC-674BE713996F}"/>
              </a:ext>
            </a:extLst>
          </p:cNvPr>
          <p:cNvSpPr txBox="1"/>
          <p:nvPr/>
        </p:nvSpPr>
        <p:spPr>
          <a:xfrm>
            <a:off x="1586060" y="369385"/>
            <a:ext cx="11196686" cy="5909310"/>
          </a:xfrm>
          <a:prstGeom prst="rect">
            <a:avLst/>
          </a:prstGeom>
          <a:noFill/>
        </p:spPr>
        <p:txBody>
          <a:bodyPr wrap="square">
            <a:spAutoFit/>
          </a:bodyPr>
          <a:lstStyle/>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class</a:t>
            </a:r>
            <a:r>
              <a:rPr lang="en-US" sz="1800" dirty="0">
                <a:solidFill>
                  <a:srgbClr val="000000"/>
                </a:solidFill>
                <a:highlight>
                  <a:srgbClr val="FFFFFF"/>
                </a:highlight>
                <a:latin typeface="Consolas" panose="020B0609020204030204" pitchFamily="49" charset="0"/>
              </a:rPr>
              <a:t> GFG</a:t>
            </a:r>
          </a:p>
          <a:p>
            <a:r>
              <a:rPr lang="en-US" sz="1800" dirty="0">
                <a:solidFill>
                  <a:srgbClr val="000000"/>
                </a:solidFill>
                <a:highlight>
                  <a:srgbClr val="FFFFFF"/>
                </a:highlight>
                <a:latin typeface="Consolas" panose="020B0609020204030204" pitchFamily="49" charset="0"/>
              </a:rPr>
              <a:t>{</a:t>
            </a:r>
            <a:endParaRPr lang="ar-EG" sz="1800" dirty="0">
              <a:solidFill>
                <a:srgbClr val="000000"/>
              </a:solidFill>
              <a:highlight>
                <a:srgbClr val="FFFFFF"/>
              </a:highlight>
              <a:latin typeface="Consolas" panose="020B0609020204030204" pitchFamily="49" charset="0"/>
            </a:endParaRPr>
          </a:p>
          <a:p>
            <a:pPr lvl="1"/>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main(String[]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 declares an Array of integers. </a:t>
            </a:r>
            <a:endParaRPr lang="en-US" dirty="0">
              <a:solidFill>
                <a:srgbClr val="000000"/>
              </a:solidFill>
              <a:highlight>
                <a:srgbClr val="FFFFFF"/>
              </a:highlight>
              <a:latin typeface="Consolas" panose="020B0609020204030204" pitchFamily="49" charset="0"/>
            </a:endParaRPr>
          </a:p>
          <a:p>
            <a:pPr lvl="2"/>
            <a:r>
              <a:rPr lang="en-US" dirty="0">
                <a:solidFill>
                  <a:srgbClr val="000000"/>
                </a:solidFill>
                <a:highlight>
                  <a:srgbClr val="FFFFFF"/>
                </a:highlight>
                <a:latin typeface="Consolas" panose="020B0609020204030204" pitchFamily="49" charset="0"/>
              </a:rPr>
              <a:t>Student[]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lvl="2"/>
            <a:r>
              <a:rPr lang="en-US" dirty="0">
                <a:solidFill>
                  <a:srgbClr val="008000"/>
                </a:solidFill>
                <a:highlight>
                  <a:srgbClr val="FFFFFF"/>
                </a:highlight>
                <a:latin typeface="Consolas" panose="020B0609020204030204" pitchFamily="49" charset="0"/>
              </a:rPr>
              <a:t>// allocating memory for 5 objects of type Student. </a:t>
            </a:r>
            <a:endParaRPr lang="en-US"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Student[5];</a:t>
            </a:r>
          </a:p>
          <a:p>
            <a:pPr lvl="2"/>
            <a:r>
              <a:rPr lang="en-US" dirty="0">
                <a:solidFill>
                  <a:srgbClr val="008000"/>
                </a:solidFill>
                <a:highlight>
                  <a:srgbClr val="FFFFFF"/>
                </a:highlight>
                <a:latin typeface="Consolas" panose="020B0609020204030204" pitchFamily="49" charset="0"/>
              </a:rPr>
              <a:t>// initialize the first elements of the array </a:t>
            </a:r>
            <a:endParaRPr lang="en-US" dirty="0">
              <a:solidFill>
                <a:srgbClr val="000000"/>
              </a:solidFill>
              <a:highlight>
                <a:srgbClr val="FFFFFF"/>
              </a:highlight>
              <a:latin typeface="Consolas" panose="020B0609020204030204" pitchFamily="49" charset="0"/>
            </a:endParaRP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[0]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Student(1,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aman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[1]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Student(2,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vaibhav</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[2]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Student(3, </a:t>
            </a:r>
            <a:r>
              <a:rPr lang="en-US" dirty="0">
                <a:solidFill>
                  <a:srgbClr val="A31515"/>
                </a:solidFill>
                <a:highlight>
                  <a:srgbClr val="FFFFFF"/>
                </a:highlight>
                <a:latin typeface="Consolas" panose="020B0609020204030204" pitchFamily="49" charset="0"/>
              </a:rPr>
              <a:t>"shikar"</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[3]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Student(4,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dharmesh</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[4]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Student(5,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mohit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lvl="2"/>
            <a:endParaRPr lang="ar-EG" dirty="0">
              <a:solidFill>
                <a:srgbClr val="000000"/>
              </a:solidFill>
              <a:highlight>
                <a:srgbClr val="FFFFFF"/>
              </a:highlight>
              <a:latin typeface="Consolas" panose="020B0609020204030204" pitchFamily="49" charset="0"/>
            </a:endParaRPr>
          </a:p>
          <a:p>
            <a:pPr lvl="2"/>
            <a:r>
              <a:rPr lang="en-US" dirty="0">
                <a:solidFill>
                  <a:srgbClr val="008000"/>
                </a:solidFill>
                <a:highlight>
                  <a:srgbClr val="FFFFFF"/>
                </a:highlight>
                <a:latin typeface="Consolas" panose="020B0609020204030204" pitchFamily="49" charset="0"/>
              </a:rPr>
              <a:t>// accessing the elements of the specified array </a:t>
            </a:r>
            <a:endParaRPr lang="en-US" dirty="0">
              <a:solidFill>
                <a:srgbClr val="000000"/>
              </a:solidFill>
              <a:highlight>
                <a:srgbClr val="FFFFFF"/>
              </a:highlight>
              <a:latin typeface="Consolas" panose="020B0609020204030204" pitchFamily="49" charset="0"/>
            </a:endParaRPr>
          </a:p>
          <a:p>
            <a:pPr lvl="2"/>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arr.length; i++)</a:t>
            </a:r>
          </a:p>
          <a:p>
            <a:pPr lvl="2"/>
            <a:r>
              <a:rPr lang="nn-NO" dirty="0">
                <a:solidFill>
                  <a:srgbClr val="000000"/>
                </a:solidFill>
                <a:highlight>
                  <a:srgbClr val="FFFFFF"/>
                </a:highlight>
                <a:latin typeface="Consolas" panose="020B0609020204030204" pitchFamily="49" charset="0"/>
              </a:rPr>
              <a:t>System.out.println(</a:t>
            </a:r>
            <a:r>
              <a:rPr lang="nn-NO" dirty="0">
                <a:solidFill>
                  <a:srgbClr val="A31515"/>
                </a:solidFill>
                <a:highlight>
                  <a:srgbClr val="FFFFFF"/>
                </a:highlight>
                <a:latin typeface="Consolas" panose="020B0609020204030204" pitchFamily="49" charset="0"/>
              </a:rPr>
              <a:t>"Element at "</a:t>
            </a:r>
            <a:r>
              <a:rPr lang="nn-NO" dirty="0">
                <a:solidFill>
                  <a:srgbClr val="000000"/>
                </a:solidFill>
                <a:highlight>
                  <a:srgbClr val="FFFFFF"/>
                </a:highlight>
                <a:latin typeface="Consolas" panose="020B0609020204030204" pitchFamily="49" charset="0"/>
              </a:rPr>
              <a:t> + i + </a:t>
            </a:r>
            <a:r>
              <a:rPr lang="nn-NO" dirty="0">
                <a:solidFill>
                  <a:srgbClr val="A31515"/>
                </a:solidFill>
                <a:highlight>
                  <a:srgbClr val="FFFFFF"/>
                </a:highlight>
                <a:latin typeface="Consolas" panose="020B0609020204030204" pitchFamily="49" charset="0"/>
              </a:rPr>
              <a:t>" : "</a:t>
            </a:r>
            <a:r>
              <a:rPr lang="nn-NO" dirty="0">
                <a:solidFill>
                  <a:srgbClr val="000000"/>
                </a:solidFill>
                <a:highlight>
                  <a:srgbClr val="FFFFFF"/>
                </a:highlight>
                <a:latin typeface="Consolas" panose="020B0609020204030204" pitchFamily="49" charset="0"/>
              </a:rPr>
              <a:t> + arr[i].roll_no + </a:t>
            </a:r>
            <a:r>
              <a:rPr lang="nn-NO" dirty="0">
                <a:solidFill>
                  <a:srgbClr val="A31515"/>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 + arr[i].name);</a:t>
            </a:r>
          </a:p>
          <a:p>
            <a:pPr lvl="1"/>
            <a:r>
              <a:rPr lang="en-US" dirty="0">
                <a:solidFill>
                  <a:srgbClr val="000000"/>
                </a:solidFill>
                <a:highlight>
                  <a:srgbClr val="FFFFFF"/>
                </a:highlight>
                <a:latin typeface="Consolas" panose="020B0609020204030204" pitchFamily="49" charset="0"/>
              </a:rPr>
              <a:t>}</a:t>
            </a:r>
            <a:endParaRPr lang="ar-EG"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endParaRPr lang="ar-EG" dirty="0"/>
          </a:p>
        </p:txBody>
      </p:sp>
    </p:spTree>
    <p:extLst>
      <p:ext uri="{BB962C8B-B14F-4D97-AF65-F5344CB8AC3E}">
        <p14:creationId xmlns:p14="http://schemas.microsoft.com/office/powerpoint/2010/main" val="32184390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1183</Words>
  <Application>Microsoft Office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Consolas</vt:lpstr>
      <vt:lpstr>erdana</vt:lpstr>
      <vt:lpstr>urw-din</vt:lpstr>
      <vt:lpstr>var(--font-din)</vt:lpstr>
      <vt:lpstr>verdana</vt:lpstr>
      <vt:lpstr>Wingdings 3</vt:lpstr>
      <vt:lpstr>Wisp</vt:lpstr>
      <vt:lpstr>Data Structure and algorithms</vt:lpstr>
      <vt:lpstr>PowerPoint Presentation</vt:lpstr>
      <vt:lpstr>Arrays 1D and 2D</vt:lpstr>
      <vt:lpstr>Creating, Initializing, and Accessing an Array One-Dimensional Arrays :</vt:lpstr>
      <vt:lpstr>Instantiating an Array in Java</vt:lpstr>
      <vt:lpstr>Accessing Java Array Elements using for Loop</vt:lpstr>
      <vt:lpstr>Output of last program</vt:lpstr>
      <vt:lpstr>Arrays of Objects</vt:lpstr>
      <vt:lpstr>PowerPoint Presentation</vt:lpstr>
      <vt:lpstr>Output of last Program</vt:lpstr>
      <vt:lpstr>Multidimensional Arrays</vt:lpstr>
      <vt:lpstr>2D-Arrays</vt:lpstr>
      <vt:lpstr>Program to find the frequency of each element in the array  </vt:lpstr>
      <vt:lpstr>PowerPoint Presentation</vt:lpstr>
      <vt:lpstr>PowerPoint Presentation</vt:lpstr>
      <vt:lpstr>Task1</vt:lpstr>
      <vt:lpstr>Java Program to sort the elements of an array in ascending order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Selected Programming Language Arrays &amp; Functions  </dc:title>
  <dc:creator>ahmed.soltan</dc:creator>
  <cp:lastModifiedBy>ahmed.soltan</cp:lastModifiedBy>
  <cp:revision>19</cp:revision>
  <dcterms:created xsi:type="dcterms:W3CDTF">2020-11-14T16:51:14Z</dcterms:created>
  <dcterms:modified xsi:type="dcterms:W3CDTF">2021-04-06T18:39:06Z</dcterms:modified>
</cp:coreProperties>
</file>