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5" r:id="rId1"/>
  </p:sldMasterIdLst>
  <p:notesMasterIdLst>
    <p:notesMasterId r:id="rId38"/>
  </p:notesMasterIdLst>
  <p:handoutMasterIdLst>
    <p:handoutMasterId r:id="rId39"/>
  </p:handoutMasterIdLst>
  <p:sldIdLst>
    <p:sldId id="256" r:id="rId2"/>
    <p:sldId id="260" r:id="rId3"/>
    <p:sldId id="346" r:id="rId4"/>
    <p:sldId id="391" r:id="rId5"/>
    <p:sldId id="398" r:id="rId6"/>
    <p:sldId id="452" r:id="rId7"/>
    <p:sldId id="457" r:id="rId8"/>
    <p:sldId id="456" r:id="rId9"/>
    <p:sldId id="451" r:id="rId10"/>
    <p:sldId id="395" r:id="rId11"/>
    <p:sldId id="396" r:id="rId12"/>
    <p:sldId id="397" r:id="rId13"/>
    <p:sldId id="437" r:id="rId14"/>
    <p:sldId id="440" r:id="rId15"/>
    <p:sldId id="402" r:id="rId16"/>
    <p:sldId id="433" r:id="rId17"/>
    <p:sldId id="458" r:id="rId18"/>
    <p:sldId id="403" r:id="rId19"/>
    <p:sldId id="404" r:id="rId20"/>
    <p:sldId id="405" r:id="rId21"/>
    <p:sldId id="505" r:id="rId22"/>
    <p:sldId id="459" r:id="rId23"/>
    <p:sldId id="406" r:id="rId24"/>
    <p:sldId id="499" r:id="rId25"/>
    <p:sldId id="407" r:id="rId26"/>
    <p:sldId id="408" r:id="rId27"/>
    <p:sldId id="462" r:id="rId28"/>
    <p:sldId id="461" r:id="rId29"/>
    <p:sldId id="506" r:id="rId30"/>
    <p:sldId id="507" r:id="rId31"/>
    <p:sldId id="508" r:id="rId32"/>
    <p:sldId id="509" r:id="rId33"/>
    <p:sldId id="510" r:id="rId34"/>
    <p:sldId id="511" r:id="rId35"/>
    <p:sldId id="512" r:id="rId36"/>
    <p:sldId id="513" r:id="rId37"/>
  </p:sldIdLst>
  <p:sldSz cx="9144000" cy="6858000" type="screen4x3"/>
  <p:notesSz cx="7099300" cy="10234613"/>
  <p:custDataLst>
    <p:tags r:id="rId40"/>
  </p:custDataLst>
  <p:defaultTextStyle>
    <a:defPPr>
      <a:defRPr lang="ar-SA"/>
    </a:defPPr>
    <a:lvl1pPr algn="l" rtl="0" fontAlgn="base">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fontAlgn="base">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fontAlgn="base">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fontAlgn="base">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fontAlgn="base">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201" autoAdjust="0"/>
    <p:restoredTop sz="94615" autoAdjust="0"/>
  </p:normalViewPr>
  <p:slideViewPr>
    <p:cSldViewPr>
      <p:cViewPr>
        <p:scale>
          <a:sx n="100" d="100"/>
          <a:sy n="100" d="100"/>
        </p:scale>
        <p:origin x="1397" y="5"/>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t" anchorCtr="0" compatLnSpc="1">
            <a:prstTxWarp prst="textNoShape">
              <a:avLst/>
            </a:prstTxWarp>
          </a:bodyPr>
          <a:lstStyle>
            <a:lvl1pPr algn="r" defTabSz="990600" rtl="1" eaLnBrk="0" hangingPunct="0">
              <a:defRPr sz="1300">
                <a:latin typeface="Arial" charset="0"/>
              </a:defRPr>
            </a:lvl1pPr>
          </a:lstStyle>
          <a:p>
            <a:endParaRPr lang="en-US"/>
          </a:p>
        </p:txBody>
      </p:sp>
      <p:sp>
        <p:nvSpPr>
          <p:cNvPr id="115715" name="Rectangle 3"/>
          <p:cNvSpPr>
            <a:spLocks noGrp="1" noChangeArrowheads="1"/>
          </p:cNvSpPr>
          <p:nvPr>
            <p:ph type="dt" sz="quarter" idx="2"/>
          </p:nvPr>
        </p:nvSpPr>
        <p:spPr bwMode="auto">
          <a:xfrm>
            <a:off x="1588"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t" anchorCtr="0" compatLnSpc="1">
            <a:prstTxWarp prst="textNoShape">
              <a:avLst/>
            </a:prstTxWarp>
          </a:bodyPr>
          <a:lstStyle>
            <a:lvl1pPr defTabSz="990600" rtl="1" eaLnBrk="0" hangingPunct="0">
              <a:defRPr sz="1300">
                <a:latin typeface="Arial" charset="0"/>
              </a:defRPr>
            </a:lvl1pPr>
          </a:lstStyle>
          <a:p>
            <a:endParaRPr lang="en-US"/>
          </a:p>
        </p:txBody>
      </p:sp>
      <p:sp>
        <p:nvSpPr>
          <p:cNvPr id="115716" name="Rectangle 4"/>
          <p:cNvSpPr>
            <a:spLocks noGrp="1" noChangeArrowheads="1"/>
          </p:cNvSpPr>
          <p:nvPr>
            <p:ph type="ftr" sz="quarter" idx="3"/>
          </p:nvPr>
        </p:nvSpPr>
        <p:spPr bwMode="auto">
          <a:xfrm>
            <a:off x="4022725"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b" anchorCtr="0" compatLnSpc="1">
            <a:prstTxWarp prst="textNoShape">
              <a:avLst/>
            </a:prstTxWarp>
          </a:bodyPr>
          <a:lstStyle>
            <a:lvl1pPr algn="r" defTabSz="990600" rtl="1" eaLnBrk="0" hangingPunct="0">
              <a:defRPr sz="1300">
                <a:latin typeface="Arial" charset="0"/>
              </a:defRPr>
            </a:lvl1pPr>
          </a:lstStyle>
          <a:p>
            <a:endParaRPr lang="en-US"/>
          </a:p>
        </p:txBody>
      </p:sp>
      <p:sp>
        <p:nvSpPr>
          <p:cNvPr id="115717" name="Rectangle 5"/>
          <p:cNvSpPr>
            <a:spLocks noGrp="1" noChangeArrowheads="1"/>
          </p:cNvSpPr>
          <p:nvPr>
            <p:ph type="sldNum" sz="quarter" idx="4"/>
          </p:nvPr>
        </p:nvSpPr>
        <p:spPr bwMode="auto">
          <a:xfrm>
            <a:off x="158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b" anchorCtr="0" compatLnSpc="1">
            <a:prstTxWarp prst="textNoShape">
              <a:avLst/>
            </a:prstTxWarp>
          </a:bodyPr>
          <a:lstStyle>
            <a:lvl1pPr defTabSz="990600" rtl="1" eaLnBrk="0" hangingPunct="0">
              <a:defRPr sz="1300">
                <a:latin typeface="Arial" charset="0"/>
              </a:defRPr>
            </a:lvl1pPr>
          </a:lstStyle>
          <a:p>
            <a:fld id="{FF901E22-9227-4F9F-A3B6-4B28A0C3CDDC}" type="slidenum">
              <a:rPr lang="ar-SA"/>
              <a:pPr/>
              <a:t>‹#›</a:t>
            </a:fld>
            <a:endParaRPr lang="en-US"/>
          </a:p>
        </p:txBody>
      </p:sp>
    </p:spTree>
    <p:extLst>
      <p:ext uri="{BB962C8B-B14F-4D97-AF65-F5344CB8AC3E}">
        <p14:creationId xmlns:p14="http://schemas.microsoft.com/office/powerpoint/2010/main" val="790197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t" anchorCtr="0" compatLnSpc="1">
            <a:prstTxWarp prst="textNoShape">
              <a:avLst/>
            </a:prstTxWarp>
          </a:bodyPr>
          <a:lstStyle>
            <a:lvl1pPr defTabSz="990600" rtl="1" eaLnBrk="0" hangingPunct="0">
              <a:defRPr sz="1300">
                <a:latin typeface="Arial" charset="0"/>
              </a:defRPr>
            </a:lvl1pPr>
          </a:lstStyle>
          <a:p>
            <a:endParaRPr lang="en-US"/>
          </a:p>
        </p:txBody>
      </p:sp>
      <p:sp>
        <p:nvSpPr>
          <p:cNvPr id="114691" name="Rectangle 3"/>
          <p:cNvSpPr>
            <a:spLocks noGrp="1" noChangeArrowheads="1"/>
          </p:cNvSpPr>
          <p:nvPr>
            <p:ph type="dt" idx="2"/>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t" anchorCtr="0" compatLnSpc="1">
            <a:prstTxWarp prst="textNoShape">
              <a:avLst/>
            </a:prstTxWarp>
          </a:bodyPr>
          <a:lstStyle>
            <a:lvl1pPr algn="r" defTabSz="990600" rtl="1" eaLnBrk="0" hangingPunct="0">
              <a:defRPr sz="1300">
                <a:latin typeface="Arial" charset="0"/>
              </a:defRPr>
            </a:lvl1pPr>
          </a:lstStyle>
          <a:p>
            <a:endParaRPr lang="en-US"/>
          </a:p>
        </p:txBody>
      </p:sp>
      <p:sp>
        <p:nvSpPr>
          <p:cNvPr id="114692" name="Rectangle 4"/>
          <p:cNvSpPr>
            <a:spLocks noGrp="1" noRot="1" noChangeAspect="1" noChangeArrowheads="1" noTextEdit="1"/>
          </p:cNvSpPr>
          <p:nvPr>
            <p:ph type="sldImg" idx="5"/>
          </p:nvPr>
        </p:nvSpPr>
        <p:spPr bwMode="auto">
          <a:xfrm>
            <a:off x="990600" y="768350"/>
            <a:ext cx="5118100" cy="383698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3" name="Rectangle 5"/>
          <p:cNvSpPr>
            <a:spLocks noGrp="1" noChangeArrowheads="1"/>
          </p:cNvSpPr>
          <p:nvPr>
            <p:ph type="body" sz="quarter" idx="1"/>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4694" name="Rectangle 6"/>
          <p:cNvSpPr>
            <a:spLocks noGrp="1" noChangeArrowheads="1"/>
          </p:cNvSpPr>
          <p:nvPr>
            <p:ph type="ftr" sz="quarter" idx="3"/>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b" anchorCtr="0" compatLnSpc="1">
            <a:prstTxWarp prst="textNoShape">
              <a:avLst/>
            </a:prstTxWarp>
          </a:bodyPr>
          <a:lstStyle>
            <a:lvl1pPr defTabSz="990600" rtl="1" eaLnBrk="0" hangingPunct="0">
              <a:defRPr sz="1300">
                <a:latin typeface="Arial" charset="0"/>
              </a:defRPr>
            </a:lvl1pPr>
          </a:lstStyle>
          <a:p>
            <a:endParaRPr lang="en-US"/>
          </a:p>
        </p:txBody>
      </p:sp>
      <p:sp>
        <p:nvSpPr>
          <p:cNvPr id="114695" name="Rectangle 7"/>
          <p:cNvSpPr>
            <a:spLocks noGrp="1" noChangeArrowheads="1"/>
          </p:cNvSpPr>
          <p:nvPr>
            <p:ph type="sldNum" sz="quarter" idx="4"/>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048" tIns="49524" rIns="99048" bIns="49524" numCol="1" anchor="b" anchorCtr="0" compatLnSpc="1">
            <a:prstTxWarp prst="textNoShape">
              <a:avLst/>
            </a:prstTxWarp>
          </a:bodyPr>
          <a:lstStyle>
            <a:lvl1pPr algn="r" defTabSz="990600" rtl="1" eaLnBrk="0" hangingPunct="0">
              <a:defRPr sz="1300">
                <a:latin typeface="Arial" charset="0"/>
              </a:defRPr>
            </a:lvl1pPr>
          </a:lstStyle>
          <a:p>
            <a:fld id="{91E78E24-3922-40DB-BB75-7E83907539D0}" type="slidenum">
              <a:rPr lang="ar-SA"/>
              <a:pPr/>
              <a:t>‹#›</a:t>
            </a:fld>
            <a:endParaRPr lang="en-US"/>
          </a:p>
        </p:txBody>
      </p:sp>
    </p:spTree>
    <p:extLst>
      <p:ext uri="{BB962C8B-B14F-4D97-AF65-F5344CB8AC3E}">
        <p14:creationId xmlns:p14="http://schemas.microsoft.com/office/powerpoint/2010/main" val="154385291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F550E8F1-1D24-40A4-B080-00B0E82B83EB}" type="slidenum">
              <a:rPr lang="ar-SA"/>
              <a:pPr/>
              <a:t>5</a:t>
            </a:fld>
            <a:endParaRPr lang="en-US"/>
          </a:p>
        </p:txBody>
      </p:sp>
      <p:sp>
        <p:nvSpPr>
          <p:cNvPr id="116739"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16740"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latin typeface="Times-Roman"/>
              </a:rPr>
              <a:t>Cryptographic systems can be characterized along these three independent dimensions.</a:t>
            </a:r>
          </a:p>
        </p:txBody>
      </p:sp>
    </p:spTree>
    <p:extLst>
      <p:ext uri="{BB962C8B-B14F-4D97-AF65-F5344CB8AC3E}">
        <p14:creationId xmlns:p14="http://schemas.microsoft.com/office/powerpoint/2010/main" val="233534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73C40E0E-F2C7-4ED1-8C88-728C50F8538A}" type="slidenum">
              <a:rPr lang="ar-SA"/>
              <a:pPr/>
              <a:t>23</a:t>
            </a:fld>
            <a:endParaRPr lang="en-US"/>
          </a:p>
        </p:txBody>
      </p:sp>
      <p:sp>
        <p:nvSpPr>
          <p:cNvPr id="131075"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31076"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r>
              <a:rPr lang="en-AU"/>
              <a:t>Can try each of the keys (shifts) in turn, until can recognise the original message. </a:t>
            </a:r>
            <a:r>
              <a:rPr lang="en-US"/>
              <a:t>See Stallings Fig 2.3 for example of search.</a:t>
            </a:r>
            <a:endParaRPr lang="en-AU"/>
          </a:p>
          <a:p>
            <a:r>
              <a:rPr lang="en-AU"/>
              <a:t>Note: as mentioned before, do need to be able to </a:t>
            </a:r>
            <a:r>
              <a:rPr lang="en-AU" b="1"/>
              <a:t>recognise</a:t>
            </a:r>
            <a:r>
              <a:rPr lang="en-AU"/>
              <a:t> when have an original message (ie is it English or whatever). Usually easy for humans, hard for computers. Though if using say compressed data could be much harder.</a:t>
            </a:r>
          </a:p>
          <a:p>
            <a:r>
              <a:rPr lang="en-AU"/>
              <a:t>Example "GCUA VQ DTGCM" when broken gives "easy to break", with a shift of 2 (key C). </a:t>
            </a:r>
          </a:p>
        </p:txBody>
      </p:sp>
    </p:spTree>
    <p:extLst>
      <p:ext uri="{BB962C8B-B14F-4D97-AF65-F5344CB8AC3E}">
        <p14:creationId xmlns:p14="http://schemas.microsoft.com/office/powerpoint/2010/main" val="35725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BD6045EA-887C-47FA-927E-A68A64EED73A}" type="slidenum">
              <a:rPr lang="ar-SA"/>
              <a:pPr/>
              <a:t>25</a:t>
            </a:fld>
            <a:endParaRPr lang="en-US"/>
          </a:p>
        </p:txBody>
      </p:sp>
      <p:sp>
        <p:nvSpPr>
          <p:cNvPr id="132099"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32100"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latin typeface="Times-Roman"/>
              </a:rPr>
              <a:t>With only 25 possible keys, the Caesar cipher is far from secure. A dramatic increase in the key space can be achieved by allowing an arbitrary substitution, where the translation alphabet can be any permutation of the 26 alphabetic characters.</a:t>
            </a:r>
            <a:endParaRPr lang="en-US"/>
          </a:p>
          <a:p>
            <a:r>
              <a:rPr lang="en-US"/>
              <a:t>See example translation alphabet, and an encrypted message using it.</a:t>
            </a:r>
          </a:p>
        </p:txBody>
      </p:sp>
    </p:spTree>
    <p:extLst>
      <p:ext uri="{BB962C8B-B14F-4D97-AF65-F5344CB8AC3E}">
        <p14:creationId xmlns:p14="http://schemas.microsoft.com/office/powerpoint/2010/main" val="265273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1B00F2F0-45D7-4B89-B295-A553B521A352}" type="slidenum">
              <a:rPr lang="ar-SA"/>
              <a:pPr/>
              <a:t>26</a:t>
            </a:fld>
            <a:endParaRPr lang="en-US"/>
          </a:p>
        </p:txBody>
      </p:sp>
      <p:sp>
        <p:nvSpPr>
          <p:cNvPr id="133123"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33124"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t>Note that even given the very large number of keys, being </a:t>
            </a:r>
            <a:r>
              <a:rPr lang="en-US">
                <a:latin typeface="Times-Roman"/>
              </a:rPr>
              <a:t>10 orders of magnitude greater than the key space for DES,</a:t>
            </a:r>
            <a:r>
              <a:rPr lang="en-US"/>
              <a:t> the </a:t>
            </a:r>
            <a:r>
              <a:rPr lang="en-AU"/>
              <a:t>monoalphabetic substitution cipher is not secure, because it does not sufficiently obscure the underlying language characteristics.</a:t>
            </a:r>
            <a:endParaRPr lang="en-US"/>
          </a:p>
        </p:txBody>
      </p:sp>
    </p:spTree>
    <p:extLst>
      <p:ext uri="{BB962C8B-B14F-4D97-AF65-F5344CB8AC3E}">
        <p14:creationId xmlns:p14="http://schemas.microsoft.com/office/powerpoint/2010/main" val="15216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B6973FB4-0987-4FED-A295-08A27685B725}" type="slidenum">
              <a:rPr lang="ar-SA"/>
              <a:pPr/>
              <a:t>27</a:t>
            </a:fld>
            <a:endParaRPr lang="en-US"/>
          </a:p>
        </p:txBody>
      </p:sp>
      <p:sp>
        <p:nvSpPr>
          <p:cNvPr id="134147"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34148"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t>Note that even given the very large number of keys, being </a:t>
            </a:r>
            <a:r>
              <a:rPr lang="en-US">
                <a:latin typeface="Times-Roman"/>
              </a:rPr>
              <a:t>10 orders of magnitude greater than the key space for DES,</a:t>
            </a:r>
            <a:r>
              <a:rPr lang="en-US"/>
              <a:t> the </a:t>
            </a:r>
            <a:r>
              <a:rPr lang="en-AU"/>
              <a:t>monoalphabetic substitution cipher is not secure, because it does not sufficiently obscure the underlying language characteristics.</a:t>
            </a:r>
            <a:endParaRPr lang="en-US"/>
          </a:p>
        </p:txBody>
      </p:sp>
    </p:spTree>
    <p:extLst>
      <p:ext uri="{BB962C8B-B14F-4D97-AF65-F5344CB8AC3E}">
        <p14:creationId xmlns:p14="http://schemas.microsoft.com/office/powerpoint/2010/main" val="3556131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BA0C0DB1-144A-47A4-8E60-82E2047ACDD5}" type="slidenum">
              <a:rPr lang="ar-SA"/>
              <a:pPr/>
              <a:t>28</a:t>
            </a:fld>
            <a:endParaRPr lang="en-US"/>
          </a:p>
        </p:txBody>
      </p:sp>
      <p:sp>
        <p:nvSpPr>
          <p:cNvPr id="135171"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35172"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t>Note that even given the very large number of keys, being </a:t>
            </a:r>
            <a:r>
              <a:rPr lang="en-US">
                <a:latin typeface="Times-Roman"/>
              </a:rPr>
              <a:t>10 orders of magnitude greater than the key space for DES,</a:t>
            </a:r>
            <a:r>
              <a:rPr lang="en-US"/>
              <a:t> the </a:t>
            </a:r>
            <a:r>
              <a:rPr lang="en-AU"/>
              <a:t>monoalphabetic substitution cipher is not secure, because it does not sufficiently obscure the underlying language characteristics.</a:t>
            </a:r>
            <a:endParaRPr lang="en-US"/>
          </a:p>
        </p:txBody>
      </p:sp>
    </p:spTree>
    <p:extLst>
      <p:ext uri="{BB962C8B-B14F-4D97-AF65-F5344CB8AC3E}">
        <p14:creationId xmlns:p14="http://schemas.microsoft.com/office/powerpoint/2010/main" val="276382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4"/>
          </p:nvPr>
        </p:nvSpPr>
        <p:spPr>
          <a:noFill/>
        </p:spPr>
        <p:txBody>
          <a:bodyPr lIns="91440" tIns="45720" rIns="91440" bIns="45720" anchor="t"/>
          <a:lstStyle>
            <a:lvl1pPr defTabSz="990600">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defTabSz="990600">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defTabSz="990600">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defTabSz="990600">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defTabSz="990600">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spcBef>
                <a:spcPct val="0"/>
              </a:spcBef>
            </a:pPr>
            <a:fld id="{E15F09CF-3091-435F-B152-AE11487EAAE9}" type="slidenum">
              <a:rPr lang="ar-SA" sz="1300">
                <a:latin typeface="Arial" panose="020B0604020202020204" pitchFamily="34" charset="0"/>
              </a:rPr>
              <a:pPr>
                <a:spcBef>
                  <a:spcPct val="0"/>
                </a:spcBef>
              </a:pPr>
              <a:t>29</a:t>
            </a:fld>
            <a:endParaRPr lang="en-US" sz="1300">
              <a:latin typeface="Arial" panose="020B0604020202020204" pitchFamily="34" charset="0"/>
            </a:endParaRPr>
          </a:p>
        </p:txBody>
      </p:sp>
      <p:sp>
        <p:nvSpPr>
          <p:cNvPr id="5123"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5124" name="Rectangle 3"/>
          <p:cNvSpPr>
            <a:spLocks noGrp="1" noChangeArrowheads="1"/>
          </p:cNvSpPr>
          <p:nvPr>
            <p:ph type="body" idx="1"/>
          </p:nvPr>
        </p:nvSpPr>
        <p:spPr>
          <a:noFill/>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smtClean="0"/>
              <a:t>Consider ways to reduce the "spikyness" of natural language text, since if just map one letter always to another, the frequency distribution is just shuffled. One approach is to encrypt more than one letter at once. The Playfair cipher is an example of doing this.</a:t>
            </a:r>
          </a:p>
        </p:txBody>
      </p:sp>
    </p:spTree>
    <p:extLst>
      <p:ext uri="{BB962C8B-B14F-4D97-AF65-F5344CB8AC3E}">
        <p14:creationId xmlns:p14="http://schemas.microsoft.com/office/powerpoint/2010/main" val="50449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4"/>
          </p:nvPr>
        </p:nvSpPr>
        <p:spPr>
          <a:noFill/>
        </p:spPr>
        <p:txBody>
          <a:bodyPr lIns="91440" tIns="45720" rIns="91440" bIns="45720" anchor="t"/>
          <a:lstStyle>
            <a:lvl1pPr defTabSz="990600">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defTabSz="990600">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defTabSz="990600">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defTabSz="990600">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defTabSz="990600">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spcBef>
                <a:spcPct val="0"/>
              </a:spcBef>
            </a:pPr>
            <a:fld id="{D32D85AB-E81D-4194-BFE3-740B8BCECECF}" type="slidenum">
              <a:rPr lang="ar-SA" sz="1300">
                <a:latin typeface="Arial" panose="020B0604020202020204" pitchFamily="34" charset="0"/>
              </a:rPr>
              <a:pPr>
                <a:spcBef>
                  <a:spcPct val="0"/>
                </a:spcBef>
              </a:pPr>
              <a:t>30</a:t>
            </a:fld>
            <a:endParaRPr lang="en-US" sz="1300">
              <a:latin typeface="Arial" panose="020B0604020202020204" pitchFamily="34" charset="0"/>
            </a:endParaRPr>
          </a:p>
        </p:txBody>
      </p:sp>
      <p:sp>
        <p:nvSpPr>
          <p:cNvPr id="7171"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7172" name="Rectangle 3"/>
          <p:cNvSpPr>
            <a:spLocks noGrp="1" noChangeArrowheads="1"/>
          </p:cNvSpPr>
          <p:nvPr>
            <p:ph type="body" idx="1"/>
          </p:nvPr>
        </p:nvSpPr>
        <p:spPr>
          <a:noFill/>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smtClean="0">
                <a:latin typeface="Times-Roman"/>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smtClean="0"/>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extLst>
      <p:ext uri="{BB962C8B-B14F-4D97-AF65-F5344CB8AC3E}">
        <p14:creationId xmlns:p14="http://schemas.microsoft.com/office/powerpoint/2010/main" val="276429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4"/>
          </p:nvPr>
        </p:nvSpPr>
        <p:spPr>
          <a:noFill/>
        </p:spPr>
        <p:txBody>
          <a:bodyPr lIns="91440" tIns="45720" rIns="91440" bIns="45720" anchor="t"/>
          <a:lstStyle>
            <a:lvl1pPr defTabSz="990600">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defTabSz="990600">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defTabSz="990600">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defTabSz="990600">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defTabSz="990600">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spcBef>
                <a:spcPct val="0"/>
              </a:spcBef>
            </a:pPr>
            <a:fld id="{54759022-C825-46E6-B957-4A8FA1D81771}" type="slidenum">
              <a:rPr lang="ar-SA" sz="1300">
                <a:latin typeface="Arial" panose="020B0604020202020204" pitchFamily="34" charset="0"/>
              </a:rPr>
              <a:pPr>
                <a:spcBef>
                  <a:spcPct val="0"/>
                </a:spcBef>
              </a:pPr>
              <a:t>31</a:t>
            </a:fld>
            <a:endParaRPr lang="en-US" sz="1300">
              <a:latin typeface="Arial" panose="020B0604020202020204" pitchFamily="34" charset="0"/>
            </a:endParaRPr>
          </a:p>
        </p:txBody>
      </p:sp>
      <p:sp>
        <p:nvSpPr>
          <p:cNvPr id="9219"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9220" name="Rectangle 3"/>
          <p:cNvSpPr>
            <a:spLocks noGrp="1" noChangeArrowheads="1"/>
          </p:cNvSpPr>
          <p:nvPr>
            <p:ph type="body" idx="1"/>
          </p:nvPr>
        </p:nvSpPr>
        <p:spPr>
          <a:noFill/>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pPr marL="228600" indent="-228600"/>
            <a:r>
              <a:rPr lang="en-US" smtClean="0">
                <a:latin typeface="Times-Roman"/>
              </a:rPr>
              <a:t>Plaintext is encrypted two letters at a time,according to the rules as shown. </a:t>
            </a:r>
            <a:r>
              <a:rPr lang="en-AU" smtClean="0"/>
              <a:t>Note how you wrap from right side back to left, or from bottom back to top.</a:t>
            </a:r>
          </a:p>
          <a:p>
            <a:pPr marL="685800" lvl="1" indent="-228600">
              <a:lnSpc>
                <a:spcPct val="80000"/>
              </a:lnSpc>
              <a:buFont typeface="Times" panose="02020603050405020304" pitchFamily="18" charset="0"/>
              <a:buAutoNum type="arabicPeriod"/>
            </a:pPr>
            <a:r>
              <a:rPr lang="en-AU" smtClean="0"/>
              <a:t> if a pair is a repeated letter, insert a filler like 'X',  eg. "balloon" encrypts as "ba lx lo on" </a:t>
            </a:r>
          </a:p>
          <a:p>
            <a:pPr marL="685800" lvl="1" indent="-228600">
              <a:lnSpc>
                <a:spcPct val="80000"/>
              </a:lnSpc>
              <a:buFont typeface="Times" panose="02020603050405020304" pitchFamily="18" charset="0"/>
              <a:buAutoNum type="arabicPeriod"/>
            </a:pPr>
            <a:r>
              <a:rPr lang="en-AU" smtClean="0"/>
              <a:t> if both letters fall in the same row, replace each with letter to right (wrapping back to start from end),  eg. “ar" encrypts as "RM" </a:t>
            </a:r>
          </a:p>
          <a:p>
            <a:pPr marL="685800" lvl="1" indent="-228600">
              <a:lnSpc>
                <a:spcPct val="80000"/>
              </a:lnSpc>
              <a:buFont typeface="Times" panose="02020603050405020304" pitchFamily="18" charset="0"/>
              <a:buAutoNum type="arabicPeriod"/>
            </a:pPr>
            <a:r>
              <a:rPr lang="en-AU" smtClean="0"/>
              <a:t> if both letters fall in the same column, replace each with the letter below it (again wrapping to top from bottom), eg. “mu" encrypts to "CM" </a:t>
            </a:r>
          </a:p>
          <a:p>
            <a:pPr marL="685800" lvl="1" indent="-228600">
              <a:lnSpc>
                <a:spcPct val="80000"/>
              </a:lnSpc>
              <a:buFont typeface="Times" panose="02020603050405020304" pitchFamily="18" charset="0"/>
              <a:buAutoNum type="arabicPeriod"/>
            </a:pPr>
            <a:r>
              <a:rPr lang="en-AU" smtClean="0"/>
              <a:t> otherwise each letter is replaced by the one in its row in the column of the other letter of the pair, eg. “hs" encrypts to "BP", and “ea" to "IM" or "JM" (as desired) </a:t>
            </a:r>
          </a:p>
          <a:p>
            <a:pPr marL="228600" indent="-228600"/>
            <a:r>
              <a:rPr lang="en-AU" smtClean="0"/>
              <a:t> Decrypting of course works exactly in reverse. Can see this by working the example pairs shown, backwards. </a:t>
            </a:r>
          </a:p>
        </p:txBody>
      </p:sp>
    </p:spTree>
    <p:extLst>
      <p:ext uri="{BB962C8B-B14F-4D97-AF65-F5344CB8AC3E}">
        <p14:creationId xmlns:p14="http://schemas.microsoft.com/office/powerpoint/2010/main" val="11512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9B6A8CE2-8999-4A2C-BDDC-BD322AC59D28}" type="slidenum">
              <a:rPr lang="ar-SA"/>
              <a:pPr/>
              <a:t>10</a:t>
            </a:fld>
            <a:endParaRPr lang="en-US"/>
          </a:p>
        </p:txBody>
      </p:sp>
      <p:sp>
        <p:nvSpPr>
          <p:cNvPr id="119811"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19812"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a:t>Briefly review some terminology used throughout the course. </a:t>
            </a:r>
          </a:p>
        </p:txBody>
      </p:sp>
    </p:spTree>
    <p:extLst>
      <p:ext uri="{BB962C8B-B14F-4D97-AF65-F5344CB8AC3E}">
        <p14:creationId xmlns:p14="http://schemas.microsoft.com/office/powerpoint/2010/main" val="426918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91110599-2A95-473B-A3B0-DA5631F14EB3}" type="slidenum">
              <a:rPr lang="ar-SA"/>
              <a:pPr/>
              <a:t>11</a:t>
            </a:fld>
            <a:endParaRPr lang="en-US"/>
          </a:p>
        </p:txBody>
      </p:sp>
      <p:sp>
        <p:nvSpPr>
          <p:cNvPr id="120835"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20836"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t>Detail the five ingredients of the symmetric cipher model, shown in Stallings Figure 2.1:</a:t>
            </a:r>
          </a:p>
          <a:p>
            <a:pPr>
              <a:buFontTx/>
              <a:buChar char="-"/>
            </a:pPr>
            <a:r>
              <a:rPr lang="en-US"/>
              <a:t>plaintext - original message</a:t>
            </a:r>
          </a:p>
          <a:p>
            <a:pPr>
              <a:buFontTx/>
              <a:buChar char="-"/>
            </a:pPr>
            <a:r>
              <a:rPr lang="en-US"/>
              <a:t>encryption algorithm – performs substitutions/transformations on plaintext</a:t>
            </a:r>
          </a:p>
          <a:p>
            <a:pPr>
              <a:buFontTx/>
              <a:buChar char="-"/>
            </a:pPr>
            <a:r>
              <a:rPr lang="en-US"/>
              <a:t>secret key – control exact substitutions/transformations used in encryption algorithm</a:t>
            </a:r>
          </a:p>
          <a:p>
            <a:pPr>
              <a:buFontTx/>
              <a:buChar char="-"/>
            </a:pPr>
            <a:r>
              <a:rPr lang="en-US"/>
              <a:t>ciphertext - scrambled message</a:t>
            </a:r>
          </a:p>
          <a:p>
            <a:pPr>
              <a:buFontTx/>
              <a:buChar char="-"/>
            </a:pPr>
            <a:r>
              <a:rPr lang="en-US"/>
              <a:t>decryption algorithm – inverse of encryption algorithm</a:t>
            </a:r>
            <a:endParaRPr lang="en-AU"/>
          </a:p>
        </p:txBody>
      </p:sp>
    </p:spTree>
    <p:extLst>
      <p:ext uri="{BB962C8B-B14F-4D97-AF65-F5344CB8AC3E}">
        <p14:creationId xmlns:p14="http://schemas.microsoft.com/office/powerpoint/2010/main" val="60844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707A8D57-EB07-48EF-8D86-E85F6C1B727E}" type="slidenum">
              <a:rPr lang="ar-SA"/>
              <a:pPr/>
              <a:t>12</a:t>
            </a:fld>
            <a:endParaRPr lang="en-US"/>
          </a:p>
        </p:txBody>
      </p:sp>
      <p:sp>
        <p:nvSpPr>
          <p:cNvPr id="121859"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21860"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latin typeface="Times-Roman"/>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t> It allows easy distribution of s/w and h/w implementations.</a:t>
            </a:r>
          </a:p>
          <a:p>
            <a:r>
              <a:rPr lang="en-US"/>
              <a:t>Can </a:t>
            </a:r>
            <a:r>
              <a:rPr lang="en-US">
                <a:latin typeface="Times-Roman"/>
              </a:rPr>
              <a:t>take a closer look at the essential elements of a symmetric encryption scheme: mathematically it can be considered a pair of functions with: </a:t>
            </a:r>
            <a:r>
              <a:rPr lang="en-US"/>
              <a:t>plaintext X, ciphertext Y, key K, encryption algorithm E</a:t>
            </a:r>
            <a:r>
              <a:rPr lang="en-US" baseline="-25000"/>
              <a:t>K</a:t>
            </a:r>
            <a:r>
              <a:rPr lang="en-US"/>
              <a:t>, decryption algorithm D</a:t>
            </a:r>
            <a:r>
              <a:rPr lang="en-US" baseline="-25000"/>
              <a:t>K</a:t>
            </a:r>
            <a:r>
              <a:rPr lang="en-US"/>
              <a:t>.</a:t>
            </a:r>
          </a:p>
          <a:p>
            <a:endParaRPr lang="en-AU"/>
          </a:p>
        </p:txBody>
      </p:sp>
    </p:spTree>
    <p:extLst>
      <p:ext uri="{BB962C8B-B14F-4D97-AF65-F5344CB8AC3E}">
        <p14:creationId xmlns:p14="http://schemas.microsoft.com/office/powerpoint/2010/main" val="47924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C5A2899F-961E-4175-89D0-51C0A37CE2A7}" type="slidenum">
              <a:rPr lang="ar-SA"/>
              <a:pPr/>
              <a:t>15</a:t>
            </a:fld>
            <a:endParaRPr lang="en-US"/>
          </a:p>
        </p:txBody>
      </p:sp>
      <p:sp>
        <p:nvSpPr>
          <p:cNvPr id="125955"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25956"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US">
                <a:latin typeface="Times-Roman"/>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314017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C50EC49A-8EE3-49F2-8672-C83A74D832D8}" type="slidenum">
              <a:rPr lang="ar-SA"/>
              <a:pPr/>
              <a:t>18</a:t>
            </a:fld>
            <a:endParaRPr lang="en-US"/>
          </a:p>
        </p:txBody>
      </p:sp>
      <p:sp>
        <p:nvSpPr>
          <p:cNvPr id="126979"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26980"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endParaRPr lang="en-AU"/>
          </a:p>
        </p:txBody>
      </p:sp>
    </p:spTree>
    <p:extLst>
      <p:ext uri="{BB962C8B-B14F-4D97-AF65-F5344CB8AC3E}">
        <p14:creationId xmlns:p14="http://schemas.microsoft.com/office/powerpoint/2010/main" val="23402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ED9D4D8D-2CAB-4DDE-9389-3E5962060D4A}" type="slidenum">
              <a:rPr lang="ar-SA"/>
              <a:pPr/>
              <a:t>19</a:t>
            </a:fld>
            <a:endParaRPr lang="en-US"/>
          </a:p>
        </p:txBody>
      </p:sp>
      <p:sp>
        <p:nvSpPr>
          <p:cNvPr id="128003"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28004"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i="1"/>
              <a:t>Gallic Wars</a:t>
            </a:r>
            <a:r>
              <a:rPr lang="en-AU"/>
              <a:t> (cf. Kahn pp83-84). Still call any cipher using a simple letter shift a </a:t>
            </a:r>
            <a:r>
              <a:rPr lang="en-AU" b="1"/>
              <a:t>caesar cipher</a:t>
            </a:r>
            <a:r>
              <a:rPr lang="en-AU"/>
              <a:t>, not just those with shift 3. </a:t>
            </a:r>
          </a:p>
          <a:p>
            <a:endParaRPr lang="en-AU"/>
          </a:p>
        </p:txBody>
      </p:sp>
    </p:spTree>
    <p:extLst>
      <p:ext uri="{BB962C8B-B14F-4D97-AF65-F5344CB8AC3E}">
        <p14:creationId xmlns:p14="http://schemas.microsoft.com/office/powerpoint/2010/main" val="231914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2B3C8F02-5C51-45C7-B446-09607079B218}" type="slidenum">
              <a:rPr lang="ar-SA"/>
              <a:pPr/>
              <a:t>20</a:t>
            </a:fld>
            <a:endParaRPr lang="en-US"/>
          </a:p>
        </p:txBody>
      </p:sp>
      <p:sp>
        <p:nvSpPr>
          <p:cNvPr id="129027"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29028"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a:t>This mathematical description uses </a:t>
            </a:r>
            <a:r>
              <a:rPr lang="en-AU" b="1"/>
              <a:t>modulo (clock) arithmetic</a:t>
            </a:r>
            <a:r>
              <a:rPr lang="en-AU"/>
              <a:t>. Here, when you reach Z you go back to A and start again. Mod 26 implies that when you reach 26, you use 0 instead (ie the letter after Z, or 25 + 1 goes to A or 0). </a:t>
            </a:r>
          </a:p>
          <a:p>
            <a:r>
              <a:rPr lang="en-AU"/>
              <a:t>Example: howdy (7,14,22,3,24) encrypted using key </a:t>
            </a:r>
            <a:r>
              <a:rPr lang="en-AU" i="1"/>
              <a:t>f </a:t>
            </a:r>
            <a:r>
              <a:rPr lang="en-AU"/>
              <a:t>(ie a shift of 5) is MTBID</a:t>
            </a:r>
          </a:p>
        </p:txBody>
      </p:sp>
    </p:spTree>
    <p:extLst>
      <p:ext uri="{BB962C8B-B14F-4D97-AF65-F5344CB8AC3E}">
        <p14:creationId xmlns:p14="http://schemas.microsoft.com/office/powerpoint/2010/main" val="330816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4"/>
          </p:nvPr>
        </p:nvSpPr>
        <p:spPr>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lIns="91440" tIns="45720" rIns="91440" bIns="45720" anchor="t"/>
          <a:lstStyle/>
          <a:p>
            <a:fld id="{E9E8FE4E-6861-4A67-9E6F-74533B061CF9}" type="slidenum">
              <a:rPr lang="ar-SA"/>
              <a:pPr/>
              <a:t>22</a:t>
            </a:fld>
            <a:endParaRPr lang="en-US"/>
          </a:p>
        </p:txBody>
      </p:sp>
      <p:sp>
        <p:nvSpPr>
          <p:cNvPr id="130051" name="Rectangle 2"/>
          <p:cNvSpPr>
            <a:spLocks noGrp="1" noRot="1" noChangeAspect="1" noChangeArrowheads="1" noTextEdit="1"/>
          </p:cNvSpPr>
          <p:nvPr>
            <p:ph type="sldImg"/>
          </p:nvPr>
        </p:nvSpPr>
        <p:spPr>
          <a:xfrm>
            <a:off x="992188" y="768350"/>
            <a:ext cx="5114925" cy="3836988"/>
          </a:xfrm>
          <a:ln cap="flat">
            <a:headEnd type="none" w="med" len="med"/>
            <a:tailEnd type="none" w="med" len="med"/>
          </a:ln>
        </p:spPr>
      </p:sp>
      <p:sp>
        <p:nvSpPr>
          <p:cNvPr id="130052" name="Rectangle 3"/>
          <p:cNvSpPr>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r>
              <a:rPr lang="en-AU" dirty="0"/>
              <a:t>This mathematical description uses </a:t>
            </a:r>
            <a:r>
              <a:rPr lang="en-AU" b="1" dirty="0"/>
              <a:t>modulo (clock) arithmetic</a:t>
            </a:r>
            <a:r>
              <a:rPr lang="en-AU" dirty="0"/>
              <a:t>. Here, when you reach Z you go back to A and start again. Mod 26 implies that when you reach 26, you use 0 instead (</a:t>
            </a:r>
            <a:r>
              <a:rPr lang="en-AU" dirty="0" err="1"/>
              <a:t>ie</a:t>
            </a:r>
            <a:r>
              <a:rPr lang="en-AU" dirty="0"/>
              <a:t> the letter after Z, or 25 + 1 goes to A or 0). </a:t>
            </a:r>
          </a:p>
          <a:p>
            <a:r>
              <a:rPr lang="en-AU" dirty="0"/>
              <a:t>Example: howdy (7,14,22,3,24) encrypted using key </a:t>
            </a:r>
            <a:r>
              <a:rPr lang="en-AU" i="1" dirty="0"/>
              <a:t>f </a:t>
            </a:r>
            <a:r>
              <a:rPr lang="en-AU" dirty="0"/>
              <a:t>(</a:t>
            </a:r>
            <a:r>
              <a:rPr lang="en-AU" dirty="0" err="1"/>
              <a:t>ie</a:t>
            </a:r>
            <a:r>
              <a:rPr lang="en-AU" dirty="0"/>
              <a:t> a shift of 5) is MTBID</a:t>
            </a:r>
          </a:p>
        </p:txBody>
      </p:sp>
    </p:spTree>
    <p:extLst>
      <p:ext uri="{BB962C8B-B14F-4D97-AF65-F5344CB8AC3E}">
        <p14:creationId xmlns:p14="http://schemas.microsoft.com/office/powerpoint/2010/main" val="9373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D3FA9F-E775-4674-909C-7B140FBC1D64}" type="datetimeFigureOut">
              <a:rPr lang="en-GB" smtClean="0"/>
              <a:t>05/11/2021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233170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D3FA9F-E775-4674-909C-7B140FBC1D64}" type="datetimeFigureOut">
              <a:rPr lang="en-GB" smtClean="0"/>
              <a:t>05/11/2021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328418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D3FA9F-E775-4674-909C-7B140FBC1D64}" type="datetimeFigureOut">
              <a:rPr lang="en-GB" smtClean="0"/>
              <a:t>05/11/2021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2402291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endParaRPr lang="en-US"/>
          </a:p>
        </p:txBody>
      </p:sp>
    </p:spTree>
    <p:extLst>
      <p:ext uri="{BB962C8B-B14F-4D97-AF65-F5344CB8AC3E}">
        <p14:creationId xmlns:p14="http://schemas.microsoft.com/office/powerpoint/2010/main" val="7883951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D3FA9F-E775-4674-909C-7B140FBC1D64}" type="datetimeFigureOut">
              <a:rPr lang="en-GB" smtClean="0"/>
              <a:t>05/11/2021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45047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D3FA9F-E775-4674-909C-7B140FBC1D64}" type="datetimeFigureOut">
              <a:rPr lang="en-GB" smtClean="0"/>
              <a:t>05/11/2021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285658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D3FA9F-E775-4674-909C-7B140FBC1D64}" type="datetimeFigureOut">
              <a:rPr lang="en-GB" smtClean="0"/>
              <a:t>05/11/2021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54887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D3FA9F-E775-4674-909C-7B140FBC1D64}" type="datetimeFigureOut">
              <a:rPr lang="en-GB" smtClean="0"/>
              <a:t>05/11/2021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1093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D3FA9F-E775-4674-909C-7B140FBC1D64}" type="datetimeFigureOut">
              <a:rPr lang="en-GB" smtClean="0"/>
              <a:t>05/11/2021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356580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3FA9F-E775-4674-909C-7B140FBC1D64}" type="datetimeFigureOut">
              <a:rPr lang="en-GB" smtClean="0"/>
              <a:t>05/11/2021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274369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3FA9F-E775-4674-909C-7B140FBC1D64}" type="datetimeFigureOut">
              <a:rPr lang="en-GB" smtClean="0"/>
              <a:t>05/11/2021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299423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3FA9F-E775-4674-909C-7B140FBC1D64}" type="datetimeFigureOut">
              <a:rPr lang="en-GB" smtClean="0"/>
              <a:t>05/11/2021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04A4AC-F50B-41DE-9361-2D3510002F16}" type="slidenum">
              <a:rPr lang="en-GB" smtClean="0"/>
              <a:t>‹#›</a:t>
            </a:fld>
            <a:endParaRPr lang="en-GB"/>
          </a:p>
        </p:txBody>
      </p:sp>
    </p:spTree>
    <p:extLst>
      <p:ext uri="{BB962C8B-B14F-4D97-AF65-F5344CB8AC3E}">
        <p14:creationId xmlns:p14="http://schemas.microsoft.com/office/powerpoint/2010/main" val="313521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3FA9F-E775-4674-909C-7B140FBC1D64}" type="datetimeFigureOut">
              <a:rPr lang="en-GB" smtClean="0"/>
              <a:t>05/11/2021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4A4AC-F50B-41DE-9361-2D3510002F16}" type="slidenum">
              <a:rPr lang="en-GB" smtClean="0"/>
              <a:t>‹#›</a:t>
            </a:fld>
            <a:endParaRPr lang="en-GB"/>
          </a:p>
        </p:txBody>
      </p:sp>
    </p:spTree>
    <p:extLst>
      <p:ext uri="{BB962C8B-B14F-4D97-AF65-F5344CB8AC3E}">
        <p14:creationId xmlns:p14="http://schemas.microsoft.com/office/powerpoint/2010/main" val="166195363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gif"/></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0.gif"/><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7.gi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762000" y="304800"/>
            <a:ext cx="76200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eaLnBrk="0" hangingPunct="0"/>
            <a:r>
              <a:rPr lang="en-US" sz="4000" b="1" i="1" dirty="0" smtClean="0">
                <a:effectLst>
                  <a:outerShdw blurRad="38100" dist="38100" dir="2700000" algn="tl">
                    <a:srgbClr val="000000"/>
                  </a:outerShdw>
                </a:effectLst>
                <a:latin typeface="Times New Roman" pitchFamily="18" charset="0"/>
                <a:cs typeface="Times New Roman" pitchFamily="18" charset="0"/>
              </a:rPr>
              <a:t> </a:t>
            </a:r>
            <a:endParaRPr lang="en-US" sz="4000" b="1" i="1" dirty="0">
              <a:effectLst>
                <a:outerShdw blurRad="38100" dist="38100" dir="2700000" algn="tl">
                  <a:srgbClr val="000000"/>
                </a:outerShdw>
              </a:effectLst>
              <a:latin typeface="Times New Roman" pitchFamily="18" charset="0"/>
              <a:cs typeface="Times New Roman" pitchFamily="18" charset="0"/>
            </a:endParaRPr>
          </a:p>
          <a:p>
            <a:pPr algn="ctr" eaLnBrk="0" hangingPunct="0"/>
            <a:r>
              <a:rPr lang="en-US" sz="4000" b="1" i="1" dirty="0">
                <a:effectLst>
                  <a:outerShdw blurRad="38100" dist="38100" dir="2700000" algn="tl">
                    <a:srgbClr val="000000"/>
                  </a:outerShdw>
                </a:effectLst>
                <a:latin typeface="Times New Roman" pitchFamily="18" charset="0"/>
                <a:cs typeface="Times New Roman" pitchFamily="18" charset="0"/>
              </a:rPr>
              <a:t/>
            </a:r>
            <a:br>
              <a:rPr lang="en-US" sz="4000" b="1" i="1" dirty="0">
                <a:effectLst>
                  <a:outerShdw blurRad="38100" dist="38100" dir="2700000" algn="tl">
                    <a:srgbClr val="000000"/>
                  </a:outerShdw>
                </a:effectLst>
                <a:latin typeface="Times New Roman" pitchFamily="18" charset="0"/>
                <a:cs typeface="Times New Roman" pitchFamily="18" charset="0"/>
              </a:rPr>
            </a:br>
            <a:r>
              <a:rPr lang="en-US" sz="5400" b="1" dirty="0" smtClean="0">
                <a:effectLst>
                  <a:outerShdw blurRad="38100" dist="38100" dir="2700000" algn="tl">
                    <a:srgbClr val="000000"/>
                  </a:outerShdw>
                </a:effectLst>
                <a:latin typeface="Times New Roman" pitchFamily="18" charset="0"/>
                <a:cs typeface="Times New Roman" pitchFamily="18" charset="0"/>
              </a:rPr>
              <a:t>Security</a:t>
            </a:r>
          </a:p>
          <a:p>
            <a:pPr algn="ctr" eaLnBrk="0" hangingPunct="0"/>
            <a:r>
              <a:rPr lang="en-US" sz="5400" b="1" dirty="0" smtClean="0">
                <a:effectLst>
                  <a:outerShdw blurRad="38100" dist="38100" dir="2700000" algn="tl">
                    <a:srgbClr val="000000"/>
                  </a:outerShdw>
                </a:effectLst>
                <a:latin typeface="Times New Roman" pitchFamily="18" charset="0"/>
                <a:cs typeface="Times New Roman" pitchFamily="18" charset="0"/>
              </a:rPr>
              <a:t>Lecture 2</a:t>
            </a:r>
            <a:endParaRPr lang="en-US" sz="5400" b="1" dirty="0">
              <a:effectLst>
                <a:outerShdw blurRad="38100" dist="38100" dir="2700000" algn="tl">
                  <a:srgbClr val="000000"/>
                </a:outerShdw>
              </a:effectLst>
              <a:latin typeface="Times New Roman" pitchFamily="18" charset="0"/>
              <a:cs typeface="Times New Roman" pitchFamily="18" charset="0"/>
            </a:endParaRPr>
          </a:p>
          <a:p>
            <a:pPr algn="ctr" eaLnBrk="0" hangingPunct="0"/>
            <a:endParaRPr lang="en-US" sz="4000" b="1" dirty="0">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descr="Green marble"/>
          <p:cNvSpPr>
            <a:spLocks noGrp="1" noChangeArrowheads="1"/>
          </p:cNvSpPr>
          <p:nvPr>
            <p:ph type="title"/>
          </p:nvPr>
        </p:nvSpPr>
        <p:spPr bwMode="auto">
          <a:xfrm>
            <a:off x="1143000" y="15875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Some Basic Terminology</a:t>
            </a:r>
          </a:p>
        </p:txBody>
      </p:sp>
      <p:sp>
        <p:nvSpPr>
          <p:cNvPr id="13315" name="Rectangle 3"/>
          <p:cNvSpPr>
            <a:spLocks noGrp="1" noChangeArrowheads="1"/>
          </p:cNvSpPr>
          <p:nvPr>
            <p:ph idx="1"/>
          </p:nvPr>
        </p:nvSpPr>
        <p:spPr bwMode="auto">
          <a:xfrm>
            <a:off x="457200" y="1239838"/>
            <a:ext cx="8229600" cy="4779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AU" sz="2600" b="1">
                <a:latin typeface="Times New Roman" pitchFamily="18" charset="0"/>
                <a:cs typeface="Times New Roman" pitchFamily="18" charset="0"/>
              </a:rPr>
              <a:t>plaintext</a:t>
            </a:r>
            <a:r>
              <a:rPr lang="en-AU" sz="2600">
                <a:latin typeface="Times New Roman" pitchFamily="18" charset="0"/>
                <a:cs typeface="Times New Roman" pitchFamily="18" charset="0"/>
              </a:rPr>
              <a:t> - original message </a:t>
            </a:r>
          </a:p>
          <a:p>
            <a:pPr algn="l" rtl="0"/>
            <a:r>
              <a:rPr lang="en-AU" sz="2600" b="1">
                <a:latin typeface="Times New Roman" pitchFamily="18" charset="0"/>
                <a:cs typeface="Times New Roman" pitchFamily="18" charset="0"/>
              </a:rPr>
              <a:t>ciphertext</a:t>
            </a:r>
            <a:r>
              <a:rPr lang="en-AU" sz="2600">
                <a:latin typeface="Times New Roman" pitchFamily="18" charset="0"/>
                <a:cs typeface="Times New Roman" pitchFamily="18" charset="0"/>
              </a:rPr>
              <a:t> - coded message </a:t>
            </a:r>
          </a:p>
          <a:p>
            <a:pPr algn="l" rtl="0"/>
            <a:r>
              <a:rPr lang="en-AU" sz="2600" b="1">
                <a:latin typeface="Times New Roman" pitchFamily="18" charset="0"/>
                <a:cs typeface="Times New Roman" pitchFamily="18" charset="0"/>
              </a:rPr>
              <a:t>cipher</a:t>
            </a:r>
            <a:r>
              <a:rPr lang="en-AU" sz="2600">
                <a:latin typeface="Times New Roman" pitchFamily="18" charset="0"/>
                <a:cs typeface="Times New Roman" pitchFamily="18" charset="0"/>
              </a:rPr>
              <a:t> - algorithm for transforming plaintext to ciphertext </a:t>
            </a:r>
          </a:p>
          <a:p>
            <a:pPr algn="l" rtl="0"/>
            <a:r>
              <a:rPr lang="en-AU" sz="2600" b="1">
                <a:latin typeface="Times New Roman" pitchFamily="18" charset="0"/>
                <a:cs typeface="Times New Roman" pitchFamily="18" charset="0"/>
              </a:rPr>
              <a:t>key</a:t>
            </a:r>
            <a:r>
              <a:rPr lang="en-AU" sz="2600">
                <a:latin typeface="Times New Roman" pitchFamily="18" charset="0"/>
                <a:cs typeface="Times New Roman" pitchFamily="18" charset="0"/>
              </a:rPr>
              <a:t> - info used in cipher known only to sender/receiver </a:t>
            </a:r>
          </a:p>
          <a:p>
            <a:pPr algn="l" rtl="0"/>
            <a:r>
              <a:rPr lang="en-AU" sz="2600" b="1">
                <a:latin typeface="Times New Roman" pitchFamily="18" charset="0"/>
                <a:cs typeface="Times New Roman" pitchFamily="18" charset="0"/>
              </a:rPr>
              <a:t>encipher (encrypt)</a:t>
            </a:r>
            <a:r>
              <a:rPr lang="en-AU" sz="2600">
                <a:latin typeface="Times New Roman" pitchFamily="18" charset="0"/>
                <a:cs typeface="Times New Roman" pitchFamily="18" charset="0"/>
              </a:rPr>
              <a:t> - converting plaintext to ciphertext </a:t>
            </a:r>
          </a:p>
          <a:p>
            <a:pPr algn="l" rtl="0"/>
            <a:r>
              <a:rPr lang="en-AU" sz="2600" b="1">
                <a:latin typeface="Times New Roman" pitchFamily="18" charset="0"/>
                <a:cs typeface="Times New Roman" pitchFamily="18" charset="0"/>
              </a:rPr>
              <a:t>decipher (decrypt)</a:t>
            </a:r>
            <a:r>
              <a:rPr lang="en-AU" sz="2600">
                <a:latin typeface="Times New Roman" pitchFamily="18" charset="0"/>
                <a:cs typeface="Times New Roman" pitchFamily="18" charset="0"/>
              </a:rPr>
              <a:t> - recovering plaintext from ciphertext</a:t>
            </a:r>
          </a:p>
          <a:p>
            <a:pPr algn="l" rtl="0"/>
            <a:r>
              <a:rPr lang="en-AU" sz="2600" b="1">
                <a:latin typeface="Times New Roman" pitchFamily="18" charset="0"/>
                <a:cs typeface="Times New Roman" pitchFamily="18" charset="0"/>
              </a:rPr>
              <a:t>cryptography</a:t>
            </a:r>
            <a:r>
              <a:rPr lang="en-AU" sz="2600">
                <a:latin typeface="Times New Roman" pitchFamily="18" charset="0"/>
                <a:cs typeface="Times New Roman" pitchFamily="18" charset="0"/>
              </a:rPr>
              <a:t> - study of encryption principles/methods</a:t>
            </a:r>
          </a:p>
          <a:p>
            <a:pPr algn="l" rtl="0"/>
            <a:r>
              <a:rPr lang="en-AU" sz="2600" b="1">
                <a:latin typeface="Times New Roman" pitchFamily="18" charset="0"/>
                <a:cs typeface="Times New Roman" pitchFamily="18" charset="0"/>
              </a:rPr>
              <a:t>cryptanalysis (codebreaking)</a:t>
            </a:r>
            <a:r>
              <a:rPr lang="en-AU" sz="2600">
                <a:latin typeface="Times New Roman" pitchFamily="18" charset="0"/>
                <a:cs typeface="Times New Roman" pitchFamily="18" charset="0"/>
              </a:rPr>
              <a:t> - study of principles/ methods of deciphering ciphertext without knowing key</a:t>
            </a:r>
          </a:p>
          <a:p>
            <a:pPr algn="l" rtl="0"/>
            <a:r>
              <a:rPr lang="en-AU" sz="2600" b="1">
                <a:latin typeface="Times New Roman" pitchFamily="18" charset="0"/>
                <a:cs typeface="Times New Roman" pitchFamily="18" charset="0"/>
              </a:rPr>
              <a:t>cryptology</a:t>
            </a:r>
            <a:r>
              <a:rPr lang="en-AU" sz="2600">
                <a:latin typeface="Times New Roman" pitchFamily="18" charset="0"/>
                <a:cs typeface="Times New Roman" pitchFamily="18" charset="0"/>
              </a:rPr>
              <a:t> - field of both cryptography and cryptanalysis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US" sz="3600" b="1" i="1">
                <a:solidFill>
                  <a:schemeClr val="tx1"/>
                </a:solidFill>
                <a:effectLst>
                  <a:outerShdw blurRad="38100" dist="38100" dir="2700000" algn="tl">
                    <a:srgbClr val="C0C0C0"/>
                  </a:outerShdw>
                </a:effectLst>
                <a:latin typeface="Times New Roman" pitchFamily="18" charset="0"/>
                <a:cs typeface="Times New Roman" pitchFamily="18" charset="0"/>
              </a:rPr>
              <a:t>Symmetric Cipher Model</a:t>
            </a:r>
            <a:endParaRPr lang="en-AU" sz="3600" b="1" i="1">
              <a:solidFill>
                <a:schemeClr val="tx1"/>
              </a:solidFill>
              <a:effectLst>
                <a:outerShdw blurRad="38100" dist="38100" dir="2700000" algn="tl">
                  <a:srgbClr val="C0C0C0"/>
                </a:outerShdw>
              </a:effectLst>
              <a:latin typeface="Times New Roman" pitchFamily="18" charset="0"/>
              <a:cs typeface="Times New Roman" pitchFamily="18" charset="0"/>
            </a:endParaRPr>
          </a:p>
        </p:txBody>
      </p:sp>
      <p:grpSp>
        <p:nvGrpSpPr>
          <p:cNvPr id="14339" name="Group 4"/>
          <p:cNvGrpSpPr>
            <a:grpSpLocks/>
          </p:cNvGrpSpPr>
          <p:nvPr/>
        </p:nvGrpSpPr>
        <p:grpSpPr bwMode="auto">
          <a:xfrm>
            <a:off x="457200" y="1600200"/>
            <a:ext cx="8229600" cy="4525963"/>
            <a:chOff x="457200" y="1600200"/>
            <a:chExt cx="8229600" cy="4525963"/>
          </a:xfrm>
        </p:grpSpPr>
        <p:pic>
          <p:nvPicPr>
            <p:cNvPr id="14340" name="Picture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4341" name="Rectangle 3"/>
            <p:cNvSpPr>
              <a:spLocks noChangeArrowheads="1"/>
            </p:cNvSpPr>
            <p:nvPr/>
          </p:nvSpPr>
          <p:spPr bwMode="auto">
            <a:xfrm>
              <a:off x="2209800" y="5486400"/>
              <a:ext cx="914400" cy="304800"/>
            </a:xfrm>
            <a:prstGeom prst="rect">
              <a:avLst/>
            </a:prstGeom>
            <a:solidFill>
              <a:schemeClr val="tx1"/>
            </a:solidFill>
            <a:ln w="9525" cap="flat"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a:buSzPct val="100000"/>
              </a:pPr>
              <a:endParaRPr lang="en-US">
                <a:cs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US" sz="3600" b="1" i="1">
                <a:solidFill>
                  <a:schemeClr val="tx1"/>
                </a:solidFill>
                <a:effectLst>
                  <a:outerShdw blurRad="38100" dist="38100" dir="2700000" algn="tl">
                    <a:srgbClr val="C0C0C0"/>
                  </a:outerShdw>
                </a:effectLst>
                <a:latin typeface="Times New Roman" pitchFamily="18" charset="0"/>
                <a:cs typeface="Times New Roman" pitchFamily="18" charset="0"/>
              </a:rPr>
              <a:t>Requirements</a:t>
            </a:r>
            <a:endParaRPr lang="en-AU" sz="3600" b="1" i="1">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15363" name="Rectangle 3"/>
          <p:cNvSpPr>
            <a:spLocks noGrp="1" noChangeArrowheads="1"/>
          </p:cNvSpPr>
          <p:nvPr>
            <p:ph idx="1"/>
          </p:nvPr>
        </p:nvSpPr>
        <p:spPr bwMode="auto">
          <a:xfrm>
            <a:off x="457200" y="1036638"/>
            <a:ext cx="8229600" cy="5287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US" sz="3600">
                <a:latin typeface="Times New Roman" pitchFamily="18" charset="0"/>
                <a:cs typeface="Times New Roman" pitchFamily="18" charset="0"/>
              </a:rPr>
              <a:t>two requirements for secure use of symmetric encryption:</a:t>
            </a:r>
          </a:p>
          <a:p>
            <a:pPr lvl="1" algn="l" rtl="0">
              <a:buClr>
                <a:schemeClr val="hlink"/>
              </a:buClr>
            </a:pPr>
            <a:r>
              <a:rPr lang="en-US">
                <a:latin typeface="Times New Roman" pitchFamily="18" charset="0"/>
                <a:cs typeface="Times New Roman" pitchFamily="18" charset="0"/>
              </a:rPr>
              <a:t>a strong encryption algorithm</a:t>
            </a:r>
          </a:p>
          <a:p>
            <a:pPr lvl="1" algn="l" rtl="0">
              <a:buClr>
                <a:schemeClr val="hlink"/>
              </a:buClr>
            </a:pPr>
            <a:r>
              <a:rPr lang="en-US">
                <a:latin typeface="Times New Roman" pitchFamily="18" charset="0"/>
                <a:cs typeface="Times New Roman" pitchFamily="18" charset="0"/>
              </a:rPr>
              <a:t>a secret key known only to sender / receiver</a:t>
            </a:r>
          </a:p>
          <a:p>
            <a:pPr algn="l" rtl="0"/>
            <a:r>
              <a:rPr lang="en-US" sz="3600">
                <a:latin typeface="Times New Roman" pitchFamily="18" charset="0"/>
                <a:cs typeface="Times New Roman" pitchFamily="18" charset="0"/>
              </a:rPr>
              <a:t>mathematically have:</a:t>
            </a:r>
          </a:p>
          <a:p>
            <a:pPr lvl="1" algn="l" rtl="0">
              <a:buClr>
                <a:schemeClr val="hlink"/>
              </a:buClr>
            </a:pPr>
            <a:r>
              <a:rPr lang="en-US">
                <a:latin typeface="Times New Roman" pitchFamily="18" charset="0"/>
                <a:cs typeface="Times New Roman" pitchFamily="18" charset="0"/>
              </a:rPr>
              <a:t>	Y = E (K,X)</a:t>
            </a:r>
          </a:p>
          <a:p>
            <a:pPr lvl="1" algn="l" rtl="0">
              <a:buClr>
                <a:schemeClr val="hlink"/>
              </a:buClr>
            </a:pPr>
            <a:r>
              <a:rPr lang="en-US">
                <a:latin typeface="Times New Roman" pitchFamily="18" charset="0"/>
                <a:cs typeface="Times New Roman" pitchFamily="18" charset="0"/>
              </a:rPr>
              <a:t>	X = D (K,Y)</a:t>
            </a:r>
          </a:p>
          <a:p>
            <a:pPr algn="l" rtl="0"/>
            <a:r>
              <a:rPr lang="en-US" sz="3600">
                <a:latin typeface="Times New Roman" pitchFamily="18" charset="0"/>
                <a:cs typeface="Times New Roman" pitchFamily="18" charset="0"/>
              </a:rPr>
              <a:t>assume encryption algorithm is known</a:t>
            </a:r>
          </a:p>
          <a:p>
            <a:pPr algn="l" rtl="0"/>
            <a:r>
              <a:rPr lang="en-US" sz="3600">
                <a:latin typeface="Times New Roman" pitchFamily="18" charset="0"/>
                <a:cs typeface="Times New Roman" pitchFamily="18" charset="0"/>
              </a:rPr>
              <a:t>implies a secure channel to distribute key</a:t>
            </a:r>
            <a:endParaRPr lang="en-AU" sz="360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descr="Green marble"/>
          <p:cNvSpPr>
            <a:spLocks noChangeArrowheads="1"/>
          </p:cNvSpPr>
          <p:nvPr/>
        </p:nvSpPr>
        <p:spPr bwMode="auto">
          <a:xfrm>
            <a:off x="914400" y="122238"/>
            <a:ext cx="7289800" cy="679450"/>
          </a:xfrm>
          <a:prstGeom prst="rect">
            <a:avLst/>
          </a:prstGeom>
          <a:blipFill dpi="0" rotWithShape="1">
            <a:blip r:embed="rId2">
              <a:alphaModFix amt="98000"/>
            </a:blip>
            <a:srcRect/>
            <a:tile tx="0" ty="0" sx="100000" sy="100000" flip="none" algn="tl"/>
          </a:blipFill>
          <a:ln w="38100" algn="ctr">
            <a:solidFill>
              <a:srgbClr val="FF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3600" b="1" i="1" dirty="0">
                <a:effectLst>
                  <a:outerShdw blurRad="38100" dist="38100" dir="2700000" algn="tl">
                    <a:srgbClr val="C0C0C0"/>
                  </a:outerShdw>
                </a:effectLst>
                <a:latin typeface="Times New Roman" pitchFamily="18" charset="0"/>
                <a:cs typeface="Times New Roman" pitchFamily="18" charset="0"/>
              </a:rPr>
              <a:t>Model of Conventional Cryptosystem</a:t>
            </a:r>
            <a:endParaRPr lang="en-AU" sz="3600" b="1" i="1" dirty="0">
              <a:effectLst>
                <a:outerShdw blurRad="38100" dist="38100" dir="2700000" algn="tl">
                  <a:srgbClr val="C0C0C0"/>
                </a:outerShdw>
              </a:effectLst>
              <a:latin typeface="Times New Roman" pitchFamily="18" charset="0"/>
              <a:cs typeface="Times New Roman" pitchFamily="18" charset="0"/>
            </a:endParaRPr>
          </a:p>
        </p:txBody>
      </p:sp>
      <p:grpSp>
        <p:nvGrpSpPr>
          <p:cNvPr id="16387" name="Group 55"/>
          <p:cNvGrpSpPr>
            <a:grpSpLocks/>
          </p:cNvGrpSpPr>
          <p:nvPr/>
        </p:nvGrpSpPr>
        <p:grpSpPr bwMode="auto">
          <a:xfrm>
            <a:off x="1828800" y="3733800"/>
            <a:ext cx="4724400" cy="1828800"/>
            <a:chOff x="1152" y="2352"/>
            <a:chExt cx="2976" cy="1152"/>
          </a:xfrm>
        </p:grpSpPr>
        <p:sp>
          <p:nvSpPr>
            <p:cNvPr id="16388" name="AutoShape 13"/>
            <p:cNvSpPr>
              <a:spLocks noChangeArrowheads="1"/>
            </p:cNvSpPr>
            <p:nvPr/>
          </p:nvSpPr>
          <p:spPr bwMode="auto">
            <a:xfrm rot="5400000">
              <a:off x="2760" y="2040"/>
              <a:ext cx="240" cy="1536"/>
            </a:xfrm>
            <a:prstGeom prst="can">
              <a:avLst>
                <a:gd name="adj" fmla="val 160000"/>
              </a:avLst>
            </a:prstGeom>
            <a:solidFill>
              <a:schemeClr val="folHlink"/>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eaLnBrk="0" hangingPunct="0"/>
              <a:r>
                <a:rPr lang="en-US">
                  <a:effectLst>
                    <a:outerShdw blurRad="38100" dist="38100" dir="2700000" algn="tl">
                      <a:srgbClr val="000000"/>
                    </a:outerShdw>
                  </a:effectLst>
                  <a:latin typeface="Times New Roman" pitchFamily="18" charset="0"/>
                  <a:cs typeface="Times New Roman" pitchFamily="18" charset="0"/>
                </a:rPr>
                <a:t>Secure Channel</a:t>
              </a:r>
            </a:p>
          </p:txBody>
        </p:sp>
        <p:sp>
          <p:nvSpPr>
            <p:cNvPr id="16389" name="AutoShape 14"/>
            <p:cNvSpPr>
              <a:spLocks noChangeArrowheads="1"/>
            </p:cNvSpPr>
            <p:nvPr/>
          </p:nvSpPr>
          <p:spPr bwMode="auto">
            <a:xfrm>
              <a:off x="1152" y="2976"/>
              <a:ext cx="680" cy="52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effectLst>
                    <a:outerShdw blurRad="38100" dist="38100" dir="2700000" algn="tl">
                      <a:srgbClr val="000000"/>
                    </a:outerShdw>
                  </a:effectLst>
                  <a:latin typeface="Times New Roman" pitchFamily="18" charset="0"/>
                  <a:cs typeface="Times New Roman" pitchFamily="18" charset="0"/>
                </a:rPr>
                <a:t>Key</a:t>
              </a:r>
            </a:p>
            <a:p>
              <a:pPr algn="ctr" eaLnBrk="0" hangingPunct="0"/>
              <a:r>
                <a:rPr lang="en-US">
                  <a:effectLst>
                    <a:outerShdw blurRad="38100" dist="38100" dir="2700000" algn="tl">
                      <a:srgbClr val="000000"/>
                    </a:outerShdw>
                  </a:effectLst>
                  <a:latin typeface="Times New Roman" pitchFamily="18" charset="0"/>
                  <a:cs typeface="Times New Roman" pitchFamily="18" charset="0"/>
                </a:rPr>
                <a:t>Source</a:t>
              </a:r>
            </a:p>
          </p:txBody>
        </p:sp>
        <p:grpSp>
          <p:nvGrpSpPr>
            <p:cNvPr id="16390" name="Group 21"/>
            <p:cNvGrpSpPr>
              <a:grpSpLocks/>
            </p:cNvGrpSpPr>
            <p:nvPr/>
          </p:nvGrpSpPr>
          <p:grpSpPr bwMode="auto">
            <a:xfrm>
              <a:off x="1488" y="2352"/>
              <a:ext cx="624" cy="624"/>
              <a:chOff x="1488" y="2496"/>
              <a:chExt cx="624" cy="624"/>
            </a:xfrm>
          </p:grpSpPr>
          <p:sp>
            <p:nvSpPr>
              <p:cNvPr id="16391" name="Line 15"/>
              <p:cNvSpPr>
                <a:spLocks noChangeShapeType="1"/>
              </p:cNvSpPr>
              <p:nvPr/>
            </p:nvSpPr>
            <p:spPr bwMode="auto">
              <a:xfrm flipV="1">
                <a:off x="1488" y="2496"/>
                <a:ext cx="0" cy="624"/>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392" name="Line 16"/>
              <p:cNvSpPr>
                <a:spLocks noChangeShapeType="1"/>
              </p:cNvSpPr>
              <p:nvPr/>
            </p:nvSpPr>
            <p:spPr bwMode="auto">
              <a:xfrm>
                <a:off x="1488" y="2928"/>
                <a:ext cx="624" cy="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grpSp>
          <p:nvGrpSpPr>
            <p:cNvPr id="16393" name="Group 20"/>
            <p:cNvGrpSpPr>
              <a:grpSpLocks/>
            </p:cNvGrpSpPr>
            <p:nvPr/>
          </p:nvGrpSpPr>
          <p:grpSpPr bwMode="auto">
            <a:xfrm>
              <a:off x="3264" y="2352"/>
              <a:ext cx="864" cy="432"/>
              <a:chOff x="3264" y="2496"/>
              <a:chExt cx="864" cy="432"/>
            </a:xfrm>
          </p:grpSpPr>
          <p:sp>
            <p:nvSpPr>
              <p:cNvPr id="16394" name="Line 18"/>
              <p:cNvSpPr>
                <a:spLocks noChangeShapeType="1"/>
              </p:cNvSpPr>
              <p:nvPr/>
            </p:nvSpPr>
            <p:spPr bwMode="auto">
              <a:xfrm flipV="1">
                <a:off x="4128" y="2496"/>
                <a:ext cx="0" cy="432"/>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395" name="Line 19"/>
              <p:cNvSpPr>
                <a:spLocks noChangeShapeType="1"/>
              </p:cNvSpPr>
              <p:nvPr/>
            </p:nvSpPr>
            <p:spPr bwMode="auto">
              <a:xfrm flipH="1">
                <a:off x="3264" y="2928"/>
                <a:ext cx="864"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
          <p:nvSpPr>
            <p:cNvPr id="16396" name="Text Box 31"/>
            <p:cNvSpPr>
              <a:spLocks noChangeArrowheads="1"/>
            </p:cNvSpPr>
            <p:nvPr/>
          </p:nvSpPr>
          <p:spPr bwMode="auto">
            <a:xfrm>
              <a:off x="1584" y="2544"/>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spcBef>
                  <a:spcPct val="50000"/>
                </a:spcBef>
              </a:pPr>
              <a:r>
                <a:rPr lang="en-US">
                  <a:effectLst>
                    <a:outerShdw blurRad="38100" dist="38100" dir="2700000" algn="tl">
                      <a:srgbClr val="000000"/>
                    </a:outerShdw>
                  </a:effectLst>
                  <a:latin typeface="Arial" charset="0"/>
                </a:rPr>
                <a:t>K</a:t>
              </a:r>
            </a:p>
          </p:txBody>
        </p:sp>
      </p:grpSp>
      <p:grpSp>
        <p:nvGrpSpPr>
          <p:cNvPr id="16397" name="Group 56"/>
          <p:cNvGrpSpPr>
            <a:grpSpLocks/>
          </p:cNvGrpSpPr>
          <p:nvPr/>
        </p:nvGrpSpPr>
        <p:grpSpPr bwMode="auto">
          <a:xfrm>
            <a:off x="3962400" y="1066800"/>
            <a:ext cx="2057400" cy="2209800"/>
            <a:chOff x="2496" y="672"/>
            <a:chExt cx="1296" cy="1392"/>
          </a:xfrm>
        </p:grpSpPr>
        <p:sp>
          <p:nvSpPr>
            <p:cNvPr id="16398" name="AutoShape 11"/>
            <p:cNvSpPr>
              <a:spLocks noChangeArrowheads="1"/>
            </p:cNvSpPr>
            <p:nvPr/>
          </p:nvSpPr>
          <p:spPr bwMode="auto">
            <a:xfrm>
              <a:off x="2496" y="672"/>
              <a:ext cx="816" cy="528"/>
            </a:xfrm>
            <a:prstGeom prst="roundRect">
              <a:avLst>
                <a:gd name="adj" fmla="val 16667"/>
              </a:avLst>
            </a:prstGeom>
            <a:solidFill>
              <a:srgbClr val="FF9393"/>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rtl="1" eaLnBrk="0" hangingPunct="0"/>
              <a:r>
                <a:rPr lang="en-US" dirty="0">
                  <a:effectLst>
                    <a:outerShdw blurRad="38100" dist="38100" dir="2700000" algn="tl">
                      <a:srgbClr val="000000"/>
                    </a:outerShdw>
                  </a:effectLst>
                  <a:latin typeface="Times New Roman" pitchFamily="18" charset="0"/>
                  <a:cs typeface="Times New Roman" pitchFamily="18" charset="0"/>
                </a:rPr>
                <a:t>Cryptanalyst</a:t>
              </a:r>
            </a:p>
          </p:txBody>
        </p:sp>
        <p:sp>
          <p:nvSpPr>
            <p:cNvPr id="16399" name="Line 27"/>
            <p:cNvSpPr>
              <a:spLocks noChangeShapeType="1"/>
            </p:cNvSpPr>
            <p:nvPr/>
          </p:nvSpPr>
          <p:spPr bwMode="auto">
            <a:xfrm flipV="1">
              <a:off x="2880" y="1200"/>
              <a:ext cx="0" cy="864"/>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00" name="Text Box 32"/>
            <p:cNvSpPr>
              <a:spLocks noChangeArrowheads="1"/>
            </p:cNvSpPr>
            <p:nvPr/>
          </p:nvSpPr>
          <p:spPr bwMode="auto">
            <a:xfrm>
              <a:off x="3600" y="720"/>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spcBef>
                  <a:spcPct val="50000"/>
                </a:spcBef>
              </a:pPr>
              <a:r>
                <a:rPr lang="en-US">
                  <a:effectLst>
                    <a:outerShdw blurRad="38100" dist="38100" dir="2700000" algn="tl">
                      <a:srgbClr val="000000"/>
                    </a:outerShdw>
                  </a:effectLst>
                  <a:latin typeface="Arial" charset="0"/>
                </a:rPr>
                <a:t>X</a:t>
              </a:r>
            </a:p>
          </p:txBody>
        </p:sp>
        <p:sp>
          <p:nvSpPr>
            <p:cNvPr id="16401" name="Line 33"/>
            <p:cNvSpPr>
              <a:spLocks noChangeShapeType="1"/>
            </p:cNvSpPr>
            <p:nvPr/>
          </p:nvSpPr>
          <p:spPr bwMode="auto">
            <a:xfrm>
              <a:off x="3312" y="816"/>
              <a:ext cx="288" cy="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02" name="Line 34"/>
            <p:cNvSpPr>
              <a:spLocks noChangeShapeType="1"/>
            </p:cNvSpPr>
            <p:nvPr/>
          </p:nvSpPr>
          <p:spPr bwMode="auto">
            <a:xfrm>
              <a:off x="3312" y="1056"/>
              <a:ext cx="288" cy="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03" name="Text Box 35"/>
            <p:cNvSpPr>
              <a:spLocks noChangeArrowheads="1"/>
            </p:cNvSpPr>
            <p:nvPr/>
          </p:nvSpPr>
          <p:spPr bwMode="auto">
            <a:xfrm>
              <a:off x="3600" y="969"/>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spcBef>
                  <a:spcPct val="50000"/>
                </a:spcBef>
              </a:pPr>
              <a:r>
                <a:rPr lang="en-US">
                  <a:effectLst>
                    <a:outerShdw blurRad="38100" dist="38100" dir="2700000" algn="tl">
                      <a:srgbClr val="000000"/>
                    </a:outerShdw>
                  </a:effectLst>
                  <a:latin typeface="Arial" charset="0"/>
                </a:rPr>
                <a:t>K</a:t>
              </a:r>
            </a:p>
          </p:txBody>
        </p:sp>
        <p:grpSp>
          <p:nvGrpSpPr>
            <p:cNvPr id="16404" name="Group 43"/>
            <p:cNvGrpSpPr>
              <a:grpSpLocks/>
            </p:cNvGrpSpPr>
            <p:nvPr/>
          </p:nvGrpSpPr>
          <p:grpSpPr bwMode="auto">
            <a:xfrm>
              <a:off x="3664" y="720"/>
              <a:ext cx="48" cy="48"/>
              <a:chOff x="280" y="3216"/>
              <a:chExt cx="88" cy="48"/>
            </a:xfrm>
          </p:grpSpPr>
          <p:sp>
            <p:nvSpPr>
              <p:cNvPr id="16405" name="Line 44"/>
              <p:cNvSpPr>
                <a:spLocks noChangeShapeType="1"/>
              </p:cNvSpPr>
              <p:nvPr/>
            </p:nvSpPr>
            <p:spPr bwMode="auto">
              <a:xfrm flipV="1">
                <a:off x="280" y="3216"/>
                <a:ext cx="48" cy="4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06" name="Line 45"/>
              <p:cNvSpPr>
                <a:spLocks noChangeShapeType="1"/>
              </p:cNvSpPr>
              <p:nvPr/>
            </p:nvSpPr>
            <p:spPr bwMode="auto">
              <a:xfrm rot="5400000" flipV="1">
                <a:off x="320" y="3216"/>
                <a:ext cx="48" cy="4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grpSp>
          <p:nvGrpSpPr>
            <p:cNvPr id="16407" name="Group 49"/>
            <p:cNvGrpSpPr>
              <a:grpSpLocks/>
            </p:cNvGrpSpPr>
            <p:nvPr/>
          </p:nvGrpSpPr>
          <p:grpSpPr bwMode="auto">
            <a:xfrm>
              <a:off x="3668" y="960"/>
              <a:ext cx="48" cy="48"/>
              <a:chOff x="280" y="3216"/>
              <a:chExt cx="88" cy="48"/>
            </a:xfrm>
          </p:grpSpPr>
          <p:sp>
            <p:nvSpPr>
              <p:cNvPr id="16408" name="Line 50"/>
              <p:cNvSpPr>
                <a:spLocks noChangeShapeType="1"/>
              </p:cNvSpPr>
              <p:nvPr/>
            </p:nvSpPr>
            <p:spPr bwMode="auto">
              <a:xfrm flipV="1">
                <a:off x="280" y="3216"/>
                <a:ext cx="48" cy="4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09" name="Line 51"/>
              <p:cNvSpPr>
                <a:spLocks noChangeShapeType="1"/>
              </p:cNvSpPr>
              <p:nvPr/>
            </p:nvSpPr>
            <p:spPr bwMode="auto">
              <a:xfrm rot="5400000" flipV="1">
                <a:off x="320" y="3216"/>
                <a:ext cx="48" cy="4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grpSp>
      <p:grpSp>
        <p:nvGrpSpPr>
          <p:cNvPr id="16410" name="Group 57"/>
          <p:cNvGrpSpPr>
            <a:grpSpLocks/>
          </p:cNvGrpSpPr>
          <p:nvPr/>
        </p:nvGrpSpPr>
        <p:grpSpPr bwMode="auto">
          <a:xfrm>
            <a:off x="215900" y="2362200"/>
            <a:ext cx="8699500" cy="1371600"/>
            <a:chOff x="136" y="1488"/>
            <a:chExt cx="5480" cy="864"/>
          </a:xfrm>
        </p:grpSpPr>
        <p:sp>
          <p:nvSpPr>
            <p:cNvPr id="16411" name="AutoShape 7"/>
            <p:cNvSpPr>
              <a:spLocks noChangeArrowheads="1"/>
            </p:cNvSpPr>
            <p:nvPr/>
          </p:nvSpPr>
          <p:spPr bwMode="auto">
            <a:xfrm>
              <a:off x="136" y="1824"/>
              <a:ext cx="680" cy="52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effectLst>
                    <a:outerShdw blurRad="38100" dist="38100" dir="2700000" algn="tl">
                      <a:srgbClr val="000000"/>
                    </a:outerShdw>
                  </a:effectLst>
                  <a:latin typeface="Times New Roman" pitchFamily="18" charset="0"/>
                  <a:cs typeface="Times New Roman" pitchFamily="18" charset="0"/>
                </a:rPr>
                <a:t>Message </a:t>
              </a:r>
            </a:p>
            <a:p>
              <a:pPr algn="ctr" eaLnBrk="0" hangingPunct="0"/>
              <a:r>
                <a:rPr lang="en-US">
                  <a:effectLst>
                    <a:outerShdw blurRad="38100" dist="38100" dir="2700000" algn="tl">
                      <a:srgbClr val="000000"/>
                    </a:outerShdw>
                  </a:effectLst>
                  <a:latin typeface="Times New Roman" pitchFamily="18" charset="0"/>
                  <a:cs typeface="Times New Roman" pitchFamily="18" charset="0"/>
                </a:rPr>
                <a:t>Source</a:t>
              </a:r>
            </a:p>
          </p:txBody>
        </p:sp>
        <p:sp>
          <p:nvSpPr>
            <p:cNvPr id="16412" name="AutoShape 8"/>
            <p:cNvSpPr>
              <a:spLocks noChangeArrowheads="1"/>
            </p:cNvSpPr>
            <p:nvPr/>
          </p:nvSpPr>
          <p:spPr bwMode="auto">
            <a:xfrm>
              <a:off x="4896" y="1776"/>
              <a:ext cx="720" cy="576"/>
            </a:xfrm>
            <a:prstGeom prst="roundRect">
              <a:avLst>
                <a:gd name="adj" fmla="val 16667"/>
              </a:avLst>
            </a:prstGeom>
            <a:solidFill>
              <a:srgbClr val="CCFF33"/>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dirty="0">
                  <a:effectLst>
                    <a:outerShdw blurRad="38100" dist="38100" dir="2700000" algn="tl">
                      <a:srgbClr val="000000"/>
                    </a:outerShdw>
                  </a:effectLst>
                  <a:latin typeface="Times New Roman" pitchFamily="18" charset="0"/>
                  <a:cs typeface="Times New Roman" pitchFamily="18" charset="0"/>
                </a:rPr>
                <a:t>Destination</a:t>
              </a:r>
            </a:p>
          </p:txBody>
        </p:sp>
        <p:sp>
          <p:nvSpPr>
            <p:cNvPr id="16413" name="AutoShape 9"/>
            <p:cNvSpPr>
              <a:spLocks noChangeArrowheads="1"/>
            </p:cNvSpPr>
            <p:nvPr/>
          </p:nvSpPr>
          <p:spPr bwMode="auto">
            <a:xfrm>
              <a:off x="1152" y="1824"/>
              <a:ext cx="680" cy="528"/>
            </a:xfrm>
            <a:prstGeom prst="roundRect">
              <a:avLst>
                <a:gd name="adj" fmla="val 16667"/>
              </a:avLst>
            </a:prstGeom>
            <a:solidFill>
              <a:schemeClr val="accent1"/>
            </a:soli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cap="flat"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0" hangingPunct="0"/>
              <a:r>
                <a:rPr lang="en-US" dirty="0">
                  <a:effectLst>
                    <a:outerShdw blurRad="38100" dist="38100" dir="2700000" algn="tl">
                      <a:srgbClr val="000000"/>
                    </a:outerShdw>
                  </a:effectLst>
                  <a:latin typeface="Times New Roman" pitchFamily="18" charset="0"/>
                  <a:cs typeface="Times New Roman" pitchFamily="18" charset="0"/>
                </a:rPr>
                <a:t>Encryption</a:t>
              </a:r>
            </a:p>
            <a:p>
              <a:pPr algn="ctr" eaLnBrk="0" hangingPunct="0"/>
              <a:r>
                <a:rPr lang="en-US" dirty="0">
                  <a:effectLst>
                    <a:outerShdw blurRad="38100" dist="38100" dir="2700000" algn="tl">
                      <a:srgbClr val="000000"/>
                    </a:outerShdw>
                  </a:effectLst>
                  <a:latin typeface="Times New Roman" pitchFamily="18" charset="0"/>
                  <a:cs typeface="Times New Roman" pitchFamily="18" charset="0"/>
                </a:rPr>
                <a:t>Algorithm</a:t>
              </a:r>
            </a:p>
          </p:txBody>
        </p:sp>
        <p:sp>
          <p:nvSpPr>
            <p:cNvPr id="16414" name="AutoShape 10"/>
            <p:cNvSpPr>
              <a:spLocks noChangeArrowheads="1"/>
            </p:cNvSpPr>
            <p:nvPr/>
          </p:nvSpPr>
          <p:spPr bwMode="auto">
            <a:xfrm>
              <a:off x="3784" y="1824"/>
              <a:ext cx="680" cy="528"/>
            </a:xfrm>
            <a:prstGeom prst="roundRect">
              <a:avLst>
                <a:gd name="adj" fmla="val 16667"/>
              </a:avLst>
            </a:prstGeom>
            <a:solidFill>
              <a:srgbClr val="CCFF33"/>
            </a:solidFill>
            <a:ln>
              <a:noFill/>
            </a:ln>
            <a:effectLst/>
            <a:scene3d>
              <a:camera prst="legacyObliqueTopRight"/>
              <a:lightRig rig="legacyFlat3" dir="b"/>
            </a:scene3d>
            <a:sp3d extrusionH="430200" prstMaterial="legacyMatte">
              <a:bevelT w="13500" h="13500" prst="angle"/>
              <a:bevelB w="13500" h="13500" prst="angle"/>
              <a:extrusionClr>
                <a:srgbClr val="CCFF33"/>
              </a:extrusionClr>
            </a:sp3d>
            <a:extLst>
              <a:ext uri="{91240B29-F687-4F45-9708-019B960494DF}">
                <a14:hiddenLine xmlns:a14="http://schemas.microsoft.com/office/drawing/2010/main" w="9525" cap="flat"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eaLnBrk="0" hangingPunct="0"/>
              <a:r>
                <a:rPr lang="en-US">
                  <a:effectLst>
                    <a:outerShdw blurRad="38100" dist="38100" dir="2700000" algn="tl">
                      <a:srgbClr val="000000"/>
                    </a:outerShdw>
                  </a:effectLst>
                  <a:latin typeface="Times New Roman" pitchFamily="18" charset="0"/>
                  <a:cs typeface="Times New Roman" pitchFamily="18" charset="0"/>
                </a:rPr>
                <a:t>Decryption</a:t>
              </a:r>
            </a:p>
            <a:p>
              <a:pPr algn="ctr" eaLnBrk="0" hangingPunct="0"/>
              <a:r>
                <a:rPr lang="en-US">
                  <a:effectLst>
                    <a:outerShdw blurRad="38100" dist="38100" dir="2700000" algn="tl">
                      <a:srgbClr val="000000"/>
                    </a:outerShdw>
                  </a:effectLst>
                  <a:latin typeface="Times New Roman" pitchFamily="18" charset="0"/>
                  <a:cs typeface="Times New Roman" pitchFamily="18" charset="0"/>
                </a:rPr>
                <a:t>Algorithm</a:t>
              </a:r>
            </a:p>
          </p:txBody>
        </p:sp>
        <p:sp>
          <p:nvSpPr>
            <p:cNvPr id="16415" name="Line 24"/>
            <p:cNvSpPr>
              <a:spLocks noChangeShapeType="1"/>
            </p:cNvSpPr>
            <p:nvPr/>
          </p:nvSpPr>
          <p:spPr bwMode="auto">
            <a:xfrm>
              <a:off x="816" y="2064"/>
              <a:ext cx="336" cy="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16" name="Line 25"/>
            <p:cNvSpPr>
              <a:spLocks noChangeShapeType="1"/>
            </p:cNvSpPr>
            <p:nvPr/>
          </p:nvSpPr>
          <p:spPr bwMode="auto">
            <a:xfrm>
              <a:off x="1824" y="2064"/>
              <a:ext cx="1968" cy="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17" name="Line 26"/>
            <p:cNvSpPr>
              <a:spLocks noChangeShapeType="1"/>
            </p:cNvSpPr>
            <p:nvPr/>
          </p:nvSpPr>
          <p:spPr bwMode="auto">
            <a:xfrm>
              <a:off x="4464" y="2064"/>
              <a:ext cx="432" cy="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16418" name="Text Box 28"/>
            <p:cNvSpPr>
              <a:spLocks noChangeArrowheads="1"/>
            </p:cNvSpPr>
            <p:nvPr/>
          </p:nvSpPr>
          <p:spPr bwMode="auto">
            <a:xfrm>
              <a:off x="864" y="1824"/>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spcBef>
                  <a:spcPct val="50000"/>
                </a:spcBef>
              </a:pPr>
              <a:r>
                <a:rPr lang="en-US">
                  <a:effectLst>
                    <a:outerShdw blurRad="38100" dist="38100" dir="2700000" algn="tl">
                      <a:srgbClr val="000000"/>
                    </a:outerShdw>
                  </a:effectLst>
                  <a:latin typeface="Arial" charset="0"/>
                </a:rPr>
                <a:t>X</a:t>
              </a:r>
            </a:p>
          </p:txBody>
        </p:sp>
        <p:sp>
          <p:nvSpPr>
            <p:cNvPr id="16419" name="Text Box 29"/>
            <p:cNvSpPr>
              <a:spLocks noChangeArrowheads="1"/>
            </p:cNvSpPr>
            <p:nvPr/>
          </p:nvSpPr>
          <p:spPr bwMode="auto">
            <a:xfrm>
              <a:off x="4608" y="1824"/>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spcBef>
                  <a:spcPct val="50000"/>
                </a:spcBef>
              </a:pPr>
              <a:r>
                <a:rPr lang="en-US">
                  <a:effectLst>
                    <a:outerShdw blurRad="38100" dist="38100" dir="2700000" algn="tl">
                      <a:srgbClr val="000000"/>
                    </a:outerShdw>
                  </a:effectLst>
                  <a:latin typeface="Arial" charset="0"/>
                </a:rPr>
                <a:t>X</a:t>
              </a:r>
            </a:p>
          </p:txBody>
        </p:sp>
        <p:sp>
          <p:nvSpPr>
            <p:cNvPr id="16420" name="Text Box 30"/>
            <p:cNvSpPr>
              <a:spLocks noChangeArrowheads="1"/>
            </p:cNvSpPr>
            <p:nvPr/>
          </p:nvSpPr>
          <p:spPr bwMode="auto">
            <a:xfrm>
              <a:off x="2208" y="1824"/>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spcBef>
                  <a:spcPct val="50000"/>
                </a:spcBef>
              </a:pPr>
              <a:r>
                <a:rPr lang="en-US">
                  <a:effectLst>
                    <a:outerShdw blurRad="38100" dist="38100" dir="2700000" algn="tl">
                      <a:srgbClr val="000000"/>
                    </a:outerShdw>
                  </a:effectLst>
                  <a:latin typeface="Arial" charset="0"/>
                </a:rPr>
                <a:t>Y</a:t>
              </a:r>
            </a:p>
          </p:txBody>
        </p:sp>
        <p:sp>
          <p:nvSpPr>
            <p:cNvPr id="16421" name="Rectangle 52"/>
            <p:cNvSpPr>
              <a:spLocks noChangeArrowheads="1"/>
            </p:cNvSpPr>
            <p:nvPr/>
          </p:nvSpPr>
          <p:spPr bwMode="auto">
            <a:xfrm>
              <a:off x="1932" y="2073"/>
              <a:ext cx="9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algn="r" rtl="1" eaLnBrk="0" hangingPunct="0"/>
              <a:r>
                <a:rPr lang="en-US">
                  <a:effectLst>
                    <a:outerShdw blurRad="38100" dist="38100" dir="2700000" algn="tl">
                      <a:srgbClr val="000000"/>
                    </a:outerShdw>
                  </a:effectLst>
                </a:rPr>
                <a:t>Y = E (K,X)</a:t>
              </a:r>
            </a:p>
          </p:txBody>
        </p:sp>
        <p:sp>
          <p:nvSpPr>
            <p:cNvPr id="16422" name="Rectangle 53"/>
            <p:cNvSpPr>
              <a:spLocks noChangeArrowheads="1"/>
            </p:cNvSpPr>
            <p:nvPr/>
          </p:nvSpPr>
          <p:spPr bwMode="auto">
            <a:xfrm>
              <a:off x="4264" y="1488"/>
              <a:ext cx="96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algn="r" rtl="1" eaLnBrk="0" hangingPunct="0"/>
              <a:r>
                <a:rPr lang="en-US">
                  <a:effectLst>
                    <a:outerShdw blurRad="38100" dist="38100" dir="2700000" algn="tl">
                      <a:srgbClr val="000000"/>
                    </a:outerShdw>
                  </a:effectLst>
                </a:rPr>
                <a:t>X = D (K,Y)</a:t>
              </a:r>
            </a:p>
          </p:txBody>
        </p:sp>
      </p:grpSp>
      <p:pic>
        <p:nvPicPr>
          <p:cNvPr id="16423" name="Picture 54" descr="symet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724400"/>
            <a:ext cx="56388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6387"/>
                                        </p:tgtEl>
                                        <p:attrNameLst>
                                          <p:attrName>style.visibility</p:attrName>
                                        </p:attrNameLst>
                                      </p:cBhvr>
                                      <p:to>
                                        <p:strVal val="visible"/>
                                      </p:to>
                                    </p:set>
                                    <p:anim calcmode="lin" valueType="num">
                                      <p:cBhvr additive="base">
                                        <p:cTn id="11" dur="500" fill="hold"/>
                                        <p:tgtEl>
                                          <p:spTgt spid="16387"/>
                                        </p:tgtEl>
                                        <p:attrNameLst>
                                          <p:attrName>ppt_x</p:attrName>
                                        </p:attrNameLst>
                                      </p:cBhvr>
                                      <p:tavLst>
                                        <p:tav tm="0">
                                          <p:val>
                                            <p:strVal val="#ppt_x"/>
                                          </p:val>
                                        </p:tav>
                                        <p:tav tm="100000">
                                          <p:val>
                                            <p:strVal val="#ppt_x"/>
                                          </p:val>
                                        </p:tav>
                                      </p:tavLst>
                                    </p:anim>
                                    <p:anim calcmode="lin" valueType="num">
                                      <p:cBhvr additive="base">
                                        <p:cTn id="12"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397"/>
                                        </p:tgtEl>
                                        <p:attrNameLst>
                                          <p:attrName>style.visibility</p:attrName>
                                        </p:attrNameLst>
                                      </p:cBhvr>
                                      <p:to>
                                        <p:strVal val="visible"/>
                                      </p:to>
                                    </p:set>
                                    <p:animEffect transition="in" filter="wipe(down)">
                                      <p:cBhvr>
                                        <p:cTn id="17" dur="500"/>
                                        <p:tgtEl>
                                          <p:spTgt spid="16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6423"/>
                                        </p:tgtEl>
                                        <p:attrNameLst>
                                          <p:attrName>style.visibility</p:attrName>
                                        </p:attrNameLst>
                                      </p:cBhvr>
                                      <p:to>
                                        <p:strVal val="visible"/>
                                      </p:to>
                                    </p:set>
                                    <p:animEffect transition="in" filter="checkerboard(across)">
                                      <p:cBhvr>
                                        <p:cTn id="22" dur="500"/>
                                        <p:tgtEl>
                                          <p:spTgt spid="16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0"/>
            <a:ext cx="53340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7411" name="Rectangle 3" descr="Green marble"/>
          <p:cNvSpPr>
            <a:spLocks noChangeArrowheads="1"/>
          </p:cNvSpPr>
          <p:nvPr/>
        </p:nvSpPr>
        <p:spPr bwMode="auto">
          <a:xfrm>
            <a:off x="1143000" y="76200"/>
            <a:ext cx="6858000" cy="679450"/>
          </a:xfrm>
          <a:prstGeom prst="rect">
            <a:avLst/>
          </a:prstGeom>
          <a:blipFill dpi="0" rotWithShape="1">
            <a:blip r:embed="rId3">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rtl="1" eaLnBrk="0" hangingPunct="0"/>
            <a:r>
              <a:rPr lang="en-GB" sz="3600" b="1" i="1">
                <a:effectLst>
                  <a:outerShdw blurRad="38100" dist="38100" dir="2700000" algn="tl">
                    <a:srgbClr val="C0C0C0"/>
                  </a:outerShdw>
                </a:effectLst>
                <a:latin typeface="Times New Roman" pitchFamily="18" charset="0"/>
                <a:cs typeface="Times New Roman" pitchFamily="18" charset="0"/>
              </a:rPr>
              <a:t>Example; on Stream Ciphers</a:t>
            </a:r>
            <a:endParaRPr lang="en-AU" sz="3600" b="1" i="1">
              <a:effectLst>
                <a:outerShdw blurRad="38100" dist="38100" dir="2700000" algn="tl">
                  <a:srgbClr val="C0C0C0"/>
                </a:outerShdw>
              </a:effectLst>
              <a:latin typeface="Times New Roman" pitchFamily="18" charset="0"/>
              <a:cs typeface="Times New Roman" pitchFamily="18" charset="0"/>
            </a:endParaRPr>
          </a:p>
        </p:txBody>
      </p:sp>
      <p:sp>
        <p:nvSpPr>
          <p:cNvPr id="17412" name="Rectangle 4"/>
          <p:cNvSpPr>
            <a:spLocks noChangeArrowheads="1"/>
          </p:cNvSpPr>
          <p:nvPr/>
        </p:nvSpPr>
        <p:spPr bwMode="auto">
          <a:xfrm>
            <a:off x="228600" y="3429000"/>
            <a:ext cx="8686800" cy="311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342900" indent="-342900" eaLnBrk="0" hangingPunct="0">
              <a:buFontTx/>
              <a:buChar char="•"/>
            </a:pPr>
            <a:r>
              <a:rPr lang="en-GB" dirty="0">
                <a:effectLst>
                  <a:outerShdw blurRad="38100" dist="38100" dir="2700000" algn="tl">
                    <a:srgbClr val="000000"/>
                  </a:outerShdw>
                </a:effectLst>
              </a:rPr>
              <a:t>A stream cipher is a symmetric (secret key) cipher that operates on small units of data (as small as a single bit) at a time.</a:t>
            </a:r>
          </a:p>
          <a:p>
            <a:pPr marL="342900" indent="-342900" eaLnBrk="0" hangingPunct="0">
              <a:buFontTx/>
              <a:buChar char="•"/>
            </a:pPr>
            <a:r>
              <a:rPr lang="en-GB" dirty="0">
                <a:effectLst>
                  <a:outerShdw blurRad="38100" dist="38100" dir="2700000" algn="tl">
                    <a:srgbClr val="000000"/>
                  </a:outerShdw>
                </a:effectLst>
              </a:rPr>
              <a:t>Sender and receiver both share the secret key</a:t>
            </a:r>
          </a:p>
          <a:p>
            <a:pPr marL="342900" indent="-342900" eaLnBrk="0" hangingPunct="0">
              <a:buFontTx/>
              <a:buChar char="•"/>
            </a:pPr>
            <a:r>
              <a:rPr lang="en-GB" dirty="0">
                <a:effectLst>
                  <a:outerShdw blurRad="38100" dist="38100" dir="2700000" algn="tl">
                    <a:srgbClr val="000000"/>
                  </a:outerShdw>
                </a:effectLst>
              </a:rPr>
              <a:t>To send a message the sender uses the key to produce an </a:t>
            </a:r>
            <a:r>
              <a:rPr lang="en-GB" i="1" dirty="0">
                <a:effectLst>
                  <a:outerShdw blurRad="38100" dist="38100" dir="2700000" algn="tl">
                    <a:srgbClr val="000000"/>
                  </a:outerShdw>
                </a:effectLst>
              </a:rPr>
              <a:t>infinite </a:t>
            </a:r>
            <a:r>
              <a:rPr lang="en-GB" dirty="0">
                <a:effectLst>
                  <a:outerShdw blurRad="38100" dist="38100" dir="2700000" algn="tl">
                    <a:srgbClr val="000000"/>
                  </a:outerShdw>
                </a:effectLst>
              </a:rPr>
              <a:t>pseudo-random </a:t>
            </a:r>
            <a:r>
              <a:rPr lang="en-GB" dirty="0" err="1">
                <a:effectLst>
                  <a:outerShdw blurRad="38100" dist="38100" dir="2700000" algn="tl">
                    <a:srgbClr val="000000"/>
                  </a:outerShdw>
                </a:effectLst>
              </a:rPr>
              <a:t>keystream</a:t>
            </a:r>
            <a:r>
              <a:rPr lang="en-GB" dirty="0">
                <a:effectLst>
                  <a:outerShdw blurRad="38100" dist="38100" dir="2700000" algn="tl">
                    <a:srgbClr val="000000"/>
                  </a:outerShdw>
                </a:effectLst>
              </a:rPr>
              <a:t>. The </a:t>
            </a:r>
            <a:r>
              <a:rPr lang="en-GB" dirty="0" err="1">
                <a:effectLst>
                  <a:outerShdw blurRad="38100" dist="38100" dir="2700000" algn="tl">
                    <a:srgbClr val="000000"/>
                  </a:outerShdw>
                </a:effectLst>
              </a:rPr>
              <a:t>keystream</a:t>
            </a:r>
            <a:r>
              <a:rPr lang="en-GB" dirty="0">
                <a:effectLst>
                  <a:outerShdw blurRad="38100" dist="38100" dir="2700000" algn="tl">
                    <a:srgbClr val="000000"/>
                  </a:outerShdw>
                </a:effectLst>
              </a:rPr>
              <a:t> is then logically combined with the plaintext, typically via an operation such as XOR to produce </a:t>
            </a:r>
            <a:r>
              <a:rPr lang="en-GB" dirty="0" err="1">
                <a:effectLst>
                  <a:outerShdw blurRad="38100" dist="38100" dir="2700000" algn="tl">
                    <a:srgbClr val="000000"/>
                  </a:outerShdw>
                </a:effectLst>
              </a:rPr>
              <a:t>ciphertext</a:t>
            </a:r>
            <a:r>
              <a:rPr lang="en-GB" dirty="0">
                <a:effectLst>
                  <a:outerShdw blurRad="38100" dist="38100" dir="2700000" algn="tl">
                    <a:srgbClr val="000000"/>
                  </a:outerShdw>
                </a:effectLst>
              </a:rPr>
              <a:t>.</a:t>
            </a:r>
          </a:p>
          <a:p>
            <a:pPr marL="342900" indent="-342900" eaLnBrk="0" hangingPunct="0">
              <a:buFontTx/>
              <a:buChar char="•"/>
            </a:pPr>
            <a:r>
              <a:rPr lang="en-GB" dirty="0">
                <a:effectLst>
                  <a:outerShdw blurRad="38100" dist="38100" dir="2700000" algn="tl">
                    <a:srgbClr val="000000"/>
                  </a:outerShdw>
                </a:effectLst>
              </a:rPr>
              <a:t>At the other end of the network, the receiver uses the shared secret key to produce an identical </a:t>
            </a:r>
            <a:r>
              <a:rPr lang="en-GB" dirty="0" err="1">
                <a:effectLst>
                  <a:outerShdw blurRad="38100" dist="38100" dir="2700000" algn="tl">
                    <a:srgbClr val="000000"/>
                  </a:outerShdw>
                </a:effectLst>
              </a:rPr>
              <a:t>keystream</a:t>
            </a:r>
            <a:r>
              <a:rPr lang="en-GB" dirty="0">
                <a:effectLst>
                  <a:outerShdw blurRad="38100" dist="38100" dir="2700000" algn="tl">
                    <a:srgbClr val="000000"/>
                  </a:outerShdw>
                </a:effectLst>
              </a:rPr>
              <a:t> to the sender. This is then XOR-</a:t>
            </a:r>
            <a:r>
              <a:rPr lang="en-GB" dirty="0" err="1">
                <a:effectLst>
                  <a:outerShdw blurRad="38100" dist="38100" dir="2700000" algn="tl">
                    <a:srgbClr val="000000"/>
                  </a:outerShdw>
                </a:effectLst>
              </a:rPr>
              <a:t>ed</a:t>
            </a:r>
            <a:r>
              <a:rPr lang="en-GB" dirty="0">
                <a:effectLst>
                  <a:outerShdw blurRad="38100" dist="38100" dir="2700000" algn="tl">
                    <a:srgbClr val="000000"/>
                  </a:outerShdw>
                </a:effectLst>
              </a:rPr>
              <a:t> with the incoming </a:t>
            </a:r>
            <a:r>
              <a:rPr lang="en-GB" dirty="0" err="1">
                <a:effectLst>
                  <a:outerShdw blurRad="38100" dist="38100" dir="2700000" algn="tl">
                    <a:srgbClr val="000000"/>
                  </a:outerShdw>
                </a:effectLst>
              </a:rPr>
              <a:t>ciphertext</a:t>
            </a:r>
            <a:r>
              <a:rPr lang="en-GB" dirty="0">
                <a:effectLst>
                  <a:outerShdw blurRad="38100" dist="38100" dir="2700000" algn="tl">
                    <a:srgbClr val="000000"/>
                  </a:outerShdw>
                </a:effectLst>
              </a:rPr>
              <a:t> to reproduce the original plaintext.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US" sz="3600" b="1" i="1">
                <a:solidFill>
                  <a:schemeClr val="tx1"/>
                </a:solidFill>
                <a:effectLst>
                  <a:outerShdw blurRad="38100" dist="38100" dir="2700000" algn="tl">
                    <a:srgbClr val="C0C0C0"/>
                  </a:outerShdw>
                </a:effectLst>
                <a:latin typeface="Times New Roman" pitchFamily="18" charset="0"/>
                <a:cs typeface="Times New Roman" pitchFamily="18" charset="0"/>
              </a:rPr>
              <a:t>Brute Force Search</a:t>
            </a:r>
            <a:endParaRPr lang="en-AU" sz="3600" b="1" i="1">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1507" name="Rectangle 3"/>
          <p:cNvSpPr>
            <a:spLocks noGrp="1" noChangeArrowheads="1"/>
          </p:cNvSpPr>
          <p:nvPr>
            <p:ph idx="1"/>
          </p:nvPr>
        </p:nvSpPr>
        <p:spPr bwMode="auto">
          <a:xfrm>
            <a:off x="457200" y="1190625"/>
            <a:ext cx="8229600" cy="1857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AU" sz="3400">
                <a:latin typeface="Times New Roman" pitchFamily="18" charset="0"/>
                <a:cs typeface="Times New Roman" pitchFamily="18" charset="0"/>
              </a:rPr>
              <a:t>always possible to simply try every key </a:t>
            </a:r>
          </a:p>
          <a:p>
            <a:pPr algn="l" rtl="0"/>
            <a:r>
              <a:rPr lang="en-AU" sz="3400">
                <a:latin typeface="Times New Roman" pitchFamily="18" charset="0"/>
                <a:cs typeface="Times New Roman" pitchFamily="18" charset="0"/>
              </a:rPr>
              <a:t>most basic attack, proportional to key size </a:t>
            </a:r>
          </a:p>
          <a:p>
            <a:pPr algn="l" rtl="0"/>
            <a:r>
              <a:rPr lang="en-AU" sz="3400">
                <a:latin typeface="Times New Roman" pitchFamily="18" charset="0"/>
                <a:cs typeface="Times New Roman" pitchFamily="18" charset="0"/>
              </a:rPr>
              <a:t>assume either know / recognise plaintext</a:t>
            </a:r>
          </a:p>
          <a:p>
            <a:pPr algn="l" rtl="0"/>
            <a:endParaRPr lang="en-US" sz="3400">
              <a:latin typeface="Times New Roman" pitchFamily="18" charset="0"/>
              <a:cs typeface="Times New Roman" pitchFamily="18" charset="0"/>
            </a:endParaRPr>
          </a:p>
          <a:p>
            <a:pPr algn="l" rtl="0"/>
            <a:endParaRPr lang="en-US" sz="3400">
              <a:latin typeface="Times New Roman" pitchFamily="18" charset="0"/>
              <a:cs typeface="Times New Roman" pitchFamily="18" charset="0"/>
            </a:endParaRPr>
          </a:p>
          <a:p>
            <a:pPr algn="l" rtl="0"/>
            <a:endParaRPr lang="en-AU" sz="3400">
              <a:latin typeface="Times New Roman" pitchFamily="18" charset="0"/>
              <a:cs typeface="Times New Roman" pitchFamily="18" charset="0"/>
            </a:endParaRPr>
          </a:p>
          <a:p>
            <a:pPr algn="l" rtl="0"/>
            <a:endParaRPr lang="en-AU" sz="3400">
              <a:latin typeface="Times New Roman" pitchFamily="18" charset="0"/>
              <a:cs typeface="Times New Roman" pitchFamily="18" charset="0"/>
            </a:endParaRPr>
          </a:p>
          <a:p>
            <a:pPr algn="l" rtl="0"/>
            <a:endParaRPr lang="en-AU" sz="3400">
              <a:latin typeface="Times New Roman" pitchFamily="18" charset="0"/>
              <a:cs typeface="Times New Roman" pitchFamily="18" charset="0"/>
            </a:endParaRPr>
          </a:p>
          <a:p>
            <a:pPr algn="l" rtl="0"/>
            <a:endParaRPr lang="en-AU" sz="3400">
              <a:latin typeface="Times New Roman" pitchFamily="18" charset="0"/>
              <a:cs typeface="Times New Roman" pitchFamily="18" charset="0"/>
            </a:endParaRPr>
          </a:p>
        </p:txBody>
      </p:sp>
      <p:graphicFrame>
        <p:nvGraphicFramePr>
          <p:cNvPr id="21508" name="Group 44"/>
          <p:cNvGraphicFramePr>
            <a:graphicFrameLocks noGrp="1"/>
          </p:cNvGraphicFramePr>
          <p:nvPr/>
        </p:nvGraphicFramePr>
        <p:xfrm>
          <a:off x="533400" y="3276600"/>
          <a:ext cx="8077200" cy="2872742"/>
        </p:xfrm>
        <a:graphic>
          <a:graphicData uri="http://schemas.openxmlformats.org/drawingml/2006/table">
            <a:tbl>
              <a:tblPr/>
              <a:tblGrid>
                <a:gridCol w="1504950"/>
                <a:gridCol w="1771650"/>
                <a:gridCol w="2584450"/>
                <a:gridCol w="2216150"/>
              </a:tblGrid>
              <a:tr h="554038">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Key Size (bits)</a:t>
                      </a:r>
                      <a:endParaRPr kumimoji="0" lang="en-US" sz="16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Number of Alternative Keys</a:t>
                      </a:r>
                      <a:endParaRPr kumimoji="0" lang="en-US" sz="16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Time required at 1 decryption/µs</a:t>
                      </a:r>
                      <a:endParaRPr kumimoji="0" lang="en-US" sz="16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Time required at 10</a:t>
                      </a:r>
                      <a:r>
                        <a:rPr kumimoji="0" lang="en-US" sz="1600" b="0" i="0" u="none" strike="noStrike" cap="none" normalizeH="0" baseline="30000" smtClean="0">
                          <a:ln>
                            <a:noFill/>
                          </a:ln>
                          <a:solidFill>
                            <a:srgbClr val="000000"/>
                          </a:solidFill>
                          <a:effectLst/>
                          <a:latin typeface="Times New Roman" pitchFamily="18" charset="0"/>
                          <a:cs typeface="Times New Roman" pitchFamily="18" charset="0"/>
                        </a:rPr>
                        <a:t>6</a:t>
                      </a: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decryptions/µs</a:t>
                      </a:r>
                      <a:endParaRPr kumimoji="0" lang="en-US" sz="16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32</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 4.3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9</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31</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µs	= 35.8 minutes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2.15 milliseconds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56</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 7.2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16</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55</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µs	= 1142 years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10.01 hours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128</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 3.4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38</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127</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µs	= 5.4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24</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years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5.4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18</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years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168</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168</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 3.7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50</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2</a:t>
                      </a:r>
                      <a:r>
                        <a:rPr kumimoji="0" lang="en-US" sz="1600" b="0" i="0" u="none" strike="noStrike" cap="none" normalizeH="0" baseline="30000" dirty="0" smtClean="0">
                          <a:ln>
                            <a:noFill/>
                          </a:ln>
                          <a:solidFill>
                            <a:schemeClr val="tx1"/>
                          </a:solidFill>
                          <a:effectLst/>
                          <a:latin typeface="Times New Roman" pitchFamily="18" charset="0"/>
                          <a:cs typeface="Times New Roman" pitchFamily="18" charset="0"/>
                        </a:rPr>
                        <a:t>167</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µs	= 5.9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dirty="0" smtClean="0">
                          <a:ln>
                            <a:noFill/>
                          </a:ln>
                          <a:solidFill>
                            <a:schemeClr val="tx1"/>
                          </a:solidFill>
                          <a:effectLst/>
                          <a:latin typeface="Times New Roman" pitchFamily="18" charset="0"/>
                          <a:cs typeface="Times New Roman" pitchFamily="18" charset="0"/>
                        </a:rPr>
                        <a:t>36</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years</a:t>
                      </a: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5.9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30</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years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26 characters (permutation)</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26! = 4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26</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2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26</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µs	= 6.4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12</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years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6.4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10</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6</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years</a:t>
                      </a: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04800" y="1143000"/>
            <a:ext cx="853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en-US" sz="5400" b="1" i="1">
                <a:solidFill>
                  <a:srgbClr val="6AF4A5"/>
                </a:solidFill>
                <a:effectLst>
                  <a:outerShdw blurRad="38100" dist="38100" dir="2700000" algn="tl">
                    <a:srgbClr val="000000"/>
                  </a:outerShdw>
                </a:effectLst>
                <a:latin typeface="Times New Roman" pitchFamily="18" charset="0"/>
                <a:cs typeface="Times New Roman" pitchFamily="18" charset="0"/>
              </a:rPr>
              <a:t>2-3 Substitution Techniques</a:t>
            </a:r>
            <a:endParaRPr lang="en-US" sz="5400" b="1" i="1">
              <a:solidFill>
                <a:srgbClr val="6AF4A5"/>
              </a:solidFill>
              <a:effectLst>
                <a:outerShdw blurRad="38100" dist="38100" dir="2700000" algn="tl">
                  <a:srgbClr val="000000"/>
                </a:outerShdw>
              </a:effectLst>
              <a:latin typeface="Times New Roman" pitchFamily="18" charset="0"/>
              <a:cs typeface="Times New Roman" pitchFamily="18" charset="0"/>
            </a:endParaRPr>
          </a:p>
        </p:txBody>
      </p:sp>
      <p:pic>
        <p:nvPicPr>
          <p:cNvPr id="22531" name="Picture 4" descr="CX-52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44958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219200" y="457200"/>
            <a:ext cx="6629400" cy="1066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AU" sz="3200" b="1" i="1">
                <a:solidFill>
                  <a:srgbClr val="000000"/>
                </a:solidFill>
                <a:effectLst>
                  <a:outerShdw blurRad="38100" dist="38100" dir="2700000" algn="tl">
                    <a:srgbClr val="FFFFFF"/>
                  </a:outerShdw>
                </a:effectLst>
                <a:latin typeface="Times New Roman" pitchFamily="18" charset="0"/>
                <a:cs typeface="Times New Roman" pitchFamily="18" charset="0"/>
              </a:rPr>
              <a:t>Encryption Techniques</a:t>
            </a:r>
          </a:p>
          <a:p>
            <a:pPr algn="ctr" eaLnBrk="0" hangingPunct="0"/>
            <a:r>
              <a:rPr lang="en-AU" sz="2400" b="1" i="1">
                <a:solidFill>
                  <a:srgbClr val="000000"/>
                </a:solidFill>
                <a:effectLst>
                  <a:outerShdw blurRad="38100" dist="38100" dir="2700000" algn="tl">
                    <a:srgbClr val="FFFFFF"/>
                  </a:outerShdw>
                </a:effectLst>
                <a:latin typeface="Times New Roman" pitchFamily="18" charset="0"/>
                <a:cs typeface="Times New Roman" pitchFamily="18" charset="0"/>
              </a:rPr>
              <a:t>According to the </a:t>
            </a:r>
            <a:r>
              <a:rPr lang="en-US" sz="2400" b="1" i="1">
                <a:solidFill>
                  <a:srgbClr val="000000"/>
                </a:solidFill>
                <a:effectLst>
                  <a:outerShdw blurRad="38100" dist="38100" dir="2700000" algn="tl">
                    <a:srgbClr val="FFFFFF"/>
                  </a:outerShdw>
                </a:effectLst>
                <a:latin typeface="Times New Roman" pitchFamily="18" charset="0"/>
                <a:cs typeface="Times New Roman" pitchFamily="18" charset="0"/>
              </a:rPr>
              <a:t>type of encryption operations used</a:t>
            </a:r>
            <a:r>
              <a:rPr lang="en-US"/>
              <a:t> </a:t>
            </a:r>
          </a:p>
        </p:txBody>
      </p:sp>
      <p:sp>
        <p:nvSpPr>
          <p:cNvPr id="23555" name="Rectangle 3"/>
          <p:cNvSpPr>
            <a:spLocks noChangeArrowheads="1"/>
          </p:cNvSpPr>
          <p:nvPr/>
        </p:nvSpPr>
        <p:spPr bwMode="auto">
          <a:xfrm>
            <a:off x="304800" y="2286000"/>
            <a:ext cx="2514600" cy="1371600"/>
          </a:xfrm>
          <a:prstGeom prst="rect">
            <a:avLst/>
          </a:prstGeom>
          <a:gradFill rotWithShape="1">
            <a:gsLst>
              <a:gs pos="0">
                <a:srgbClr val="78602F"/>
              </a:gs>
              <a:gs pos="50000">
                <a:schemeClr val="folHlink"/>
              </a:gs>
              <a:gs pos="100000">
                <a:srgbClr val="7860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Substitution </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Encryption </a:t>
            </a:r>
          </a:p>
        </p:txBody>
      </p:sp>
      <p:sp>
        <p:nvSpPr>
          <p:cNvPr id="23556" name="Rectangle 4"/>
          <p:cNvSpPr>
            <a:spLocks noChangeArrowheads="1"/>
          </p:cNvSpPr>
          <p:nvPr/>
        </p:nvSpPr>
        <p:spPr bwMode="auto">
          <a:xfrm>
            <a:off x="3124200" y="2286000"/>
            <a:ext cx="2514600" cy="1371600"/>
          </a:xfrm>
          <a:prstGeom prst="rect">
            <a:avLst/>
          </a:prstGeom>
          <a:gradFill rotWithShape="1">
            <a:gsLst>
              <a:gs pos="0">
                <a:srgbClr val="783A59"/>
              </a:gs>
              <a:gs pos="50000">
                <a:srgbClr val="FF7DBE"/>
              </a:gs>
              <a:gs pos="100000">
                <a:srgbClr val="783A59"/>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Transposition </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Encryption</a:t>
            </a:r>
          </a:p>
        </p:txBody>
      </p:sp>
      <p:sp>
        <p:nvSpPr>
          <p:cNvPr id="23557" name="Rectangle 5"/>
          <p:cNvSpPr>
            <a:spLocks noChangeArrowheads="1"/>
          </p:cNvSpPr>
          <p:nvPr/>
        </p:nvSpPr>
        <p:spPr bwMode="auto">
          <a:xfrm>
            <a:off x="6019800" y="2286000"/>
            <a:ext cx="2514600" cy="1371600"/>
          </a:xfrm>
          <a:prstGeom prst="rect">
            <a:avLst/>
          </a:prstGeom>
          <a:gradFill rotWithShape="1">
            <a:gsLst>
              <a:gs pos="0">
                <a:srgbClr val="783A59"/>
              </a:gs>
              <a:gs pos="50000">
                <a:srgbClr val="FF7DBE"/>
              </a:gs>
              <a:gs pos="100000">
                <a:srgbClr val="783A59"/>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Product </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Encryption</a:t>
            </a:r>
          </a:p>
        </p:txBody>
      </p:sp>
      <p:grpSp>
        <p:nvGrpSpPr>
          <p:cNvPr id="23558" name="Group 6"/>
          <p:cNvGrpSpPr>
            <a:grpSpLocks/>
          </p:cNvGrpSpPr>
          <p:nvPr/>
        </p:nvGrpSpPr>
        <p:grpSpPr bwMode="auto">
          <a:xfrm>
            <a:off x="1524000" y="1524000"/>
            <a:ext cx="5715000" cy="762000"/>
            <a:chOff x="960" y="960"/>
            <a:chExt cx="3600" cy="480"/>
          </a:xfrm>
        </p:grpSpPr>
        <p:grpSp>
          <p:nvGrpSpPr>
            <p:cNvPr id="23559" name="Group 7"/>
            <p:cNvGrpSpPr>
              <a:grpSpLocks/>
            </p:cNvGrpSpPr>
            <p:nvPr/>
          </p:nvGrpSpPr>
          <p:grpSpPr bwMode="auto">
            <a:xfrm>
              <a:off x="960" y="960"/>
              <a:ext cx="3600" cy="480"/>
              <a:chOff x="1392" y="1104"/>
              <a:chExt cx="2976" cy="480"/>
            </a:xfrm>
          </p:grpSpPr>
          <p:sp>
            <p:nvSpPr>
              <p:cNvPr id="23560" name="Line 8"/>
              <p:cNvSpPr>
                <a:spLocks noChangeShapeType="1"/>
              </p:cNvSpPr>
              <p:nvPr/>
            </p:nvSpPr>
            <p:spPr bwMode="auto">
              <a:xfrm flipH="1">
                <a:off x="1392" y="1344"/>
                <a:ext cx="2976"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23561" name="Line 9"/>
              <p:cNvSpPr>
                <a:spLocks noChangeShapeType="1"/>
              </p:cNvSpPr>
              <p:nvPr/>
            </p:nvSpPr>
            <p:spPr bwMode="auto">
              <a:xfrm>
                <a:off x="4368"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23562" name="Line 10"/>
              <p:cNvSpPr>
                <a:spLocks noChangeShapeType="1"/>
              </p:cNvSpPr>
              <p:nvPr/>
            </p:nvSpPr>
            <p:spPr bwMode="auto">
              <a:xfrm>
                <a:off x="1392"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23563" name="Line 11"/>
              <p:cNvSpPr>
                <a:spLocks noChangeShapeType="1"/>
              </p:cNvSpPr>
              <p:nvPr/>
            </p:nvSpPr>
            <p:spPr bwMode="auto">
              <a:xfrm flipV="1">
                <a:off x="2832" y="1104"/>
                <a:ext cx="0" cy="24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
          <p:nvSpPr>
            <p:cNvPr id="23564" name="Line 12"/>
            <p:cNvSpPr>
              <a:spLocks noChangeShapeType="1"/>
            </p:cNvSpPr>
            <p:nvPr/>
          </p:nvSpPr>
          <p:spPr bwMode="auto">
            <a:xfrm>
              <a:off x="2706" y="1200"/>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pic>
        <p:nvPicPr>
          <p:cNvPr id="23565" name="Picture 13" descr="j028365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1335088"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3566" name="Line 14"/>
          <p:cNvSpPr>
            <a:spLocks noChangeShapeType="1"/>
          </p:cNvSpPr>
          <p:nvPr/>
        </p:nvSpPr>
        <p:spPr bwMode="auto">
          <a:xfrm>
            <a:off x="1600200" y="3657600"/>
            <a:ext cx="0" cy="533400"/>
          </a:xfrm>
          <a:prstGeom prst="line">
            <a:avLst/>
          </a:prstGeom>
          <a:noFill/>
          <a:ln w="28575" algn="ctr">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pic>
        <p:nvPicPr>
          <p:cNvPr id="23567" name="Picture 15" descr="AG00112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740000">
            <a:off x="304800" y="3657600"/>
            <a:ext cx="3571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US" sz="3600" b="1" i="1">
                <a:solidFill>
                  <a:schemeClr val="tx1"/>
                </a:solidFill>
                <a:effectLst>
                  <a:outerShdw blurRad="38100" dist="38100" dir="2700000" algn="tl">
                    <a:srgbClr val="C0C0C0"/>
                  </a:outerShdw>
                </a:effectLst>
                <a:latin typeface="Times New Roman" pitchFamily="18" charset="0"/>
                <a:cs typeface="Times New Roman" pitchFamily="18" charset="0"/>
              </a:rPr>
              <a:t>Classical Substitution Ciphers</a:t>
            </a:r>
            <a:endParaRPr lang="en-AU" sz="3600" b="1" i="1">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4579" name="Rectangle 3"/>
          <p:cNvSpPr>
            <a:spLocks noGrp="1" noChangeArrowheads="1"/>
          </p:cNvSpPr>
          <p:nvPr>
            <p:ph idx="1"/>
          </p:nvPr>
        </p:nvSpPr>
        <p:spPr bwMode="auto">
          <a:xfrm>
            <a:off x="457200" y="990600"/>
            <a:ext cx="8229600" cy="3505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US" sz="3600">
                <a:latin typeface="Times New Roman" pitchFamily="18" charset="0"/>
                <a:cs typeface="Times New Roman" pitchFamily="18" charset="0"/>
              </a:rPr>
              <a:t>where </a:t>
            </a:r>
            <a:r>
              <a:rPr lang="en-AU" sz="3600">
                <a:latin typeface="Times New Roman" pitchFamily="18" charset="0"/>
                <a:cs typeface="Times New Roman" pitchFamily="18" charset="0"/>
              </a:rPr>
              <a:t>letters of plaintext are replaced by other letters or by numbers or symbols</a:t>
            </a:r>
          </a:p>
          <a:p>
            <a:pPr algn="l" rtl="0"/>
            <a:r>
              <a:rPr lang="en-US" sz="3600">
                <a:latin typeface="Times New Roman" pitchFamily="18" charset="0"/>
                <a:cs typeface="Times New Roman" pitchFamily="18" charset="0"/>
              </a:rPr>
              <a:t>or if plaintext is </a:t>
            </a:r>
            <a:r>
              <a:rPr lang="en-AU" sz="3600">
                <a:latin typeface="Times New Roman" pitchFamily="18" charset="0"/>
                <a:cs typeface="Times New Roman" pitchFamily="18" charset="0"/>
              </a:rPr>
              <a:t>viewed as a sequence of bits, then substitution involves replacing plaintext bit patterns with ciphertext bit patterns</a:t>
            </a:r>
          </a:p>
          <a:p>
            <a:pPr algn="l" rtl="0"/>
            <a:endParaRPr lang="en-AU" sz="3600">
              <a:latin typeface="Times New Roman" pitchFamily="18" charset="0"/>
              <a:cs typeface="Times New Roman" pitchFamily="18" charset="0"/>
            </a:endParaRPr>
          </a:p>
          <a:p>
            <a:pPr algn="l" rtl="0"/>
            <a:endParaRPr lang="en-AU" sz="3600">
              <a:latin typeface="Times New Roman" pitchFamily="18" charset="0"/>
              <a:cs typeface="Times New Roman" pitchFamily="18" charset="0"/>
            </a:endParaRPr>
          </a:p>
        </p:txBody>
      </p:sp>
      <p:pic>
        <p:nvPicPr>
          <p:cNvPr id="24580" name="Picture 4" descr="j016311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800600"/>
            <a:ext cx="81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4581" name="Picture 5" descr="j033685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800600"/>
            <a:ext cx="990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4582" name="AutoShape 6"/>
          <p:cNvSpPr>
            <a:spLocks noChangeArrowheads="1"/>
          </p:cNvSpPr>
          <p:nvPr/>
        </p:nvSpPr>
        <p:spPr bwMode="auto">
          <a:xfrm>
            <a:off x="4267200" y="5105400"/>
            <a:ext cx="1143000" cy="381000"/>
          </a:xfrm>
          <a:prstGeom prst="rightArrow">
            <a:avLst>
              <a:gd name="adj1" fmla="val 50000"/>
              <a:gd name="adj2" fmla="val 7500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Caesar Cipher</a:t>
            </a:r>
          </a:p>
        </p:txBody>
      </p:sp>
      <p:sp>
        <p:nvSpPr>
          <p:cNvPr id="25603" name="Rectangle 3"/>
          <p:cNvSpPr>
            <a:spLocks noGrp="1" noChangeArrowheads="1"/>
          </p:cNvSpPr>
          <p:nvPr>
            <p:ph idx="1"/>
          </p:nvPr>
        </p:nvSpPr>
        <p:spPr bwMode="auto">
          <a:xfrm>
            <a:off x="457200" y="914400"/>
            <a:ext cx="8229600" cy="3611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AU" sz="2800" dirty="0">
                <a:latin typeface="Times New Roman" pitchFamily="18" charset="0"/>
                <a:cs typeface="Times New Roman" pitchFamily="18" charset="0"/>
              </a:rPr>
              <a:t>earliest known substitution cipher</a:t>
            </a:r>
          </a:p>
          <a:p>
            <a:pPr algn="l" rtl="0"/>
            <a:r>
              <a:rPr lang="en-AU" sz="2800" dirty="0">
                <a:latin typeface="Times New Roman" pitchFamily="18" charset="0"/>
                <a:cs typeface="Times New Roman" pitchFamily="18" charset="0"/>
              </a:rPr>
              <a:t>by Julius Caesar </a:t>
            </a:r>
          </a:p>
          <a:p>
            <a:pPr algn="l" rtl="0"/>
            <a:r>
              <a:rPr lang="en-AU" sz="2800" dirty="0">
                <a:latin typeface="Times New Roman" pitchFamily="18" charset="0"/>
                <a:cs typeface="Times New Roman" pitchFamily="18" charset="0"/>
              </a:rPr>
              <a:t>first attested use in military affairs</a:t>
            </a:r>
          </a:p>
          <a:p>
            <a:pPr algn="l" rtl="0"/>
            <a:r>
              <a:rPr lang="en-AU" sz="2800" dirty="0">
                <a:latin typeface="Times New Roman" pitchFamily="18" charset="0"/>
                <a:cs typeface="Times New Roman" pitchFamily="18" charset="0"/>
              </a:rPr>
              <a:t>replaces each letter by 3rd letter on</a:t>
            </a:r>
          </a:p>
          <a:p>
            <a:pPr algn="l" rtl="0"/>
            <a:r>
              <a:rPr lang="en-US" sz="2800" dirty="0">
                <a:latin typeface="Times New Roman" pitchFamily="18" charset="0"/>
                <a:cs typeface="Times New Roman" pitchFamily="18" charset="0"/>
              </a:rPr>
              <a:t>example:</a:t>
            </a:r>
            <a:endParaRPr lang="en-AU" sz="2800" dirty="0">
              <a:latin typeface="Times New Roman" pitchFamily="18" charset="0"/>
              <a:cs typeface="Times New Roman" pitchFamily="18" charset="0"/>
            </a:endParaRPr>
          </a:p>
          <a:p>
            <a:pPr lvl="1" algn="l" rtl="0">
              <a:buClr>
                <a:schemeClr val="hlink"/>
              </a:buClr>
            </a:pPr>
            <a:r>
              <a:rPr lang="en-AU" dirty="0">
                <a:latin typeface="Times New Roman" pitchFamily="18" charset="0"/>
                <a:cs typeface="Times New Roman" pitchFamily="18" charset="0"/>
              </a:rPr>
              <a:t>meet me after the toga party</a:t>
            </a:r>
          </a:p>
          <a:p>
            <a:pPr lvl="1" algn="l" rtl="0">
              <a:buClr>
                <a:schemeClr val="hlink"/>
              </a:buClr>
            </a:pPr>
            <a:r>
              <a:rPr lang="en-AU" dirty="0">
                <a:latin typeface="Times New Roman" pitchFamily="18" charset="0"/>
                <a:cs typeface="Times New Roman" pitchFamily="18" charset="0"/>
              </a:rPr>
              <a:t>PHHW PH DIWHU WKH WRJD SDUWB</a:t>
            </a:r>
          </a:p>
        </p:txBody>
      </p:sp>
      <p:pic>
        <p:nvPicPr>
          <p:cNvPr id="25604" name="Picture 4" descr="Caesar Ciph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476750"/>
            <a:ext cx="4852988"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Pink tissue paper"/>
          <p:cNvSpPr>
            <a:spLocks noChangeArrowheads="1"/>
          </p:cNvSpPr>
          <p:nvPr/>
        </p:nvSpPr>
        <p:spPr bwMode="auto">
          <a:xfrm>
            <a:off x="381000" y="1219200"/>
            <a:ext cx="8382000" cy="425450"/>
          </a:xfrm>
          <a:prstGeom prst="rect">
            <a:avLst/>
          </a:prstGeom>
          <a:blipFill dpi="0" rotWithShape="1">
            <a:blip r:embed="rId2">
              <a:alphaModFix amt="96000"/>
            </a:blip>
            <a:srcRect/>
            <a:tile tx="0" ty="0" sx="100000" sy="100000" flip="none" algn="tl"/>
          </a:blipFill>
          <a:ln w="28575" algn="ctr">
            <a:solidFill>
              <a:srgbClr val="3366FF"/>
            </a:solidFill>
            <a:miter lim="800000"/>
            <a:headEnd/>
            <a:tailEnd/>
          </a:ln>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2. </a:t>
            </a:r>
            <a:r>
              <a:rPr lang="en-GB" i="1">
                <a:effectLst>
                  <a:outerShdw blurRad="38100" dist="38100" dir="2700000" algn="tl">
                    <a:srgbClr val="C0C0C0"/>
                  </a:outerShdw>
                </a:effectLst>
              </a:rPr>
              <a:t>Mathematics Background.</a:t>
            </a:r>
          </a:p>
        </p:txBody>
      </p:sp>
      <p:sp>
        <p:nvSpPr>
          <p:cNvPr id="3075" name="Text Box 3" descr="Pink tissue paper"/>
          <p:cNvSpPr>
            <a:spLocks noChangeArrowheads="1"/>
          </p:cNvSpPr>
          <p:nvPr/>
        </p:nvSpPr>
        <p:spPr bwMode="auto">
          <a:xfrm>
            <a:off x="381000" y="1600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3. </a:t>
            </a:r>
            <a:r>
              <a:rPr lang="en-GB" i="1">
                <a:effectLst>
                  <a:outerShdw blurRad="38100" dist="38100" dir="2700000" algn="tl">
                    <a:srgbClr val="C0C0C0"/>
                  </a:outerShdw>
                </a:effectLst>
              </a:rPr>
              <a:t>Number-Theoretic Reference Problems.</a:t>
            </a:r>
          </a:p>
        </p:txBody>
      </p:sp>
      <p:sp>
        <p:nvSpPr>
          <p:cNvPr id="3076" name="Text Box 4" descr="Green marble"/>
          <p:cNvSpPr>
            <a:spLocks noChangeArrowheads="1"/>
          </p:cNvSpPr>
          <p:nvPr/>
        </p:nvSpPr>
        <p:spPr bwMode="auto">
          <a:xfrm>
            <a:off x="1600200" y="76200"/>
            <a:ext cx="6096000" cy="679450"/>
          </a:xfrm>
          <a:prstGeom prst="rect">
            <a:avLst/>
          </a:prstGeom>
          <a:blipFill dpi="0" rotWithShape="1">
            <a:blip r:embed="rId3">
              <a:alphaModFix amt="98000"/>
            </a:blip>
            <a:srcRect/>
            <a:tile tx="0" ty="0" sx="100000" sy="100000" flip="none" algn="tl"/>
          </a:blipFill>
          <a:ln w="381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rtl="1" eaLnBrk="0" hangingPunct="0"/>
            <a:r>
              <a:rPr lang="en-US" sz="3600" b="1" i="1">
                <a:effectLst>
                  <a:outerShdw blurRad="38100" dist="38100" dir="2700000" algn="tl">
                    <a:srgbClr val="C0C0C0"/>
                  </a:outerShdw>
                </a:effectLst>
                <a:latin typeface="Times New Roman" pitchFamily="18" charset="0"/>
                <a:cs typeface="Times New Roman" pitchFamily="18" charset="0"/>
              </a:rPr>
              <a:t>Main Topics</a:t>
            </a:r>
          </a:p>
        </p:txBody>
      </p:sp>
      <p:sp>
        <p:nvSpPr>
          <p:cNvPr id="3077" name="Text Box 5" descr="Pink tissue paper"/>
          <p:cNvSpPr>
            <a:spLocks noChangeArrowheads="1"/>
          </p:cNvSpPr>
          <p:nvPr/>
        </p:nvSpPr>
        <p:spPr bwMode="auto">
          <a:xfrm>
            <a:off x="381000" y="1981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4. </a:t>
            </a:r>
            <a:r>
              <a:rPr lang="en-GB" i="1">
                <a:effectLst>
                  <a:outerShdw blurRad="38100" dist="38100" dir="2700000" algn="tl">
                    <a:srgbClr val="C0C0C0"/>
                  </a:outerShdw>
                </a:effectLst>
              </a:rPr>
              <a:t>Public-Key Parameters.</a:t>
            </a:r>
          </a:p>
        </p:txBody>
      </p:sp>
      <p:sp>
        <p:nvSpPr>
          <p:cNvPr id="3078" name="Text Box 7" descr="Pink tissue paper"/>
          <p:cNvSpPr>
            <a:spLocks noChangeArrowheads="1"/>
          </p:cNvSpPr>
          <p:nvPr/>
        </p:nvSpPr>
        <p:spPr bwMode="auto">
          <a:xfrm>
            <a:off x="381000" y="2362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5. </a:t>
            </a:r>
            <a:r>
              <a:rPr lang="en-GB" i="1">
                <a:effectLst>
                  <a:outerShdw blurRad="38100" dist="38100" dir="2700000" algn="tl">
                    <a:srgbClr val="C0C0C0"/>
                  </a:outerShdw>
                </a:effectLst>
              </a:rPr>
              <a:t>Pseudorandom Bits and Sequences.</a:t>
            </a:r>
            <a:endParaRPr lang="en-US" sz="2000" i="1">
              <a:solidFill>
                <a:srgbClr val="000066"/>
              </a:solidFill>
              <a:effectLst>
                <a:outerShdw blurRad="38100" dist="38100" dir="2700000" algn="tl">
                  <a:srgbClr val="C0C0C0"/>
                </a:outerShdw>
              </a:effectLst>
              <a:latin typeface="Times New Roman" pitchFamily="18" charset="0"/>
              <a:cs typeface="Times New Roman" pitchFamily="18" charset="0"/>
            </a:endParaRPr>
          </a:p>
        </p:txBody>
      </p:sp>
      <p:sp>
        <p:nvSpPr>
          <p:cNvPr id="3079" name="Text Box 9" descr="Pink tissue paper"/>
          <p:cNvSpPr>
            <a:spLocks noChangeArrowheads="1"/>
          </p:cNvSpPr>
          <p:nvPr/>
        </p:nvSpPr>
        <p:spPr bwMode="auto">
          <a:xfrm>
            <a:off x="381000" y="2743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6. </a:t>
            </a:r>
            <a:r>
              <a:rPr lang="en-GB" i="1">
                <a:effectLst>
                  <a:outerShdw blurRad="38100" dist="38100" dir="2700000" algn="tl">
                    <a:srgbClr val="C0C0C0"/>
                  </a:outerShdw>
                </a:effectLst>
              </a:rPr>
              <a:t>Stream Ciphers.</a:t>
            </a:r>
          </a:p>
        </p:txBody>
      </p:sp>
      <p:sp>
        <p:nvSpPr>
          <p:cNvPr id="3080" name="Text Box 10" descr="Pink tissue paper"/>
          <p:cNvSpPr>
            <a:spLocks noChangeArrowheads="1"/>
          </p:cNvSpPr>
          <p:nvPr/>
        </p:nvSpPr>
        <p:spPr bwMode="auto">
          <a:xfrm>
            <a:off x="381000" y="3124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7. </a:t>
            </a:r>
            <a:r>
              <a:rPr lang="en-GB" i="1">
                <a:effectLst>
                  <a:outerShdw blurRad="38100" dist="38100" dir="2700000" algn="tl">
                    <a:srgbClr val="C0C0C0"/>
                  </a:outerShdw>
                </a:effectLst>
              </a:rPr>
              <a:t>Block Ciphers.</a:t>
            </a:r>
          </a:p>
        </p:txBody>
      </p:sp>
      <p:sp>
        <p:nvSpPr>
          <p:cNvPr id="3081" name="Text Box 11" descr="Pink tissue paper"/>
          <p:cNvSpPr>
            <a:spLocks noChangeArrowheads="1"/>
          </p:cNvSpPr>
          <p:nvPr/>
        </p:nvSpPr>
        <p:spPr bwMode="auto">
          <a:xfrm>
            <a:off x="381000" y="3505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8. </a:t>
            </a:r>
            <a:r>
              <a:rPr lang="en-GB" i="1">
                <a:effectLst>
                  <a:outerShdw blurRad="38100" dist="38100" dir="2700000" algn="tl">
                    <a:srgbClr val="C0C0C0"/>
                  </a:outerShdw>
                </a:effectLst>
              </a:rPr>
              <a:t>Public-Key Encryption.</a:t>
            </a:r>
          </a:p>
        </p:txBody>
      </p:sp>
      <p:sp>
        <p:nvSpPr>
          <p:cNvPr id="3082" name="Text Box 12" descr="Pink tissue paper"/>
          <p:cNvSpPr>
            <a:spLocks noChangeArrowheads="1"/>
          </p:cNvSpPr>
          <p:nvPr/>
        </p:nvSpPr>
        <p:spPr bwMode="auto">
          <a:xfrm>
            <a:off x="381000" y="4267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10. </a:t>
            </a:r>
            <a:r>
              <a:rPr lang="en-GB" i="1">
                <a:effectLst>
                  <a:outerShdw blurRad="38100" dist="38100" dir="2700000" algn="tl">
                    <a:srgbClr val="C0C0C0"/>
                  </a:outerShdw>
                </a:effectLst>
              </a:rPr>
              <a:t>Identification and Entity Authentication.</a:t>
            </a:r>
            <a:endParaRPr lang="en-US" sz="2000" i="1">
              <a:solidFill>
                <a:srgbClr val="000066"/>
              </a:solidFill>
              <a:effectLst>
                <a:outerShdw blurRad="38100" dist="38100" dir="2700000" algn="tl">
                  <a:srgbClr val="C0C0C0"/>
                </a:outerShdw>
              </a:effectLst>
              <a:latin typeface="Times New Roman" pitchFamily="18" charset="0"/>
              <a:cs typeface="Times New Roman" pitchFamily="18" charset="0"/>
            </a:endParaRPr>
          </a:p>
        </p:txBody>
      </p:sp>
      <p:sp>
        <p:nvSpPr>
          <p:cNvPr id="3083" name="Text Box 14" descr="Pink tissue paper"/>
          <p:cNvSpPr>
            <a:spLocks noChangeArrowheads="1"/>
          </p:cNvSpPr>
          <p:nvPr/>
        </p:nvSpPr>
        <p:spPr bwMode="auto">
          <a:xfrm>
            <a:off x="381000" y="3886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9. </a:t>
            </a:r>
            <a:r>
              <a:rPr lang="en-GB" i="1">
                <a:effectLst>
                  <a:outerShdw blurRad="38100" dist="38100" dir="2700000" algn="tl">
                    <a:srgbClr val="C0C0C0"/>
                  </a:outerShdw>
                </a:effectLst>
              </a:rPr>
              <a:t>Hash Functions and Data Integrity.</a:t>
            </a:r>
          </a:p>
        </p:txBody>
      </p:sp>
      <p:sp>
        <p:nvSpPr>
          <p:cNvPr id="3084" name="Rectangle 15" descr="Pink tissue paper"/>
          <p:cNvSpPr>
            <a:spLocks noChangeArrowheads="1"/>
          </p:cNvSpPr>
          <p:nvPr/>
        </p:nvSpPr>
        <p:spPr bwMode="auto">
          <a:xfrm>
            <a:off x="381000" y="838200"/>
            <a:ext cx="8382000" cy="425450"/>
          </a:xfrm>
          <a:prstGeom prst="rect">
            <a:avLst/>
          </a:prstGeom>
          <a:blipFill dpi="0" rotWithShape="1">
            <a:blip r:embed="rId2">
              <a:alphaModFix amt="96000"/>
            </a:blip>
            <a:srcRect/>
            <a:tile tx="0" ty="0" sx="100000" sy="100000" flip="none" algn="tl"/>
          </a:blipFill>
          <a:ln w="28575" algn="ctr">
            <a:solidFill>
              <a:srgbClr val="3366FF"/>
            </a:solidFill>
            <a:miter lim="800000"/>
            <a:headEnd/>
            <a:tailEnd/>
          </a:ln>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1. </a:t>
            </a:r>
            <a:r>
              <a:rPr lang="en-GB" i="1">
                <a:effectLst>
                  <a:outerShdw blurRad="38100" dist="38100" dir="2700000" algn="tl">
                    <a:srgbClr val="C0C0C0"/>
                  </a:outerShdw>
                </a:effectLst>
              </a:rPr>
              <a:t>Overview of Cryptography.</a:t>
            </a:r>
            <a:endParaRPr lang="en-US" i="1">
              <a:effectLst>
                <a:outerShdw blurRad="38100" dist="38100" dir="2700000" algn="tl">
                  <a:srgbClr val="C0C0C0"/>
                </a:outerShdw>
              </a:effectLst>
            </a:endParaRPr>
          </a:p>
        </p:txBody>
      </p:sp>
      <p:sp>
        <p:nvSpPr>
          <p:cNvPr id="3085" name="Text Box 17" descr="Pink tissue paper"/>
          <p:cNvSpPr>
            <a:spLocks noChangeArrowheads="1"/>
          </p:cNvSpPr>
          <p:nvPr/>
        </p:nvSpPr>
        <p:spPr bwMode="auto">
          <a:xfrm>
            <a:off x="381000" y="4648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11. </a:t>
            </a:r>
            <a:r>
              <a:rPr lang="en-GB" i="1">
                <a:effectLst>
                  <a:outerShdw blurRad="38100" dist="38100" dir="2700000" algn="tl">
                    <a:srgbClr val="C0C0C0"/>
                  </a:outerShdw>
                </a:effectLst>
              </a:rPr>
              <a:t>Digital Signatures </a:t>
            </a:r>
            <a:r>
              <a:rPr lang="en-GB" i="1">
                <a:effectLst>
                  <a:outerShdw blurRad="38100" dist="38100" dir="2700000" algn="tl">
                    <a:srgbClr val="C0C0C0"/>
                  </a:outerShdw>
                </a:effectLst>
                <a:latin typeface="Arial" charset="0"/>
              </a:rPr>
              <a:t>·</a:t>
            </a:r>
            <a:r>
              <a:rPr lang="en-GB" i="1">
                <a:effectLst>
                  <a:outerShdw blurRad="38100" dist="38100" dir="2700000" algn="tl">
                    <a:srgbClr val="C0C0C0"/>
                  </a:outerShdw>
                </a:effectLst>
              </a:rPr>
              <a:t> Key Establishment Protocols.</a:t>
            </a:r>
          </a:p>
        </p:txBody>
      </p:sp>
      <p:sp>
        <p:nvSpPr>
          <p:cNvPr id="3086" name="Text Box 18" descr="Pink tissue paper"/>
          <p:cNvSpPr>
            <a:spLocks noChangeArrowheads="1"/>
          </p:cNvSpPr>
          <p:nvPr/>
        </p:nvSpPr>
        <p:spPr bwMode="auto">
          <a:xfrm>
            <a:off x="381000" y="50292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12. </a:t>
            </a:r>
            <a:r>
              <a:rPr lang="en-GB" i="1">
                <a:effectLst>
                  <a:outerShdw blurRad="38100" dist="38100" dir="2700000" algn="tl">
                    <a:srgbClr val="C0C0C0"/>
                  </a:outerShdw>
                </a:effectLst>
              </a:rPr>
              <a:t>Key Management Techniques.</a:t>
            </a:r>
          </a:p>
        </p:txBody>
      </p:sp>
      <p:sp>
        <p:nvSpPr>
          <p:cNvPr id="3087" name="Text Box 19" descr="Pink tissue paper"/>
          <p:cNvSpPr>
            <a:spLocks noChangeArrowheads="1"/>
          </p:cNvSpPr>
          <p:nvPr/>
        </p:nvSpPr>
        <p:spPr bwMode="auto">
          <a:xfrm>
            <a:off x="381000" y="544195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13. </a:t>
            </a:r>
            <a:r>
              <a:rPr lang="en-GB" i="1">
                <a:effectLst>
                  <a:outerShdw blurRad="38100" dist="38100" dir="2700000" algn="tl">
                    <a:srgbClr val="C0C0C0"/>
                  </a:outerShdw>
                </a:effectLst>
              </a:rPr>
              <a:t>Efficient Implementation.</a:t>
            </a:r>
          </a:p>
        </p:txBody>
      </p:sp>
      <p:sp>
        <p:nvSpPr>
          <p:cNvPr id="3088" name="Text Box 20" descr="Pink tissue paper"/>
          <p:cNvSpPr>
            <a:spLocks noChangeArrowheads="1"/>
          </p:cNvSpPr>
          <p:nvPr/>
        </p:nvSpPr>
        <p:spPr bwMode="auto">
          <a:xfrm>
            <a:off x="381000" y="5867400"/>
            <a:ext cx="8382000" cy="425450"/>
          </a:xfrm>
          <a:prstGeom prst="rect">
            <a:avLst/>
          </a:prstGeom>
          <a:blipFill dpi="0" rotWithShape="1">
            <a:blip r:embed="rId2">
              <a:alphaModFix amt="98000"/>
            </a:blip>
            <a:srcRect/>
            <a:tile tx="0" ty="0" sx="100000" sy="100000" flip="none" algn="tl"/>
          </a:blipFill>
          <a:ln w="28575"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i="1">
                <a:solidFill>
                  <a:srgbClr val="000066"/>
                </a:solidFill>
                <a:effectLst>
                  <a:outerShdw blurRad="38100" dist="38100" dir="2700000" algn="tl">
                    <a:srgbClr val="C0C0C0"/>
                  </a:outerShdw>
                </a:effectLst>
                <a:latin typeface="Times New Roman" pitchFamily="18" charset="0"/>
                <a:cs typeface="Times New Roman" pitchFamily="18" charset="0"/>
              </a:rPr>
              <a:t>14. </a:t>
            </a:r>
            <a:r>
              <a:rPr lang="en-GB" i="1">
                <a:effectLst>
                  <a:outerShdw blurRad="38100" dist="38100" dir="2700000" algn="tl">
                    <a:srgbClr val="C0C0C0"/>
                  </a:outerShdw>
                </a:effectLst>
              </a:rPr>
              <a:t>Patents and Standards.</a:t>
            </a:r>
            <a:endParaRPr lang="en-US" i="1">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Green marble"/>
          <p:cNvSpPr>
            <a:spLocks noGrp="1" noChangeArrowheads="1"/>
          </p:cNvSpPr>
          <p:nvPr>
            <p:ph type="title"/>
          </p:nvPr>
        </p:nvSpPr>
        <p:spPr bwMode="auto">
          <a:xfrm>
            <a:off x="1143000" y="762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Caesar Cipher</a:t>
            </a:r>
          </a:p>
        </p:txBody>
      </p:sp>
      <p:sp>
        <p:nvSpPr>
          <p:cNvPr id="26627" name="Rectangle 3"/>
          <p:cNvSpPr>
            <a:spLocks noGrp="1" noChangeArrowheads="1"/>
          </p:cNvSpPr>
          <p:nvPr>
            <p:ph idx="1"/>
          </p:nvPr>
        </p:nvSpPr>
        <p:spPr bwMode="auto">
          <a:xfrm>
            <a:off x="0" y="990600"/>
            <a:ext cx="91440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marL="231775" indent="-231775" algn="l" rtl="0"/>
            <a:r>
              <a:rPr lang="en-US" sz="2800" b="1">
                <a:latin typeface="Times New Roman" pitchFamily="18" charset="0"/>
                <a:cs typeface="Times New Roman" pitchFamily="18" charset="0"/>
              </a:rPr>
              <a:t>can define transformation as:</a:t>
            </a:r>
          </a:p>
          <a:p>
            <a:pPr marL="519113" lvl="1" indent="-173038" algn="l" rtl="0">
              <a:buClr>
                <a:schemeClr val="hlink"/>
              </a:buClr>
            </a:pPr>
            <a:r>
              <a:rPr lang="en-AU">
                <a:latin typeface="Times New Roman" pitchFamily="18" charset="0"/>
                <a:cs typeface="Times New Roman" pitchFamily="18" charset="0"/>
              </a:rPr>
              <a:t>a b c d e f g h i j k l m n o p q r s t u v w x y z</a:t>
            </a:r>
          </a:p>
          <a:p>
            <a:pPr marL="519113" lvl="1" indent="-173038" algn="l" rtl="0">
              <a:buClr>
                <a:schemeClr val="hlink"/>
              </a:buClr>
            </a:pPr>
            <a:r>
              <a:rPr lang="en-AU">
                <a:latin typeface="Times New Roman" pitchFamily="18" charset="0"/>
                <a:cs typeface="Times New Roman" pitchFamily="18" charset="0"/>
              </a:rPr>
              <a:t>D E F G H I J K L M N O P Q R S T U V W X Y Z A B C</a:t>
            </a:r>
          </a:p>
          <a:p>
            <a:pPr marL="231775" indent="-231775" algn="l" rtl="0"/>
            <a:r>
              <a:rPr lang="en-US" sz="2800" b="1">
                <a:latin typeface="Times New Roman" pitchFamily="18" charset="0"/>
                <a:cs typeface="Times New Roman" pitchFamily="18" charset="0"/>
              </a:rPr>
              <a:t>mathematically give each letter a number</a:t>
            </a:r>
          </a:p>
          <a:p>
            <a:pPr marL="519113" lvl="1" indent="-173038" algn="l" rtl="0">
              <a:buClr>
                <a:schemeClr val="hlink"/>
              </a:buClr>
            </a:pPr>
            <a:r>
              <a:rPr lang="en-AU">
                <a:latin typeface="Times New Roman" pitchFamily="18" charset="0"/>
                <a:cs typeface="Times New Roman" pitchFamily="18" charset="0"/>
              </a:rPr>
              <a:t>a b c d e f g h i j  k  l  m  n  o  p  q  r  s  t  u  v  w  x  y  z</a:t>
            </a:r>
          </a:p>
          <a:p>
            <a:pPr marL="519113" lvl="1" indent="-173038" algn="l" rtl="0">
              <a:buClr>
                <a:schemeClr val="hlink"/>
              </a:buClr>
            </a:pPr>
            <a:r>
              <a:rPr lang="en-AU">
                <a:latin typeface="Times New Roman" pitchFamily="18" charset="0"/>
                <a:cs typeface="Times New Roman" pitchFamily="18" charset="0"/>
              </a:rPr>
              <a:t>0 1 2 3 4 5 6 7 8 9 10 11 12 13 14 15 16 17 18 19 20 21 22 23 24 25</a:t>
            </a:r>
          </a:p>
        </p:txBody>
      </p:sp>
      <p:sp>
        <p:nvSpPr>
          <p:cNvPr id="26628" name="Rectangle 4"/>
          <p:cNvSpPr>
            <a:spLocks noChangeArrowheads="1"/>
          </p:cNvSpPr>
          <p:nvPr/>
        </p:nvSpPr>
        <p:spPr bwMode="auto">
          <a:xfrm>
            <a:off x="1752600" y="4953000"/>
            <a:ext cx="5029200" cy="1371600"/>
          </a:xfrm>
          <a:prstGeom prst="rect">
            <a:avLst/>
          </a:prstGeom>
          <a:solidFill>
            <a:srgbClr val="99FF66"/>
          </a:solidFill>
          <a:ln>
            <a:noFill/>
          </a:ln>
          <a:effectLst/>
          <a:extLst>
            <a:ext uri="{91240B29-F687-4F45-9708-019B960494DF}">
              <a14:hiddenLine xmlns:a14="http://schemas.microsoft.com/office/drawing/2010/main" w="9525" cap="flat"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0" hangingPunct="0">
              <a:spcBef>
                <a:spcPct val="20000"/>
              </a:spcBef>
              <a:buClr>
                <a:schemeClr val="hlink"/>
              </a:buClr>
              <a:buSzPct val="60000"/>
              <a:buFont typeface="Wingdings" pitchFamily="2" charset="2"/>
              <a:buChar char="n"/>
            </a:pPr>
            <a:r>
              <a:rPr lang="en-US" sz="2800">
                <a:solidFill>
                  <a:srgbClr val="000066"/>
                </a:solidFill>
                <a:latin typeface="Times New Roman" pitchFamily="18" charset="0"/>
                <a:cs typeface="Times New Roman" pitchFamily="18" charset="0"/>
              </a:rPr>
              <a:t>then have Caesar cipher as:</a:t>
            </a:r>
          </a:p>
          <a:p>
            <a:pPr marL="742950" lvl="1" indent="-285750" eaLnBrk="0" hangingPunct="0">
              <a:spcBef>
                <a:spcPct val="20000"/>
              </a:spcBef>
              <a:buClr>
                <a:schemeClr val="hlink"/>
              </a:buClr>
              <a:buSzPct val="60000"/>
              <a:buFontTx/>
              <a:buChar char="•"/>
            </a:pPr>
            <a:r>
              <a:rPr lang="en-AU" sz="2400">
                <a:solidFill>
                  <a:srgbClr val="000066"/>
                </a:solidFill>
                <a:latin typeface="Times New Roman" pitchFamily="18" charset="0"/>
                <a:cs typeface="Times New Roman" pitchFamily="18" charset="0"/>
              </a:rPr>
              <a:t>c = E(p) = (p + k) mod (26)</a:t>
            </a:r>
          </a:p>
          <a:p>
            <a:pPr marL="742950" lvl="1" indent="-285750" eaLnBrk="0" hangingPunct="0">
              <a:spcBef>
                <a:spcPct val="20000"/>
              </a:spcBef>
              <a:buClr>
                <a:schemeClr val="hlink"/>
              </a:buClr>
              <a:buSzPct val="60000"/>
              <a:buFontTx/>
              <a:buChar char="•"/>
            </a:pPr>
            <a:r>
              <a:rPr lang="en-AU" sz="2400">
                <a:solidFill>
                  <a:srgbClr val="000066"/>
                </a:solidFill>
                <a:latin typeface="Times New Roman" pitchFamily="18" charset="0"/>
                <a:cs typeface="Times New Roman" pitchFamily="18" charset="0"/>
              </a:rPr>
              <a:t>p = D(c) = (c – k) mod (26)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743200" y="838200"/>
            <a:ext cx="3657600" cy="762000"/>
          </a:xfrm>
          <a:prstGeom prst="rect">
            <a:avLst/>
          </a:prstGeom>
          <a:solidFill>
            <a:srgbClr val="99FF66"/>
          </a:solidFill>
          <a:ln>
            <a:noFill/>
          </a:ln>
          <a:effectLst/>
          <a:extLst>
            <a:ext uri="{91240B29-F687-4F45-9708-019B960494DF}">
              <a14:hiddenLine xmlns:a14="http://schemas.microsoft.com/office/drawing/2010/main" w="9525" cap="flat"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14300" lvl="1" eaLnBrk="0" hangingPunct="0">
              <a:spcBef>
                <a:spcPct val="20000"/>
              </a:spcBef>
              <a:buClr>
                <a:schemeClr val="hlink"/>
              </a:buClr>
              <a:buSzPct val="60000"/>
            </a:pPr>
            <a:r>
              <a:rPr lang="en-AU" sz="2000">
                <a:solidFill>
                  <a:srgbClr val="000066"/>
                </a:solidFill>
                <a:latin typeface="Times New Roman" pitchFamily="18" charset="0"/>
                <a:cs typeface="Times New Roman" pitchFamily="18" charset="0"/>
              </a:rPr>
              <a:t>c = E(p) = (p + k) mod (26)</a:t>
            </a:r>
          </a:p>
          <a:p>
            <a:pPr marL="114300" lvl="1" eaLnBrk="0" hangingPunct="0">
              <a:spcBef>
                <a:spcPct val="20000"/>
              </a:spcBef>
              <a:buClr>
                <a:schemeClr val="hlink"/>
              </a:buClr>
              <a:buSzPct val="60000"/>
            </a:pPr>
            <a:r>
              <a:rPr lang="en-AU" sz="2000">
                <a:solidFill>
                  <a:srgbClr val="000066"/>
                </a:solidFill>
                <a:latin typeface="Times New Roman" pitchFamily="18" charset="0"/>
                <a:cs typeface="Times New Roman" pitchFamily="18" charset="0"/>
              </a:rPr>
              <a:t>p = D(c) = (c – k) mod (26)</a:t>
            </a:r>
          </a:p>
        </p:txBody>
      </p:sp>
      <p:sp>
        <p:nvSpPr>
          <p:cNvPr id="27651" name="Text Box 5"/>
          <p:cNvSpPr>
            <a:spLocks noChangeArrowheads="1"/>
          </p:cNvSpPr>
          <p:nvPr/>
        </p:nvSpPr>
        <p:spPr bwMode="auto">
          <a:xfrm>
            <a:off x="1600200" y="24384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(5+7) mod (26) =</a:t>
            </a:r>
          </a:p>
        </p:txBody>
      </p:sp>
      <p:sp>
        <p:nvSpPr>
          <p:cNvPr id="27652" name="Text Box 6"/>
          <p:cNvSpPr>
            <a:spLocks noChangeArrowheads="1"/>
          </p:cNvSpPr>
          <p:nvPr/>
        </p:nvSpPr>
        <p:spPr bwMode="auto">
          <a:xfrm>
            <a:off x="1600200" y="3124200"/>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(9+12) mod (26) =</a:t>
            </a:r>
          </a:p>
        </p:txBody>
      </p:sp>
      <p:sp>
        <p:nvSpPr>
          <p:cNvPr id="27653" name="Text Box 7"/>
          <p:cNvSpPr>
            <a:spLocks noChangeArrowheads="1"/>
          </p:cNvSpPr>
          <p:nvPr/>
        </p:nvSpPr>
        <p:spPr bwMode="auto">
          <a:xfrm>
            <a:off x="1600200" y="3733800"/>
            <a:ext cx="472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(15+17) mod (26) = </a:t>
            </a:r>
            <a:r>
              <a:rPr lang="en-US"/>
              <a:t>(32) mod (26) =</a:t>
            </a:r>
            <a:endParaRPr lang="en-US" sz="2400">
              <a:latin typeface="Times New Roman" pitchFamily="18" charset="0"/>
              <a:cs typeface="Times New Roman" pitchFamily="18" charset="0"/>
            </a:endParaRPr>
          </a:p>
        </p:txBody>
      </p:sp>
      <p:sp>
        <p:nvSpPr>
          <p:cNvPr id="27654" name="Text Box 8"/>
          <p:cNvSpPr>
            <a:spLocks noChangeArrowheads="1"/>
          </p:cNvSpPr>
          <p:nvPr/>
        </p:nvSpPr>
        <p:spPr bwMode="auto">
          <a:xfrm>
            <a:off x="1600200" y="4419600"/>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(14+12) mod (26) = </a:t>
            </a:r>
            <a:r>
              <a:rPr lang="en-US"/>
              <a:t>(26) mod (26) =</a:t>
            </a:r>
            <a:endParaRPr lang="en-US" sz="2400">
              <a:latin typeface="Times New Roman" pitchFamily="18" charset="0"/>
              <a:cs typeface="Times New Roman" pitchFamily="18" charset="0"/>
            </a:endParaRPr>
          </a:p>
        </p:txBody>
      </p:sp>
      <p:sp>
        <p:nvSpPr>
          <p:cNvPr id="27655" name="Text Box 9"/>
          <p:cNvSpPr>
            <a:spLocks noChangeArrowheads="1"/>
          </p:cNvSpPr>
          <p:nvPr/>
        </p:nvSpPr>
        <p:spPr bwMode="auto">
          <a:xfrm>
            <a:off x="1600200" y="5105400"/>
            <a:ext cx="441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(15-11) mod (26) = </a:t>
            </a:r>
            <a:r>
              <a:rPr lang="en-US"/>
              <a:t>(4) mod (26) =</a:t>
            </a:r>
            <a:endParaRPr lang="en-US" sz="2400">
              <a:latin typeface="Times New Roman" pitchFamily="18" charset="0"/>
              <a:cs typeface="Times New Roman" pitchFamily="18" charset="0"/>
            </a:endParaRPr>
          </a:p>
        </p:txBody>
      </p:sp>
      <p:sp>
        <p:nvSpPr>
          <p:cNvPr id="27656" name="Text Box 10"/>
          <p:cNvSpPr>
            <a:spLocks noChangeArrowheads="1"/>
          </p:cNvSpPr>
          <p:nvPr/>
        </p:nvSpPr>
        <p:spPr bwMode="auto">
          <a:xfrm>
            <a:off x="1600200" y="5791200"/>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(15-18) mod (26) = </a:t>
            </a:r>
            <a:r>
              <a:rPr lang="en-US"/>
              <a:t>(-3) mod (26) =</a:t>
            </a:r>
            <a:endParaRPr lang="en-US" sz="2400">
              <a:latin typeface="Times New Roman" pitchFamily="18" charset="0"/>
              <a:cs typeface="Times New Roman" pitchFamily="18" charset="0"/>
            </a:endParaRPr>
          </a:p>
        </p:txBody>
      </p:sp>
      <p:sp>
        <p:nvSpPr>
          <p:cNvPr id="27657" name="Rectangle 11" descr="Green marble"/>
          <p:cNvSpPr>
            <a:spLocks noChangeArrowheads="1"/>
          </p:cNvSpPr>
          <p:nvPr/>
        </p:nvSpPr>
        <p:spPr bwMode="auto">
          <a:xfrm>
            <a:off x="1143000" y="76200"/>
            <a:ext cx="6858000" cy="679450"/>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rtl="1" eaLnBrk="0" hangingPunct="0"/>
            <a:r>
              <a:rPr lang="en-AU" sz="3600" b="1" i="1">
                <a:effectLst>
                  <a:outerShdw blurRad="38100" dist="38100" dir="2700000" algn="tl">
                    <a:srgbClr val="C0C0C0"/>
                  </a:outerShdw>
                </a:effectLst>
                <a:latin typeface="Times New Roman" pitchFamily="18" charset="0"/>
                <a:cs typeface="Times New Roman" pitchFamily="18" charset="0"/>
              </a:rPr>
              <a:t>Examples on Modulo 26 Addition</a:t>
            </a:r>
          </a:p>
        </p:txBody>
      </p:sp>
      <p:sp>
        <p:nvSpPr>
          <p:cNvPr id="27658" name="Rectangle 12"/>
          <p:cNvSpPr>
            <a:spLocks noChangeArrowheads="1"/>
          </p:cNvSpPr>
          <p:nvPr/>
        </p:nvSpPr>
        <p:spPr bwMode="auto">
          <a:xfrm>
            <a:off x="195263" y="1692275"/>
            <a:ext cx="8796337" cy="822325"/>
          </a:xfrm>
          <a:prstGeom prst="rect">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31775" indent="-231775" eaLnBrk="0" hangingPunct="0">
              <a:spcBef>
                <a:spcPct val="20000"/>
              </a:spcBef>
              <a:buClr>
                <a:schemeClr val="hlink"/>
              </a:buClr>
              <a:buSzPct val="60000"/>
              <a:buFont typeface="Wingdings" pitchFamily="2" charset="2"/>
              <a:buChar char="n"/>
            </a:pPr>
            <a:r>
              <a:rPr lang="en-US" sz="2400">
                <a:effectLst>
                  <a:outerShdw blurRad="38100" dist="38100" dir="2700000" algn="tl">
                    <a:srgbClr val="000000"/>
                  </a:outerShdw>
                </a:effectLst>
                <a:latin typeface="Times New Roman" pitchFamily="18" charset="0"/>
                <a:cs typeface="Times New Roman" pitchFamily="18" charset="0"/>
              </a:rPr>
              <a:t>define modulo operator “</a:t>
            </a:r>
            <a:r>
              <a:rPr lang="en-US" sz="2400">
                <a:solidFill>
                  <a:srgbClr val="003399"/>
                </a:solidFill>
                <a:effectLst>
                  <a:outerShdw blurRad="38100" dist="38100" dir="2700000" algn="tl">
                    <a:srgbClr val="000000"/>
                  </a:outerShdw>
                </a:effectLst>
                <a:latin typeface="Times New Roman" pitchFamily="18" charset="0"/>
                <a:cs typeface="Times New Roman" pitchFamily="18" charset="0"/>
              </a:rPr>
              <a:t>a mod n</a:t>
            </a:r>
            <a:r>
              <a:rPr lang="en-US" sz="2400">
                <a:effectLst>
                  <a:outerShdw blurRad="38100" dist="38100" dir="2700000" algn="tl">
                    <a:srgbClr val="000000"/>
                  </a:outerShdw>
                </a:effectLst>
                <a:latin typeface="Times New Roman" pitchFamily="18" charset="0"/>
                <a:cs typeface="Times New Roman" pitchFamily="18" charset="0"/>
              </a:rPr>
              <a:t>” to be remainder when a is divided by n</a:t>
            </a:r>
            <a:endParaRPr lang="en-AU" sz="2400">
              <a:effectLst>
                <a:outerShdw blurRad="38100" dist="38100" dir="2700000" algn="tl">
                  <a:srgbClr val="000000"/>
                </a:outerShdw>
              </a:effectLst>
              <a:latin typeface="Times New Roman" pitchFamily="18" charset="0"/>
              <a:cs typeface="Times New Roman" pitchFamily="18" charset="0"/>
            </a:endParaRPr>
          </a:p>
        </p:txBody>
      </p:sp>
      <p:sp>
        <p:nvSpPr>
          <p:cNvPr id="27659" name="Text Box 13"/>
          <p:cNvSpPr>
            <a:spLocks noChangeArrowheads="1"/>
          </p:cNvSpPr>
          <p:nvPr/>
        </p:nvSpPr>
        <p:spPr bwMode="auto">
          <a:xfrm>
            <a:off x="3962400" y="24384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12</a:t>
            </a:r>
          </a:p>
        </p:txBody>
      </p:sp>
      <p:sp>
        <p:nvSpPr>
          <p:cNvPr id="27660" name="Text Box 14"/>
          <p:cNvSpPr>
            <a:spLocks noChangeArrowheads="1"/>
          </p:cNvSpPr>
          <p:nvPr/>
        </p:nvSpPr>
        <p:spPr bwMode="auto">
          <a:xfrm>
            <a:off x="403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21</a:t>
            </a:r>
          </a:p>
        </p:txBody>
      </p:sp>
      <p:sp>
        <p:nvSpPr>
          <p:cNvPr id="27661" name="Text Box 15"/>
          <p:cNvSpPr>
            <a:spLocks noChangeArrowheads="1"/>
          </p:cNvSpPr>
          <p:nvPr/>
        </p:nvSpPr>
        <p:spPr bwMode="auto">
          <a:xfrm>
            <a:off x="6324600" y="37338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6</a:t>
            </a:r>
          </a:p>
        </p:txBody>
      </p:sp>
      <p:sp>
        <p:nvSpPr>
          <p:cNvPr id="27662" name="Text Box 16"/>
          <p:cNvSpPr>
            <a:spLocks noChangeArrowheads="1"/>
          </p:cNvSpPr>
          <p:nvPr/>
        </p:nvSpPr>
        <p:spPr bwMode="auto">
          <a:xfrm>
            <a:off x="6324600" y="44196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0</a:t>
            </a:r>
          </a:p>
        </p:txBody>
      </p:sp>
      <p:sp>
        <p:nvSpPr>
          <p:cNvPr id="27663" name="Text Box 17"/>
          <p:cNvSpPr>
            <a:spLocks noChangeArrowheads="1"/>
          </p:cNvSpPr>
          <p:nvPr/>
        </p:nvSpPr>
        <p:spPr bwMode="auto">
          <a:xfrm>
            <a:off x="6324600" y="51054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4</a:t>
            </a:r>
          </a:p>
        </p:txBody>
      </p:sp>
      <p:sp>
        <p:nvSpPr>
          <p:cNvPr id="27664" name="Text Box 18"/>
          <p:cNvSpPr>
            <a:spLocks noChangeArrowheads="1"/>
          </p:cNvSpPr>
          <p:nvPr/>
        </p:nvSpPr>
        <p:spPr bwMode="auto">
          <a:xfrm>
            <a:off x="6324600" y="5791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sz="2400">
                <a:latin typeface="Times New Roman" pitchFamily="18" charset="0"/>
                <a:cs typeface="Times New Roman" pitchFamily="18" charset="0"/>
              </a:rPr>
              <a:t>23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8"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diamond(out)">
                                      <p:cBhvr>
                                        <p:cTn id="7" dur="500"/>
                                        <p:tgtEl>
                                          <p:spTgt spid="27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7650"/>
                                        </p:tgtEl>
                                        <p:attrNameLst>
                                          <p:attrName>style.visibility</p:attrName>
                                        </p:attrNameLst>
                                      </p:cBhvr>
                                      <p:to>
                                        <p:strVal val="visible"/>
                                      </p:to>
                                    </p:set>
                                    <p:anim calcmode="lin" valueType="num">
                                      <p:cBhvr additive="base">
                                        <p:cTn id="12" dur="500" fill="hold"/>
                                        <p:tgtEl>
                                          <p:spTgt spid="27650"/>
                                        </p:tgtEl>
                                        <p:attrNameLst>
                                          <p:attrName>ppt_x</p:attrName>
                                        </p:attrNameLst>
                                      </p:cBhvr>
                                      <p:tavLst>
                                        <p:tav tm="0">
                                          <p:val>
                                            <p:strVal val="#ppt_x"/>
                                          </p:val>
                                        </p:tav>
                                        <p:tav tm="100000">
                                          <p:val>
                                            <p:strVal val="#ppt_x"/>
                                          </p:val>
                                        </p:tav>
                                      </p:tavLst>
                                    </p:anim>
                                    <p:anim calcmode="lin" valueType="num">
                                      <p:cBhvr additive="base">
                                        <p:cTn id="13" dur="500" fill="hold"/>
                                        <p:tgtEl>
                                          <p:spTgt spid="2765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9" nodeType="clickEffect">
                                  <p:stCondLst>
                                    <p:cond delay="0"/>
                                  </p:stCondLst>
                                  <p:childTnLst>
                                    <p:set>
                                      <p:cBhvr>
                                        <p:cTn id="17" dur="1" fill="hold">
                                          <p:stCondLst>
                                            <p:cond delay="0"/>
                                          </p:stCondLst>
                                        </p:cTn>
                                        <p:tgtEl>
                                          <p:spTgt spid="27658"/>
                                        </p:tgtEl>
                                        <p:attrNameLst>
                                          <p:attrName>style.visibility</p:attrName>
                                        </p:attrNameLst>
                                      </p:cBhvr>
                                      <p:to>
                                        <p:strVal val="visible"/>
                                      </p:to>
                                    </p:set>
                                    <p:anim calcmode="lin" valueType="num">
                                      <p:cBhvr additive="base">
                                        <p:cTn id="18" dur="500" fill="hold"/>
                                        <p:tgtEl>
                                          <p:spTgt spid="27658"/>
                                        </p:tgtEl>
                                        <p:attrNameLst>
                                          <p:attrName>ppt_x</p:attrName>
                                        </p:attrNameLst>
                                      </p:cBhvr>
                                      <p:tavLst>
                                        <p:tav tm="0">
                                          <p:val>
                                            <p:strVal val="#ppt_x"/>
                                          </p:val>
                                        </p:tav>
                                        <p:tav tm="100000">
                                          <p:val>
                                            <p:strVal val="#ppt_x"/>
                                          </p:val>
                                        </p:tav>
                                      </p:tavLst>
                                    </p:anim>
                                    <p:anim calcmode="lin" valueType="num">
                                      <p:cBhvr additive="base">
                                        <p:cTn id="19" dur="500" fill="hold"/>
                                        <p:tgtEl>
                                          <p:spTgt spid="2765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2" nodeType="clickEffect">
                                  <p:stCondLst>
                                    <p:cond delay="0"/>
                                  </p:stCondLst>
                                  <p:childTnLst>
                                    <p:set>
                                      <p:cBhvr>
                                        <p:cTn id="23" dur="1" fill="hold">
                                          <p:stCondLst>
                                            <p:cond delay="0"/>
                                          </p:stCondLst>
                                        </p:cTn>
                                        <p:tgtEl>
                                          <p:spTgt spid="27651"/>
                                        </p:tgtEl>
                                        <p:attrNameLst>
                                          <p:attrName>style.visibility</p:attrName>
                                        </p:attrNameLst>
                                      </p:cBhvr>
                                      <p:to>
                                        <p:strVal val="visible"/>
                                      </p:to>
                                    </p:set>
                                    <p:anim calcmode="lin" valueType="num">
                                      <p:cBhvr additive="base">
                                        <p:cTn id="24" dur="500" fill="hold"/>
                                        <p:tgtEl>
                                          <p:spTgt spid="27651"/>
                                        </p:tgtEl>
                                        <p:attrNameLst>
                                          <p:attrName>ppt_x</p:attrName>
                                        </p:attrNameLst>
                                      </p:cBhvr>
                                      <p:tavLst>
                                        <p:tav tm="0">
                                          <p:val>
                                            <p:strVal val="#ppt_x"/>
                                          </p:val>
                                        </p:tav>
                                        <p:tav tm="100000">
                                          <p:val>
                                            <p:strVal val="#ppt_x"/>
                                          </p:val>
                                        </p:tav>
                                      </p:tavLst>
                                    </p:anim>
                                    <p:anim calcmode="lin" valueType="num">
                                      <p:cBhvr additive="base">
                                        <p:cTn id="25"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10" nodeType="clickEffect">
                                  <p:stCondLst>
                                    <p:cond delay="0"/>
                                  </p:stCondLst>
                                  <p:childTnLst>
                                    <p:set>
                                      <p:cBhvr>
                                        <p:cTn id="29" dur="1" fill="hold">
                                          <p:stCondLst>
                                            <p:cond delay="0"/>
                                          </p:stCondLst>
                                        </p:cTn>
                                        <p:tgtEl>
                                          <p:spTgt spid="27659"/>
                                        </p:tgtEl>
                                        <p:attrNameLst>
                                          <p:attrName>style.visibility</p:attrName>
                                        </p:attrNameLst>
                                      </p:cBhvr>
                                      <p:to>
                                        <p:strVal val="visible"/>
                                      </p:to>
                                    </p:set>
                                    <p:anim calcmode="lin" valueType="num">
                                      <p:cBhvr additive="base">
                                        <p:cTn id="30" dur="500" fill="hold"/>
                                        <p:tgtEl>
                                          <p:spTgt spid="27659"/>
                                        </p:tgtEl>
                                        <p:attrNameLst>
                                          <p:attrName>ppt_x</p:attrName>
                                        </p:attrNameLst>
                                      </p:cBhvr>
                                      <p:tavLst>
                                        <p:tav tm="0">
                                          <p:val>
                                            <p:strVal val="#ppt_x"/>
                                          </p:val>
                                        </p:tav>
                                        <p:tav tm="100000">
                                          <p:val>
                                            <p:strVal val="#ppt_x"/>
                                          </p:val>
                                        </p:tav>
                                      </p:tavLst>
                                    </p:anim>
                                    <p:anim calcmode="lin" valueType="num">
                                      <p:cBhvr additive="base">
                                        <p:cTn id="31" dur="500" fill="hold"/>
                                        <p:tgtEl>
                                          <p:spTgt spid="27659"/>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3" nodeType="clickEffect">
                                  <p:stCondLst>
                                    <p:cond delay="0"/>
                                  </p:stCondLst>
                                  <p:childTnLst>
                                    <p:set>
                                      <p:cBhvr>
                                        <p:cTn id="35" dur="1" fill="hold">
                                          <p:stCondLst>
                                            <p:cond delay="0"/>
                                          </p:stCondLst>
                                        </p:cTn>
                                        <p:tgtEl>
                                          <p:spTgt spid="27652"/>
                                        </p:tgtEl>
                                        <p:attrNameLst>
                                          <p:attrName>style.visibility</p:attrName>
                                        </p:attrNameLst>
                                      </p:cBhvr>
                                      <p:to>
                                        <p:strVal val="visible"/>
                                      </p:to>
                                    </p:set>
                                    <p:anim calcmode="lin" valueType="num">
                                      <p:cBhvr additive="base">
                                        <p:cTn id="36" dur="500" fill="hold"/>
                                        <p:tgtEl>
                                          <p:spTgt spid="27652"/>
                                        </p:tgtEl>
                                        <p:attrNameLst>
                                          <p:attrName>ppt_x</p:attrName>
                                        </p:attrNameLst>
                                      </p:cBhvr>
                                      <p:tavLst>
                                        <p:tav tm="0">
                                          <p:val>
                                            <p:strVal val="#ppt_x"/>
                                          </p:val>
                                        </p:tav>
                                        <p:tav tm="100000">
                                          <p:val>
                                            <p:strVal val="#ppt_x"/>
                                          </p:val>
                                        </p:tav>
                                      </p:tavLst>
                                    </p:anim>
                                    <p:anim calcmode="lin" valueType="num">
                                      <p:cBhvr additive="base">
                                        <p:cTn id="37"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11" nodeType="clickEffect">
                                  <p:stCondLst>
                                    <p:cond delay="0"/>
                                  </p:stCondLst>
                                  <p:childTnLst>
                                    <p:set>
                                      <p:cBhvr>
                                        <p:cTn id="41" dur="1" fill="hold">
                                          <p:stCondLst>
                                            <p:cond delay="0"/>
                                          </p:stCondLst>
                                        </p:cTn>
                                        <p:tgtEl>
                                          <p:spTgt spid="27660"/>
                                        </p:tgtEl>
                                        <p:attrNameLst>
                                          <p:attrName>style.visibility</p:attrName>
                                        </p:attrNameLst>
                                      </p:cBhvr>
                                      <p:to>
                                        <p:strVal val="visible"/>
                                      </p:to>
                                    </p:set>
                                    <p:anim calcmode="lin" valueType="num">
                                      <p:cBhvr additive="base">
                                        <p:cTn id="42" dur="500" fill="hold"/>
                                        <p:tgtEl>
                                          <p:spTgt spid="27660"/>
                                        </p:tgtEl>
                                        <p:attrNameLst>
                                          <p:attrName>ppt_x</p:attrName>
                                        </p:attrNameLst>
                                      </p:cBhvr>
                                      <p:tavLst>
                                        <p:tav tm="0">
                                          <p:val>
                                            <p:strVal val="#ppt_x"/>
                                          </p:val>
                                        </p:tav>
                                        <p:tav tm="100000">
                                          <p:val>
                                            <p:strVal val="#ppt_x"/>
                                          </p:val>
                                        </p:tav>
                                      </p:tavLst>
                                    </p:anim>
                                    <p:anim calcmode="lin" valueType="num">
                                      <p:cBhvr additive="base">
                                        <p:cTn id="43"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4" nodeType="clickEffect">
                                  <p:stCondLst>
                                    <p:cond delay="0"/>
                                  </p:stCondLst>
                                  <p:childTnLst>
                                    <p:set>
                                      <p:cBhvr>
                                        <p:cTn id="47" dur="1" fill="hold">
                                          <p:stCondLst>
                                            <p:cond delay="0"/>
                                          </p:stCondLst>
                                        </p:cTn>
                                        <p:tgtEl>
                                          <p:spTgt spid="27653"/>
                                        </p:tgtEl>
                                        <p:attrNameLst>
                                          <p:attrName>style.visibility</p:attrName>
                                        </p:attrNameLst>
                                      </p:cBhvr>
                                      <p:to>
                                        <p:strVal val="visible"/>
                                      </p:to>
                                    </p:set>
                                    <p:anim calcmode="lin" valueType="num">
                                      <p:cBhvr additive="base">
                                        <p:cTn id="48" dur="500" fill="hold"/>
                                        <p:tgtEl>
                                          <p:spTgt spid="27653"/>
                                        </p:tgtEl>
                                        <p:attrNameLst>
                                          <p:attrName>ppt_x</p:attrName>
                                        </p:attrNameLst>
                                      </p:cBhvr>
                                      <p:tavLst>
                                        <p:tav tm="0">
                                          <p:val>
                                            <p:strVal val="#ppt_x"/>
                                          </p:val>
                                        </p:tav>
                                        <p:tav tm="100000">
                                          <p:val>
                                            <p:strVal val="#ppt_x"/>
                                          </p:val>
                                        </p:tav>
                                      </p:tavLst>
                                    </p:anim>
                                    <p:anim calcmode="lin" valueType="num">
                                      <p:cBhvr additive="base">
                                        <p:cTn id="49"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12" nodeType="clickEffect">
                                  <p:stCondLst>
                                    <p:cond delay="0"/>
                                  </p:stCondLst>
                                  <p:childTnLst>
                                    <p:set>
                                      <p:cBhvr>
                                        <p:cTn id="53" dur="1" fill="hold">
                                          <p:stCondLst>
                                            <p:cond delay="0"/>
                                          </p:stCondLst>
                                        </p:cTn>
                                        <p:tgtEl>
                                          <p:spTgt spid="27661"/>
                                        </p:tgtEl>
                                        <p:attrNameLst>
                                          <p:attrName>style.visibility</p:attrName>
                                        </p:attrNameLst>
                                      </p:cBhvr>
                                      <p:to>
                                        <p:strVal val="visible"/>
                                      </p:to>
                                    </p:set>
                                    <p:anim calcmode="lin" valueType="num">
                                      <p:cBhvr additive="base">
                                        <p:cTn id="54" dur="500" fill="hold"/>
                                        <p:tgtEl>
                                          <p:spTgt spid="27661"/>
                                        </p:tgtEl>
                                        <p:attrNameLst>
                                          <p:attrName>ppt_x</p:attrName>
                                        </p:attrNameLst>
                                      </p:cBhvr>
                                      <p:tavLst>
                                        <p:tav tm="0">
                                          <p:val>
                                            <p:strVal val="#ppt_x"/>
                                          </p:val>
                                        </p:tav>
                                        <p:tav tm="100000">
                                          <p:val>
                                            <p:strVal val="#ppt_x"/>
                                          </p:val>
                                        </p:tav>
                                      </p:tavLst>
                                    </p:anim>
                                    <p:anim calcmode="lin" valueType="num">
                                      <p:cBhvr additive="base">
                                        <p:cTn id="55" dur="500" fill="hold"/>
                                        <p:tgtEl>
                                          <p:spTgt spid="27661"/>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8" presetClass="entr" presetSubtype="32" fill="hold" grpId="5" nodeType="clickEffect">
                                  <p:stCondLst>
                                    <p:cond delay="0"/>
                                  </p:stCondLst>
                                  <p:childTnLst>
                                    <p:set>
                                      <p:cBhvr>
                                        <p:cTn id="59" dur="1" fill="hold">
                                          <p:stCondLst>
                                            <p:cond delay="0"/>
                                          </p:stCondLst>
                                        </p:cTn>
                                        <p:tgtEl>
                                          <p:spTgt spid="27654"/>
                                        </p:tgtEl>
                                        <p:attrNameLst>
                                          <p:attrName>style.visibility</p:attrName>
                                        </p:attrNameLst>
                                      </p:cBhvr>
                                      <p:to>
                                        <p:strVal val="visible"/>
                                      </p:to>
                                    </p:set>
                                    <p:animEffect transition="in" filter="diamond(out)">
                                      <p:cBhvr>
                                        <p:cTn id="60" dur="500"/>
                                        <p:tgtEl>
                                          <p:spTgt spid="2765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13" nodeType="clickEffect">
                                  <p:stCondLst>
                                    <p:cond delay="0"/>
                                  </p:stCondLst>
                                  <p:childTnLst>
                                    <p:set>
                                      <p:cBhvr>
                                        <p:cTn id="64" dur="1" fill="hold">
                                          <p:stCondLst>
                                            <p:cond delay="0"/>
                                          </p:stCondLst>
                                        </p:cTn>
                                        <p:tgtEl>
                                          <p:spTgt spid="27662"/>
                                        </p:tgtEl>
                                        <p:attrNameLst>
                                          <p:attrName>style.visibility</p:attrName>
                                        </p:attrNameLst>
                                      </p:cBhvr>
                                      <p:to>
                                        <p:strVal val="visible"/>
                                      </p:to>
                                    </p:set>
                                    <p:anim calcmode="lin" valueType="num">
                                      <p:cBhvr additive="base">
                                        <p:cTn id="65" dur="500" fill="hold"/>
                                        <p:tgtEl>
                                          <p:spTgt spid="27662"/>
                                        </p:tgtEl>
                                        <p:attrNameLst>
                                          <p:attrName>ppt_x</p:attrName>
                                        </p:attrNameLst>
                                      </p:cBhvr>
                                      <p:tavLst>
                                        <p:tav tm="0">
                                          <p:val>
                                            <p:strVal val="#ppt_x"/>
                                          </p:val>
                                        </p:tav>
                                        <p:tav tm="100000">
                                          <p:val>
                                            <p:strVal val="#ppt_x"/>
                                          </p:val>
                                        </p:tav>
                                      </p:tavLst>
                                    </p:anim>
                                    <p:anim calcmode="lin" valueType="num">
                                      <p:cBhvr additive="base">
                                        <p:cTn id="66" dur="500" fill="hold"/>
                                        <p:tgtEl>
                                          <p:spTgt spid="27662"/>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6" nodeType="clickEffect">
                                  <p:stCondLst>
                                    <p:cond delay="0"/>
                                  </p:stCondLst>
                                  <p:childTnLst>
                                    <p:set>
                                      <p:cBhvr>
                                        <p:cTn id="70" dur="1" fill="hold">
                                          <p:stCondLst>
                                            <p:cond delay="0"/>
                                          </p:stCondLst>
                                        </p:cTn>
                                        <p:tgtEl>
                                          <p:spTgt spid="27655"/>
                                        </p:tgtEl>
                                        <p:attrNameLst>
                                          <p:attrName>style.visibility</p:attrName>
                                        </p:attrNameLst>
                                      </p:cBhvr>
                                      <p:to>
                                        <p:strVal val="visible"/>
                                      </p:to>
                                    </p:set>
                                    <p:animEffect transition="in" filter="wipe(down)">
                                      <p:cBhvr>
                                        <p:cTn id="71" dur="500"/>
                                        <p:tgtEl>
                                          <p:spTgt spid="2765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grpId="14" nodeType="clickEffect">
                                  <p:stCondLst>
                                    <p:cond delay="0"/>
                                  </p:stCondLst>
                                  <p:childTnLst>
                                    <p:set>
                                      <p:cBhvr>
                                        <p:cTn id="75" dur="1" fill="hold">
                                          <p:stCondLst>
                                            <p:cond delay="0"/>
                                          </p:stCondLst>
                                        </p:cTn>
                                        <p:tgtEl>
                                          <p:spTgt spid="27663"/>
                                        </p:tgtEl>
                                        <p:attrNameLst>
                                          <p:attrName>style.visibility</p:attrName>
                                        </p:attrNameLst>
                                      </p:cBhvr>
                                      <p:to>
                                        <p:strVal val="visible"/>
                                      </p:to>
                                    </p:set>
                                    <p:anim calcmode="lin" valueType="num">
                                      <p:cBhvr additive="base">
                                        <p:cTn id="76" dur="500" fill="hold"/>
                                        <p:tgtEl>
                                          <p:spTgt spid="27663"/>
                                        </p:tgtEl>
                                        <p:attrNameLst>
                                          <p:attrName>ppt_x</p:attrName>
                                        </p:attrNameLst>
                                      </p:cBhvr>
                                      <p:tavLst>
                                        <p:tav tm="0">
                                          <p:val>
                                            <p:strVal val="#ppt_x"/>
                                          </p:val>
                                        </p:tav>
                                        <p:tav tm="100000">
                                          <p:val>
                                            <p:strVal val="#ppt_x"/>
                                          </p:val>
                                        </p:tav>
                                      </p:tavLst>
                                    </p:anim>
                                    <p:anim calcmode="lin" valueType="num">
                                      <p:cBhvr additive="base">
                                        <p:cTn id="77" dur="500" fill="hold"/>
                                        <p:tgtEl>
                                          <p:spTgt spid="27663"/>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grpId="7" nodeType="clickEffect">
                                  <p:stCondLst>
                                    <p:cond delay="0"/>
                                  </p:stCondLst>
                                  <p:childTnLst>
                                    <p:set>
                                      <p:cBhvr>
                                        <p:cTn id="81" dur="1" fill="hold">
                                          <p:stCondLst>
                                            <p:cond delay="0"/>
                                          </p:stCondLst>
                                        </p:cTn>
                                        <p:tgtEl>
                                          <p:spTgt spid="27656"/>
                                        </p:tgtEl>
                                        <p:attrNameLst>
                                          <p:attrName>style.visibility</p:attrName>
                                        </p:attrNameLst>
                                      </p:cBhvr>
                                      <p:to>
                                        <p:strVal val="visible"/>
                                      </p:to>
                                    </p:set>
                                    <p:anim calcmode="lin" valueType="num">
                                      <p:cBhvr additive="base">
                                        <p:cTn id="82" dur="500" fill="hold"/>
                                        <p:tgtEl>
                                          <p:spTgt spid="27656"/>
                                        </p:tgtEl>
                                        <p:attrNameLst>
                                          <p:attrName>ppt_x</p:attrName>
                                        </p:attrNameLst>
                                      </p:cBhvr>
                                      <p:tavLst>
                                        <p:tav tm="0">
                                          <p:val>
                                            <p:strVal val="1+#ppt_w/2"/>
                                          </p:val>
                                        </p:tav>
                                        <p:tav tm="100000">
                                          <p:val>
                                            <p:strVal val="#ppt_x"/>
                                          </p:val>
                                        </p:tav>
                                      </p:tavLst>
                                    </p:anim>
                                    <p:anim calcmode="lin" valueType="num">
                                      <p:cBhvr additive="base">
                                        <p:cTn id="83" dur="500" fill="hold"/>
                                        <p:tgtEl>
                                          <p:spTgt spid="2765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15" nodeType="clickEffect">
                                  <p:stCondLst>
                                    <p:cond delay="0"/>
                                  </p:stCondLst>
                                  <p:childTnLst>
                                    <p:set>
                                      <p:cBhvr>
                                        <p:cTn id="87" dur="1" fill="hold">
                                          <p:stCondLst>
                                            <p:cond delay="0"/>
                                          </p:stCondLst>
                                        </p:cTn>
                                        <p:tgtEl>
                                          <p:spTgt spid="27664"/>
                                        </p:tgtEl>
                                        <p:attrNameLst>
                                          <p:attrName>style.visibility</p:attrName>
                                        </p:attrNameLst>
                                      </p:cBhvr>
                                      <p:to>
                                        <p:strVal val="visible"/>
                                      </p:to>
                                    </p:set>
                                    <p:anim calcmode="lin" valueType="num">
                                      <p:cBhvr additive="base">
                                        <p:cTn id="88" dur="500" fill="hold"/>
                                        <p:tgtEl>
                                          <p:spTgt spid="27664"/>
                                        </p:tgtEl>
                                        <p:attrNameLst>
                                          <p:attrName>ppt_x</p:attrName>
                                        </p:attrNameLst>
                                      </p:cBhvr>
                                      <p:tavLst>
                                        <p:tav tm="0">
                                          <p:val>
                                            <p:strVal val="#ppt_x"/>
                                          </p:val>
                                        </p:tav>
                                        <p:tav tm="100000">
                                          <p:val>
                                            <p:strVal val="#ppt_x"/>
                                          </p:val>
                                        </p:tav>
                                      </p:tavLst>
                                    </p:anim>
                                    <p:anim calcmode="lin" valueType="num">
                                      <p:cBhvr additive="base">
                                        <p:cTn id="89" dur="500" fill="hold"/>
                                        <p:tgtEl>
                                          <p:spTgt spid="27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P spid="27651" grpId="1" animBg="1"/>
      <p:bldP spid="27651" grpId="2" autoUpdateAnimBg="0"/>
      <p:bldP spid="27652" grpId="2" animBg="1"/>
      <p:bldP spid="27652" grpId="3" autoUpdateAnimBg="0"/>
      <p:bldP spid="27653" grpId="3" animBg="1"/>
      <p:bldP spid="27653" grpId="4" autoUpdateAnimBg="0"/>
      <p:bldP spid="27654" grpId="4" animBg="1"/>
      <p:bldP spid="27654" grpId="5" autoUpdateAnimBg="0"/>
      <p:bldP spid="27655" grpId="5" animBg="1"/>
      <p:bldP spid="27655" grpId="6" autoUpdateAnimBg="0"/>
      <p:bldP spid="27656" grpId="6" animBg="1"/>
      <p:bldP spid="27656" grpId="7" autoUpdateAnimBg="0"/>
      <p:bldP spid="27657" grpId="7" animBg="1"/>
      <p:bldP spid="27657" grpId="8" animBg="1" autoUpdateAnimBg="0"/>
      <p:bldP spid="27658" grpId="8" animBg="1"/>
      <p:bldP spid="27658" grpId="9" animBg="1" autoUpdateAnimBg="0"/>
      <p:bldP spid="27659" grpId="9" animBg="1"/>
      <p:bldP spid="27659" grpId="10" autoUpdateAnimBg="0"/>
      <p:bldP spid="27660" grpId="10" animBg="1"/>
      <p:bldP spid="27660" grpId="11" autoUpdateAnimBg="0"/>
      <p:bldP spid="27661" grpId="11" animBg="1"/>
      <p:bldP spid="27661" grpId="12" autoUpdateAnimBg="0"/>
      <p:bldP spid="27662" grpId="12" animBg="1"/>
      <p:bldP spid="27662" grpId="13" autoUpdateAnimBg="0"/>
      <p:bldP spid="27663" grpId="13" animBg="1"/>
      <p:bldP spid="27663" grpId="14" autoUpdateAnimBg="0"/>
      <p:bldP spid="27664" grpId="14" animBg="1"/>
      <p:bldP spid="27664" grpId="15"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descr="Green marble"/>
          <p:cNvSpPr>
            <a:spLocks noGrp="1" noChangeArrowheads="1"/>
          </p:cNvSpPr>
          <p:nvPr>
            <p:ph type="title"/>
          </p:nvPr>
        </p:nvSpPr>
        <p:spPr bwMode="auto">
          <a:xfrm>
            <a:off x="1600200" y="152400"/>
            <a:ext cx="59436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Example on Caesar Cipher</a:t>
            </a:r>
          </a:p>
        </p:txBody>
      </p:sp>
      <p:sp>
        <p:nvSpPr>
          <p:cNvPr id="28675" name="Rectangle 5"/>
          <p:cNvSpPr>
            <a:spLocks noChangeArrowheads="1"/>
          </p:cNvSpPr>
          <p:nvPr/>
        </p:nvSpPr>
        <p:spPr bwMode="auto">
          <a:xfrm>
            <a:off x="241300" y="3154363"/>
            <a:ext cx="233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0000"/>
                </a:solidFill>
                <a:effectLst>
                  <a:outerShdw blurRad="38100" dist="38100" dir="2700000" algn="tl">
                    <a:srgbClr val="000000"/>
                  </a:outerShdw>
                </a:effectLst>
                <a:latin typeface="Times New Roman" pitchFamily="18" charset="0"/>
                <a:cs typeface="Times New Roman" pitchFamily="18" charset="0"/>
              </a:rPr>
              <a:t>FIRE MISSILE </a:t>
            </a:r>
          </a:p>
        </p:txBody>
      </p:sp>
      <p:pic>
        <p:nvPicPr>
          <p:cNvPr id="28676" name="Picture 6" descr="j016300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970213"/>
            <a:ext cx="1981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8677" name="Rectangle 7"/>
          <p:cNvSpPr>
            <a:spLocks noChangeArrowheads="1"/>
          </p:cNvSpPr>
          <p:nvPr/>
        </p:nvSpPr>
        <p:spPr bwMode="auto">
          <a:xfrm>
            <a:off x="6324600" y="3214688"/>
            <a:ext cx="21875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b="1" dirty="0">
                <a:solidFill>
                  <a:srgbClr val="33CC33"/>
                </a:solidFill>
                <a:effectLst>
                  <a:outerShdw blurRad="38100" dist="38100" dir="2700000" algn="tl">
                    <a:srgbClr val="000000"/>
                  </a:outerShdw>
                </a:effectLst>
              </a:rPr>
              <a:t>ILUH PLVVLOH</a:t>
            </a:r>
            <a:r>
              <a:rPr lang="en-US" dirty="0">
                <a:solidFill>
                  <a:srgbClr val="33CC33"/>
                </a:solidFill>
                <a:effectLst>
                  <a:outerShdw blurRad="38100" dist="38100" dir="2700000" algn="tl">
                    <a:srgbClr val="000000"/>
                  </a:outerShdw>
                </a:effectLst>
              </a:rPr>
              <a:t> </a:t>
            </a:r>
          </a:p>
        </p:txBody>
      </p:sp>
      <p:sp>
        <p:nvSpPr>
          <p:cNvPr id="28678" name="Rectangle 8"/>
          <p:cNvSpPr>
            <a:spLocks noChangeArrowheads="1"/>
          </p:cNvSpPr>
          <p:nvPr/>
        </p:nvSpPr>
        <p:spPr bwMode="auto">
          <a:xfrm>
            <a:off x="3592513" y="914400"/>
            <a:ext cx="1970087"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b="1"/>
              <a:t>Key: K = 3</a:t>
            </a:r>
          </a:p>
          <a:p>
            <a:pPr algn="ctr" eaLnBrk="0" hangingPunct="0"/>
            <a:r>
              <a:rPr lang="en-US" b="1"/>
              <a:t>Algorithm: SR</a:t>
            </a:r>
          </a:p>
          <a:p>
            <a:pPr algn="ctr" eaLnBrk="0" hangingPunct="0"/>
            <a:endParaRPr lang="en-US" b="1"/>
          </a:p>
          <a:p>
            <a:pPr algn="ctr" eaLnBrk="0" hangingPunct="0"/>
            <a:r>
              <a:rPr lang="en-US" b="1"/>
              <a:t>F+3 = I</a:t>
            </a:r>
            <a:br>
              <a:rPr lang="en-US" b="1"/>
            </a:br>
            <a:r>
              <a:rPr lang="en-US" b="1"/>
              <a:t>I+3 = L</a:t>
            </a:r>
            <a:endParaRPr lang="en-US"/>
          </a:p>
        </p:txBody>
      </p:sp>
      <p:sp>
        <p:nvSpPr>
          <p:cNvPr id="28679" name="AutoShape 10"/>
          <p:cNvSpPr>
            <a:spLocks noChangeArrowheads="1"/>
          </p:cNvSpPr>
          <p:nvPr/>
        </p:nvSpPr>
        <p:spPr bwMode="auto">
          <a:xfrm>
            <a:off x="2667000" y="3367088"/>
            <a:ext cx="762000" cy="152400"/>
          </a:xfrm>
          <a:prstGeom prst="rightArrow">
            <a:avLst>
              <a:gd name="adj1" fmla="val 50000"/>
              <a:gd name="adj2" fmla="val 125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28680" name="AutoShape 11"/>
          <p:cNvSpPr>
            <a:spLocks noChangeArrowheads="1"/>
          </p:cNvSpPr>
          <p:nvPr/>
        </p:nvSpPr>
        <p:spPr bwMode="auto">
          <a:xfrm>
            <a:off x="5486400" y="3367088"/>
            <a:ext cx="762000" cy="152400"/>
          </a:xfrm>
          <a:prstGeom prst="rightArrow">
            <a:avLst>
              <a:gd name="adj1" fmla="val 50000"/>
              <a:gd name="adj2" fmla="val 125000"/>
            </a:avLst>
          </a:prstGeom>
          <a:solidFill>
            <a:srgbClr val="33CC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28681" name="Rectangle 12"/>
          <p:cNvSpPr>
            <a:spLocks noChangeArrowheads="1"/>
          </p:cNvSpPr>
          <p:nvPr/>
        </p:nvSpPr>
        <p:spPr bwMode="auto">
          <a:xfrm>
            <a:off x="6348413" y="4052888"/>
            <a:ext cx="22621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b="1">
                <a:solidFill>
                  <a:srgbClr val="FF9900"/>
                </a:solidFill>
                <a:effectLst>
                  <a:outerShdw blurRad="38100" dist="38100" dir="2700000" algn="tl">
                    <a:srgbClr val="000000"/>
                  </a:outerShdw>
                </a:effectLst>
              </a:rPr>
              <a:t>ILUHP LVVLO H </a:t>
            </a:r>
          </a:p>
        </p:txBody>
      </p:sp>
      <p:grpSp>
        <p:nvGrpSpPr>
          <p:cNvPr id="28682" name="Group 15"/>
          <p:cNvGrpSpPr>
            <a:grpSpLocks/>
          </p:cNvGrpSpPr>
          <p:nvPr/>
        </p:nvGrpSpPr>
        <p:grpSpPr bwMode="auto">
          <a:xfrm>
            <a:off x="6934200" y="3671888"/>
            <a:ext cx="2133600" cy="381000"/>
            <a:chOff x="4368" y="2016"/>
            <a:chExt cx="1344" cy="240"/>
          </a:xfrm>
        </p:grpSpPr>
        <p:sp>
          <p:nvSpPr>
            <p:cNvPr id="28683" name="AutoShape 13"/>
            <p:cNvSpPr>
              <a:spLocks noChangeArrowheads="1"/>
            </p:cNvSpPr>
            <p:nvPr/>
          </p:nvSpPr>
          <p:spPr bwMode="auto">
            <a:xfrm>
              <a:off x="4368" y="2016"/>
              <a:ext cx="96" cy="240"/>
            </a:xfrm>
            <a:prstGeom prst="downArrow">
              <a:avLst>
                <a:gd name="adj1" fmla="val 50000"/>
                <a:gd name="adj2" fmla="val 62500"/>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r" rtl="1" eaLnBrk="0" hangingPunct="0"/>
              <a:endParaRPr lang="en-US"/>
            </a:p>
          </p:txBody>
        </p:sp>
        <p:sp>
          <p:nvSpPr>
            <p:cNvPr id="28684" name="Text Box 14"/>
            <p:cNvSpPr>
              <a:spLocks noChangeArrowheads="1"/>
            </p:cNvSpPr>
            <p:nvPr/>
          </p:nvSpPr>
          <p:spPr bwMode="auto">
            <a:xfrm>
              <a:off x="4464" y="2016"/>
              <a:ext cx="12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latin typeface="Times New Roman" pitchFamily="18" charset="0"/>
                  <a:cs typeface="Times New Roman" pitchFamily="18" charset="0"/>
                </a:rPr>
                <a:t>Blocks of length 5</a:t>
              </a:r>
            </a:p>
          </p:txBody>
        </p:sp>
      </p:grpSp>
      <p:graphicFrame>
        <p:nvGraphicFramePr>
          <p:cNvPr id="28685" name="Group 106"/>
          <p:cNvGraphicFramePr>
            <a:graphicFrameLocks noGrp="1"/>
          </p:cNvGraphicFramePr>
          <p:nvPr/>
        </p:nvGraphicFramePr>
        <p:xfrm>
          <a:off x="1524000" y="4999038"/>
          <a:ext cx="6019800" cy="868363"/>
        </p:xfrm>
        <a:graphic>
          <a:graphicData uri="http://schemas.openxmlformats.org/drawingml/2006/table">
            <a:tbl>
              <a:tblPr/>
              <a:tblGrid>
                <a:gridCol w="1485900"/>
                <a:gridCol w="1016000"/>
                <a:gridCol w="1406525"/>
                <a:gridCol w="2111375"/>
              </a:tblGrid>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W  X  Y  Z</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  B  C  D</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Plaintext Letter</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Z   A   B  C</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D  E  F  G</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Ciphertext Letter</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3"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1+#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0-#ppt_w/2"/>
                                          </p:val>
                                        </p:tav>
                                        <p:tav tm="100000">
                                          <p:val>
                                            <p:strVal val="#ppt_x"/>
                                          </p:val>
                                        </p:tav>
                                      </p:tavLst>
                                    </p:anim>
                                    <p:anim calcmode="lin" valueType="num">
                                      <p:cBhvr additive="base">
                                        <p:cTn id="20"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4" nodeType="clickEffect">
                                  <p:stCondLst>
                                    <p:cond delay="0"/>
                                  </p:stCondLst>
                                  <p:childTnLst>
                                    <p:set>
                                      <p:cBhvr>
                                        <p:cTn id="24" dur="1" fill="hold">
                                          <p:stCondLst>
                                            <p:cond delay="0"/>
                                          </p:stCondLst>
                                        </p:cTn>
                                        <p:tgtEl>
                                          <p:spTgt spid="28680"/>
                                        </p:tgtEl>
                                        <p:attrNameLst>
                                          <p:attrName>style.visibility</p:attrName>
                                        </p:attrNameLst>
                                      </p:cBhvr>
                                      <p:to>
                                        <p:strVal val="visible"/>
                                      </p:to>
                                    </p:set>
                                    <p:anim calcmode="lin" valueType="num">
                                      <p:cBhvr additive="base">
                                        <p:cTn id="25" dur="500" fill="hold"/>
                                        <p:tgtEl>
                                          <p:spTgt spid="28680"/>
                                        </p:tgtEl>
                                        <p:attrNameLst>
                                          <p:attrName>ppt_x</p:attrName>
                                        </p:attrNameLst>
                                      </p:cBhvr>
                                      <p:tavLst>
                                        <p:tav tm="0">
                                          <p:val>
                                            <p:strVal val="1+#ppt_w/2"/>
                                          </p:val>
                                        </p:tav>
                                        <p:tav tm="100000">
                                          <p:val>
                                            <p:strVal val="#ppt_x"/>
                                          </p:val>
                                        </p:tav>
                                      </p:tavLst>
                                    </p:anim>
                                    <p:anim calcmode="lin" valueType="num">
                                      <p:cBhvr additive="base">
                                        <p:cTn id="26"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2" nodeType="clickEffect">
                                  <p:stCondLst>
                                    <p:cond delay="0"/>
                                  </p:stCondLst>
                                  <p:childTnLst>
                                    <p:set>
                                      <p:cBhvr>
                                        <p:cTn id="30" dur="1" fill="hold">
                                          <p:stCondLst>
                                            <p:cond delay="0"/>
                                          </p:stCondLst>
                                        </p:cTn>
                                        <p:tgtEl>
                                          <p:spTgt spid="28677"/>
                                        </p:tgtEl>
                                        <p:attrNameLst>
                                          <p:attrName>style.visibility</p:attrName>
                                        </p:attrNameLst>
                                      </p:cBhvr>
                                      <p:to>
                                        <p:strVal val="visible"/>
                                      </p:to>
                                    </p:set>
                                    <p:anim calcmode="lin" valueType="num">
                                      <p:cBhvr additive="base">
                                        <p:cTn id="31" dur="500" fill="hold"/>
                                        <p:tgtEl>
                                          <p:spTgt spid="28677"/>
                                        </p:tgtEl>
                                        <p:attrNameLst>
                                          <p:attrName>ppt_x</p:attrName>
                                        </p:attrNameLst>
                                      </p:cBhvr>
                                      <p:tavLst>
                                        <p:tav tm="0">
                                          <p:val>
                                            <p:strVal val="0-#ppt_w/2"/>
                                          </p:val>
                                        </p:tav>
                                        <p:tav tm="100000">
                                          <p:val>
                                            <p:strVal val="#ppt_x"/>
                                          </p:val>
                                        </p:tav>
                                      </p:tavLst>
                                    </p:anim>
                                    <p:anim calcmode="lin" valueType="num">
                                      <p:cBhvr additive="base">
                                        <p:cTn id="32"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additive="base">
                                        <p:cTn id="37" dur="500" fill="hold"/>
                                        <p:tgtEl>
                                          <p:spTgt spid="28682"/>
                                        </p:tgtEl>
                                        <p:attrNameLst>
                                          <p:attrName>ppt_x</p:attrName>
                                        </p:attrNameLst>
                                      </p:cBhvr>
                                      <p:tavLst>
                                        <p:tav tm="0">
                                          <p:val>
                                            <p:strVal val="#ppt_x"/>
                                          </p:val>
                                        </p:tav>
                                        <p:tav tm="100000">
                                          <p:val>
                                            <p:strVal val="#ppt_x"/>
                                          </p:val>
                                        </p:tav>
                                      </p:tavLst>
                                    </p:anim>
                                    <p:anim calcmode="lin" valueType="num">
                                      <p:cBhvr additive="base">
                                        <p:cTn id="38" dur="500" fill="hold"/>
                                        <p:tgtEl>
                                          <p:spTgt spid="28682"/>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5" nodeType="clickEffect">
                                  <p:stCondLst>
                                    <p:cond delay="0"/>
                                  </p:stCondLst>
                                  <p:childTnLst>
                                    <p:set>
                                      <p:cBhvr>
                                        <p:cTn id="42" dur="1" fill="hold">
                                          <p:stCondLst>
                                            <p:cond delay="0"/>
                                          </p:stCondLst>
                                        </p:cTn>
                                        <p:tgtEl>
                                          <p:spTgt spid="28681"/>
                                        </p:tgtEl>
                                        <p:attrNameLst>
                                          <p:attrName>style.visibility</p:attrName>
                                        </p:attrNameLst>
                                      </p:cBhvr>
                                      <p:to>
                                        <p:strVal val="visible"/>
                                      </p:to>
                                    </p:set>
                                    <p:anim calcmode="lin" valueType="num">
                                      <p:cBhvr additive="base">
                                        <p:cTn id="43" dur="500" fill="hold"/>
                                        <p:tgtEl>
                                          <p:spTgt spid="28681"/>
                                        </p:tgtEl>
                                        <p:attrNameLst>
                                          <p:attrName>ppt_x</p:attrName>
                                        </p:attrNameLst>
                                      </p:cBhvr>
                                      <p:tavLst>
                                        <p:tav tm="0">
                                          <p:val>
                                            <p:strVal val="#ppt_x"/>
                                          </p:val>
                                        </p:tav>
                                        <p:tav tm="100000">
                                          <p:val>
                                            <p:strVal val="#ppt_x"/>
                                          </p:val>
                                        </p:tav>
                                      </p:tavLst>
                                    </p:anim>
                                    <p:anim calcmode="lin" valueType="num">
                                      <p:cBhvr additive="base">
                                        <p:cTn id="44" dur="500" fill="hold"/>
                                        <p:tgtEl>
                                          <p:spTgt spid="286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7" grpId="1" animBg="1"/>
      <p:bldP spid="28677" grpId="2" autoUpdateAnimBg="0"/>
      <p:bldP spid="28679" grpId="2" animBg="1"/>
      <p:bldP spid="28679" grpId="3" animBg="1" autoUpdateAnimBg="0"/>
      <p:bldP spid="28680" grpId="3" animBg="1"/>
      <p:bldP spid="28680" grpId="4" animBg="1" autoUpdateAnimBg="0"/>
      <p:bldP spid="28681" grpId="4" animBg="1"/>
      <p:bldP spid="28681" grpId="5"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Cryptanalysis of Caesar Cipher </a:t>
            </a:r>
          </a:p>
        </p:txBody>
      </p:sp>
      <p:sp>
        <p:nvSpPr>
          <p:cNvPr id="29699" name="Rectangle 3"/>
          <p:cNvSpPr>
            <a:spLocks noGrp="1" noChangeArrowheads="1"/>
          </p:cNvSpPr>
          <p:nvPr>
            <p:ph idx="1"/>
          </p:nvPr>
        </p:nvSpPr>
        <p:spPr bwMode="auto">
          <a:xfrm>
            <a:off x="457200" y="1219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AU" sz="3400">
                <a:latin typeface="Times New Roman" pitchFamily="18" charset="0"/>
                <a:cs typeface="Times New Roman" pitchFamily="18" charset="0"/>
              </a:rPr>
              <a:t>only have 26 possible ciphers</a:t>
            </a:r>
            <a:r>
              <a:rPr lang="en-AU" sz="3600">
                <a:latin typeface="Times New Roman" pitchFamily="18" charset="0"/>
                <a:cs typeface="Times New Roman" pitchFamily="18" charset="0"/>
              </a:rPr>
              <a:t> </a:t>
            </a:r>
          </a:p>
          <a:p>
            <a:pPr lvl="1" algn="l" rtl="0">
              <a:buClr>
                <a:schemeClr val="hlink"/>
              </a:buClr>
            </a:pPr>
            <a:r>
              <a:rPr lang="en-AU" sz="3200">
                <a:latin typeface="Times New Roman" pitchFamily="18" charset="0"/>
                <a:cs typeface="Times New Roman" pitchFamily="18" charset="0"/>
              </a:rPr>
              <a:t>A maps to A,B,..Z</a:t>
            </a:r>
            <a:r>
              <a:rPr lang="en-AU" sz="3600">
                <a:latin typeface="Times New Roman" pitchFamily="18" charset="0"/>
                <a:cs typeface="Times New Roman" pitchFamily="18" charset="0"/>
              </a:rPr>
              <a:t> </a:t>
            </a:r>
          </a:p>
          <a:p>
            <a:pPr algn="l" rtl="0"/>
            <a:r>
              <a:rPr lang="en-AU" sz="3400">
                <a:latin typeface="Times New Roman" pitchFamily="18" charset="0"/>
                <a:cs typeface="Times New Roman" pitchFamily="18" charset="0"/>
              </a:rPr>
              <a:t>could simply try each in turn </a:t>
            </a:r>
          </a:p>
          <a:p>
            <a:pPr algn="l" rtl="0"/>
            <a:r>
              <a:rPr lang="en-AU" sz="3400">
                <a:latin typeface="Times New Roman" pitchFamily="18" charset="0"/>
                <a:cs typeface="Times New Roman" pitchFamily="18" charset="0"/>
              </a:rPr>
              <a:t>a brute force search </a:t>
            </a:r>
          </a:p>
          <a:p>
            <a:pPr algn="l" rtl="0"/>
            <a:r>
              <a:rPr lang="en-AU" sz="3400">
                <a:latin typeface="Times New Roman" pitchFamily="18" charset="0"/>
                <a:cs typeface="Times New Roman" pitchFamily="18" charset="0"/>
              </a:rPr>
              <a:t>given ciphertext, just try all shifts of letters</a:t>
            </a:r>
          </a:p>
          <a:p>
            <a:pPr algn="l" rtl="0"/>
            <a:r>
              <a:rPr lang="en-US" sz="3400">
                <a:latin typeface="Times New Roman" pitchFamily="18" charset="0"/>
                <a:cs typeface="Times New Roman" pitchFamily="18" charset="0"/>
              </a:rPr>
              <a:t>do need to recognize when have plaintext</a:t>
            </a:r>
            <a:endParaRPr lang="en-AU" sz="3400">
              <a:latin typeface="Times New Roman" pitchFamily="18" charset="0"/>
              <a:cs typeface="Times New Roman" pitchFamily="18" charset="0"/>
            </a:endParaRPr>
          </a:p>
          <a:p>
            <a:pPr algn="l" rtl="0"/>
            <a:r>
              <a:rPr lang="en-AU" sz="3400">
                <a:solidFill>
                  <a:srgbClr val="99FF66"/>
                </a:solidFill>
                <a:latin typeface="Times New Roman" pitchFamily="18" charset="0"/>
                <a:cs typeface="Times New Roman" pitchFamily="18" charset="0"/>
              </a:rPr>
              <a:t>eg. break ciphertext "GCUA VQ DTGCM"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ChangeArrowheads="1"/>
          </p:cNvSpPr>
          <p:nvPr/>
        </p:nvSpPr>
        <p:spPr bwMode="auto">
          <a:xfrm>
            <a:off x="304800" y="1524000"/>
            <a:ext cx="853440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0" hangingPunct="0"/>
            <a:r>
              <a:rPr lang="en-US" sz="2400">
                <a:effectLst>
                  <a:outerShdw blurRad="38100" dist="38100" dir="2700000" algn="tl">
                    <a:srgbClr val="000000"/>
                  </a:outerShdw>
                </a:effectLst>
                <a:latin typeface="Times New Roman" pitchFamily="18" charset="0"/>
                <a:cs typeface="Times New Roman" pitchFamily="18" charset="0"/>
              </a:rPr>
              <a:t>Caesar Cipher: all letters shifted 5 along such that an "f" in the plaintext would become an "a" in ciphertext (and likewise plaintext g –-&gt; ciphertext b) </a:t>
            </a:r>
            <a:br>
              <a:rPr lang="en-US" sz="2400">
                <a:effectLst>
                  <a:outerShdw blurRad="38100" dist="38100" dir="2700000" algn="tl">
                    <a:srgbClr val="000000"/>
                  </a:outerShdw>
                </a:effectLst>
                <a:latin typeface="Times New Roman" pitchFamily="18" charset="0"/>
                <a:cs typeface="Times New Roman" pitchFamily="18" charset="0"/>
              </a:rPr>
            </a:br>
            <a:r>
              <a:rPr lang="en-US" sz="2400">
                <a:effectLst>
                  <a:outerShdw blurRad="38100" dist="38100" dir="2700000" algn="tl">
                    <a:srgbClr val="000000"/>
                  </a:outerShdw>
                </a:effectLst>
                <a:latin typeface="Times New Roman" pitchFamily="18" charset="0"/>
                <a:cs typeface="Times New Roman" pitchFamily="18" charset="0"/>
              </a:rPr>
              <a:t/>
            </a:r>
            <a:br>
              <a:rPr lang="en-US" sz="2400">
                <a:effectLst>
                  <a:outerShdw blurRad="38100" dist="38100" dir="2700000" algn="tl">
                    <a:srgbClr val="000000"/>
                  </a:outerShdw>
                </a:effectLst>
                <a:latin typeface="Times New Roman" pitchFamily="18" charset="0"/>
                <a:cs typeface="Times New Roman" pitchFamily="18" charset="0"/>
              </a:rPr>
            </a:br>
            <a:r>
              <a:rPr lang="en-US" sz="2400" b="1">
                <a:effectLst>
                  <a:outerShdw blurRad="38100" dist="38100" dir="2700000" algn="tl">
                    <a:srgbClr val="000000"/>
                  </a:outerShdw>
                </a:effectLst>
                <a:latin typeface="Times New Roman" pitchFamily="18" charset="0"/>
                <a:cs typeface="Times New Roman" pitchFamily="18" charset="0"/>
              </a:rPr>
              <a:t>RCTY JZNG JQZC VQZO JWZG DFZV WVOO GZAD ZGY</a:t>
            </a:r>
            <a:r>
              <a:rPr lang="en-US" sz="2400">
                <a:effectLst>
                  <a:outerShdw blurRad="38100" dist="38100" dir="2700000" algn="tl">
                    <a:srgbClr val="000000"/>
                  </a:outerShdw>
                </a:effectLst>
                <a:latin typeface="Times New Roman" pitchFamily="18" charset="0"/>
                <a:cs typeface="Times New Roman" pitchFamily="18" charset="0"/>
              </a:rPr>
              <a:t/>
            </a:r>
            <a:br>
              <a:rPr lang="en-US" sz="2400">
                <a:effectLst>
                  <a:outerShdw blurRad="38100" dist="38100" dir="2700000" algn="tl">
                    <a:srgbClr val="000000"/>
                  </a:outerShdw>
                </a:effectLst>
                <a:latin typeface="Times New Roman" pitchFamily="18" charset="0"/>
                <a:cs typeface="Times New Roman" pitchFamily="18" charset="0"/>
              </a:rPr>
            </a:br>
            <a:r>
              <a:rPr lang="en-US" sz="2400">
                <a:effectLst>
                  <a:outerShdw blurRad="38100" dist="38100" dir="2700000" algn="tl">
                    <a:srgbClr val="000000"/>
                  </a:outerShdw>
                </a:effectLst>
                <a:latin typeface="Times New Roman" pitchFamily="18" charset="0"/>
                <a:cs typeface="Times New Roman" pitchFamily="18" charset="0"/>
              </a:rPr>
              <a:t/>
            </a:r>
            <a:br>
              <a:rPr lang="en-US" sz="2400">
                <a:effectLst>
                  <a:outerShdw blurRad="38100" dist="38100" dir="2700000" algn="tl">
                    <a:srgbClr val="000000"/>
                  </a:outerShdw>
                </a:effectLst>
                <a:latin typeface="Times New Roman" pitchFamily="18" charset="0"/>
                <a:cs typeface="Times New Roman" pitchFamily="18" charset="0"/>
              </a:rPr>
            </a:br>
            <a:r>
              <a:rPr lang="en-US" sz="2400">
                <a:effectLst>
                  <a:outerShdw blurRad="38100" dist="38100" dir="2700000" algn="tl">
                    <a:srgbClr val="000000"/>
                  </a:outerShdw>
                </a:effectLst>
                <a:latin typeface="Times New Roman" pitchFamily="18" charset="0"/>
                <a:cs typeface="Times New Roman" pitchFamily="18" charset="0"/>
              </a:rPr>
              <a:t>Decode the above and encode the word "pixie" using the same Caesar cipher </a:t>
            </a:r>
          </a:p>
        </p:txBody>
      </p:sp>
      <p:sp>
        <p:nvSpPr>
          <p:cNvPr id="30723" name="Rectangle 8" descr="Green marble"/>
          <p:cNvSpPr>
            <a:spLocks noChangeArrowheads="1"/>
          </p:cNvSpPr>
          <p:nvPr/>
        </p:nvSpPr>
        <p:spPr bwMode="auto">
          <a:xfrm>
            <a:off x="1066800" y="76200"/>
            <a:ext cx="7010400" cy="739775"/>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AU" sz="4000" b="1" i="1">
                <a:effectLst>
                  <a:outerShdw blurRad="38100" dist="38100" dir="2700000" algn="tl">
                    <a:srgbClr val="C0C0C0"/>
                  </a:outerShdw>
                </a:effectLst>
                <a:latin typeface="Times New Roman" pitchFamily="18" charset="0"/>
                <a:cs typeface="Times New Roman" pitchFamily="18" charset="0"/>
              </a:rPr>
              <a:t>HW on </a:t>
            </a:r>
            <a:r>
              <a:rPr lang="en-US" sz="4000" b="1" i="1">
                <a:effectLst>
                  <a:outerShdw blurRad="38100" dist="38100" dir="2700000" algn="tl">
                    <a:srgbClr val="C0C0C0"/>
                  </a:outerShdw>
                </a:effectLst>
                <a:latin typeface="Times New Roman" pitchFamily="18" charset="0"/>
                <a:cs typeface="Times New Roman" pitchFamily="18" charset="0"/>
              </a:rPr>
              <a:t>Caesar</a:t>
            </a:r>
            <a:r>
              <a:rPr lang="en-AU" sz="4000" b="1" i="1">
                <a:effectLst>
                  <a:outerShdw blurRad="38100" dist="38100" dir="2700000" algn="tl">
                    <a:srgbClr val="C0C0C0"/>
                  </a:outerShdw>
                </a:effectLst>
                <a:latin typeface="Times New Roman" pitchFamily="18" charset="0"/>
                <a:cs typeface="Times New Roman" pitchFamily="18" charset="0"/>
              </a:rPr>
              <a:t> Ciphers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Monoalphabetic Cipher</a:t>
            </a:r>
          </a:p>
        </p:txBody>
      </p:sp>
      <p:sp>
        <p:nvSpPr>
          <p:cNvPr id="31747" name="Rectangle 3"/>
          <p:cNvSpPr>
            <a:spLocks noGrp="1" noChangeArrowheads="1"/>
          </p:cNvSpPr>
          <p:nvPr>
            <p:ph idx="1"/>
          </p:nvPr>
        </p:nvSpPr>
        <p:spPr bwMode="auto">
          <a:xfrm>
            <a:off x="457200" y="1036638"/>
            <a:ext cx="8534400" cy="2849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AU">
                <a:latin typeface="Times New Roman" pitchFamily="18" charset="0"/>
                <a:cs typeface="Times New Roman" pitchFamily="18" charset="0"/>
              </a:rPr>
              <a:t>rather than just shifting the alphabet </a:t>
            </a:r>
          </a:p>
          <a:p>
            <a:pPr algn="l" rtl="0"/>
            <a:r>
              <a:rPr lang="en-AU">
                <a:latin typeface="Times New Roman" pitchFamily="18" charset="0"/>
                <a:cs typeface="Times New Roman" pitchFamily="18" charset="0"/>
              </a:rPr>
              <a:t>could shuffle (jumble) the letters arbitrarily </a:t>
            </a:r>
          </a:p>
          <a:p>
            <a:pPr algn="l" rtl="0"/>
            <a:r>
              <a:rPr lang="en-AU">
                <a:latin typeface="Times New Roman" pitchFamily="18" charset="0"/>
                <a:cs typeface="Times New Roman" pitchFamily="18" charset="0"/>
              </a:rPr>
              <a:t>each plaintext letter maps to a different random ciphertext letter </a:t>
            </a:r>
          </a:p>
          <a:p>
            <a:pPr algn="l" rtl="0"/>
            <a:r>
              <a:rPr lang="en-AU">
                <a:latin typeface="Times New Roman" pitchFamily="18" charset="0"/>
                <a:cs typeface="Times New Roman" pitchFamily="18" charset="0"/>
              </a:rPr>
              <a:t>hence key is 26 letters long </a:t>
            </a:r>
            <a:endParaRPr lang="en-AU" sz="3600">
              <a:latin typeface="Times New Roman" pitchFamily="18" charset="0"/>
              <a:cs typeface="Times New Roman" pitchFamily="18" charset="0"/>
            </a:endParaRPr>
          </a:p>
        </p:txBody>
      </p:sp>
      <p:graphicFrame>
        <p:nvGraphicFramePr>
          <p:cNvPr id="31748" name="Group 4"/>
          <p:cNvGraphicFramePr>
            <a:graphicFrameLocks noGrp="1"/>
          </p:cNvGraphicFramePr>
          <p:nvPr/>
        </p:nvGraphicFramePr>
        <p:xfrm>
          <a:off x="228600" y="4267200"/>
          <a:ext cx="8763000" cy="868363"/>
        </p:xfrm>
        <a:graphic>
          <a:graphicData uri="http://schemas.openxmlformats.org/drawingml/2006/table">
            <a:tbl>
              <a:tblPr/>
              <a:tblGrid>
                <a:gridCol w="6448425"/>
                <a:gridCol w="2314575"/>
              </a:tblGrid>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AU" sz="2000" b="0" i="0" u="none" strike="noStrike" cap="none" normalizeH="0" baseline="0" smtClean="0">
                          <a:ln>
                            <a:noFill/>
                          </a:ln>
                          <a:solidFill>
                            <a:schemeClr val="bg2"/>
                          </a:solidFill>
                          <a:effectLst/>
                          <a:latin typeface="Times New Roman" pitchFamily="18" charset="0"/>
                          <a:cs typeface="Times New Roman" pitchFamily="18" charset="0"/>
                        </a:rPr>
                        <a:t>A B C D E F G H I  J K L M N O  P Q R S  T U V W X Y Z</a:t>
                      </a:r>
                      <a:endParaRPr kumimoji="0" lang="en-US" sz="2000" b="0" i="0" u="none" strike="noStrike" cap="none" normalizeH="0" baseline="0" smtClean="0">
                        <a:ln>
                          <a:noFill/>
                        </a:ln>
                        <a:solidFill>
                          <a:schemeClr val="bg2"/>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solidFill>
                      <a:srgbClr val="99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bg2"/>
                          </a:solidFill>
                          <a:effectLst/>
                          <a:latin typeface="Times New Roman" pitchFamily="18" charset="0"/>
                          <a:cs typeface="Times New Roman" pitchFamily="18" charset="0"/>
                        </a:rPr>
                        <a:t>Plaintext Letter</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9FF66"/>
                    </a:solidFill>
                  </a:tcPr>
                </a:tc>
              </a:tr>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AU" sz="2000" b="0" i="0" u="none" strike="noStrike" cap="none" normalizeH="0" baseline="0" smtClean="0">
                          <a:ln>
                            <a:noFill/>
                          </a:ln>
                          <a:solidFill>
                            <a:srgbClr val="000066"/>
                          </a:solidFill>
                          <a:effectLst/>
                          <a:latin typeface="Times New Roman" pitchFamily="18" charset="0"/>
                          <a:cs typeface="Times New Roman" pitchFamily="18" charset="0"/>
                        </a:rPr>
                        <a:t>D K V Q F I  B J W P E S C  X H T M Y A U O L R  G Z N</a:t>
                      </a:r>
                      <a:endParaRPr kumimoji="0" lang="en-US" sz="2000" b="0" i="0" u="none" strike="noStrike" cap="none" normalizeH="0" baseline="0" smtClean="0">
                        <a:ln>
                          <a:noFill/>
                        </a:ln>
                        <a:solidFill>
                          <a:srgbClr val="000066"/>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66"/>
                          </a:solidFill>
                          <a:effectLst/>
                          <a:latin typeface="Times New Roman" pitchFamily="18" charset="0"/>
                          <a:cs typeface="Times New Roman" pitchFamily="18" charset="0"/>
                        </a:rPr>
                        <a:t>Ciphertext Letter</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31767" name="Group 13"/>
          <p:cNvGraphicFramePr>
            <a:graphicFrameLocks noGrp="1"/>
          </p:cNvGraphicFramePr>
          <p:nvPr/>
        </p:nvGraphicFramePr>
        <p:xfrm>
          <a:off x="228600" y="5380038"/>
          <a:ext cx="8763000" cy="868363"/>
        </p:xfrm>
        <a:graphic>
          <a:graphicData uri="http://schemas.openxmlformats.org/drawingml/2006/table">
            <a:tbl>
              <a:tblPr/>
              <a:tblGrid>
                <a:gridCol w="6448425"/>
                <a:gridCol w="2314575"/>
              </a:tblGrid>
              <a:tr h="43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AU" sz="2000" b="0" i="0" u="none" strike="noStrike" cap="none" normalizeH="0" baseline="0" smtClean="0">
                          <a:ln>
                            <a:noFill/>
                          </a:ln>
                          <a:solidFill>
                            <a:schemeClr val="bg2"/>
                          </a:solidFill>
                          <a:effectLst>
                            <a:outerShdw blurRad="38100" dist="38100" dir="2700000" algn="tl">
                              <a:srgbClr val="000000"/>
                            </a:outerShdw>
                          </a:effectLst>
                          <a:latin typeface="Times New Roman" pitchFamily="18" charset="0"/>
                          <a:cs typeface="Times New Roman" pitchFamily="18" charset="0"/>
                        </a:rPr>
                        <a:t>IFWEWISHTOREPLACELETTERS</a:t>
                      </a:r>
                      <a:endParaRPr kumimoji="0" lang="en-US" sz="2000" b="0" i="0" u="none" strike="noStrike" cap="none" normalizeH="0" baseline="0" smtClean="0">
                        <a:ln>
                          <a:noFill/>
                        </a:ln>
                        <a:solidFill>
                          <a:schemeClr val="bg2"/>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solidFill>
                      <a:srgbClr val="99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chemeClr val="bg2"/>
                          </a:solidFill>
                          <a:effectLst/>
                          <a:latin typeface="Times New Roman" pitchFamily="18" charset="0"/>
                          <a:cs typeface="Times New Roman" pitchFamily="18" charset="0"/>
                        </a:rPr>
                        <a:t>Plaintext Letter</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9FF66"/>
                    </a:solidFill>
                  </a:tcPr>
                </a:tc>
              </a:tr>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AU" sz="2000" b="0" i="0" u="none" strike="noStrike" cap="none" normalizeH="0" baseline="0" smtClean="0">
                          <a:ln>
                            <a:noFill/>
                          </a:ln>
                          <a:solidFill>
                            <a:schemeClr val="bg2"/>
                          </a:solidFill>
                          <a:effectLst>
                            <a:outerShdw blurRad="38100" dist="38100" dir="2700000" algn="tl">
                              <a:srgbClr val="000000"/>
                            </a:outerShdw>
                          </a:effectLst>
                          <a:latin typeface="Times New Roman" pitchFamily="18" charset="0"/>
                          <a:cs typeface="Times New Roman" pitchFamily="18" charset="0"/>
                        </a:rPr>
                        <a:t>WIRFRWAJUHYFTSDVFSFUUFYA</a:t>
                      </a:r>
                      <a:endParaRPr kumimoji="0" lang="en-US" sz="2000" b="0" i="0" u="none" strike="noStrike" cap="none" normalizeH="0" baseline="0" smtClean="0">
                        <a:ln>
                          <a:noFill/>
                        </a:ln>
                        <a:solidFill>
                          <a:schemeClr val="bg2"/>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000066"/>
                          </a:solidFill>
                          <a:effectLst/>
                          <a:latin typeface="Times New Roman" pitchFamily="18" charset="0"/>
                          <a:cs typeface="Times New Roman" pitchFamily="18" charset="0"/>
                        </a:rPr>
                        <a:t>Ciphertext Letter</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Monoalphabetic Cipher Security</a:t>
            </a:r>
          </a:p>
        </p:txBody>
      </p:sp>
      <p:sp>
        <p:nvSpPr>
          <p:cNvPr id="3277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r>
              <a:rPr lang="en-AU" sz="3600">
                <a:latin typeface="Times New Roman" pitchFamily="18" charset="0"/>
                <a:cs typeface="Times New Roman" pitchFamily="18" charset="0"/>
              </a:rPr>
              <a:t>now have a total of 26! = 4 x 10</a:t>
            </a:r>
            <a:r>
              <a:rPr lang="en-AU" sz="3600" baseline="30000">
                <a:latin typeface="Times New Roman" pitchFamily="18" charset="0"/>
                <a:cs typeface="Times New Roman" pitchFamily="18" charset="0"/>
              </a:rPr>
              <a:t>26</a:t>
            </a:r>
            <a:r>
              <a:rPr lang="en-AU" sz="3600">
                <a:latin typeface="Times New Roman" pitchFamily="18" charset="0"/>
                <a:cs typeface="Times New Roman" pitchFamily="18" charset="0"/>
              </a:rPr>
              <a:t> keys </a:t>
            </a:r>
          </a:p>
          <a:p>
            <a:pPr algn="l" rtl="0"/>
            <a:r>
              <a:rPr lang="en-AU" sz="3600">
                <a:latin typeface="Times New Roman" pitchFamily="18" charset="0"/>
                <a:cs typeface="Times New Roman" pitchFamily="18" charset="0"/>
              </a:rPr>
              <a:t>with so many keys, might think is secure </a:t>
            </a:r>
          </a:p>
          <a:p>
            <a:pPr algn="l" rtl="0"/>
            <a:r>
              <a:rPr lang="en-AU" sz="3600">
                <a:latin typeface="Times New Roman" pitchFamily="18" charset="0"/>
                <a:cs typeface="Times New Roman" pitchFamily="18" charset="0"/>
              </a:rPr>
              <a:t>but would be !!!WRONG!!! </a:t>
            </a:r>
          </a:p>
          <a:p>
            <a:pPr algn="l" rtl="0"/>
            <a:r>
              <a:rPr lang="en-US" sz="3600">
                <a:latin typeface="Times New Roman" pitchFamily="18" charset="0"/>
                <a:cs typeface="Times New Roman" pitchFamily="18" charset="0"/>
              </a:rPr>
              <a:t>problem is language characteristics</a:t>
            </a:r>
            <a:endParaRPr lang="en-AU" sz="360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Green marble"/>
          <p:cNvSpPr>
            <a:spLocks noGrp="1" noChangeArrowheads="1"/>
          </p:cNvSpPr>
          <p:nvPr>
            <p:ph type="title"/>
          </p:nvPr>
        </p:nvSpPr>
        <p:spPr bwMode="auto">
          <a:xfrm>
            <a:off x="457200" y="274638"/>
            <a:ext cx="8229600" cy="1228725"/>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dirty="0">
                <a:solidFill>
                  <a:schemeClr val="tx1"/>
                </a:solidFill>
                <a:effectLst>
                  <a:outerShdw blurRad="38100" dist="38100" dir="2700000" algn="tl">
                    <a:srgbClr val="C0C0C0"/>
                  </a:outerShdw>
                </a:effectLst>
                <a:latin typeface="Times New Roman" pitchFamily="18" charset="0"/>
                <a:cs typeface="Times New Roman" pitchFamily="18" charset="0"/>
              </a:rPr>
              <a:t>Example on </a:t>
            </a:r>
            <a:r>
              <a:rPr lang="en-AU" sz="3600" b="1" i="1" dirty="0" err="1">
                <a:solidFill>
                  <a:schemeClr val="tx1"/>
                </a:solidFill>
                <a:effectLst>
                  <a:outerShdw blurRad="38100" dist="38100" dir="2700000" algn="tl">
                    <a:srgbClr val="C0C0C0"/>
                  </a:outerShdw>
                </a:effectLst>
                <a:latin typeface="Times New Roman" pitchFamily="18" charset="0"/>
                <a:cs typeface="Times New Roman" pitchFamily="18" charset="0"/>
              </a:rPr>
              <a:t>Monoalphabetic</a:t>
            </a:r>
            <a:r>
              <a:rPr lang="en-AU" sz="3600" b="1" i="1" dirty="0">
                <a:solidFill>
                  <a:schemeClr val="tx1"/>
                </a:solidFill>
                <a:effectLst>
                  <a:outerShdw blurRad="38100" dist="38100" dir="2700000" algn="tl">
                    <a:srgbClr val="C0C0C0"/>
                  </a:outerShdw>
                </a:effectLst>
                <a:latin typeface="Times New Roman" pitchFamily="18" charset="0"/>
                <a:cs typeface="Times New Roman" pitchFamily="18" charset="0"/>
              </a:rPr>
              <a:t> Cipher Security</a:t>
            </a:r>
          </a:p>
        </p:txBody>
      </p:sp>
      <p:sp>
        <p:nvSpPr>
          <p:cNvPr id="33795" name="Rectangle 3"/>
          <p:cNvSpPr>
            <a:spLocks noChangeArrowheads="1"/>
          </p:cNvSpPr>
          <p:nvPr/>
        </p:nvSpPr>
        <p:spPr bwMode="auto">
          <a:xfrm>
            <a:off x="304800" y="1905000"/>
            <a:ext cx="83820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400">
                <a:effectLst>
                  <a:outerShdw blurRad="38100" dist="38100" dir="2700000" algn="tl">
                    <a:srgbClr val="000000"/>
                  </a:outerShdw>
                </a:effectLst>
                <a:latin typeface="Times New Roman" pitchFamily="18" charset="0"/>
                <a:cs typeface="Times New Roman" pitchFamily="18" charset="0"/>
              </a:rPr>
              <a:t>Using the </a:t>
            </a:r>
            <a:r>
              <a:rPr lang="en-AU" sz="2400">
                <a:effectLst>
                  <a:outerShdw blurRad="38100" dist="38100" dir="2700000" algn="tl">
                    <a:srgbClr val="000000"/>
                  </a:outerShdw>
                </a:effectLst>
                <a:latin typeface="Times New Roman" pitchFamily="18" charset="0"/>
                <a:cs typeface="Times New Roman" pitchFamily="18" charset="0"/>
              </a:rPr>
              <a:t>Monoalphabetic Cipher Security</a:t>
            </a:r>
            <a:r>
              <a:rPr lang="en-US" sz="2400">
                <a:effectLst>
                  <a:outerShdw blurRad="38100" dist="38100" dir="2700000" algn="tl">
                    <a:srgbClr val="000000"/>
                  </a:outerShdw>
                </a:effectLst>
                <a:latin typeface="Times New Roman" pitchFamily="18" charset="0"/>
                <a:cs typeface="Times New Roman" pitchFamily="18" charset="0"/>
              </a:rPr>
              <a:t> technique and based on the key: </a:t>
            </a:r>
          </a:p>
          <a:p>
            <a:pPr algn="ctr" eaLnBrk="0" hangingPunct="0"/>
            <a:r>
              <a:rPr lang="en-US" sz="2400" b="1">
                <a:solidFill>
                  <a:schemeClr val="accent1"/>
                </a:solidFill>
                <a:effectLst>
                  <a:outerShdw blurRad="38100" dist="38100" dir="2700000" algn="tl">
                    <a:srgbClr val="000000"/>
                  </a:outerShdw>
                </a:effectLst>
                <a:latin typeface="Times New Roman" pitchFamily="18" charset="0"/>
                <a:cs typeface="Times New Roman" pitchFamily="18" charset="0"/>
              </a:rPr>
              <a:t>THE HILLS ARE ALIVE</a:t>
            </a:r>
            <a:r>
              <a:rPr lang="en-US"/>
              <a:t> </a:t>
            </a:r>
          </a:p>
          <a:p>
            <a:pPr eaLnBrk="0" hangingPunct="0"/>
            <a:r>
              <a:rPr lang="en-US" sz="2400">
                <a:effectLst>
                  <a:outerShdw blurRad="38100" dist="38100" dir="2700000" algn="tl">
                    <a:srgbClr val="000000"/>
                  </a:outerShdw>
                </a:effectLst>
                <a:latin typeface="Times New Roman" pitchFamily="18" charset="0"/>
                <a:cs typeface="Times New Roman" pitchFamily="18" charset="0"/>
              </a:rPr>
              <a:t>Encrypt the following message:</a:t>
            </a:r>
          </a:p>
          <a:p>
            <a:pPr eaLnBrk="0" hangingPunct="0"/>
            <a:endParaRPr lang="en-US" sz="2400">
              <a:effectLst>
                <a:outerShdw blurRad="38100" dist="38100" dir="2700000" algn="tl">
                  <a:srgbClr val="000000"/>
                </a:outerShdw>
              </a:effectLst>
              <a:latin typeface="Times New Roman" pitchFamily="18" charset="0"/>
              <a:cs typeface="Times New Roman" pitchFamily="18" charset="0"/>
            </a:endParaRPr>
          </a:p>
          <a:p>
            <a:pPr algn="ctr" eaLnBrk="0" hangingPunct="0"/>
            <a:r>
              <a:rPr lang="en-US" sz="2400" i="1">
                <a:solidFill>
                  <a:srgbClr val="FF0066"/>
                </a:solidFill>
                <a:effectLst>
                  <a:outerShdw blurRad="38100" dist="38100" dir="2700000" algn="tl">
                    <a:srgbClr val="000000"/>
                  </a:outerShdw>
                </a:effectLst>
                <a:latin typeface="Times New Roman" pitchFamily="18" charset="0"/>
                <a:cs typeface="Times New Roman" pitchFamily="18" charset="0"/>
              </a:rPr>
              <a:t>Hello MSA Students</a:t>
            </a:r>
          </a:p>
          <a:p>
            <a:pPr eaLnBrk="0" hangingPunct="0"/>
            <a:endParaRPr lang="en-US" sz="2400">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Green marble"/>
          <p:cNvSpPr>
            <a:spLocks noGrp="1" noChangeArrowheads="1"/>
          </p:cNvSpPr>
          <p:nvPr>
            <p:ph type="title"/>
          </p:nvPr>
        </p:nvSpPr>
        <p:spPr bwMode="auto">
          <a:xfrm>
            <a:off x="457200" y="274638"/>
            <a:ext cx="8229600" cy="1228725"/>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AU" sz="3600" b="1" i="1">
                <a:solidFill>
                  <a:schemeClr val="tx1"/>
                </a:solidFill>
                <a:effectLst>
                  <a:outerShdw blurRad="38100" dist="38100" dir="2700000" algn="tl">
                    <a:srgbClr val="C0C0C0"/>
                  </a:outerShdw>
                </a:effectLst>
                <a:latin typeface="Times New Roman" pitchFamily="18" charset="0"/>
                <a:cs typeface="Times New Roman" pitchFamily="18" charset="0"/>
              </a:rPr>
              <a:t>Example on Monoalphabetic Cipher Security</a:t>
            </a:r>
          </a:p>
        </p:txBody>
      </p:sp>
      <p:graphicFrame>
        <p:nvGraphicFramePr>
          <p:cNvPr id="34819" name="Group 192"/>
          <p:cNvGraphicFramePr>
            <a:graphicFrameLocks noGrp="1"/>
          </p:cNvGraphicFramePr>
          <p:nvPr/>
        </p:nvGraphicFramePr>
        <p:xfrm>
          <a:off x="76200" y="3857625"/>
          <a:ext cx="4114800" cy="762000"/>
        </p:xfrm>
        <a:graphic>
          <a:graphicData uri="http://schemas.openxmlformats.org/drawingml/2006/table">
            <a:tbl>
              <a:tblPr/>
              <a:tblGrid>
                <a:gridCol w="407988"/>
                <a:gridCol w="260350"/>
                <a:gridCol w="255587"/>
                <a:gridCol w="257175"/>
                <a:gridCol w="258763"/>
                <a:gridCol w="255587"/>
                <a:gridCol w="258763"/>
                <a:gridCol w="255587"/>
                <a:gridCol w="257175"/>
                <a:gridCol w="258763"/>
                <a:gridCol w="255587"/>
                <a:gridCol w="258763"/>
                <a:gridCol w="257175"/>
                <a:gridCol w="617537"/>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P.L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4922" name="Picture 4" descr="j016300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828800"/>
            <a:ext cx="174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4923" name="Rectangle 5"/>
          <p:cNvSpPr>
            <a:spLocks noChangeArrowheads="1"/>
          </p:cNvSpPr>
          <p:nvPr/>
        </p:nvSpPr>
        <p:spPr bwMode="auto">
          <a:xfrm>
            <a:off x="4213225" y="2817813"/>
            <a:ext cx="3713163"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b="1">
                <a:effectLst>
                  <a:outerShdw blurRad="38100" dist="38100" dir="2700000" algn="tl">
                    <a:srgbClr val="000000"/>
                  </a:outerShdw>
                </a:effectLst>
              </a:rPr>
              <a:t>Key: </a:t>
            </a:r>
            <a:r>
              <a:rPr lang="en-US" b="1">
                <a:solidFill>
                  <a:srgbClr val="FF0000"/>
                </a:solidFill>
                <a:effectLst>
                  <a:outerShdw blurRad="38100" dist="38100" dir="2700000" algn="tl">
                    <a:srgbClr val="000000"/>
                  </a:outerShdw>
                </a:effectLst>
              </a:rPr>
              <a:t>T</a:t>
            </a:r>
            <a:r>
              <a:rPr lang="en-US" b="1">
                <a:solidFill>
                  <a:srgbClr val="FF9900"/>
                </a:solidFill>
                <a:effectLst>
                  <a:outerShdw blurRad="38100" dist="38100" dir="2700000" algn="tl">
                    <a:srgbClr val="000000"/>
                  </a:outerShdw>
                </a:effectLst>
              </a:rPr>
              <a:t>H</a:t>
            </a:r>
            <a:r>
              <a:rPr lang="en-US" b="1">
                <a:solidFill>
                  <a:srgbClr val="33CC33"/>
                </a:solidFill>
                <a:effectLst>
                  <a:outerShdw blurRad="38100" dist="38100" dir="2700000" algn="tl">
                    <a:srgbClr val="000000"/>
                  </a:outerShdw>
                </a:effectLst>
                <a:cs typeface="Times New Roman" pitchFamily="18" charset="0"/>
              </a:rPr>
              <a:t>E</a:t>
            </a:r>
            <a:r>
              <a:rPr lang="en-US" b="1">
                <a:effectLst>
                  <a:outerShdw blurRad="38100" dist="38100" dir="2700000" algn="tl">
                    <a:srgbClr val="000000"/>
                  </a:outerShdw>
                </a:effectLst>
              </a:rPr>
              <a:t> </a:t>
            </a:r>
            <a:r>
              <a:rPr lang="en-US" b="1">
                <a:solidFill>
                  <a:srgbClr val="FF9900"/>
                </a:solidFill>
                <a:effectLst>
                  <a:outerShdw blurRad="38100" dist="38100" dir="2700000" algn="tl">
                    <a:srgbClr val="000000"/>
                  </a:outerShdw>
                </a:effectLst>
              </a:rPr>
              <a:t>H</a:t>
            </a:r>
            <a:r>
              <a:rPr lang="en-US" b="1">
                <a:solidFill>
                  <a:schemeClr val="accent1"/>
                </a:solidFill>
                <a:effectLst>
                  <a:outerShdw blurRad="38100" dist="38100" dir="2700000" algn="tl">
                    <a:srgbClr val="000000"/>
                  </a:outerShdw>
                </a:effectLst>
                <a:cs typeface="Times New Roman" pitchFamily="18" charset="0"/>
              </a:rPr>
              <a:t>I</a:t>
            </a:r>
            <a:r>
              <a:rPr lang="en-US" b="1">
                <a:solidFill>
                  <a:srgbClr val="FFFF00"/>
                </a:solidFill>
                <a:effectLst>
                  <a:outerShdw blurRad="38100" dist="38100" dir="2700000" algn="tl">
                    <a:srgbClr val="000000"/>
                  </a:outerShdw>
                </a:effectLst>
                <a:cs typeface="Times New Roman" pitchFamily="18" charset="0"/>
              </a:rPr>
              <a:t>LL</a:t>
            </a:r>
            <a:r>
              <a:rPr lang="en-US" b="1">
                <a:effectLst>
                  <a:outerShdw blurRad="38100" dist="38100" dir="2700000" algn="tl">
                    <a:srgbClr val="000000"/>
                  </a:outerShdw>
                </a:effectLst>
              </a:rPr>
              <a:t>S </a:t>
            </a:r>
            <a:r>
              <a:rPr lang="en-US" b="1">
                <a:solidFill>
                  <a:srgbClr val="000000"/>
                </a:solidFill>
                <a:effectLst>
                  <a:outerShdw blurRad="38100" dist="38100" dir="2700000" algn="tl">
                    <a:srgbClr val="FFFFFF"/>
                  </a:outerShdw>
                </a:effectLst>
                <a:cs typeface="Times New Roman" pitchFamily="18" charset="0"/>
              </a:rPr>
              <a:t>A</a:t>
            </a:r>
            <a:r>
              <a:rPr lang="en-US" b="1">
                <a:solidFill>
                  <a:srgbClr val="FF7C80"/>
                </a:solidFill>
                <a:effectLst>
                  <a:outerShdw blurRad="38100" dist="38100" dir="2700000" algn="tl">
                    <a:srgbClr val="000000"/>
                  </a:outerShdw>
                </a:effectLst>
                <a:cs typeface="Times New Roman" pitchFamily="18" charset="0"/>
              </a:rPr>
              <a:t>R</a:t>
            </a:r>
            <a:r>
              <a:rPr lang="en-US" b="1">
                <a:solidFill>
                  <a:srgbClr val="33CC33"/>
                </a:solidFill>
                <a:effectLst>
                  <a:outerShdw blurRad="38100" dist="38100" dir="2700000" algn="tl">
                    <a:srgbClr val="000000"/>
                  </a:outerShdw>
                </a:effectLst>
                <a:cs typeface="Times New Roman" pitchFamily="18" charset="0"/>
              </a:rPr>
              <a:t>E</a:t>
            </a:r>
            <a:r>
              <a:rPr lang="en-US" b="1">
                <a:effectLst>
                  <a:outerShdw blurRad="38100" dist="38100" dir="2700000" algn="tl">
                    <a:srgbClr val="000000"/>
                  </a:outerShdw>
                </a:effectLst>
              </a:rPr>
              <a:t> </a:t>
            </a:r>
            <a:r>
              <a:rPr lang="en-US" b="1">
                <a:solidFill>
                  <a:srgbClr val="000000"/>
                </a:solidFill>
                <a:effectLst>
                  <a:outerShdw blurRad="38100" dist="38100" dir="2700000" algn="tl">
                    <a:srgbClr val="FFFFFF"/>
                  </a:outerShdw>
                </a:effectLst>
                <a:cs typeface="Times New Roman" pitchFamily="18" charset="0"/>
              </a:rPr>
              <a:t>A</a:t>
            </a:r>
            <a:r>
              <a:rPr lang="en-US" b="1">
                <a:solidFill>
                  <a:srgbClr val="FFFF00"/>
                </a:solidFill>
                <a:effectLst>
                  <a:outerShdw blurRad="38100" dist="38100" dir="2700000" algn="tl">
                    <a:srgbClr val="000000"/>
                  </a:outerShdw>
                </a:effectLst>
                <a:cs typeface="Times New Roman" pitchFamily="18" charset="0"/>
              </a:rPr>
              <a:t>L</a:t>
            </a:r>
            <a:r>
              <a:rPr lang="en-US" b="1">
                <a:solidFill>
                  <a:schemeClr val="accent1"/>
                </a:solidFill>
                <a:effectLst>
                  <a:outerShdw blurRad="38100" dist="38100" dir="2700000" algn="tl">
                    <a:srgbClr val="000000"/>
                  </a:outerShdw>
                </a:effectLst>
                <a:cs typeface="Times New Roman" pitchFamily="18" charset="0"/>
              </a:rPr>
              <a:t>I</a:t>
            </a:r>
            <a:r>
              <a:rPr lang="en-US" b="1">
                <a:solidFill>
                  <a:srgbClr val="99FF99"/>
                </a:solidFill>
                <a:effectLst>
                  <a:outerShdw blurRad="38100" dist="38100" dir="2700000" algn="tl">
                    <a:srgbClr val="000000"/>
                  </a:outerShdw>
                </a:effectLst>
                <a:cs typeface="Times New Roman" pitchFamily="18" charset="0"/>
              </a:rPr>
              <a:t>V</a:t>
            </a:r>
            <a:r>
              <a:rPr lang="en-US" b="1">
                <a:solidFill>
                  <a:srgbClr val="33CC33"/>
                </a:solidFill>
                <a:effectLst>
                  <a:outerShdw blurRad="38100" dist="38100" dir="2700000" algn="tl">
                    <a:srgbClr val="000000"/>
                  </a:outerShdw>
                </a:effectLst>
                <a:cs typeface="Times New Roman" pitchFamily="18" charset="0"/>
              </a:rPr>
              <a:t>E</a:t>
            </a:r>
            <a:r>
              <a:rPr lang="en-US">
                <a:effectLst>
                  <a:outerShdw blurRad="38100" dist="38100" dir="2700000" algn="tl">
                    <a:srgbClr val="000000"/>
                  </a:outerShdw>
                </a:effectLst>
              </a:rPr>
              <a:t> </a:t>
            </a:r>
            <a:endParaRPr lang="en-US" b="1">
              <a:effectLst>
                <a:outerShdw blurRad="38100" dist="38100" dir="2700000" algn="tl">
                  <a:srgbClr val="000000"/>
                </a:outerShdw>
              </a:effectLst>
            </a:endParaRPr>
          </a:p>
          <a:p>
            <a:pPr algn="ctr" eaLnBrk="0" hangingPunct="0"/>
            <a:endParaRPr lang="en-US" b="1">
              <a:effectLst>
                <a:outerShdw blurRad="38100" dist="38100" dir="2700000" algn="tl">
                  <a:srgbClr val="000000"/>
                </a:outerShdw>
              </a:effectLst>
            </a:endParaRPr>
          </a:p>
          <a:p>
            <a:pPr algn="ctr" eaLnBrk="0" hangingPunct="0"/>
            <a:r>
              <a:rPr lang="en-US" b="1">
                <a:effectLst>
                  <a:outerShdw blurRad="38100" dist="38100" dir="2700000" algn="tl">
                    <a:srgbClr val="000000"/>
                  </a:outerShdw>
                </a:effectLst>
              </a:rPr>
              <a:t>Algorithm: </a:t>
            </a:r>
            <a:r>
              <a:rPr lang="en-AU" b="1">
                <a:effectLst>
                  <a:outerShdw blurRad="38100" dist="38100" dir="2700000" algn="tl">
                    <a:srgbClr val="000000"/>
                  </a:outerShdw>
                </a:effectLst>
              </a:rPr>
              <a:t>shuffle</a:t>
            </a:r>
            <a:endParaRPr lang="en-US" b="1">
              <a:effectLst>
                <a:outerShdw blurRad="38100" dist="38100" dir="2700000" algn="tl">
                  <a:srgbClr val="000000"/>
                </a:outerShdw>
              </a:effectLst>
            </a:endParaRPr>
          </a:p>
        </p:txBody>
      </p:sp>
      <p:sp>
        <p:nvSpPr>
          <p:cNvPr id="34924" name="AutoShape 6"/>
          <p:cNvSpPr>
            <a:spLocks noChangeArrowheads="1"/>
          </p:cNvSpPr>
          <p:nvPr/>
        </p:nvSpPr>
        <p:spPr bwMode="auto">
          <a:xfrm>
            <a:off x="4648200" y="2225675"/>
            <a:ext cx="679450" cy="136525"/>
          </a:xfrm>
          <a:prstGeom prst="rightArrow">
            <a:avLst>
              <a:gd name="adj1" fmla="val 50000"/>
              <a:gd name="adj2" fmla="val 12441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34925" name="AutoShape 7"/>
          <p:cNvSpPr>
            <a:spLocks noChangeArrowheads="1"/>
          </p:cNvSpPr>
          <p:nvPr/>
        </p:nvSpPr>
        <p:spPr bwMode="auto">
          <a:xfrm>
            <a:off x="7080250" y="2225675"/>
            <a:ext cx="762000" cy="152400"/>
          </a:xfrm>
          <a:prstGeom prst="rightArrow">
            <a:avLst>
              <a:gd name="adj1" fmla="val 50000"/>
              <a:gd name="adj2" fmla="val 125000"/>
            </a:avLst>
          </a:prstGeom>
          <a:solidFill>
            <a:srgbClr val="33CC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34926" name="Rectangle 9"/>
          <p:cNvSpPr>
            <a:spLocks noChangeArrowheads="1"/>
          </p:cNvSpPr>
          <p:nvPr/>
        </p:nvSpPr>
        <p:spPr bwMode="auto">
          <a:xfrm>
            <a:off x="8189913" y="1981200"/>
            <a:ext cx="463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0000"/>
                </a:solidFill>
                <a:effectLst>
                  <a:outerShdw blurRad="38100" dist="38100" dir="2700000" algn="tl">
                    <a:srgbClr val="000000"/>
                  </a:outerShdw>
                </a:effectLst>
                <a:latin typeface="Times New Roman" pitchFamily="18" charset="0"/>
                <a:cs typeface="Times New Roman" pitchFamily="18" charset="0"/>
              </a:rPr>
              <a:t>T </a:t>
            </a:r>
          </a:p>
        </p:txBody>
      </p:sp>
      <p:sp>
        <p:nvSpPr>
          <p:cNvPr id="34927" name="Rectangle 10"/>
          <p:cNvSpPr>
            <a:spLocks noChangeArrowheads="1"/>
          </p:cNvSpPr>
          <p:nvPr/>
        </p:nvSpPr>
        <p:spPr bwMode="auto">
          <a:xfrm>
            <a:off x="0" y="2057400"/>
            <a:ext cx="481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FF0000"/>
                </a:solidFill>
                <a:effectLst>
                  <a:outerShdw blurRad="38100" dist="38100" dir="2700000" algn="tl">
                    <a:srgbClr val="000000"/>
                  </a:outerShdw>
                </a:effectLst>
                <a:latin typeface="Times New Roman" pitchFamily="18" charset="0"/>
                <a:cs typeface="Times New Roman" pitchFamily="18" charset="0"/>
              </a:rPr>
              <a:t>A </a:t>
            </a:r>
          </a:p>
        </p:txBody>
      </p:sp>
      <p:sp>
        <p:nvSpPr>
          <p:cNvPr id="34928" name="Rectangle 12"/>
          <p:cNvSpPr>
            <a:spLocks noChangeArrowheads="1"/>
          </p:cNvSpPr>
          <p:nvPr/>
        </p:nvSpPr>
        <p:spPr bwMode="auto">
          <a:xfrm>
            <a:off x="322263" y="2057400"/>
            <a:ext cx="463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FF9900"/>
                </a:solidFill>
                <a:effectLst>
                  <a:outerShdw blurRad="38100" dist="38100" dir="2700000" algn="tl">
                    <a:srgbClr val="000000"/>
                  </a:outerShdw>
                </a:effectLst>
                <a:latin typeface="Times New Roman" pitchFamily="18" charset="0"/>
                <a:cs typeface="Times New Roman" pitchFamily="18" charset="0"/>
              </a:rPr>
              <a:t>B </a:t>
            </a:r>
          </a:p>
        </p:txBody>
      </p:sp>
      <p:sp>
        <p:nvSpPr>
          <p:cNvPr id="34929" name="Rectangle 13"/>
          <p:cNvSpPr>
            <a:spLocks noChangeArrowheads="1"/>
          </p:cNvSpPr>
          <p:nvPr/>
        </p:nvSpPr>
        <p:spPr bwMode="auto">
          <a:xfrm>
            <a:off x="609600" y="2057400"/>
            <a:ext cx="481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33CC33"/>
                </a:solidFill>
                <a:effectLst>
                  <a:outerShdw blurRad="38100" dist="38100" dir="2700000" algn="tl">
                    <a:srgbClr val="000000"/>
                  </a:outerShdw>
                </a:effectLst>
                <a:latin typeface="Times New Roman" pitchFamily="18" charset="0"/>
                <a:cs typeface="Times New Roman" pitchFamily="18" charset="0"/>
              </a:rPr>
              <a:t>C </a:t>
            </a:r>
          </a:p>
        </p:txBody>
      </p:sp>
      <p:sp>
        <p:nvSpPr>
          <p:cNvPr id="34930" name="Rectangle 14"/>
          <p:cNvSpPr>
            <a:spLocks noChangeArrowheads="1"/>
          </p:cNvSpPr>
          <p:nvPr/>
        </p:nvSpPr>
        <p:spPr bwMode="auto">
          <a:xfrm>
            <a:off x="914400" y="2057400"/>
            <a:ext cx="481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chemeClr val="accent1"/>
                </a:solidFill>
                <a:effectLst>
                  <a:outerShdw blurRad="38100" dist="38100" dir="2700000" algn="tl">
                    <a:srgbClr val="000000"/>
                  </a:outerShdw>
                </a:effectLst>
                <a:latin typeface="Times New Roman" pitchFamily="18" charset="0"/>
                <a:cs typeface="Times New Roman" pitchFamily="18" charset="0"/>
              </a:rPr>
              <a:t>D </a:t>
            </a:r>
          </a:p>
        </p:txBody>
      </p:sp>
      <p:sp>
        <p:nvSpPr>
          <p:cNvPr id="34931" name="Rectangle 15"/>
          <p:cNvSpPr>
            <a:spLocks noChangeArrowheads="1"/>
          </p:cNvSpPr>
          <p:nvPr/>
        </p:nvSpPr>
        <p:spPr bwMode="auto">
          <a:xfrm>
            <a:off x="1184275" y="2057400"/>
            <a:ext cx="463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FFFF00"/>
                </a:solidFill>
                <a:effectLst>
                  <a:outerShdw blurRad="38100" dist="38100" dir="2700000" algn="tl">
                    <a:srgbClr val="000000"/>
                  </a:outerShdw>
                </a:effectLst>
                <a:latin typeface="Times New Roman" pitchFamily="18" charset="0"/>
                <a:cs typeface="Times New Roman" pitchFamily="18" charset="0"/>
              </a:rPr>
              <a:t>E </a:t>
            </a:r>
          </a:p>
        </p:txBody>
      </p:sp>
      <p:sp>
        <p:nvSpPr>
          <p:cNvPr id="34932" name="Rectangle 16"/>
          <p:cNvSpPr>
            <a:spLocks noChangeArrowheads="1"/>
          </p:cNvSpPr>
          <p:nvPr/>
        </p:nvSpPr>
        <p:spPr bwMode="auto">
          <a:xfrm>
            <a:off x="1506538" y="2057400"/>
            <a:ext cx="446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FFFFCC"/>
                </a:solidFill>
                <a:effectLst>
                  <a:outerShdw blurRad="38100" dist="38100" dir="2700000" algn="tl">
                    <a:srgbClr val="000000"/>
                  </a:outerShdw>
                </a:effectLst>
                <a:latin typeface="Times New Roman" pitchFamily="18" charset="0"/>
                <a:cs typeface="Times New Roman" pitchFamily="18" charset="0"/>
              </a:rPr>
              <a:t>F </a:t>
            </a:r>
          </a:p>
        </p:txBody>
      </p:sp>
      <p:sp>
        <p:nvSpPr>
          <p:cNvPr id="34933" name="Rectangle 17"/>
          <p:cNvSpPr>
            <a:spLocks noChangeArrowheads="1"/>
          </p:cNvSpPr>
          <p:nvPr/>
        </p:nvSpPr>
        <p:spPr bwMode="auto">
          <a:xfrm>
            <a:off x="1760538" y="2057400"/>
            <a:ext cx="496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000000"/>
                </a:solidFill>
                <a:effectLst>
                  <a:outerShdw blurRad="38100" dist="38100" dir="2700000" algn="tl">
                    <a:srgbClr val="FFFFFF"/>
                  </a:outerShdw>
                </a:effectLst>
                <a:latin typeface="Times New Roman" pitchFamily="18" charset="0"/>
                <a:cs typeface="Times New Roman" pitchFamily="18" charset="0"/>
              </a:rPr>
              <a:t>G </a:t>
            </a:r>
          </a:p>
        </p:txBody>
      </p:sp>
      <p:sp>
        <p:nvSpPr>
          <p:cNvPr id="34934" name="Rectangle 18"/>
          <p:cNvSpPr>
            <a:spLocks noChangeArrowheads="1"/>
          </p:cNvSpPr>
          <p:nvPr/>
        </p:nvSpPr>
        <p:spPr bwMode="auto">
          <a:xfrm>
            <a:off x="2041525" y="2057400"/>
            <a:ext cx="496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FF7C80"/>
                </a:solidFill>
                <a:effectLst>
                  <a:outerShdw blurRad="38100" dist="38100" dir="2700000" algn="tl">
                    <a:srgbClr val="000000"/>
                  </a:outerShdw>
                </a:effectLst>
                <a:latin typeface="Times New Roman" pitchFamily="18" charset="0"/>
                <a:cs typeface="Times New Roman" pitchFamily="18" charset="0"/>
              </a:rPr>
              <a:t>H </a:t>
            </a:r>
          </a:p>
        </p:txBody>
      </p:sp>
      <p:sp>
        <p:nvSpPr>
          <p:cNvPr id="34935" name="Rectangle 27"/>
          <p:cNvSpPr>
            <a:spLocks noChangeArrowheads="1"/>
          </p:cNvSpPr>
          <p:nvPr/>
        </p:nvSpPr>
        <p:spPr bwMode="auto">
          <a:xfrm>
            <a:off x="2439988" y="2057400"/>
            <a:ext cx="379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99FF99"/>
                </a:solidFill>
                <a:effectLst>
                  <a:outerShdw blurRad="38100" dist="38100" dir="2700000" algn="tl">
                    <a:srgbClr val="000000"/>
                  </a:outerShdw>
                </a:effectLst>
                <a:latin typeface="Times New Roman" pitchFamily="18" charset="0"/>
                <a:cs typeface="Times New Roman" pitchFamily="18" charset="0"/>
              </a:rPr>
              <a:t>I </a:t>
            </a:r>
          </a:p>
        </p:txBody>
      </p:sp>
      <p:sp>
        <p:nvSpPr>
          <p:cNvPr id="34936" name="Rectangle 32"/>
          <p:cNvSpPr>
            <a:spLocks noChangeArrowheads="1"/>
          </p:cNvSpPr>
          <p:nvPr/>
        </p:nvSpPr>
        <p:spPr bwMode="auto">
          <a:xfrm>
            <a:off x="8189913" y="2286000"/>
            <a:ext cx="496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9900"/>
                </a:solidFill>
                <a:effectLst>
                  <a:outerShdw blurRad="38100" dist="38100" dir="2700000" algn="tl">
                    <a:srgbClr val="000000"/>
                  </a:outerShdw>
                </a:effectLst>
                <a:latin typeface="Times New Roman" pitchFamily="18" charset="0"/>
                <a:cs typeface="Times New Roman" pitchFamily="18" charset="0"/>
              </a:rPr>
              <a:t>H </a:t>
            </a:r>
          </a:p>
        </p:txBody>
      </p:sp>
      <p:sp>
        <p:nvSpPr>
          <p:cNvPr id="34937" name="Rectangle 40"/>
          <p:cNvSpPr>
            <a:spLocks noChangeArrowheads="1"/>
          </p:cNvSpPr>
          <p:nvPr/>
        </p:nvSpPr>
        <p:spPr bwMode="auto">
          <a:xfrm>
            <a:off x="8189913" y="2590800"/>
            <a:ext cx="463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33CC33"/>
                </a:solidFill>
                <a:effectLst>
                  <a:outerShdw blurRad="38100" dist="38100" dir="2700000" algn="tl">
                    <a:srgbClr val="000000"/>
                  </a:outerShdw>
                </a:effectLst>
                <a:latin typeface="Times New Roman" pitchFamily="18" charset="0"/>
                <a:cs typeface="Times New Roman" pitchFamily="18" charset="0"/>
              </a:rPr>
              <a:t>E </a:t>
            </a:r>
          </a:p>
        </p:txBody>
      </p:sp>
      <p:sp>
        <p:nvSpPr>
          <p:cNvPr id="34938" name="Rectangle 47"/>
          <p:cNvSpPr>
            <a:spLocks noChangeArrowheads="1"/>
          </p:cNvSpPr>
          <p:nvPr/>
        </p:nvSpPr>
        <p:spPr bwMode="auto">
          <a:xfrm>
            <a:off x="8189913" y="2895600"/>
            <a:ext cx="379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chemeClr val="accent1"/>
                </a:solidFill>
                <a:effectLst>
                  <a:outerShdw blurRad="38100" dist="38100" dir="2700000" algn="tl">
                    <a:srgbClr val="000000"/>
                  </a:outerShdw>
                </a:effectLst>
                <a:latin typeface="Times New Roman" pitchFamily="18" charset="0"/>
                <a:cs typeface="Times New Roman" pitchFamily="18" charset="0"/>
              </a:rPr>
              <a:t>I </a:t>
            </a:r>
          </a:p>
        </p:txBody>
      </p:sp>
      <p:sp>
        <p:nvSpPr>
          <p:cNvPr id="34939" name="Rectangle 48"/>
          <p:cNvSpPr>
            <a:spLocks noChangeArrowheads="1"/>
          </p:cNvSpPr>
          <p:nvPr/>
        </p:nvSpPr>
        <p:spPr bwMode="auto">
          <a:xfrm>
            <a:off x="8189913" y="3200400"/>
            <a:ext cx="463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FF00"/>
                </a:solidFill>
                <a:effectLst>
                  <a:outerShdw blurRad="38100" dist="38100" dir="2700000" algn="tl">
                    <a:srgbClr val="000000"/>
                  </a:outerShdw>
                </a:effectLst>
                <a:latin typeface="Times New Roman" pitchFamily="18" charset="0"/>
                <a:cs typeface="Times New Roman" pitchFamily="18" charset="0"/>
              </a:rPr>
              <a:t>L </a:t>
            </a:r>
          </a:p>
        </p:txBody>
      </p:sp>
      <p:sp>
        <p:nvSpPr>
          <p:cNvPr id="34940" name="Rectangle 49"/>
          <p:cNvSpPr>
            <a:spLocks noChangeArrowheads="1"/>
          </p:cNvSpPr>
          <p:nvPr/>
        </p:nvSpPr>
        <p:spPr bwMode="auto">
          <a:xfrm>
            <a:off x="8189913" y="3505200"/>
            <a:ext cx="430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FFCC"/>
                </a:solidFill>
                <a:effectLst>
                  <a:outerShdw blurRad="38100" dist="38100" dir="2700000" algn="tl">
                    <a:srgbClr val="000000"/>
                  </a:outerShdw>
                </a:effectLst>
                <a:latin typeface="Times New Roman" pitchFamily="18" charset="0"/>
                <a:cs typeface="Times New Roman" pitchFamily="18" charset="0"/>
              </a:rPr>
              <a:t>S </a:t>
            </a:r>
          </a:p>
        </p:txBody>
      </p:sp>
      <p:sp>
        <p:nvSpPr>
          <p:cNvPr id="34941" name="Rectangle 50"/>
          <p:cNvSpPr>
            <a:spLocks noChangeArrowheads="1"/>
          </p:cNvSpPr>
          <p:nvPr/>
        </p:nvSpPr>
        <p:spPr bwMode="auto">
          <a:xfrm>
            <a:off x="8189913" y="4114800"/>
            <a:ext cx="481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7C80"/>
                </a:solidFill>
                <a:effectLst>
                  <a:outerShdw blurRad="38100" dist="38100" dir="2700000" algn="tl">
                    <a:srgbClr val="000000"/>
                  </a:outerShdw>
                </a:effectLst>
                <a:latin typeface="Times New Roman" pitchFamily="18" charset="0"/>
                <a:cs typeface="Times New Roman" pitchFamily="18" charset="0"/>
              </a:rPr>
              <a:t>R </a:t>
            </a:r>
          </a:p>
        </p:txBody>
      </p:sp>
      <p:sp>
        <p:nvSpPr>
          <p:cNvPr id="34942" name="Rectangle 51"/>
          <p:cNvSpPr>
            <a:spLocks noChangeArrowheads="1"/>
          </p:cNvSpPr>
          <p:nvPr/>
        </p:nvSpPr>
        <p:spPr bwMode="auto">
          <a:xfrm>
            <a:off x="8189913" y="4419600"/>
            <a:ext cx="481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99FF99"/>
                </a:solidFill>
                <a:effectLst>
                  <a:outerShdw blurRad="38100" dist="38100" dir="2700000" algn="tl">
                    <a:srgbClr val="000000"/>
                  </a:outerShdw>
                </a:effectLst>
                <a:latin typeface="Times New Roman" pitchFamily="18" charset="0"/>
                <a:cs typeface="Times New Roman" pitchFamily="18" charset="0"/>
              </a:rPr>
              <a:t>V </a:t>
            </a:r>
          </a:p>
        </p:txBody>
      </p:sp>
      <p:sp>
        <p:nvSpPr>
          <p:cNvPr id="34943" name="Rectangle 52"/>
          <p:cNvSpPr>
            <a:spLocks noChangeArrowheads="1"/>
          </p:cNvSpPr>
          <p:nvPr/>
        </p:nvSpPr>
        <p:spPr bwMode="auto">
          <a:xfrm>
            <a:off x="8189913" y="3810000"/>
            <a:ext cx="481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000000"/>
                </a:solidFill>
                <a:effectLst>
                  <a:outerShdw blurRad="38100" dist="38100" dir="2700000" algn="tl">
                    <a:srgbClr val="FFFFFF"/>
                  </a:outerShdw>
                </a:effectLst>
                <a:latin typeface="Times New Roman" pitchFamily="18" charset="0"/>
                <a:cs typeface="Times New Roman" pitchFamily="18" charset="0"/>
              </a:rPr>
              <a:t>A </a:t>
            </a:r>
          </a:p>
        </p:txBody>
      </p:sp>
      <p:grpSp>
        <p:nvGrpSpPr>
          <p:cNvPr id="34944" name="Group 62"/>
          <p:cNvGrpSpPr>
            <a:grpSpLocks/>
          </p:cNvGrpSpPr>
          <p:nvPr/>
        </p:nvGrpSpPr>
        <p:grpSpPr bwMode="auto">
          <a:xfrm>
            <a:off x="8156575" y="4724400"/>
            <a:ext cx="530225" cy="1981200"/>
            <a:chOff x="4347" y="2784"/>
            <a:chExt cx="334" cy="1248"/>
          </a:xfrm>
        </p:grpSpPr>
        <p:sp>
          <p:nvSpPr>
            <p:cNvPr id="34945" name="Rectangle 53"/>
            <p:cNvSpPr>
              <a:spLocks noChangeArrowheads="1"/>
            </p:cNvSpPr>
            <p:nvPr/>
          </p:nvSpPr>
          <p:spPr bwMode="auto">
            <a:xfrm>
              <a:off x="4368" y="2784"/>
              <a:ext cx="2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0066"/>
                  </a:solidFill>
                  <a:effectLst>
                    <a:outerShdw blurRad="38100" dist="38100" dir="2700000" algn="tl">
                      <a:srgbClr val="000000"/>
                    </a:outerShdw>
                  </a:effectLst>
                  <a:latin typeface="Times New Roman" pitchFamily="18" charset="0"/>
                  <a:cs typeface="Times New Roman" pitchFamily="18" charset="0"/>
                </a:rPr>
                <a:t>B</a:t>
              </a:r>
              <a:r>
                <a:rPr lang="en-US" sz="2400" b="1">
                  <a:solidFill>
                    <a:srgbClr val="FF0000"/>
                  </a:solidFill>
                  <a:effectLst>
                    <a:outerShdw blurRad="38100" dist="38100" dir="2700000" algn="tl">
                      <a:srgbClr val="000000"/>
                    </a:outerShdw>
                  </a:effectLst>
                  <a:latin typeface="Times New Roman" pitchFamily="18" charset="0"/>
                  <a:cs typeface="Times New Roman" pitchFamily="18" charset="0"/>
                </a:rPr>
                <a:t> </a:t>
              </a:r>
            </a:p>
          </p:txBody>
        </p:sp>
        <p:sp>
          <p:nvSpPr>
            <p:cNvPr id="34946" name="Rectangle 54"/>
            <p:cNvSpPr>
              <a:spLocks noChangeArrowheads="1"/>
            </p:cNvSpPr>
            <p:nvPr/>
          </p:nvSpPr>
          <p:spPr bwMode="auto">
            <a:xfrm>
              <a:off x="4378" y="2976"/>
              <a:ext cx="3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000066"/>
                  </a:solidFill>
                  <a:effectLst>
                    <a:outerShdw blurRad="38100" dist="38100" dir="2700000" algn="tl">
                      <a:srgbClr val="000000"/>
                    </a:outerShdw>
                  </a:effectLst>
                  <a:latin typeface="Times New Roman" pitchFamily="18" charset="0"/>
                  <a:cs typeface="Times New Roman" pitchFamily="18" charset="0"/>
                </a:rPr>
                <a:t>C</a:t>
              </a:r>
              <a:r>
                <a:rPr lang="en-US" sz="2400" b="1">
                  <a:solidFill>
                    <a:srgbClr val="FF9900"/>
                  </a:solidFill>
                  <a:effectLst>
                    <a:outerShdw blurRad="38100" dist="38100" dir="2700000" algn="tl">
                      <a:srgbClr val="000000"/>
                    </a:outerShdw>
                  </a:effectLst>
                  <a:latin typeface="Times New Roman" pitchFamily="18" charset="0"/>
                  <a:cs typeface="Times New Roman" pitchFamily="18" charset="0"/>
                </a:rPr>
                <a:t> </a:t>
              </a:r>
            </a:p>
          </p:txBody>
        </p:sp>
        <p:sp>
          <p:nvSpPr>
            <p:cNvPr id="34947" name="Rectangle 55"/>
            <p:cNvSpPr>
              <a:spLocks noChangeArrowheads="1"/>
            </p:cNvSpPr>
            <p:nvPr/>
          </p:nvSpPr>
          <p:spPr bwMode="auto">
            <a:xfrm>
              <a:off x="4357" y="3168"/>
              <a:ext cx="3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chemeClr val="tx2"/>
                  </a:solidFill>
                  <a:effectLst>
                    <a:outerShdw blurRad="38100" dist="38100" dir="2700000" algn="tl">
                      <a:srgbClr val="000000"/>
                    </a:outerShdw>
                  </a:effectLst>
                  <a:latin typeface="Times New Roman" pitchFamily="18" charset="0"/>
                  <a:cs typeface="Times New Roman" pitchFamily="18" charset="0"/>
                </a:rPr>
                <a:t>D</a:t>
              </a:r>
              <a:r>
                <a:rPr lang="en-US" sz="2400" b="1">
                  <a:solidFill>
                    <a:srgbClr val="33CC33"/>
                  </a:solidFill>
                  <a:effectLst>
                    <a:outerShdw blurRad="38100" dist="38100" dir="2700000" algn="tl">
                      <a:srgbClr val="000000"/>
                    </a:outerShdw>
                  </a:effectLst>
                  <a:latin typeface="Times New Roman" pitchFamily="18" charset="0"/>
                  <a:cs typeface="Times New Roman" pitchFamily="18" charset="0"/>
                </a:rPr>
                <a:t> </a:t>
              </a:r>
            </a:p>
          </p:txBody>
        </p:sp>
        <p:sp>
          <p:nvSpPr>
            <p:cNvPr id="34948" name="Rectangle 56"/>
            <p:cNvSpPr>
              <a:spLocks noChangeArrowheads="1"/>
            </p:cNvSpPr>
            <p:nvPr/>
          </p:nvSpPr>
          <p:spPr bwMode="auto">
            <a:xfrm>
              <a:off x="4375" y="3360"/>
              <a:ext cx="2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666699"/>
                  </a:solidFill>
                  <a:effectLst>
                    <a:outerShdw blurRad="38100" dist="38100" dir="2700000" algn="tl">
                      <a:srgbClr val="000000"/>
                    </a:outerShdw>
                  </a:effectLst>
                  <a:latin typeface="Times New Roman" pitchFamily="18" charset="0"/>
                  <a:cs typeface="Times New Roman" pitchFamily="18" charset="0"/>
                </a:rPr>
                <a:t>F</a:t>
              </a:r>
              <a:r>
                <a:rPr lang="en-US" sz="2400" b="1">
                  <a:solidFill>
                    <a:schemeClr val="accent1"/>
                  </a:solidFill>
                  <a:effectLst>
                    <a:outerShdw blurRad="38100" dist="38100" dir="2700000" algn="tl">
                      <a:srgbClr val="000000"/>
                    </a:outerShdw>
                  </a:effectLst>
                  <a:latin typeface="Times New Roman" pitchFamily="18" charset="0"/>
                  <a:cs typeface="Times New Roman" pitchFamily="18" charset="0"/>
                </a:rPr>
                <a:t> </a:t>
              </a:r>
            </a:p>
          </p:txBody>
        </p:sp>
        <p:sp>
          <p:nvSpPr>
            <p:cNvPr id="34949" name="Rectangle 57"/>
            <p:cNvSpPr>
              <a:spLocks noChangeArrowheads="1"/>
            </p:cNvSpPr>
            <p:nvPr/>
          </p:nvSpPr>
          <p:spPr bwMode="auto">
            <a:xfrm>
              <a:off x="4347" y="3552"/>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660066"/>
                  </a:solidFill>
                  <a:effectLst>
                    <a:outerShdw blurRad="38100" dist="38100" dir="2700000" algn="tl">
                      <a:srgbClr val="000000"/>
                    </a:outerShdw>
                  </a:effectLst>
                  <a:latin typeface="Times New Roman" pitchFamily="18" charset="0"/>
                  <a:cs typeface="Times New Roman" pitchFamily="18" charset="0"/>
                </a:rPr>
                <a:t>G</a:t>
              </a:r>
              <a:r>
                <a:rPr lang="en-US" sz="2400" b="1">
                  <a:solidFill>
                    <a:srgbClr val="FFFF00"/>
                  </a:solidFill>
                  <a:effectLst>
                    <a:outerShdw blurRad="38100" dist="38100" dir="2700000" algn="tl">
                      <a:srgbClr val="000000"/>
                    </a:outerShdw>
                  </a:effectLst>
                  <a:latin typeface="Times New Roman" pitchFamily="18" charset="0"/>
                  <a:cs typeface="Times New Roman" pitchFamily="18" charset="0"/>
                </a:rPr>
                <a:t> </a:t>
              </a:r>
            </a:p>
          </p:txBody>
        </p:sp>
        <p:sp>
          <p:nvSpPr>
            <p:cNvPr id="34950" name="Rectangle 58"/>
            <p:cNvSpPr>
              <a:spLocks noChangeArrowheads="1"/>
            </p:cNvSpPr>
            <p:nvPr/>
          </p:nvSpPr>
          <p:spPr bwMode="auto">
            <a:xfrm>
              <a:off x="4411" y="3744"/>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r>
                <a:rPr lang="en-US" sz="2400" b="1">
                  <a:solidFill>
                    <a:srgbClr val="FFFFCC"/>
                  </a:solidFill>
                  <a:effectLst>
                    <a:outerShdw blurRad="38100" dist="38100" dir="2700000" algn="tl">
                      <a:srgbClr val="000000"/>
                    </a:outerShdw>
                  </a:effectLst>
                  <a:latin typeface="Times New Roman" pitchFamily="18" charset="0"/>
                  <a:cs typeface="Times New Roman" pitchFamily="18" charset="0"/>
                </a:rPr>
                <a:t>: </a:t>
              </a:r>
            </a:p>
          </p:txBody>
        </p:sp>
      </p:grpSp>
      <p:grpSp>
        <p:nvGrpSpPr>
          <p:cNvPr id="34951" name="Group 72"/>
          <p:cNvGrpSpPr>
            <a:grpSpLocks/>
          </p:cNvGrpSpPr>
          <p:nvPr/>
        </p:nvGrpSpPr>
        <p:grpSpPr bwMode="auto">
          <a:xfrm>
            <a:off x="2682875" y="2057400"/>
            <a:ext cx="1854200" cy="457200"/>
            <a:chOff x="1690" y="1248"/>
            <a:chExt cx="1168" cy="288"/>
          </a:xfrm>
        </p:grpSpPr>
        <p:sp>
          <p:nvSpPr>
            <p:cNvPr id="34952" name="Rectangle 63"/>
            <p:cNvSpPr>
              <a:spLocks noChangeArrowheads="1"/>
            </p:cNvSpPr>
            <p:nvPr/>
          </p:nvSpPr>
          <p:spPr bwMode="auto">
            <a:xfrm>
              <a:off x="1690" y="1248"/>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FF0066"/>
                  </a:solidFill>
                  <a:effectLst>
                    <a:outerShdw blurRad="38100" dist="38100" dir="2700000" algn="tl">
                      <a:srgbClr val="000000"/>
                    </a:outerShdw>
                  </a:effectLst>
                  <a:latin typeface="Times New Roman" pitchFamily="18" charset="0"/>
                  <a:cs typeface="Times New Roman" pitchFamily="18" charset="0"/>
                </a:rPr>
                <a:t>J </a:t>
              </a:r>
            </a:p>
          </p:txBody>
        </p:sp>
        <p:sp>
          <p:nvSpPr>
            <p:cNvPr id="34953" name="Rectangle 64"/>
            <p:cNvSpPr>
              <a:spLocks noChangeArrowheads="1"/>
            </p:cNvSpPr>
            <p:nvPr/>
          </p:nvSpPr>
          <p:spPr bwMode="auto">
            <a:xfrm>
              <a:off x="1829" y="1248"/>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000066"/>
                  </a:solidFill>
                  <a:effectLst>
                    <a:outerShdw blurRad="38100" dist="38100" dir="2700000" algn="tl">
                      <a:srgbClr val="000000"/>
                    </a:outerShdw>
                  </a:effectLst>
                  <a:latin typeface="Times New Roman" pitchFamily="18" charset="0"/>
                  <a:cs typeface="Times New Roman" pitchFamily="18" charset="0"/>
                </a:rPr>
                <a:t>K</a:t>
              </a:r>
              <a:r>
                <a:rPr lang="en-US" sz="2400" b="1">
                  <a:solidFill>
                    <a:srgbClr val="FFFFCC"/>
                  </a:solidFill>
                  <a:effectLst>
                    <a:outerShdw blurRad="38100" dist="38100" dir="2700000" algn="tl">
                      <a:srgbClr val="000000"/>
                    </a:outerShdw>
                  </a:effectLst>
                  <a:latin typeface="Times New Roman" pitchFamily="18" charset="0"/>
                  <a:cs typeface="Times New Roman" pitchFamily="18" charset="0"/>
                </a:rPr>
                <a:t> </a:t>
              </a:r>
            </a:p>
          </p:txBody>
        </p:sp>
        <p:sp>
          <p:nvSpPr>
            <p:cNvPr id="34954" name="Rectangle 68"/>
            <p:cNvSpPr>
              <a:spLocks noChangeArrowheads="1"/>
            </p:cNvSpPr>
            <p:nvPr/>
          </p:nvSpPr>
          <p:spPr bwMode="auto">
            <a:xfrm>
              <a:off x="2012" y="1248"/>
              <a:ext cx="2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chemeClr val="tx2"/>
                  </a:solidFill>
                  <a:effectLst>
                    <a:outerShdw blurRad="38100" dist="38100" dir="2700000" algn="tl">
                      <a:srgbClr val="000000"/>
                    </a:outerShdw>
                  </a:effectLst>
                  <a:latin typeface="Times New Roman" pitchFamily="18" charset="0"/>
                  <a:cs typeface="Times New Roman" pitchFamily="18" charset="0"/>
                </a:rPr>
                <a:t>L</a:t>
              </a:r>
              <a:r>
                <a:rPr lang="en-US" sz="2400" b="1">
                  <a:solidFill>
                    <a:srgbClr val="99FF99"/>
                  </a:solidFill>
                  <a:effectLst>
                    <a:outerShdw blurRad="38100" dist="38100" dir="2700000" algn="tl">
                      <a:srgbClr val="000000"/>
                    </a:outerShdw>
                  </a:effectLst>
                  <a:latin typeface="Times New Roman" pitchFamily="18" charset="0"/>
                  <a:cs typeface="Times New Roman" pitchFamily="18" charset="0"/>
                </a:rPr>
                <a:t> </a:t>
              </a:r>
            </a:p>
          </p:txBody>
        </p:sp>
        <p:sp>
          <p:nvSpPr>
            <p:cNvPr id="34955" name="Rectangle 69"/>
            <p:cNvSpPr>
              <a:spLocks noChangeArrowheads="1"/>
            </p:cNvSpPr>
            <p:nvPr/>
          </p:nvSpPr>
          <p:spPr bwMode="auto">
            <a:xfrm>
              <a:off x="2151" y="1248"/>
              <a:ext cx="3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666699"/>
                  </a:solidFill>
                  <a:effectLst>
                    <a:outerShdw blurRad="38100" dist="38100" dir="2700000" algn="tl">
                      <a:srgbClr val="000000"/>
                    </a:outerShdw>
                  </a:effectLst>
                  <a:latin typeface="Times New Roman" pitchFamily="18" charset="0"/>
                  <a:cs typeface="Times New Roman" pitchFamily="18" charset="0"/>
                </a:rPr>
                <a:t>M</a:t>
              </a:r>
              <a:r>
                <a:rPr lang="en-US" sz="2400" b="1">
                  <a:solidFill>
                    <a:srgbClr val="FF0066"/>
                  </a:solidFill>
                  <a:effectLst>
                    <a:outerShdw blurRad="38100" dist="38100" dir="2700000" algn="tl">
                      <a:srgbClr val="000000"/>
                    </a:outerShdw>
                  </a:effectLst>
                  <a:latin typeface="Times New Roman" pitchFamily="18" charset="0"/>
                  <a:cs typeface="Times New Roman" pitchFamily="18" charset="0"/>
                </a:rPr>
                <a:t> </a:t>
              </a:r>
            </a:p>
          </p:txBody>
        </p:sp>
        <p:sp>
          <p:nvSpPr>
            <p:cNvPr id="34956" name="Rectangle 70"/>
            <p:cNvSpPr>
              <a:spLocks noChangeArrowheads="1"/>
            </p:cNvSpPr>
            <p:nvPr/>
          </p:nvSpPr>
          <p:spPr bwMode="auto">
            <a:xfrm>
              <a:off x="2385" y="1248"/>
              <a:ext cx="30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solidFill>
                    <a:srgbClr val="660066"/>
                  </a:solidFill>
                  <a:effectLst>
                    <a:outerShdw blurRad="38100" dist="38100" dir="2700000" algn="tl">
                      <a:srgbClr val="000000"/>
                    </a:outerShdw>
                  </a:effectLst>
                  <a:latin typeface="Times New Roman" pitchFamily="18" charset="0"/>
                  <a:cs typeface="Times New Roman" pitchFamily="18" charset="0"/>
                </a:rPr>
                <a:t>N</a:t>
              </a:r>
              <a:r>
                <a:rPr lang="en-US" sz="2400" b="1">
                  <a:solidFill>
                    <a:srgbClr val="FFFFCC"/>
                  </a:solidFill>
                  <a:effectLst>
                    <a:outerShdw blurRad="38100" dist="38100" dir="2700000" algn="tl">
                      <a:srgbClr val="000000"/>
                    </a:outerShdw>
                  </a:effectLst>
                  <a:latin typeface="Times New Roman" pitchFamily="18" charset="0"/>
                  <a:cs typeface="Times New Roman" pitchFamily="18" charset="0"/>
                </a:rPr>
                <a:t> </a:t>
              </a:r>
            </a:p>
          </p:txBody>
        </p:sp>
        <p:sp>
          <p:nvSpPr>
            <p:cNvPr id="34957" name="Rectangle 71"/>
            <p:cNvSpPr>
              <a:spLocks noChangeArrowheads="1"/>
            </p:cNvSpPr>
            <p:nvPr/>
          </p:nvSpPr>
          <p:spPr bwMode="auto">
            <a:xfrm>
              <a:off x="2598" y="1248"/>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400" b="1">
                  <a:effectLst>
                    <a:outerShdw blurRad="38100" dist="38100" dir="2700000" algn="tl">
                      <a:srgbClr val="000000"/>
                    </a:outerShdw>
                  </a:effectLst>
                  <a:latin typeface="Times New Roman" pitchFamily="18" charset="0"/>
                  <a:cs typeface="Times New Roman" pitchFamily="18" charset="0"/>
                </a:rPr>
                <a:t>..</a:t>
              </a:r>
              <a:r>
                <a:rPr lang="en-US" sz="2400" b="1">
                  <a:solidFill>
                    <a:srgbClr val="FFFFCC"/>
                  </a:solidFill>
                  <a:effectLst>
                    <a:outerShdw blurRad="38100" dist="38100" dir="2700000" algn="tl">
                      <a:srgbClr val="000000"/>
                    </a:outerShdw>
                  </a:effectLst>
                  <a:latin typeface="Times New Roman" pitchFamily="18" charset="0"/>
                  <a:cs typeface="Times New Roman" pitchFamily="18" charset="0"/>
                </a:rPr>
                <a:t> </a:t>
              </a:r>
            </a:p>
          </p:txBody>
        </p:sp>
      </p:grpSp>
      <p:sp>
        <p:nvSpPr>
          <p:cNvPr id="34958" name="Text Box 74"/>
          <p:cNvSpPr>
            <a:spLocks noChangeArrowheads="1"/>
          </p:cNvSpPr>
          <p:nvPr/>
        </p:nvSpPr>
        <p:spPr bwMode="auto">
          <a:xfrm>
            <a:off x="76200" y="1600200"/>
            <a:ext cx="4953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t>Step 1: construct the Substitution table</a:t>
            </a:r>
          </a:p>
        </p:txBody>
      </p:sp>
      <p:graphicFrame>
        <p:nvGraphicFramePr>
          <p:cNvPr id="34959" name="Group 188"/>
          <p:cNvGraphicFramePr>
            <a:graphicFrameLocks noGrp="1"/>
          </p:cNvGraphicFramePr>
          <p:nvPr/>
        </p:nvGraphicFramePr>
        <p:xfrm>
          <a:off x="4191000" y="3857625"/>
          <a:ext cx="4038600" cy="762000"/>
        </p:xfrm>
        <a:graphic>
          <a:graphicData uri="http://schemas.openxmlformats.org/drawingml/2006/table">
            <a:tbl>
              <a:tblPr/>
              <a:tblGrid>
                <a:gridCol w="309563"/>
                <a:gridCol w="312737"/>
                <a:gridCol w="309563"/>
                <a:gridCol w="311150"/>
                <a:gridCol w="311150"/>
                <a:gridCol w="309562"/>
                <a:gridCol w="311150"/>
                <a:gridCol w="309563"/>
                <a:gridCol w="311150"/>
                <a:gridCol w="311150"/>
                <a:gridCol w="309562"/>
                <a:gridCol w="312738"/>
                <a:gridCol w="309562"/>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055" name="Text Box 170"/>
          <p:cNvSpPr>
            <a:spLocks noChangeArrowheads="1"/>
          </p:cNvSpPr>
          <p:nvPr/>
        </p:nvSpPr>
        <p:spPr bwMode="auto">
          <a:xfrm>
            <a:off x="76200" y="4953000"/>
            <a:ext cx="4953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t>Step 2: Encrypt the message</a:t>
            </a:r>
          </a:p>
        </p:txBody>
      </p:sp>
      <p:graphicFrame>
        <p:nvGraphicFramePr>
          <p:cNvPr id="35056" name="Group 193"/>
          <p:cNvGraphicFramePr>
            <a:graphicFrameLocks noGrp="1"/>
          </p:cNvGraphicFramePr>
          <p:nvPr/>
        </p:nvGraphicFramePr>
        <p:xfrm>
          <a:off x="76200" y="5410200"/>
          <a:ext cx="6248400" cy="1041400"/>
        </p:xfrm>
        <a:graphic>
          <a:graphicData uri="http://schemas.openxmlformats.org/drawingml/2006/table">
            <a:tbl>
              <a:tblPr/>
              <a:tblGrid>
                <a:gridCol w="4189413"/>
                <a:gridCol w="2058987"/>
              </a:tblGrid>
              <a:tr h="520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0066"/>
                          </a:solidFill>
                          <a:effectLst>
                            <a:outerShdw blurRad="38100" dist="38100" dir="2700000" algn="tl">
                              <a:srgbClr val="000000"/>
                            </a:outerShdw>
                          </a:effectLst>
                          <a:latin typeface="Times New Roman" pitchFamily="18" charset="0"/>
                          <a:cs typeface="Times New Roman" pitchFamily="18" charset="0"/>
                        </a:rPr>
                        <a:t>HELLO MSA STUDENTS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Plaintext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rgbClr val="99FF99"/>
                        </a:solidFill>
                        <a:effectLst>
                          <a:outerShdw blurRad="38100" dist="38100" dir="2700000" algn="tl">
                            <a:srgbClr val="000000"/>
                          </a:outerShdw>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Ciphertext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075" name="Rectangle 195"/>
          <p:cNvSpPr>
            <a:spLocks noChangeArrowheads="1"/>
          </p:cNvSpPr>
          <p:nvPr/>
        </p:nvSpPr>
        <p:spPr bwMode="auto">
          <a:xfrm>
            <a:off x="2103438" y="5902325"/>
            <a:ext cx="40814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eaLnBrk="0" hangingPunct="0"/>
            <a:r>
              <a:rPr lang="en-US" sz="2800">
                <a:solidFill>
                  <a:srgbClr val="99FF99"/>
                </a:solidFill>
                <a:effectLst>
                  <a:outerShdw blurRad="38100" dist="38100" dir="2700000" algn="tl">
                    <a:srgbClr val="000000"/>
                  </a:outerShdw>
                </a:effectLst>
                <a:latin typeface="Times New Roman" pitchFamily="18" charset="0"/>
                <a:cs typeface="Times New Roman" pitchFamily="18" charset="0"/>
              </a:rPr>
              <a:t>RLDDJ  FOT  OPQILGPO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4"/>
                                        </p:tgtEl>
                                        <p:attrNameLst>
                                          <p:attrName>style.visibility</p:attrName>
                                        </p:attrNameLst>
                                      </p:cBhvr>
                                      <p:to>
                                        <p:strVal val="visible"/>
                                      </p:to>
                                    </p:set>
                                    <p:anim calcmode="lin" valueType="num">
                                      <p:cBhvr additive="base">
                                        <p:cTn id="7" dur="500" fill="hold"/>
                                        <p:tgtEl>
                                          <p:spTgt spid="34924"/>
                                        </p:tgtEl>
                                        <p:attrNameLst>
                                          <p:attrName>ppt_x</p:attrName>
                                        </p:attrNameLst>
                                      </p:cBhvr>
                                      <p:tavLst>
                                        <p:tav tm="0">
                                          <p:val>
                                            <p:strVal val="0-#ppt_w/2"/>
                                          </p:val>
                                        </p:tav>
                                        <p:tav tm="100000">
                                          <p:val>
                                            <p:strVal val="#ppt_x"/>
                                          </p:val>
                                        </p:tav>
                                      </p:tavLst>
                                    </p:anim>
                                    <p:anim calcmode="lin" valueType="num">
                                      <p:cBhvr additive="base">
                                        <p:cTn id="8" dur="500" fill="hold"/>
                                        <p:tgtEl>
                                          <p:spTgt spid="349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2" nodeType="clickEffect">
                                  <p:stCondLst>
                                    <p:cond delay="0"/>
                                  </p:stCondLst>
                                  <p:childTnLst>
                                    <p:set>
                                      <p:cBhvr>
                                        <p:cTn id="12" dur="1" fill="hold">
                                          <p:stCondLst>
                                            <p:cond delay="0"/>
                                          </p:stCondLst>
                                        </p:cTn>
                                        <p:tgtEl>
                                          <p:spTgt spid="34925"/>
                                        </p:tgtEl>
                                        <p:attrNameLst>
                                          <p:attrName>style.visibility</p:attrName>
                                        </p:attrNameLst>
                                      </p:cBhvr>
                                      <p:to>
                                        <p:strVal val="visible"/>
                                      </p:to>
                                    </p:set>
                                    <p:anim calcmode="lin" valueType="num">
                                      <p:cBhvr additive="base">
                                        <p:cTn id="13" dur="500" fill="hold"/>
                                        <p:tgtEl>
                                          <p:spTgt spid="34925"/>
                                        </p:tgtEl>
                                        <p:attrNameLst>
                                          <p:attrName>ppt_x</p:attrName>
                                        </p:attrNameLst>
                                      </p:cBhvr>
                                      <p:tavLst>
                                        <p:tav tm="0">
                                          <p:val>
                                            <p:strVal val="1+#ppt_w/2"/>
                                          </p:val>
                                        </p:tav>
                                        <p:tav tm="100000">
                                          <p:val>
                                            <p:strVal val="#ppt_x"/>
                                          </p:val>
                                        </p:tav>
                                      </p:tavLst>
                                    </p:anim>
                                    <p:anim calcmode="lin" valueType="num">
                                      <p:cBhvr additive="base">
                                        <p:cTn id="14" dur="500" fill="hold"/>
                                        <p:tgtEl>
                                          <p:spTgt spid="349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4" nodeType="clickEffect">
                                  <p:stCondLst>
                                    <p:cond delay="0"/>
                                  </p:stCondLst>
                                  <p:childTnLst>
                                    <p:set>
                                      <p:cBhvr>
                                        <p:cTn id="18" dur="1" fill="hold">
                                          <p:stCondLst>
                                            <p:cond delay="0"/>
                                          </p:stCondLst>
                                        </p:cTn>
                                        <p:tgtEl>
                                          <p:spTgt spid="34927"/>
                                        </p:tgtEl>
                                        <p:attrNameLst>
                                          <p:attrName>style.visibility</p:attrName>
                                        </p:attrNameLst>
                                      </p:cBhvr>
                                      <p:to>
                                        <p:strVal val="visible"/>
                                      </p:to>
                                    </p:set>
                                    <p:anim calcmode="lin" valueType="num">
                                      <p:cBhvr additive="base">
                                        <p:cTn id="19" dur="500" fill="hold"/>
                                        <p:tgtEl>
                                          <p:spTgt spid="34927"/>
                                        </p:tgtEl>
                                        <p:attrNameLst>
                                          <p:attrName>ppt_x</p:attrName>
                                        </p:attrNameLst>
                                      </p:cBhvr>
                                      <p:tavLst>
                                        <p:tav tm="0">
                                          <p:val>
                                            <p:strVal val="0-#ppt_w/2"/>
                                          </p:val>
                                        </p:tav>
                                        <p:tav tm="100000">
                                          <p:val>
                                            <p:strVal val="#ppt_x"/>
                                          </p:val>
                                        </p:tav>
                                      </p:tavLst>
                                    </p:anim>
                                    <p:anim calcmode="lin" valueType="num">
                                      <p:cBhvr additive="base">
                                        <p:cTn id="20" dur="500" fill="hold"/>
                                        <p:tgtEl>
                                          <p:spTgt spid="349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3" nodeType="clickEffect">
                                  <p:stCondLst>
                                    <p:cond delay="0"/>
                                  </p:stCondLst>
                                  <p:childTnLst>
                                    <p:set>
                                      <p:cBhvr>
                                        <p:cTn id="24" dur="1" fill="hold">
                                          <p:stCondLst>
                                            <p:cond delay="0"/>
                                          </p:stCondLst>
                                        </p:cTn>
                                        <p:tgtEl>
                                          <p:spTgt spid="34926"/>
                                        </p:tgtEl>
                                        <p:attrNameLst>
                                          <p:attrName>style.visibility</p:attrName>
                                        </p:attrNameLst>
                                      </p:cBhvr>
                                      <p:to>
                                        <p:strVal val="visible"/>
                                      </p:to>
                                    </p:set>
                                    <p:anim calcmode="lin" valueType="num">
                                      <p:cBhvr additive="base">
                                        <p:cTn id="25" dur="500" fill="hold"/>
                                        <p:tgtEl>
                                          <p:spTgt spid="34926"/>
                                        </p:tgtEl>
                                        <p:attrNameLst>
                                          <p:attrName>ppt_x</p:attrName>
                                        </p:attrNameLst>
                                      </p:cBhvr>
                                      <p:tavLst>
                                        <p:tav tm="0">
                                          <p:val>
                                            <p:strVal val="0-#ppt_w/2"/>
                                          </p:val>
                                        </p:tav>
                                        <p:tav tm="100000">
                                          <p:val>
                                            <p:strVal val="#ppt_x"/>
                                          </p:val>
                                        </p:tav>
                                      </p:tavLst>
                                    </p:anim>
                                    <p:anim calcmode="lin" valueType="num">
                                      <p:cBhvr additive="base">
                                        <p:cTn id="26" dur="500" fill="hold"/>
                                        <p:tgtEl>
                                          <p:spTgt spid="349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5" nodeType="clickEffect">
                                  <p:stCondLst>
                                    <p:cond delay="0"/>
                                  </p:stCondLst>
                                  <p:childTnLst>
                                    <p:set>
                                      <p:cBhvr>
                                        <p:cTn id="30" dur="1" fill="hold">
                                          <p:stCondLst>
                                            <p:cond delay="0"/>
                                          </p:stCondLst>
                                        </p:cTn>
                                        <p:tgtEl>
                                          <p:spTgt spid="34928"/>
                                        </p:tgtEl>
                                        <p:attrNameLst>
                                          <p:attrName>style.visibility</p:attrName>
                                        </p:attrNameLst>
                                      </p:cBhvr>
                                      <p:to>
                                        <p:strVal val="visible"/>
                                      </p:to>
                                    </p:set>
                                    <p:anim calcmode="lin" valueType="num">
                                      <p:cBhvr additive="base">
                                        <p:cTn id="31" dur="500" fill="hold"/>
                                        <p:tgtEl>
                                          <p:spTgt spid="34928"/>
                                        </p:tgtEl>
                                        <p:attrNameLst>
                                          <p:attrName>ppt_x</p:attrName>
                                        </p:attrNameLst>
                                      </p:cBhvr>
                                      <p:tavLst>
                                        <p:tav tm="0">
                                          <p:val>
                                            <p:strVal val="0-#ppt_w/2"/>
                                          </p:val>
                                        </p:tav>
                                        <p:tav tm="100000">
                                          <p:val>
                                            <p:strVal val="#ppt_x"/>
                                          </p:val>
                                        </p:tav>
                                      </p:tavLst>
                                    </p:anim>
                                    <p:anim calcmode="lin" valueType="num">
                                      <p:cBhvr additive="base">
                                        <p:cTn id="32" dur="500" fill="hold"/>
                                        <p:tgtEl>
                                          <p:spTgt spid="3492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13" nodeType="clickEffect">
                                  <p:stCondLst>
                                    <p:cond delay="0"/>
                                  </p:stCondLst>
                                  <p:childTnLst>
                                    <p:set>
                                      <p:cBhvr>
                                        <p:cTn id="36" dur="1" fill="hold">
                                          <p:stCondLst>
                                            <p:cond delay="0"/>
                                          </p:stCondLst>
                                        </p:cTn>
                                        <p:tgtEl>
                                          <p:spTgt spid="34936"/>
                                        </p:tgtEl>
                                        <p:attrNameLst>
                                          <p:attrName>style.visibility</p:attrName>
                                        </p:attrNameLst>
                                      </p:cBhvr>
                                      <p:to>
                                        <p:strVal val="visible"/>
                                      </p:to>
                                    </p:set>
                                    <p:anim calcmode="lin" valueType="num">
                                      <p:cBhvr additive="base">
                                        <p:cTn id="37" dur="500" fill="hold"/>
                                        <p:tgtEl>
                                          <p:spTgt spid="34936"/>
                                        </p:tgtEl>
                                        <p:attrNameLst>
                                          <p:attrName>ppt_x</p:attrName>
                                        </p:attrNameLst>
                                      </p:cBhvr>
                                      <p:tavLst>
                                        <p:tav tm="0">
                                          <p:val>
                                            <p:strVal val="0-#ppt_w/2"/>
                                          </p:val>
                                        </p:tav>
                                        <p:tav tm="100000">
                                          <p:val>
                                            <p:strVal val="#ppt_x"/>
                                          </p:val>
                                        </p:tav>
                                      </p:tavLst>
                                    </p:anim>
                                    <p:anim calcmode="lin" valueType="num">
                                      <p:cBhvr additive="base">
                                        <p:cTn id="38" dur="500" fill="hold"/>
                                        <p:tgtEl>
                                          <p:spTgt spid="3493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6" nodeType="clickEffect">
                                  <p:stCondLst>
                                    <p:cond delay="0"/>
                                  </p:stCondLst>
                                  <p:childTnLst>
                                    <p:set>
                                      <p:cBhvr>
                                        <p:cTn id="42" dur="1" fill="hold">
                                          <p:stCondLst>
                                            <p:cond delay="0"/>
                                          </p:stCondLst>
                                        </p:cTn>
                                        <p:tgtEl>
                                          <p:spTgt spid="34929"/>
                                        </p:tgtEl>
                                        <p:attrNameLst>
                                          <p:attrName>style.visibility</p:attrName>
                                        </p:attrNameLst>
                                      </p:cBhvr>
                                      <p:to>
                                        <p:strVal val="visible"/>
                                      </p:to>
                                    </p:set>
                                    <p:anim calcmode="lin" valueType="num">
                                      <p:cBhvr additive="base">
                                        <p:cTn id="43" dur="500" fill="hold"/>
                                        <p:tgtEl>
                                          <p:spTgt spid="34929"/>
                                        </p:tgtEl>
                                        <p:attrNameLst>
                                          <p:attrName>ppt_x</p:attrName>
                                        </p:attrNameLst>
                                      </p:cBhvr>
                                      <p:tavLst>
                                        <p:tav tm="0">
                                          <p:val>
                                            <p:strVal val="0-#ppt_w/2"/>
                                          </p:val>
                                        </p:tav>
                                        <p:tav tm="100000">
                                          <p:val>
                                            <p:strVal val="#ppt_x"/>
                                          </p:val>
                                        </p:tav>
                                      </p:tavLst>
                                    </p:anim>
                                    <p:anim calcmode="lin" valueType="num">
                                      <p:cBhvr additive="base">
                                        <p:cTn id="44" dur="500" fill="hold"/>
                                        <p:tgtEl>
                                          <p:spTgt spid="3492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14" nodeType="clickEffect">
                                  <p:stCondLst>
                                    <p:cond delay="0"/>
                                  </p:stCondLst>
                                  <p:childTnLst>
                                    <p:set>
                                      <p:cBhvr>
                                        <p:cTn id="48" dur="1" fill="hold">
                                          <p:stCondLst>
                                            <p:cond delay="0"/>
                                          </p:stCondLst>
                                        </p:cTn>
                                        <p:tgtEl>
                                          <p:spTgt spid="34937"/>
                                        </p:tgtEl>
                                        <p:attrNameLst>
                                          <p:attrName>style.visibility</p:attrName>
                                        </p:attrNameLst>
                                      </p:cBhvr>
                                      <p:to>
                                        <p:strVal val="visible"/>
                                      </p:to>
                                    </p:set>
                                    <p:anim calcmode="lin" valueType="num">
                                      <p:cBhvr additive="base">
                                        <p:cTn id="49" dur="500" fill="hold"/>
                                        <p:tgtEl>
                                          <p:spTgt spid="34937"/>
                                        </p:tgtEl>
                                        <p:attrNameLst>
                                          <p:attrName>ppt_x</p:attrName>
                                        </p:attrNameLst>
                                      </p:cBhvr>
                                      <p:tavLst>
                                        <p:tav tm="0">
                                          <p:val>
                                            <p:strVal val="0-#ppt_w/2"/>
                                          </p:val>
                                        </p:tav>
                                        <p:tav tm="100000">
                                          <p:val>
                                            <p:strVal val="#ppt_x"/>
                                          </p:val>
                                        </p:tav>
                                      </p:tavLst>
                                    </p:anim>
                                    <p:anim calcmode="lin" valueType="num">
                                      <p:cBhvr additive="base">
                                        <p:cTn id="50" dur="500" fill="hold"/>
                                        <p:tgtEl>
                                          <p:spTgt spid="3493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7" nodeType="clickEffect">
                                  <p:stCondLst>
                                    <p:cond delay="0"/>
                                  </p:stCondLst>
                                  <p:childTnLst>
                                    <p:set>
                                      <p:cBhvr>
                                        <p:cTn id="54" dur="1" fill="hold">
                                          <p:stCondLst>
                                            <p:cond delay="0"/>
                                          </p:stCondLst>
                                        </p:cTn>
                                        <p:tgtEl>
                                          <p:spTgt spid="34930"/>
                                        </p:tgtEl>
                                        <p:attrNameLst>
                                          <p:attrName>style.visibility</p:attrName>
                                        </p:attrNameLst>
                                      </p:cBhvr>
                                      <p:to>
                                        <p:strVal val="visible"/>
                                      </p:to>
                                    </p:set>
                                    <p:anim calcmode="lin" valueType="num">
                                      <p:cBhvr additive="base">
                                        <p:cTn id="55" dur="500" fill="hold"/>
                                        <p:tgtEl>
                                          <p:spTgt spid="34930"/>
                                        </p:tgtEl>
                                        <p:attrNameLst>
                                          <p:attrName>ppt_x</p:attrName>
                                        </p:attrNameLst>
                                      </p:cBhvr>
                                      <p:tavLst>
                                        <p:tav tm="0">
                                          <p:val>
                                            <p:strVal val="0-#ppt_w/2"/>
                                          </p:val>
                                        </p:tav>
                                        <p:tav tm="100000">
                                          <p:val>
                                            <p:strVal val="#ppt_x"/>
                                          </p:val>
                                        </p:tav>
                                      </p:tavLst>
                                    </p:anim>
                                    <p:anim calcmode="lin" valueType="num">
                                      <p:cBhvr additive="base">
                                        <p:cTn id="56" dur="500" fill="hold"/>
                                        <p:tgtEl>
                                          <p:spTgt spid="3493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15" nodeType="clickEffect">
                                  <p:stCondLst>
                                    <p:cond delay="0"/>
                                  </p:stCondLst>
                                  <p:childTnLst>
                                    <p:set>
                                      <p:cBhvr>
                                        <p:cTn id="60" dur="1" fill="hold">
                                          <p:stCondLst>
                                            <p:cond delay="0"/>
                                          </p:stCondLst>
                                        </p:cTn>
                                        <p:tgtEl>
                                          <p:spTgt spid="34938"/>
                                        </p:tgtEl>
                                        <p:attrNameLst>
                                          <p:attrName>style.visibility</p:attrName>
                                        </p:attrNameLst>
                                      </p:cBhvr>
                                      <p:to>
                                        <p:strVal val="visible"/>
                                      </p:to>
                                    </p:set>
                                    <p:anim calcmode="lin" valueType="num">
                                      <p:cBhvr additive="base">
                                        <p:cTn id="61" dur="500" fill="hold"/>
                                        <p:tgtEl>
                                          <p:spTgt spid="34938"/>
                                        </p:tgtEl>
                                        <p:attrNameLst>
                                          <p:attrName>ppt_x</p:attrName>
                                        </p:attrNameLst>
                                      </p:cBhvr>
                                      <p:tavLst>
                                        <p:tav tm="0">
                                          <p:val>
                                            <p:strVal val="0-#ppt_w/2"/>
                                          </p:val>
                                        </p:tav>
                                        <p:tav tm="100000">
                                          <p:val>
                                            <p:strVal val="#ppt_x"/>
                                          </p:val>
                                        </p:tav>
                                      </p:tavLst>
                                    </p:anim>
                                    <p:anim calcmode="lin" valueType="num">
                                      <p:cBhvr additive="base">
                                        <p:cTn id="62" dur="500" fill="hold"/>
                                        <p:tgtEl>
                                          <p:spTgt spid="3493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8" nodeType="clickEffect">
                                  <p:stCondLst>
                                    <p:cond delay="0"/>
                                  </p:stCondLst>
                                  <p:childTnLst>
                                    <p:set>
                                      <p:cBhvr>
                                        <p:cTn id="66" dur="1" fill="hold">
                                          <p:stCondLst>
                                            <p:cond delay="0"/>
                                          </p:stCondLst>
                                        </p:cTn>
                                        <p:tgtEl>
                                          <p:spTgt spid="34931"/>
                                        </p:tgtEl>
                                        <p:attrNameLst>
                                          <p:attrName>style.visibility</p:attrName>
                                        </p:attrNameLst>
                                      </p:cBhvr>
                                      <p:to>
                                        <p:strVal val="visible"/>
                                      </p:to>
                                    </p:set>
                                    <p:anim calcmode="lin" valueType="num">
                                      <p:cBhvr additive="base">
                                        <p:cTn id="67" dur="500" fill="hold"/>
                                        <p:tgtEl>
                                          <p:spTgt spid="34931"/>
                                        </p:tgtEl>
                                        <p:attrNameLst>
                                          <p:attrName>ppt_x</p:attrName>
                                        </p:attrNameLst>
                                      </p:cBhvr>
                                      <p:tavLst>
                                        <p:tav tm="0">
                                          <p:val>
                                            <p:strVal val="0-#ppt_w/2"/>
                                          </p:val>
                                        </p:tav>
                                        <p:tav tm="100000">
                                          <p:val>
                                            <p:strVal val="#ppt_x"/>
                                          </p:val>
                                        </p:tav>
                                      </p:tavLst>
                                    </p:anim>
                                    <p:anim calcmode="lin" valueType="num">
                                      <p:cBhvr additive="base">
                                        <p:cTn id="68" dur="500" fill="hold"/>
                                        <p:tgtEl>
                                          <p:spTgt spid="34931"/>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16" nodeType="clickEffect">
                                  <p:stCondLst>
                                    <p:cond delay="0"/>
                                  </p:stCondLst>
                                  <p:childTnLst>
                                    <p:set>
                                      <p:cBhvr>
                                        <p:cTn id="72" dur="1" fill="hold">
                                          <p:stCondLst>
                                            <p:cond delay="0"/>
                                          </p:stCondLst>
                                        </p:cTn>
                                        <p:tgtEl>
                                          <p:spTgt spid="34939"/>
                                        </p:tgtEl>
                                        <p:attrNameLst>
                                          <p:attrName>style.visibility</p:attrName>
                                        </p:attrNameLst>
                                      </p:cBhvr>
                                      <p:to>
                                        <p:strVal val="visible"/>
                                      </p:to>
                                    </p:set>
                                    <p:anim calcmode="lin" valueType="num">
                                      <p:cBhvr additive="base">
                                        <p:cTn id="73" dur="500" fill="hold"/>
                                        <p:tgtEl>
                                          <p:spTgt spid="34939"/>
                                        </p:tgtEl>
                                        <p:attrNameLst>
                                          <p:attrName>ppt_x</p:attrName>
                                        </p:attrNameLst>
                                      </p:cBhvr>
                                      <p:tavLst>
                                        <p:tav tm="0">
                                          <p:val>
                                            <p:strVal val="0-#ppt_w/2"/>
                                          </p:val>
                                        </p:tav>
                                        <p:tav tm="100000">
                                          <p:val>
                                            <p:strVal val="#ppt_x"/>
                                          </p:val>
                                        </p:tav>
                                      </p:tavLst>
                                    </p:anim>
                                    <p:anim calcmode="lin" valueType="num">
                                      <p:cBhvr additive="base">
                                        <p:cTn id="74" dur="500" fill="hold"/>
                                        <p:tgtEl>
                                          <p:spTgt spid="34939"/>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9" nodeType="clickEffect">
                                  <p:stCondLst>
                                    <p:cond delay="0"/>
                                  </p:stCondLst>
                                  <p:childTnLst>
                                    <p:set>
                                      <p:cBhvr>
                                        <p:cTn id="78" dur="1" fill="hold">
                                          <p:stCondLst>
                                            <p:cond delay="0"/>
                                          </p:stCondLst>
                                        </p:cTn>
                                        <p:tgtEl>
                                          <p:spTgt spid="34932"/>
                                        </p:tgtEl>
                                        <p:attrNameLst>
                                          <p:attrName>style.visibility</p:attrName>
                                        </p:attrNameLst>
                                      </p:cBhvr>
                                      <p:to>
                                        <p:strVal val="visible"/>
                                      </p:to>
                                    </p:set>
                                    <p:anim calcmode="lin" valueType="num">
                                      <p:cBhvr additive="base">
                                        <p:cTn id="79" dur="500" fill="hold"/>
                                        <p:tgtEl>
                                          <p:spTgt spid="34932"/>
                                        </p:tgtEl>
                                        <p:attrNameLst>
                                          <p:attrName>ppt_x</p:attrName>
                                        </p:attrNameLst>
                                      </p:cBhvr>
                                      <p:tavLst>
                                        <p:tav tm="0">
                                          <p:val>
                                            <p:strVal val="0-#ppt_w/2"/>
                                          </p:val>
                                        </p:tav>
                                        <p:tav tm="100000">
                                          <p:val>
                                            <p:strVal val="#ppt_x"/>
                                          </p:val>
                                        </p:tav>
                                      </p:tavLst>
                                    </p:anim>
                                    <p:anim calcmode="lin" valueType="num">
                                      <p:cBhvr additive="base">
                                        <p:cTn id="80" dur="500" fill="hold"/>
                                        <p:tgtEl>
                                          <p:spTgt spid="34932"/>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17" nodeType="clickEffect">
                                  <p:stCondLst>
                                    <p:cond delay="0"/>
                                  </p:stCondLst>
                                  <p:childTnLst>
                                    <p:set>
                                      <p:cBhvr>
                                        <p:cTn id="84" dur="1" fill="hold">
                                          <p:stCondLst>
                                            <p:cond delay="0"/>
                                          </p:stCondLst>
                                        </p:cTn>
                                        <p:tgtEl>
                                          <p:spTgt spid="34940"/>
                                        </p:tgtEl>
                                        <p:attrNameLst>
                                          <p:attrName>style.visibility</p:attrName>
                                        </p:attrNameLst>
                                      </p:cBhvr>
                                      <p:to>
                                        <p:strVal val="visible"/>
                                      </p:to>
                                    </p:set>
                                    <p:anim calcmode="lin" valueType="num">
                                      <p:cBhvr additive="base">
                                        <p:cTn id="85" dur="500" fill="hold"/>
                                        <p:tgtEl>
                                          <p:spTgt spid="34940"/>
                                        </p:tgtEl>
                                        <p:attrNameLst>
                                          <p:attrName>ppt_x</p:attrName>
                                        </p:attrNameLst>
                                      </p:cBhvr>
                                      <p:tavLst>
                                        <p:tav tm="0">
                                          <p:val>
                                            <p:strVal val="0-#ppt_w/2"/>
                                          </p:val>
                                        </p:tav>
                                        <p:tav tm="100000">
                                          <p:val>
                                            <p:strVal val="#ppt_x"/>
                                          </p:val>
                                        </p:tav>
                                      </p:tavLst>
                                    </p:anim>
                                    <p:anim calcmode="lin" valueType="num">
                                      <p:cBhvr additive="base">
                                        <p:cTn id="86" dur="500" fill="hold"/>
                                        <p:tgtEl>
                                          <p:spTgt spid="3494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10" nodeType="clickEffect">
                                  <p:stCondLst>
                                    <p:cond delay="0"/>
                                  </p:stCondLst>
                                  <p:childTnLst>
                                    <p:set>
                                      <p:cBhvr>
                                        <p:cTn id="90" dur="1" fill="hold">
                                          <p:stCondLst>
                                            <p:cond delay="0"/>
                                          </p:stCondLst>
                                        </p:cTn>
                                        <p:tgtEl>
                                          <p:spTgt spid="34933"/>
                                        </p:tgtEl>
                                        <p:attrNameLst>
                                          <p:attrName>style.visibility</p:attrName>
                                        </p:attrNameLst>
                                      </p:cBhvr>
                                      <p:to>
                                        <p:strVal val="visible"/>
                                      </p:to>
                                    </p:set>
                                    <p:anim calcmode="lin" valueType="num">
                                      <p:cBhvr additive="base">
                                        <p:cTn id="91" dur="500" fill="hold"/>
                                        <p:tgtEl>
                                          <p:spTgt spid="34933"/>
                                        </p:tgtEl>
                                        <p:attrNameLst>
                                          <p:attrName>ppt_x</p:attrName>
                                        </p:attrNameLst>
                                      </p:cBhvr>
                                      <p:tavLst>
                                        <p:tav tm="0">
                                          <p:val>
                                            <p:strVal val="0-#ppt_w/2"/>
                                          </p:val>
                                        </p:tav>
                                        <p:tav tm="100000">
                                          <p:val>
                                            <p:strVal val="#ppt_x"/>
                                          </p:val>
                                        </p:tav>
                                      </p:tavLst>
                                    </p:anim>
                                    <p:anim calcmode="lin" valueType="num">
                                      <p:cBhvr additive="base">
                                        <p:cTn id="92" dur="500" fill="hold"/>
                                        <p:tgtEl>
                                          <p:spTgt spid="34933"/>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20" nodeType="clickEffect">
                                  <p:stCondLst>
                                    <p:cond delay="0"/>
                                  </p:stCondLst>
                                  <p:childTnLst>
                                    <p:set>
                                      <p:cBhvr>
                                        <p:cTn id="96" dur="1" fill="hold">
                                          <p:stCondLst>
                                            <p:cond delay="0"/>
                                          </p:stCondLst>
                                        </p:cTn>
                                        <p:tgtEl>
                                          <p:spTgt spid="34943"/>
                                        </p:tgtEl>
                                        <p:attrNameLst>
                                          <p:attrName>style.visibility</p:attrName>
                                        </p:attrNameLst>
                                      </p:cBhvr>
                                      <p:to>
                                        <p:strVal val="visible"/>
                                      </p:to>
                                    </p:set>
                                    <p:anim calcmode="lin" valueType="num">
                                      <p:cBhvr additive="base">
                                        <p:cTn id="97" dur="500" fill="hold"/>
                                        <p:tgtEl>
                                          <p:spTgt spid="34943"/>
                                        </p:tgtEl>
                                        <p:attrNameLst>
                                          <p:attrName>ppt_x</p:attrName>
                                        </p:attrNameLst>
                                      </p:cBhvr>
                                      <p:tavLst>
                                        <p:tav tm="0">
                                          <p:val>
                                            <p:strVal val="0-#ppt_w/2"/>
                                          </p:val>
                                        </p:tav>
                                        <p:tav tm="100000">
                                          <p:val>
                                            <p:strVal val="#ppt_x"/>
                                          </p:val>
                                        </p:tav>
                                      </p:tavLst>
                                    </p:anim>
                                    <p:anim calcmode="lin" valueType="num">
                                      <p:cBhvr additive="base">
                                        <p:cTn id="98" dur="500" fill="hold"/>
                                        <p:tgtEl>
                                          <p:spTgt spid="34943"/>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11" nodeType="clickEffect">
                                  <p:stCondLst>
                                    <p:cond delay="0"/>
                                  </p:stCondLst>
                                  <p:childTnLst>
                                    <p:set>
                                      <p:cBhvr>
                                        <p:cTn id="102" dur="1" fill="hold">
                                          <p:stCondLst>
                                            <p:cond delay="0"/>
                                          </p:stCondLst>
                                        </p:cTn>
                                        <p:tgtEl>
                                          <p:spTgt spid="34934"/>
                                        </p:tgtEl>
                                        <p:attrNameLst>
                                          <p:attrName>style.visibility</p:attrName>
                                        </p:attrNameLst>
                                      </p:cBhvr>
                                      <p:to>
                                        <p:strVal val="visible"/>
                                      </p:to>
                                    </p:set>
                                    <p:anim calcmode="lin" valueType="num">
                                      <p:cBhvr additive="base">
                                        <p:cTn id="103" dur="500" fill="hold"/>
                                        <p:tgtEl>
                                          <p:spTgt spid="34934"/>
                                        </p:tgtEl>
                                        <p:attrNameLst>
                                          <p:attrName>ppt_x</p:attrName>
                                        </p:attrNameLst>
                                      </p:cBhvr>
                                      <p:tavLst>
                                        <p:tav tm="0">
                                          <p:val>
                                            <p:strVal val="0-#ppt_w/2"/>
                                          </p:val>
                                        </p:tav>
                                        <p:tav tm="100000">
                                          <p:val>
                                            <p:strVal val="#ppt_x"/>
                                          </p:val>
                                        </p:tav>
                                      </p:tavLst>
                                    </p:anim>
                                    <p:anim calcmode="lin" valueType="num">
                                      <p:cBhvr additive="base">
                                        <p:cTn id="104" dur="500" fill="hold"/>
                                        <p:tgtEl>
                                          <p:spTgt spid="34934"/>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18" nodeType="clickEffect">
                                  <p:stCondLst>
                                    <p:cond delay="0"/>
                                  </p:stCondLst>
                                  <p:childTnLst>
                                    <p:set>
                                      <p:cBhvr>
                                        <p:cTn id="108" dur="1" fill="hold">
                                          <p:stCondLst>
                                            <p:cond delay="0"/>
                                          </p:stCondLst>
                                        </p:cTn>
                                        <p:tgtEl>
                                          <p:spTgt spid="34941"/>
                                        </p:tgtEl>
                                        <p:attrNameLst>
                                          <p:attrName>style.visibility</p:attrName>
                                        </p:attrNameLst>
                                      </p:cBhvr>
                                      <p:to>
                                        <p:strVal val="visible"/>
                                      </p:to>
                                    </p:set>
                                    <p:anim calcmode="lin" valueType="num">
                                      <p:cBhvr additive="base">
                                        <p:cTn id="109" dur="500" fill="hold"/>
                                        <p:tgtEl>
                                          <p:spTgt spid="34941"/>
                                        </p:tgtEl>
                                        <p:attrNameLst>
                                          <p:attrName>ppt_x</p:attrName>
                                        </p:attrNameLst>
                                      </p:cBhvr>
                                      <p:tavLst>
                                        <p:tav tm="0">
                                          <p:val>
                                            <p:strVal val="0-#ppt_w/2"/>
                                          </p:val>
                                        </p:tav>
                                        <p:tav tm="100000">
                                          <p:val>
                                            <p:strVal val="#ppt_x"/>
                                          </p:val>
                                        </p:tav>
                                      </p:tavLst>
                                    </p:anim>
                                    <p:anim calcmode="lin" valueType="num">
                                      <p:cBhvr additive="base">
                                        <p:cTn id="110" dur="500" fill="hold"/>
                                        <p:tgtEl>
                                          <p:spTgt spid="34941"/>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12" nodeType="clickEffect">
                                  <p:stCondLst>
                                    <p:cond delay="0"/>
                                  </p:stCondLst>
                                  <p:childTnLst>
                                    <p:set>
                                      <p:cBhvr>
                                        <p:cTn id="114" dur="1" fill="hold">
                                          <p:stCondLst>
                                            <p:cond delay="0"/>
                                          </p:stCondLst>
                                        </p:cTn>
                                        <p:tgtEl>
                                          <p:spTgt spid="34935"/>
                                        </p:tgtEl>
                                        <p:attrNameLst>
                                          <p:attrName>style.visibility</p:attrName>
                                        </p:attrNameLst>
                                      </p:cBhvr>
                                      <p:to>
                                        <p:strVal val="visible"/>
                                      </p:to>
                                    </p:set>
                                    <p:anim calcmode="lin" valueType="num">
                                      <p:cBhvr additive="base">
                                        <p:cTn id="115" dur="500" fill="hold"/>
                                        <p:tgtEl>
                                          <p:spTgt spid="34935"/>
                                        </p:tgtEl>
                                        <p:attrNameLst>
                                          <p:attrName>ppt_x</p:attrName>
                                        </p:attrNameLst>
                                      </p:cBhvr>
                                      <p:tavLst>
                                        <p:tav tm="0">
                                          <p:val>
                                            <p:strVal val="0-#ppt_w/2"/>
                                          </p:val>
                                        </p:tav>
                                        <p:tav tm="100000">
                                          <p:val>
                                            <p:strVal val="#ppt_x"/>
                                          </p:val>
                                        </p:tav>
                                      </p:tavLst>
                                    </p:anim>
                                    <p:anim calcmode="lin" valueType="num">
                                      <p:cBhvr additive="base">
                                        <p:cTn id="116" dur="500" fill="hold"/>
                                        <p:tgtEl>
                                          <p:spTgt spid="3493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19" nodeType="clickEffect">
                                  <p:stCondLst>
                                    <p:cond delay="0"/>
                                  </p:stCondLst>
                                  <p:childTnLst>
                                    <p:set>
                                      <p:cBhvr>
                                        <p:cTn id="120" dur="1" fill="hold">
                                          <p:stCondLst>
                                            <p:cond delay="0"/>
                                          </p:stCondLst>
                                        </p:cTn>
                                        <p:tgtEl>
                                          <p:spTgt spid="34942"/>
                                        </p:tgtEl>
                                        <p:attrNameLst>
                                          <p:attrName>style.visibility</p:attrName>
                                        </p:attrNameLst>
                                      </p:cBhvr>
                                      <p:to>
                                        <p:strVal val="visible"/>
                                      </p:to>
                                    </p:set>
                                    <p:anim calcmode="lin" valueType="num">
                                      <p:cBhvr additive="base">
                                        <p:cTn id="121" dur="500" fill="hold"/>
                                        <p:tgtEl>
                                          <p:spTgt spid="34942"/>
                                        </p:tgtEl>
                                        <p:attrNameLst>
                                          <p:attrName>ppt_x</p:attrName>
                                        </p:attrNameLst>
                                      </p:cBhvr>
                                      <p:tavLst>
                                        <p:tav tm="0">
                                          <p:val>
                                            <p:strVal val="0-#ppt_w/2"/>
                                          </p:val>
                                        </p:tav>
                                        <p:tav tm="100000">
                                          <p:val>
                                            <p:strVal val="#ppt_x"/>
                                          </p:val>
                                        </p:tav>
                                      </p:tavLst>
                                    </p:anim>
                                    <p:anim calcmode="lin" valueType="num">
                                      <p:cBhvr additive="base">
                                        <p:cTn id="122" dur="500" fill="hold"/>
                                        <p:tgtEl>
                                          <p:spTgt spid="34942"/>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nodeType="clickEffect">
                                  <p:stCondLst>
                                    <p:cond delay="0"/>
                                  </p:stCondLst>
                                  <p:childTnLst>
                                    <p:set>
                                      <p:cBhvr>
                                        <p:cTn id="126" dur="1" fill="hold">
                                          <p:stCondLst>
                                            <p:cond delay="0"/>
                                          </p:stCondLst>
                                        </p:cTn>
                                        <p:tgtEl>
                                          <p:spTgt spid="34951"/>
                                        </p:tgtEl>
                                        <p:attrNameLst>
                                          <p:attrName>style.visibility</p:attrName>
                                        </p:attrNameLst>
                                      </p:cBhvr>
                                      <p:to>
                                        <p:strVal val="visible"/>
                                      </p:to>
                                    </p:set>
                                    <p:anim calcmode="lin" valueType="num">
                                      <p:cBhvr additive="base">
                                        <p:cTn id="127" dur="500" fill="hold"/>
                                        <p:tgtEl>
                                          <p:spTgt spid="34951"/>
                                        </p:tgtEl>
                                        <p:attrNameLst>
                                          <p:attrName>ppt_x</p:attrName>
                                        </p:attrNameLst>
                                      </p:cBhvr>
                                      <p:tavLst>
                                        <p:tav tm="0">
                                          <p:val>
                                            <p:strVal val="1+#ppt_w/2"/>
                                          </p:val>
                                        </p:tav>
                                        <p:tav tm="100000">
                                          <p:val>
                                            <p:strVal val="#ppt_x"/>
                                          </p:val>
                                        </p:tav>
                                      </p:tavLst>
                                    </p:anim>
                                    <p:anim calcmode="lin" valueType="num">
                                      <p:cBhvr additive="base">
                                        <p:cTn id="128" dur="500" fill="hold"/>
                                        <p:tgtEl>
                                          <p:spTgt spid="34951"/>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nodeType="clickEffect">
                                  <p:stCondLst>
                                    <p:cond delay="0"/>
                                  </p:stCondLst>
                                  <p:childTnLst>
                                    <p:set>
                                      <p:cBhvr>
                                        <p:cTn id="132" dur="1" fill="hold">
                                          <p:stCondLst>
                                            <p:cond delay="0"/>
                                          </p:stCondLst>
                                        </p:cTn>
                                        <p:tgtEl>
                                          <p:spTgt spid="34944"/>
                                        </p:tgtEl>
                                        <p:attrNameLst>
                                          <p:attrName>style.visibility</p:attrName>
                                        </p:attrNameLst>
                                      </p:cBhvr>
                                      <p:to>
                                        <p:strVal val="visible"/>
                                      </p:to>
                                    </p:set>
                                    <p:anim calcmode="lin" valueType="num">
                                      <p:cBhvr additive="base">
                                        <p:cTn id="133" dur="500" fill="hold"/>
                                        <p:tgtEl>
                                          <p:spTgt spid="34944"/>
                                        </p:tgtEl>
                                        <p:attrNameLst>
                                          <p:attrName>ppt_x</p:attrName>
                                        </p:attrNameLst>
                                      </p:cBhvr>
                                      <p:tavLst>
                                        <p:tav tm="0">
                                          <p:val>
                                            <p:strVal val="#ppt_x"/>
                                          </p:val>
                                        </p:tav>
                                        <p:tav tm="100000">
                                          <p:val>
                                            <p:strVal val="#ppt_x"/>
                                          </p:val>
                                        </p:tav>
                                      </p:tavLst>
                                    </p:anim>
                                    <p:anim calcmode="lin" valueType="num">
                                      <p:cBhvr additive="base">
                                        <p:cTn id="134" dur="500" fill="hold"/>
                                        <p:tgtEl>
                                          <p:spTgt spid="34944"/>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 presetClass="entr" presetSubtype="10" fill="hold" grpId="21" nodeType="clickEffect">
                                  <p:stCondLst>
                                    <p:cond delay="0"/>
                                  </p:stCondLst>
                                  <p:childTnLst>
                                    <p:set>
                                      <p:cBhvr>
                                        <p:cTn id="138" dur="1" fill="hold">
                                          <p:stCondLst>
                                            <p:cond delay="0"/>
                                          </p:stCondLst>
                                        </p:cTn>
                                        <p:tgtEl>
                                          <p:spTgt spid="35055"/>
                                        </p:tgtEl>
                                        <p:attrNameLst>
                                          <p:attrName>style.visibility</p:attrName>
                                        </p:attrNameLst>
                                      </p:cBhvr>
                                      <p:to>
                                        <p:strVal val="visible"/>
                                      </p:to>
                                    </p:set>
                                    <p:animEffect transition="in" filter="checkerboard(across)">
                                      <p:cBhvr>
                                        <p:cTn id="139" dur="500"/>
                                        <p:tgtEl>
                                          <p:spTgt spid="3505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2" fill="hold" grpId="22" nodeType="clickEffect">
                                  <p:stCondLst>
                                    <p:cond delay="0"/>
                                  </p:stCondLst>
                                  <p:childTnLst>
                                    <p:set>
                                      <p:cBhvr>
                                        <p:cTn id="143" dur="1" fill="hold">
                                          <p:stCondLst>
                                            <p:cond delay="0"/>
                                          </p:stCondLst>
                                        </p:cTn>
                                        <p:tgtEl>
                                          <p:spTgt spid="35075"/>
                                        </p:tgtEl>
                                        <p:attrNameLst>
                                          <p:attrName>style.visibility</p:attrName>
                                        </p:attrNameLst>
                                      </p:cBhvr>
                                      <p:to>
                                        <p:strVal val="visible"/>
                                      </p:to>
                                    </p:set>
                                    <p:anim calcmode="lin" valueType="num">
                                      <p:cBhvr additive="base">
                                        <p:cTn id="144" dur="500" fill="hold"/>
                                        <p:tgtEl>
                                          <p:spTgt spid="35075"/>
                                        </p:tgtEl>
                                        <p:attrNameLst>
                                          <p:attrName>ppt_x</p:attrName>
                                        </p:attrNameLst>
                                      </p:cBhvr>
                                      <p:tavLst>
                                        <p:tav tm="0">
                                          <p:val>
                                            <p:strVal val="1+#ppt_w/2"/>
                                          </p:val>
                                        </p:tav>
                                        <p:tav tm="100000">
                                          <p:val>
                                            <p:strVal val="#ppt_x"/>
                                          </p:val>
                                        </p:tav>
                                      </p:tavLst>
                                    </p:anim>
                                    <p:anim calcmode="lin" valueType="num">
                                      <p:cBhvr additive="base">
                                        <p:cTn id="145" dur="500" fill="hold"/>
                                        <p:tgtEl>
                                          <p:spTgt spid="35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4" grpId="0" animBg="1" autoUpdateAnimBg="0"/>
      <p:bldP spid="34925" grpId="1" animBg="1"/>
      <p:bldP spid="34925" grpId="2" animBg="1" autoUpdateAnimBg="0"/>
      <p:bldP spid="34926" grpId="2" animBg="1"/>
      <p:bldP spid="34926" grpId="3" autoUpdateAnimBg="0"/>
      <p:bldP spid="34927" grpId="3" animBg="1"/>
      <p:bldP spid="34927" grpId="4" autoUpdateAnimBg="0"/>
      <p:bldP spid="34928" grpId="4" animBg="1"/>
      <p:bldP spid="34928" grpId="5" autoUpdateAnimBg="0"/>
      <p:bldP spid="34929" grpId="5" animBg="1"/>
      <p:bldP spid="34929" grpId="6" autoUpdateAnimBg="0"/>
      <p:bldP spid="34930" grpId="6" animBg="1"/>
      <p:bldP spid="34930" grpId="7" autoUpdateAnimBg="0"/>
      <p:bldP spid="34931" grpId="7" animBg="1"/>
      <p:bldP spid="34931" grpId="8" autoUpdateAnimBg="0"/>
      <p:bldP spid="34932" grpId="8" animBg="1"/>
      <p:bldP spid="34932" grpId="9" autoUpdateAnimBg="0"/>
      <p:bldP spid="34933" grpId="9" animBg="1"/>
      <p:bldP spid="34933" grpId="10" autoUpdateAnimBg="0"/>
      <p:bldP spid="34934" grpId="10" animBg="1"/>
      <p:bldP spid="34934" grpId="11" autoUpdateAnimBg="0"/>
      <p:bldP spid="34935" grpId="11" animBg="1"/>
      <p:bldP spid="34935" grpId="12" autoUpdateAnimBg="0"/>
      <p:bldP spid="34936" grpId="12" animBg="1"/>
      <p:bldP spid="34936" grpId="13" autoUpdateAnimBg="0"/>
      <p:bldP spid="34937" grpId="13" animBg="1"/>
      <p:bldP spid="34937" grpId="14" autoUpdateAnimBg="0"/>
      <p:bldP spid="34938" grpId="14" animBg="1"/>
      <p:bldP spid="34938" grpId="15" autoUpdateAnimBg="0"/>
      <p:bldP spid="34939" grpId="15" animBg="1"/>
      <p:bldP spid="34939" grpId="16" autoUpdateAnimBg="0"/>
      <p:bldP spid="34940" grpId="16" animBg="1"/>
      <p:bldP spid="34940" grpId="17" autoUpdateAnimBg="0"/>
      <p:bldP spid="34941" grpId="17" animBg="1"/>
      <p:bldP spid="34941" grpId="18" autoUpdateAnimBg="0"/>
      <p:bldP spid="34942" grpId="18" animBg="1"/>
      <p:bldP spid="34942" grpId="19" autoUpdateAnimBg="0"/>
      <p:bldP spid="34943" grpId="19" animBg="1"/>
      <p:bldP spid="34943" grpId="20" autoUpdateAnimBg="0"/>
      <p:bldP spid="35055" grpId="20" animBg="1"/>
      <p:bldP spid="35055" grpId="21" autoUpdateAnimBg="0"/>
      <p:bldP spid="35075" grpId="21" animBg="1"/>
      <p:bldP spid="35075" grpId="2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Green marble"/>
          <p:cNvSpPr>
            <a:spLocks noGrp="1" noChangeArrowheads="1"/>
          </p:cNvSpPr>
          <p:nvPr>
            <p:ph type="title"/>
          </p:nvPr>
        </p:nvSpPr>
        <p:spPr>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rtlCol="0" anchor="t">
            <a:normAutofit/>
          </a:bodyPr>
          <a:lstStyle/>
          <a:p>
            <a:pPr eaLnBrk="1" fontAlgn="auto" hangingPunct="1">
              <a:spcAft>
                <a:spcPts val="0"/>
              </a:spcAft>
              <a:defRPr/>
            </a:pPr>
            <a:r>
              <a:rPr lang="en-AU" sz="3600" b="1" i="1" smtClean="0">
                <a:effectLst>
                  <a:outerShdw blurRad="38100" dist="38100" dir="2700000" algn="tl">
                    <a:srgbClr val="C0C0C0"/>
                  </a:outerShdw>
                </a:effectLst>
                <a:latin typeface="Times New Roman" pitchFamily="18" charset="0"/>
                <a:cs typeface="Times New Roman" pitchFamily="18" charset="0"/>
              </a:rPr>
              <a:t>Playfair Cipher</a:t>
            </a:r>
          </a:p>
        </p:txBody>
      </p:sp>
      <p:sp>
        <p:nvSpPr>
          <p:cNvPr id="4099" name="Rectangle 3"/>
          <p:cNvSpPr>
            <a:spLocks noGrp="1" noChangeArrowheads="1"/>
          </p:cNvSpPr>
          <p:nvPr>
            <p:ph idx="1"/>
          </p:nvPr>
        </p:nvSpPr>
        <p:spPr>
          <a:xfrm>
            <a:off x="457200" y="990600"/>
            <a:ext cx="8229600" cy="3810000"/>
          </a:xfrm>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pPr eaLnBrk="1" hangingPunct="1"/>
            <a:r>
              <a:rPr lang="en-AU" smtClean="0">
                <a:latin typeface="Times New Roman" panose="02020603050405020304" pitchFamily="18" charset="0"/>
                <a:cs typeface="Times New Roman" panose="02020603050405020304" pitchFamily="18" charset="0"/>
              </a:rPr>
              <a:t>not even the large number of keys in a monoalphabetic cipher provides security </a:t>
            </a:r>
          </a:p>
          <a:p>
            <a:pPr eaLnBrk="1" hangingPunct="1"/>
            <a:r>
              <a:rPr lang="en-AU" smtClean="0">
                <a:latin typeface="Times New Roman" panose="02020603050405020304" pitchFamily="18" charset="0"/>
                <a:cs typeface="Times New Roman" panose="02020603050405020304" pitchFamily="18" charset="0"/>
              </a:rPr>
              <a:t>one approach to improving security was to encrypt multiple letters </a:t>
            </a:r>
          </a:p>
          <a:p>
            <a:pPr eaLnBrk="1" hangingPunct="1"/>
            <a:r>
              <a:rPr lang="en-AU" smtClean="0">
                <a:latin typeface="Times New Roman" panose="02020603050405020304" pitchFamily="18" charset="0"/>
                <a:cs typeface="Times New Roman" panose="02020603050405020304" pitchFamily="18" charset="0"/>
              </a:rPr>
              <a:t>the Playfair Cipher is an example </a:t>
            </a:r>
          </a:p>
          <a:p>
            <a:pPr eaLnBrk="1" hangingPunct="1"/>
            <a:r>
              <a:rPr lang="en-AU" smtClean="0">
                <a:latin typeface="Times New Roman" panose="02020603050405020304" pitchFamily="18" charset="0"/>
                <a:cs typeface="Times New Roman" panose="02020603050405020304" pitchFamily="18" charset="0"/>
              </a:rPr>
              <a:t>invented by Charles Wheatstone in 1854, but named after his friend Baron Playfair </a:t>
            </a:r>
          </a:p>
        </p:txBody>
      </p:sp>
      <p:pic>
        <p:nvPicPr>
          <p:cNvPr id="4100" name="Picture 4" descr="Playfair cyph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800600"/>
            <a:ext cx="118586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extLst>
      <p:ext uri="{BB962C8B-B14F-4D97-AF65-F5344CB8AC3E}">
        <p14:creationId xmlns:p14="http://schemas.microsoft.com/office/powerpoint/2010/main" val="23425660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descr="Pink tissue paper"/>
          <p:cNvSpPr>
            <a:spLocks noChangeArrowheads="1"/>
          </p:cNvSpPr>
          <p:nvPr/>
        </p:nvSpPr>
        <p:spPr bwMode="auto">
          <a:xfrm>
            <a:off x="228600" y="3200400"/>
            <a:ext cx="8763000" cy="533400"/>
          </a:xfrm>
          <a:prstGeom prst="rect">
            <a:avLst/>
          </a:prstGeom>
          <a:blipFill dpi="0" rotWithShape="1">
            <a:blip r:embed="rId2">
              <a:alphaModFix amt="96000"/>
            </a:blip>
            <a:srcRect/>
            <a:tile tx="0" ty="0" sx="100000" sy="100000" flip="none" algn="tl"/>
          </a:blipFill>
          <a:ln w="38100" algn="ctr">
            <a:solidFill>
              <a:srgbClr val="800000"/>
            </a:solidFill>
            <a:miter lim="800000"/>
            <a:headEnd/>
            <a:tailEnd/>
          </a:ln>
        </p:spPr>
        <p:txBody>
          <a:bodyPr/>
          <a:lstStyle/>
          <a:p>
            <a:pPr eaLnBrk="0" hangingPunct="0"/>
            <a:r>
              <a:rPr lang="en-US" sz="2800" b="1" i="1">
                <a:solidFill>
                  <a:srgbClr val="000066"/>
                </a:solidFill>
                <a:latin typeface="Times New Roman" pitchFamily="18" charset="0"/>
                <a:cs typeface="Times New Roman" pitchFamily="18" charset="0"/>
              </a:rPr>
              <a:t>2-2 </a:t>
            </a:r>
            <a:r>
              <a:rPr lang="en-US" altLang="en-US" sz="2800" b="1" i="1">
                <a:solidFill>
                  <a:srgbClr val="000066"/>
                </a:solidFill>
                <a:latin typeface="Times New Roman" pitchFamily="18" charset="0"/>
                <a:cs typeface="Times New Roman" pitchFamily="18" charset="0"/>
              </a:rPr>
              <a:t>Symmetric Cipher Model</a:t>
            </a:r>
            <a:endParaRPr lang="en-US" sz="2800" b="1" i="1">
              <a:solidFill>
                <a:srgbClr val="000066"/>
              </a:solidFill>
              <a:latin typeface="Times New Roman" pitchFamily="18" charset="0"/>
              <a:cs typeface="Times New Roman" pitchFamily="18" charset="0"/>
            </a:endParaRPr>
          </a:p>
        </p:txBody>
      </p:sp>
      <p:sp>
        <p:nvSpPr>
          <p:cNvPr id="4100" name="Rectangle 11"/>
          <p:cNvSpPr>
            <a:spLocks noChangeArrowheads="1"/>
          </p:cNvSpPr>
          <p:nvPr/>
        </p:nvSpPr>
        <p:spPr bwMode="auto">
          <a:xfrm>
            <a:off x="152400" y="990600"/>
            <a:ext cx="8839200"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AU" sz="4800" b="1" i="1">
                <a:solidFill>
                  <a:srgbClr val="6AF4A5"/>
                </a:solidFill>
                <a:effectLst>
                  <a:outerShdw blurRad="38100" dist="38100" dir="2700000" algn="tl">
                    <a:srgbClr val="000000"/>
                  </a:outerShdw>
                </a:effectLst>
                <a:latin typeface="Times New Roman" pitchFamily="18" charset="0"/>
                <a:cs typeface="Times New Roman" pitchFamily="18" charset="0"/>
              </a:rPr>
              <a:t>Classical Encryption Techniques</a:t>
            </a:r>
          </a:p>
          <a:p>
            <a:pPr algn="ctr" eaLnBrk="0" hangingPunct="0"/>
            <a:r>
              <a:rPr lang="en-AU" sz="4800" b="1" i="1">
                <a:solidFill>
                  <a:srgbClr val="6AF4A5"/>
                </a:solidFill>
                <a:effectLst>
                  <a:outerShdw blurRad="38100" dist="38100" dir="2700000" algn="tl">
                    <a:srgbClr val="000000"/>
                  </a:outerShdw>
                </a:effectLst>
                <a:latin typeface="Times New Roman" pitchFamily="18" charset="0"/>
                <a:cs typeface="Times New Roman" pitchFamily="18" charset="0"/>
              </a:rPr>
              <a:t>Part 1</a:t>
            </a:r>
            <a:endParaRPr lang="en-US" sz="4800" b="1" i="1">
              <a:solidFill>
                <a:srgbClr val="6AF4A5"/>
              </a:solidFill>
              <a:effectLst>
                <a:outerShdw blurRad="38100" dist="38100" dir="2700000" algn="tl">
                  <a:srgbClr val="000000"/>
                </a:outerShdw>
              </a:effectLst>
              <a:latin typeface="Times New Roman" pitchFamily="18" charset="0"/>
              <a:cs typeface="Times New Roman" pitchFamily="18" charset="0"/>
            </a:endParaRPr>
          </a:p>
        </p:txBody>
      </p:sp>
      <p:sp>
        <p:nvSpPr>
          <p:cNvPr id="4101" name="Rectangle 12" descr="Pink tissue paper"/>
          <p:cNvSpPr>
            <a:spLocks noChangeArrowheads="1"/>
          </p:cNvSpPr>
          <p:nvPr/>
        </p:nvSpPr>
        <p:spPr bwMode="auto">
          <a:xfrm>
            <a:off x="228600" y="3810000"/>
            <a:ext cx="8763000" cy="533400"/>
          </a:xfrm>
          <a:prstGeom prst="rect">
            <a:avLst/>
          </a:prstGeom>
          <a:blipFill dpi="0" rotWithShape="1">
            <a:blip r:embed="rId2">
              <a:alphaModFix amt="96000"/>
            </a:blip>
            <a:srcRect/>
            <a:tile tx="0" ty="0" sx="100000" sy="100000" flip="none" algn="tl"/>
          </a:blipFill>
          <a:ln w="38100" algn="ctr">
            <a:solidFill>
              <a:srgbClr val="800000"/>
            </a:solidFill>
            <a:miter lim="800000"/>
            <a:headEnd/>
            <a:tailEnd/>
          </a:ln>
        </p:spPr>
        <p:txBody>
          <a:bodyPr/>
          <a:lstStyle/>
          <a:p>
            <a:pPr eaLnBrk="0" hangingPunct="0"/>
            <a:r>
              <a:rPr lang="en-US" sz="2800" b="1" i="1">
                <a:solidFill>
                  <a:srgbClr val="000066"/>
                </a:solidFill>
                <a:latin typeface="Times New Roman" pitchFamily="18" charset="0"/>
                <a:cs typeface="Times New Roman" pitchFamily="18" charset="0"/>
              </a:rPr>
              <a:t>2-3 </a:t>
            </a:r>
            <a:r>
              <a:rPr lang="en-US" altLang="en-US" sz="2800" b="1" i="1">
                <a:solidFill>
                  <a:srgbClr val="000066"/>
                </a:solidFill>
                <a:latin typeface="Times New Roman" pitchFamily="18" charset="0"/>
                <a:cs typeface="Times New Roman" pitchFamily="18" charset="0"/>
              </a:rPr>
              <a:t>Substitution Techniques</a:t>
            </a:r>
            <a:endParaRPr lang="en-US" sz="2800" b="1" i="1">
              <a:solidFill>
                <a:srgbClr val="000066"/>
              </a:solidFill>
              <a:latin typeface="Times New Roman" pitchFamily="18" charset="0"/>
              <a:cs typeface="Times New Roman" pitchFamily="18" charset="0"/>
            </a:endParaRPr>
          </a:p>
        </p:txBody>
      </p:sp>
      <p:sp>
        <p:nvSpPr>
          <p:cNvPr id="4102" name="Rectangle 13"/>
          <p:cNvSpPr>
            <a:spLocks noChangeArrowheads="1"/>
          </p:cNvSpPr>
          <p:nvPr/>
        </p:nvSpPr>
        <p:spPr bwMode="auto">
          <a:xfrm>
            <a:off x="228600" y="4419600"/>
            <a:ext cx="8763000" cy="533400"/>
          </a:xfrm>
          <a:prstGeom prst="rect">
            <a:avLst/>
          </a:prstGeom>
          <a:solidFill>
            <a:srgbClr val="EAEAEA">
              <a:alpha val="96001"/>
            </a:srgbClr>
          </a:solidFill>
          <a:ln w="38100" cap="flat"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800" b="1" i="1" dirty="0">
                <a:solidFill>
                  <a:srgbClr val="C0C0C0"/>
                </a:solidFill>
                <a:latin typeface="Times New Roman" pitchFamily="18" charset="0"/>
                <a:cs typeface="Times New Roman" pitchFamily="18" charset="0"/>
              </a:rPr>
              <a:t>2-4 </a:t>
            </a:r>
            <a:r>
              <a:rPr lang="en-AU" sz="2800" b="1" i="1" dirty="0">
                <a:solidFill>
                  <a:srgbClr val="C0C0C0"/>
                </a:solidFill>
                <a:latin typeface="Times New Roman" pitchFamily="18" charset="0"/>
                <a:cs typeface="Times New Roman" pitchFamily="18" charset="0"/>
              </a:rPr>
              <a:t>Transposition </a:t>
            </a:r>
            <a:r>
              <a:rPr lang="en-US" altLang="en-US" sz="2800" b="1" i="1" dirty="0">
                <a:solidFill>
                  <a:srgbClr val="C0C0C0"/>
                </a:solidFill>
                <a:latin typeface="Times New Roman" pitchFamily="18" charset="0"/>
                <a:cs typeface="Times New Roman" pitchFamily="18" charset="0"/>
              </a:rPr>
              <a:t>Techniques</a:t>
            </a:r>
            <a:endParaRPr lang="en-US" sz="2800" b="1" i="1" dirty="0">
              <a:solidFill>
                <a:srgbClr val="C0C0C0"/>
              </a:solidFill>
              <a:latin typeface="Times New Roman" pitchFamily="18" charset="0"/>
              <a:cs typeface="Times New Roman" pitchFamily="18" charset="0"/>
            </a:endParaRPr>
          </a:p>
        </p:txBody>
      </p:sp>
      <p:sp>
        <p:nvSpPr>
          <p:cNvPr id="4103" name="Rectangle 14"/>
          <p:cNvSpPr>
            <a:spLocks noChangeArrowheads="1"/>
          </p:cNvSpPr>
          <p:nvPr/>
        </p:nvSpPr>
        <p:spPr bwMode="auto">
          <a:xfrm>
            <a:off x="228600" y="5029200"/>
            <a:ext cx="8763000" cy="533400"/>
          </a:xfrm>
          <a:prstGeom prst="rect">
            <a:avLst/>
          </a:prstGeom>
          <a:solidFill>
            <a:srgbClr val="EAEAEA">
              <a:alpha val="96001"/>
            </a:srgbClr>
          </a:solidFill>
          <a:ln w="38100" cap="flat"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800" b="1" i="1">
                <a:solidFill>
                  <a:srgbClr val="C0C0C0"/>
                </a:solidFill>
                <a:latin typeface="Times New Roman" pitchFamily="18" charset="0"/>
                <a:cs typeface="Times New Roman" pitchFamily="18" charset="0"/>
              </a:rPr>
              <a:t>2-5 </a:t>
            </a:r>
            <a:r>
              <a:rPr lang="en-US" altLang="en-US" sz="2800" b="1" i="1">
                <a:solidFill>
                  <a:srgbClr val="C0C0C0"/>
                </a:solidFill>
                <a:latin typeface="Times New Roman" pitchFamily="18" charset="0"/>
                <a:cs typeface="Times New Roman" pitchFamily="18" charset="0"/>
              </a:rPr>
              <a:t>Rotor Machines</a:t>
            </a:r>
            <a:endParaRPr lang="en-US" sz="2800" b="1" i="1">
              <a:solidFill>
                <a:srgbClr val="C0C0C0"/>
              </a:solidFill>
              <a:latin typeface="Times New Roman" pitchFamily="18" charset="0"/>
              <a:cs typeface="Times New Roman" pitchFamily="18" charset="0"/>
            </a:endParaRPr>
          </a:p>
        </p:txBody>
      </p:sp>
      <p:sp>
        <p:nvSpPr>
          <p:cNvPr id="4104" name="Rectangle 15"/>
          <p:cNvSpPr>
            <a:spLocks noChangeArrowheads="1"/>
          </p:cNvSpPr>
          <p:nvPr/>
        </p:nvSpPr>
        <p:spPr bwMode="auto">
          <a:xfrm>
            <a:off x="228600" y="5638800"/>
            <a:ext cx="8763000" cy="533400"/>
          </a:xfrm>
          <a:prstGeom prst="rect">
            <a:avLst/>
          </a:prstGeom>
          <a:solidFill>
            <a:srgbClr val="EAEAEA">
              <a:alpha val="96001"/>
            </a:srgbClr>
          </a:solidFill>
          <a:ln w="38100" cap="flat"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800" b="1" i="1">
                <a:solidFill>
                  <a:srgbClr val="C0C0C0"/>
                </a:solidFill>
                <a:latin typeface="Times New Roman" pitchFamily="18" charset="0"/>
                <a:cs typeface="Times New Roman" pitchFamily="18" charset="0"/>
              </a:rPr>
              <a:t>2-6 </a:t>
            </a:r>
            <a:r>
              <a:rPr lang="en-AU" sz="2800" b="1" i="1">
                <a:solidFill>
                  <a:srgbClr val="C0C0C0"/>
                </a:solidFill>
                <a:latin typeface="Times New Roman" pitchFamily="18" charset="0"/>
                <a:cs typeface="Times New Roman" pitchFamily="18" charset="0"/>
              </a:rPr>
              <a:t>Steganography</a:t>
            </a:r>
            <a:endParaRPr lang="en-US" sz="2800" b="1" i="1">
              <a:solidFill>
                <a:srgbClr val="C0C0C0"/>
              </a:solidFill>
              <a:latin typeface="Times New Roman" pitchFamily="18" charset="0"/>
              <a:cs typeface="Times New Roman" pitchFamily="18" charset="0"/>
            </a:endParaRPr>
          </a:p>
        </p:txBody>
      </p:sp>
      <p:sp>
        <p:nvSpPr>
          <p:cNvPr id="4105" name="Rectangle 17" descr="Pink tissue paper"/>
          <p:cNvSpPr>
            <a:spLocks noChangeArrowheads="1"/>
          </p:cNvSpPr>
          <p:nvPr/>
        </p:nvSpPr>
        <p:spPr bwMode="auto">
          <a:xfrm>
            <a:off x="228600" y="2590800"/>
            <a:ext cx="8763000" cy="533400"/>
          </a:xfrm>
          <a:prstGeom prst="rect">
            <a:avLst/>
          </a:prstGeom>
          <a:blipFill dpi="0" rotWithShape="1">
            <a:blip r:embed="rId2">
              <a:alphaModFix amt="96000"/>
            </a:blip>
            <a:srcRect/>
            <a:tile tx="0" ty="0" sx="100000" sy="100000" flip="none" algn="tl"/>
          </a:blipFill>
          <a:ln w="38100" algn="ctr">
            <a:solidFill>
              <a:srgbClr val="800000"/>
            </a:solidFill>
            <a:miter lim="800000"/>
            <a:headEnd/>
            <a:tailEnd/>
          </a:ln>
        </p:spPr>
        <p:txBody>
          <a:bodyPr/>
          <a:lstStyle/>
          <a:p>
            <a:pPr eaLnBrk="0" hangingPunct="0"/>
            <a:r>
              <a:rPr lang="en-US" sz="2800" b="1" i="1">
                <a:solidFill>
                  <a:srgbClr val="000066"/>
                </a:solidFill>
                <a:latin typeface="Times New Roman" pitchFamily="18" charset="0"/>
                <a:cs typeface="Times New Roman" pitchFamily="18" charset="0"/>
              </a:rPr>
              <a:t>2-1 </a:t>
            </a:r>
            <a:r>
              <a:rPr lang="en-US" altLang="en-US" sz="2800" b="1" i="1">
                <a:solidFill>
                  <a:srgbClr val="000066"/>
                </a:solidFill>
                <a:latin typeface="Times New Roman" pitchFamily="18" charset="0"/>
                <a:cs typeface="Times New Roman" pitchFamily="18" charset="0"/>
              </a:rPr>
              <a:t>Encryption Techniques</a:t>
            </a:r>
            <a:endParaRPr lang="en-US" sz="2800" b="1" i="1">
              <a:solidFill>
                <a:srgbClr val="000066"/>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Green marble"/>
          <p:cNvSpPr>
            <a:spLocks noGrp="1" noChangeArrowheads="1"/>
          </p:cNvSpPr>
          <p:nvPr>
            <p:ph type="title"/>
          </p:nvPr>
        </p:nvSpPr>
        <p:spPr>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rtlCol="0" anchor="t">
            <a:normAutofit/>
          </a:bodyPr>
          <a:lstStyle/>
          <a:p>
            <a:pPr eaLnBrk="1" fontAlgn="auto" hangingPunct="1">
              <a:spcAft>
                <a:spcPts val="0"/>
              </a:spcAft>
              <a:defRPr/>
            </a:pPr>
            <a:r>
              <a:rPr lang="en-AU" sz="3600" b="1" i="1" dirty="0" err="1" smtClean="0">
                <a:effectLst>
                  <a:outerShdw blurRad="38100" dist="38100" dir="2700000" algn="tl">
                    <a:srgbClr val="C0C0C0"/>
                  </a:outerShdw>
                </a:effectLst>
                <a:latin typeface="Times New Roman" pitchFamily="18" charset="0"/>
                <a:cs typeface="Times New Roman" pitchFamily="18" charset="0"/>
              </a:rPr>
              <a:t>Playfair</a:t>
            </a:r>
            <a:r>
              <a:rPr lang="en-AU" sz="3600" b="1" i="1" dirty="0" smtClean="0">
                <a:effectLst>
                  <a:outerShdw blurRad="38100" dist="38100" dir="2700000" algn="tl">
                    <a:srgbClr val="C0C0C0"/>
                  </a:outerShdw>
                </a:effectLst>
                <a:latin typeface="Times New Roman" pitchFamily="18" charset="0"/>
                <a:cs typeface="Times New Roman" pitchFamily="18" charset="0"/>
              </a:rPr>
              <a:t> Key Matrix</a:t>
            </a:r>
          </a:p>
        </p:txBody>
      </p:sp>
      <p:sp>
        <p:nvSpPr>
          <p:cNvPr id="6147" name="Rectangle 3"/>
          <p:cNvSpPr>
            <a:spLocks noGrp="1" noChangeArrowheads="1"/>
          </p:cNvSpPr>
          <p:nvPr>
            <p:ph idx="1"/>
          </p:nvPr>
        </p:nvSpPr>
        <p:spPr>
          <a:xfrm>
            <a:off x="457200" y="1176338"/>
            <a:ext cx="8229600" cy="2709862"/>
          </a:xfrm>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lstStyle/>
          <a:p>
            <a:pPr eaLnBrk="1" hangingPunct="1"/>
            <a:r>
              <a:rPr lang="en-AU" sz="3400" smtClean="0">
                <a:latin typeface="Times New Roman" panose="02020603050405020304" pitchFamily="18" charset="0"/>
                <a:cs typeface="Times New Roman" panose="02020603050405020304" pitchFamily="18" charset="0"/>
              </a:rPr>
              <a:t>a 5X5 matrix of letters based on a keyword </a:t>
            </a:r>
          </a:p>
          <a:p>
            <a:pPr eaLnBrk="1" hangingPunct="1"/>
            <a:r>
              <a:rPr lang="en-AU" sz="3400" smtClean="0">
                <a:latin typeface="Times New Roman" panose="02020603050405020304" pitchFamily="18" charset="0"/>
                <a:cs typeface="Times New Roman" panose="02020603050405020304" pitchFamily="18" charset="0"/>
              </a:rPr>
              <a:t>fill in letters of keyword (sans duplicates) </a:t>
            </a:r>
          </a:p>
          <a:p>
            <a:pPr eaLnBrk="1" hangingPunct="1"/>
            <a:r>
              <a:rPr lang="en-AU" sz="3400" smtClean="0">
                <a:latin typeface="Times New Roman" panose="02020603050405020304" pitchFamily="18" charset="0"/>
                <a:cs typeface="Times New Roman" panose="02020603050405020304" pitchFamily="18" charset="0"/>
              </a:rPr>
              <a:t>fill rest of matrix with other letters</a:t>
            </a:r>
          </a:p>
          <a:p>
            <a:pPr eaLnBrk="1" hangingPunct="1"/>
            <a:r>
              <a:rPr lang="en-AU" sz="3400" smtClean="0">
                <a:latin typeface="Times New Roman" panose="02020603050405020304" pitchFamily="18" charset="0"/>
                <a:cs typeface="Times New Roman" panose="02020603050405020304" pitchFamily="18" charset="0"/>
              </a:rPr>
              <a:t>eg. using the keyword MONARCHY</a:t>
            </a:r>
          </a:p>
        </p:txBody>
      </p:sp>
      <p:graphicFrame>
        <p:nvGraphicFramePr>
          <p:cNvPr id="44036" name="Group 4"/>
          <p:cNvGraphicFramePr>
            <a:graphicFrameLocks noGrp="1"/>
          </p:cNvGraphicFramePr>
          <p:nvPr/>
        </p:nvGraphicFramePr>
        <p:xfrm>
          <a:off x="2209800" y="3962400"/>
          <a:ext cx="4724400" cy="2230439"/>
        </p:xfrm>
        <a:graphic>
          <a:graphicData uri="http://schemas.openxmlformats.org/drawingml/2006/table">
            <a:tbl>
              <a:tblPr/>
              <a:tblGrid>
                <a:gridCol w="946150"/>
                <a:gridCol w="942975"/>
                <a:gridCol w="911225"/>
                <a:gridCol w="977900"/>
                <a:gridCol w="946150"/>
              </a:tblGrid>
              <a:tr h="3963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Verdana" pitchFamily="34" charset="0"/>
                          <a:cs typeface="Arial"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48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1697475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Green marble"/>
          <p:cNvSpPr>
            <a:spLocks noGrp="1" noChangeArrowheads="1"/>
          </p:cNvSpPr>
          <p:nvPr>
            <p:ph type="title"/>
          </p:nvPr>
        </p:nvSpPr>
        <p:spPr>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rtlCol="0" anchor="t">
            <a:normAutofit/>
          </a:bodyPr>
          <a:lstStyle/>
          <a:p>
            <a:pPr eaLnBrk="1" fontAlgn="auto" hangingPunct="1">
              <a:spcAft>
                <a:spcPts val="0"/>
              </a:spcAft>
              <a:defRPr/>
            </a:pPr>
            <a:r>
              <a:rPr lang="en-AU" sz="3600" b="1" i="1" smtClean="0">
                <a:effectLst>
                  <a:outerShdw blurRad="38100" dist="38100" dir="2700000" algn="tl">
                    <a:srgbClr val="C0C0C0"/>
                  </a:outerShdw>
                </a:effectLst>
                <a:latin typeface="Times New Roman" pitchFamily="18" charset="0"/>
                <a:cs typeface="Times New Roman" pitchFamily="18" charset="0"/>
              </a:rPr>
              <a:t>Encrypting and Decrypting</a:t>
            </a:r>
          </a:p>
        </p:txBody>
      </p:sp>
      <p:sp>
        <p:nvSpPr>
          <p:cNvPr id="45059" name="Rectangle 3"/>
          <p:cNvSpPr>
            <a:spLocks noGrp="1" noChangeArrowheads="1"/>
          </p:cNvSpPr>
          <p:nvPr>
            <p:ph idx="1"/>
          </p:nvPr>
        </p:nvSpPr>
        <p:spPr>
          <a:xfrm>
            <a:off x="381000" y="914400"/>
            <a:ext cx="8458200" cy="5562600"/>
          </a:xfrm>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rtlCol="0">
            <a:normAutofit lnSpcReduction="10000"/>
          </a:bodyPr>
          <a:lstStyle/>
          <a:p>
            <a:pPr marL="609600" indent="-609600" eaLnBrk="1" fontAlgn="auto" hangingPunct="1">
              <a:spcAft>
                <a:spcPts val="0"/>
              </a:spcAft>
              <a:defRPr/>
            </a:pPr>
            <a:r>
              <a:rPr lang="en-AU" sz="3600" dirty="0" smtClean="0">
                <a:latin typeface="Times New Roman" pitchFamily="18" charset="0"/>
                <a:cs typeface="Times New Roman" pitchFamily="18" charset="0"/>
              </a:rPr>
              <a:t>plaintext is encrypted two letters at a time </a:t>
            </a:r>
          </a:p>
          <a:p>
            <a:pPr marL="990600" lvl="1" indent="-533400" eaLnBrk="1" fontAlgn="auto" hangingPunct="1">
              <a:spcAft>
                <a:spcPts val="0"/>
              </a:spcAft>
              <a:buClr>
                <a:schemeClr val="hlink"/>
              </a:buClr>
              <a:buFontTx/>
              <a:buAutoNum type="arabicPeriod"/>
              <a:defRPr/>
            </a:pPr>
            <a:r>
              <a:rPr lang="en-AU" sz="3000" dirty="0" smtClean="0">
                <a:latin typeface="Times New Roman" pitchFamily="18" charset="0"/>
                <a:cs typeface="Times New Roman" pitchFamily="18" charset="0"/>
              </a:rPr>
              <a:t>if a pair is a repeated letter, insert filler like 'X’</a:t>
            </a:r>
          </a:p>
          <a:p>
            <a:pPr marL="990600" lvl="1" indent="-533400" eaLnBrk="1" fontAlgn="auto" hangingPunct="1">
              <a:spcAft>
                <a:spcPts val="0"/>
              </a:spcAft>
              <a:buClr>
                <a:schemeClr val="hlink"/>
              </a:buClr>
              <a:buFontTx/>
              <a:buAutoNum type="arabicPeriod"/>
              <a:defRPr/>
            </a:pPr>
            <a:r>
              <a:rPr lang="en-AU" sz="3000" dirty="0" smtClean="0">
                <a:latin typeface="Times New Roman" pitchFamily="18" charset="0"/>
                <a:cs typeface="Times New Roman" pitchFamily="18" charset="0"/>
              </a:rPr>
              <a:t>if both letters fall in the same row, replace each with letter to right (wrapping back to start from end) </a:t>
            </a:r>
          </a:p>
          <a:p>
            <a:pPr marL="990600" lvl="1" indent="-533400" eaLnBrk="1" fontAlgn="auto" hangingPunct="1">
              <a:spcAft>
                <a:spcPts val="0"/>
              </a:spcAft>
              <a:buClr>
                <a:schemeClr val="hlink"/>
              </a:buClr>
              <a:buFontTx/>
              <a:buAutoNum type="arabicPeriod"/>
              <a:defRPr/>
            </a:pPr>
            <a:r>
              <a:rPr lang="en-AU" sz="3000" dirty="0" smtClean="0">
                <a:latin typeface="Times New Roman" pitchFamily="18" charset="0"/>
                <a:cs typeface="Times New Roman" pitchFamily="18" charset="0"/>
              </a:rPr>
              <a:t>if both letters fall in the same column, replace each with the letter below it (again wrapping to top from bottom)</a:t>
            </a:r>
          </a:p>
          <a:p>
            <a:pPr marL="990600" lvl="1" indent="-533400" eaLnBrk="1" fontAlgn="auto" hangingPunct="1">
              <a:spcAft>
                <a:spcPts val="0"/>
              </a:spcAft>
              <a:buClr>
                <a:schemeClr val="hlink"/>
              </a:buClr>
              <a:buFontTx/>
              <a:buAutoNum type="arabicPeriod"/>
              <a:defRPr/>
            </a:pPr>
            <a:r>
              <a:rPr lang="en-AU" sz="3000" dirty="0" smtClean="0">
                <a:latin typeface="Times New Roman" pitchFamily="18" charset="0"/>
                <a:cs typeface="Times New Roman" pitchFamily="18" charset="0"/>
              </a:rPr>
              <a:t>otherwise each letter is replaced by the letter in the same row and in the column of the other letter of the pair</a:t>
            </a:r>
          </a:p>
        </p:txBody>
      </p:sp>
    </p:spTree>
    <p:extLst>
      <p:ext uri="{BB962C8B-B14F-4D97-AF65-F5344CB8AC3E}">
        <p14:creationId xmlns:p14="http://schemas.microsoft.com/office/powerpoint/2010/main" val="32431429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descr="Green marble"/>
          <p:cNvSpPr>
            <a:spLocks noChangeArrowheads="1"/>
          </p:cNvSpPr>
          <p:nvPr/>
        </p:nvSpPr>
        <p:spPr bwMode="auto">
          <a:xfrm>
            <a:off x="1143000" y="274638"/>
            <a:ext cx="6858000" cy="739775"/>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en-AU" sz="3600" b="1" i="1">
                <a:effectLst>
                  <a:outerShdw blurRad="38100" dist="38100" dir="2700000" algn="tl">
                    <a:srgbClr val="C0C0C0"/>
                  </a:outerShdw>
                </a:effectLst>
                <a:latin typeface="Times New Roman" pitchFamily="18" charset="0"/>
                <a:cs typeface="Times New Roman" pitchFamily="18" charset="0"/>
              </a:rPr>
              <a:t>Example on </a:t>
            </a:r>
            <a:r>
              <a:rPr lang="en-AU" sz="4000" b="1" i="1">
                <a:effectLst>
                  <a:outerShdw blurRad="38100" dist="38100" dir="2700000" algn="tl">
                    <a:srgbClr val="C0C0C0"/>
                  </a:outerShdw>
                </a:effectLst>
                <a:latin typeface="Times New Roman" pitchFamily="18" charset="0"/>
                <a:cs typeface="Times New Roman" pitchFamily="18" charset="0"/>
              </a:rPr>
              <a:t>Playfair</a:t>
            </a:r>
            <a:r>
              <a:rPr lang="en-AU" sz="3600" b="1" i="1">
                <a:effectLst>
                  <a:outerShdw blurRad="38100" dist="38100" dir="2700000" algn="tl">
                    <a:srgbClr val="C0C0C0"/>
                  </a:outerShdw>
                </a:effectLst>
                <a:latin typeface="Times New Roman" pitchFamily="18" charset="0"/>
                <a:cs typeface="Times New Roman" pitchFamily="18" charset="0"/>
              </a:rPr>
              <a:t> Cipher</a:t>
            </a:r>
          </a:p>
        </p:txBody>
      </p:sp>
      <p:sp>
        <p:nvSpPr>
          <p:cNvPr id="46083" name="Rectangle 13"/>
          <p:cNvSpPr>
            <a:spLocks noChangeArrowheads="1"/>
          </p:cNvSpPr>
          <p:nvPr/>
        </p:nvSpPr>
        <p:spPr bwMode="auto">
          <a:xfrm>
            <a:off x="304800" y="1905000"/>
            <a:ext cx="8382000" cy="292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n-US" sz="2400" dirty="0">
                <a:effectLst>
                  <a:outerShdw blurRad="38100" dist="38100" dir="2700000" algn="tl">
                    <a:srgbClr val="000000"/>
                  </a:outerShdw>
                </a:effectLst>
                <a:latin typeface="Times New Roman" pitchFamily="18" charset="0"/>
                <a:cs typeface="Times New Roman" pitchFamily="18" charset="0"/>
              </a:rPr>
              <a:t>Using the </a:t>
            </a:r>
            <a:r>
              <a:rPr lang="en-AU" sz="2400" dirty="0" err="1">
                <a:effectLst>
                  <a:outerShdw blurRad="38100" dist="38100" dir="2700000" algn="tl">
                    <a:srgbClr val="000000"/>
                  </a:outerShdw>
                </a:effectLst>
                <a:latin typeface="Times New Roman" pitchFamily="18" charset="0"/>
                <a:cs typeface="Times New Roman" pitchFamily="18" charset="0"/>
              </a:rPr>
              <a:t>Playfair</a:t>
            </a:r>
            <a:r>
              <a:rPr lang="en-AU" sz="2400" dirty="0">
                <a:effectLst>
                  <a:outerShdw blurRad="38100" dist="38100" dir="2700000" algn="tl">
                    <a:srgbClr val="000000"/>
                  </a:outerShdw>
                </a:effectLst>
                <a:latin typeface="Times New Roman" pitchFamily="18" charset="0"/>
                <a:cs typeface="Times New Roman" pitchFamily="18" charset="0"/>
              </a:rPr>
              <a:t> Cipher Security</a:t>
            </a:r>
            <a:r>
              <a:rPr lang="en-US" sz="2400" dirty="0">
                <a:effectLst>
                  <a:outerShdw blurRad="38100" dist="38100" dir="2700000" algn="tl">
                    <a:srgbClr val="000000"/>
                  </a:outerShdw>
                </a:effectLst>
                <a:latin typeface="Times New Roman" pitchFamily="18" charset="0"/>
                <a:cs typeface="Times New Roman" pitchFamily="18" charset="0"/>
              </a:rPr>
              <a:t> technique and based on the key: </a:t>
            </a:r>
          </a:p>
          <a:p>
            <a:pPr algn="ctr">
              <a:defRPr/>
            </a:pPr>
            <a:endParaRPr lang="en-US" b="1" dirty="0">
              <a:solidFill>
                <a:srgbClr val="FF9900"/>
              </a:solidFill>
            </a:endParaRPr>
          </a:p>
          <a:p>
            <a:pPr algn="ctr">
              <a:defRPr/>
            </a:pPr>
            <a:r>
              <a:rPr lang="en-US" sz="2400" b="1" i="1" dirty="0">
                <a:solidFill>
                  <a:srgbClr val="FF9900"/>
                </a:solidFill>
                <a:effectLst>
                  <a:outerShdw blurRad="38100" dist="38100" dir="2700000" algn="tl">
                    <a:srgbClr val="000000"/>
                  </a:outerShdw>
                </a:effectLst>
                <a:latin typeface="Times New Roman" pitchFamily="18" charset="0"/>
                <a:cs typeface="Times New Roman" pitchFamily="18" charset="0"/>
              </a:rPr>
              <a:t>The quick brown fox jumped over the lazy dogs</a:t>
            </a:r>
            <a:endParaRPr lang="en-US" sz="2400" i="1" dirty="0">
              <a:effectLst>
                <a:outerShdw blurRad="38100" dist="38100" dir="2700000" algn="tl">
                  <a:srgbClr val="000000"/>
                </a:outerShdw>
              </a:effectLst>
              <a:latin typeface="Times New Roman" pitchFamily="18" charset="0"/>
              <a:cs typeface="Times New Roman" pitchFamily="18" charset="0"/>
            </a:endParaRPr>
          </a:p>
          <a:p>
            <a:pPr>
              <a:defRPr/>
            </a:pPr>
            <a:endParaRPr lang="en-US" sz="2400" i="1" dirty="0">
              <a:effectLst>
                <a:outerShdw blurRad="38100" dist="38100" dir="2700000" algn="tl">
                  <a:srgbClr val="000000"/>
                </a:outerShdw>
              </a:effectLst>
              <a:latin typeface="Times New Roman" pitchFamily="18" charset="0"/>
              <a:cs typeface="Times New Roman" pitchFamily="18" charset="0"/>
            </a:endParaRPr>
          </a:p>
          <a:p>
            <a:pPr>
              <a:defRPr/>
            </a:pPr>
            <a:r>
              <a:rPr lang="en-US" sz="2400" dirty="0">
                <a:effectLst>
                  <a:outerShdw blurRad="38100" dist="38100" dir="2700000" algn="tl">
                    <a:srgbClr val="000000"/>
                  </a:outerShdw>
                </a:effectLst>
                <a:latin typeface="Times New Roman" pitchFamily="18" charset="0"/>
                <a:cs typeface="Times New Roman" pitchFamily="18" charset="0"/>
              </a:rPr>
              <a:t>Encrypt the following message:</a:t>
            </a:r>
          </a:p>
          <a:p>
            <a:pPr>
              <a:defRPr/>
            </a:pP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i="1" dirty="0">
                <a:solidFill>
                  <a:srgbClr val="FF7C80"/>
                </a:solidFill>
                <a:latin typeface="Times New Roman" pitchFamily="18" charset="0"/>
                <a:cs typeface="Times New Roman" pitchFamily="18" charset="0"/>
              </a:rPr>
              <a:t>AMBASSADOR SHOT</a:t>
            </a:r>
            <a:r>
              <a:rPr lang="en-US" sz="2400" dirty="0">
                <a:solidFill>
                  <a:srgbClr val="FF7C80"/>
                </a:solidFill>
                <a:latin typeface="Times New Roman" pitchFamily="18" charset="0"/>
                <a:cs typeface="Times New Roman" pitchFamily="18" charset="0"/>
              </a:rPr>
              <a:t> </a:t>
            </a:r>
            <a:endParaRPr lang="en-US" sz="2400" i="1" dirty="0">
              <a:solidFill>
                <a:srgbClr val="FF7C80"/>
              </a:solidFill>
              <a:latin typeface="Times New Roman" pitchFamily="18" charset="0"/>
              <a:cs typeface="Times New Roman" pitchFamily="18" charset="0"/>
            </a:endParaRPr>
          </a:p>
          <a:p>
            <a:pPr>
              <a:defRPr/>
            </a:pPr>
            <a:endParaRPr lang="en-US" sz="2400" dirty="0">
              <a:solidFill>
                <a:srgbClr val="FF7C80"/>
              </a:solidFill>
              <a:latin typeface="Times New Roman" pitchFamily="18" charset="0"/>
              <a:cs typeface="Times New Roman" pitchFamily="18" charset="0"/>
            </a:endParaRPr>
          </a:p>
        </p:txBody>
      </p:sp>
    </p:spTree>
    <p:extLst>
      <p:ext uri="{BB962C8B-B14F-4D97-AF65-F5344CB8AC3E}">
        <p14:creationId xmlns:p14="http://schemas.microsoft.com/office/powerpoint/2010/main" val="363654250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Green marble"/>
          <p:cNvSpPr>
            <a:spLocks noChangeArrowheads="1"/>
          </p:cNvSpPr>
          <p:nvPr/>
        </p:nvSpPr>
        <p:spPr bwMode="auto">
          <a:xfrm>
            <a:off x="1143000" y="152400"/>
            <a:ext cx="2209800" cy="679450"/>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en-AU" sz="3600" b="1" i="1">
                <a:effectLst>
                  <a:outerShdw blurRad="38100" dist="38100" dir="2700000" algn="tl">
                    <a:srgbClr val="C0C0C0"/>
                  </a:outerShdw>
                </a:effectLst>
                <a:latin typeface="Times New Roman" pitchFamily="18" charset="0"/>
                <a:cs typeface="Times New Roman" pitchFamily="18" charset="0"/>
              </a:rPr>
              <a:t>Solution:</a:t>
            </a:r>
          </a:p>
        </p:txBody>
      </p:sp>
      <p:pic>
        <p:nvPicPr>
          <p:cNvPr id="11267" name="Picture 3" descr="j016300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78350" y="2608263"/>
            <a:ext cx="174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7108" name="Rectangle 4"/>
          <p:cNvSpPr>
            <a:spLocks noChangeArrowheads="1"/>
          </p:cNvSpPr>
          <p:nvPr/>
        </p:nvSpPr>
        <p:spPr bwMode="auto">
          <a:xfrm>
            <a:off x="762000" y="1600200"/>
            <a:ext cx="7086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defRPr/>
            </a:pPr>
            <a:r>
              <a:rPr lang="en-US" b="1" dirty="0">
                <a:effectLst>
                  <a:outerShdw blurRad="38100" dist="38100" dir="2700000" algn="tl">
                    <a:srgbClr val="000000"/>
                  </a:outerShdw>
                </a:effectLst>
              </a:rPr>
              <a:t>Key: </a:t>
            </a:r>
            <a:r>
              <a:rPr lang="en-US" b="1" dirty="0">
                <a:solidFill>
                  <a:srgbClr val="FF9900"/>
                </a:solidFill>
              </a:rPr>
              <a:t>The quick brown fox jumped over the lazy dogs</a:t>
            </a:r>
            <a:r>
              <a:rPr lang="en-US" dirty="0"/>
              <a:t> </a:t>
            </a:r>
            <a:endParaRPr lang="en-US" b="1" dirty="0">
              <a:effectLst>
                <a:outerShdw blurRad="38100" dist="38100" dir="2700000" algn="tl">
                  <a:srgbClr val="000000"/>
                </a:outerShdw>
              </a:effectLst>
            </a:endParaRPr>
          </a:p>
        </p:txBody>
      </p:sp>
      <p:sp>
        <p:nvSpPr>
          <p:cNvPr id="47109" name="AutoShape 5"/>
          <p:cNvSpPr>
            <a:spLocks noChangeArrowheads="1"/>
          </p:cNvSpPr>
          <p:nvPr/>
        </p:nvSpPr>
        <p:spPr bwMode="auto">
          <a:xfrm>
            <a:off x="3892550" y="3005138"/>
            <a:ext cx="679450" cy="136525"/>
          </a:xfrm>
          <a:prstGeom prst="rightArrow">
            <a:avLst>
              <a:gd name="adj1" fmla="val 50000"/>
              <a:gd name="adj2" fmla="val 12441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47110" name="AutoShape 6"/>
          <p:cNvSpPr>
            <a:spLocks noChangeArrowheads="1"/>
          </p:cNvSpPr>
          <p:nvPr/>
        </p:nvSpPr>
        <p:spPr bwMode="auto">
          <a:xfrm>
            <a:off x="6324600" y="3005138"/>
            <a:ext cx="762000" cy="152400"/>
          </a:xfrm>
          <a:prstGeom prst="rightArrow">
            <a:avLst>
              <a:gd name="adj1" fmla="val 50000"/>
              <a:gd name="adj2" fmla="val 125000"/>
            </a:avLst>
          </a:prstGeom>
          <a:solidFill>
            <a:srgbClr val="33CC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1271" name="Text Box 7"/>
          <p:cNvSpPr>
            <a:spLocks noChangeArrowheads="1"/>
          </p:cNvSpPr>
          <p:nvPr/>
        </p:nvSpPr>
        <p:spPr bwMode="auto">
          <a:xfrm>
            <a:off x="76200" y="990600"/>
            <a:ext cx="6172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latin typeface="Verdana" panose="020B0604030504040204" pitchFamily="34" charset="0"/>
              </a:rPr>
              <a:t>Step 1: Use the key to construct the 5x5 Matrix</a:t>
            </a:r>
          </a:p>
        </p:txBody>
      </p:sp>
      <p:pic>
        <p:nvPicPr>
          <p:cNvPr id="47112" name="Picture 8" descr="737493_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900" y="2209800"/>
            <a:ext cx="186690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113" name="Rectangle 9"/>
          <p:cNvSpPr>
            <a:spLocks noChangeArrowheads="1"/>
          </p:cNvSpPr>
          <p:nvPr/>
        </p:nvSpPr>
        <p:spPr bwMode="auto">
          <a:xfrm>
            <a:off x="76200" y="2884488"/>
            <a:ext cx="3797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400" b="1">
                <a:solidFill>
                  <a:srgbClr val="FF9900"/>
                </a:solidFill>
                <a:latin typeface="Times New Roman" panose="02020603050405020304" pitchFamily="18" charset="0"/>
                <a:cs typeface="Times New Roman" panose="02020603050405020304" pitchFamily="18" charset="0"/>
              </a:rPr>
              <a:t>The quick brown fox jumped over the lazy dogs</a:t>
            </a:r>
          </a:p>
        </p:txBody>
      </p:sp>
      <p:sp>
        <p:nvSpPr>
          <p:cNvPr id="47114" name="Text Box 10"/>
          <p:cNvSpPr>
            <a:spLocks noChangeArrowheads="1"/>
          </p:cNvSpPr>
          <p:nvPr/>
        </p:nvSpPr>
        <p:spPr bwMode="auto">
          <a:xfrm>
            <a:off x="76200" y="3962400"/>
            <a:ext cx="9067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latin typeface="Verdana" panose="020B0604030504040204" pitchFamily="34" charset="0"/>
              </a:rPr>
              <a:t>Step 2: Rearrange the message (</a:t>
            </a:r>
            <a:r>
              <a:rPr lang="en-US" sz="1800" i="1">
                <a:solidFill>
                  <a:srgbClr val="FF7C80"/>
                </a:solidFill>
                <a:latin typeface="Verdana" panose="020B0604030504040204" pitchFamily="34" charset="0"/>
              </a:rPr>
              <a:t>AMBASSADOR SHOT</a:t>
            </a:r>
            <a:r>
              <a:rPr lang="en-US" sz="1800">
                <a:latin typeface="Verdana" panose="020B0604030504040204" pitchFamily="34" charset="0"/>
              </a:rPr>
              <a:t>) into 2 letter-blocks</a:t>
            </a:r>
          </a:p>
        </p:txBody>
      </p:sp>
      <p:sp>
        <p:nvSpPr>
          <p:cNvPr id="47115" name="Rectangle 11"/>
          <p:cNvSpPr>
            <a:spLocks noChangeArrowheads="1"/>
          </p:cNvSpPr>
          <p:nvPr/>
        </p:nvSpPr>
        <p:spPr bwMode="auto">
          <a:xfrm>
            <a:off x="5854700" y="5043488"/>
            <a:ext cx="2908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FF99"/>
                </a:solidFill>
                <a:latin typeface="Verdana" panose="020B0604030504040204" pitchFamily="34" charset="0"/>
              </a:rPr>
              <a:t>AM BA SS AD OR SH OT</a:t>
            </a:r>
            <a:r>
              <a:rPr lang="en-US" sz="1600">
                <a:solidFill>
                  <a:srgbClr val="99FF99"/>
                </a:solidFill>
                <a:latin typeface="Verdana" panose="020B0604030504040204" pitchFamily="34" charset="0"/>
              </a:rPr>
              <a:t> </a:t>
            </a:r>
          </a:p>
        </p:txBody>
      </p:sp>
      <p:sp>
        <p:nvSpPr>
          <p:cNvPr id="47116" name="Rectangle 13"/>
          <p:cNvSpPr>
            <a:spLocks noChangeArrowheads="1"/>
          </p:cNvSpPr>
          <p:nvPr/>
        </p:nvSpPr>
        <p:spPr bwMode="auto">
          <a:xfrm>
            <a:off x="0" y="5068888"/>
            <a:ext cx="24876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algn="r" rtl="1">
              <a:defRPr/>
            </a:pPr>
            <a:r>
              <a:rPr lang="en-US" sz="1600" b="1">
                <a:solidFill>
                  <a:srgbClr val="FF7C80"/>
                </a:solidFill>
                <a:effectLst>
                  <a:outerShdw blurRad="38100" dist="38100" dir="2700000" algn="tl">
                    <a:srgbClr val="000000"/>
                  </a:outerShdw>
                </a:effectLst>
              </a:rPr>
              <a:t>AMBASSADOR SHOT</a:t>
            </a:r>
          </a:p>
        </p:txBody>
      </p:sp>
      <p:sp>
        <p:nvSpPr>
          <p:cNvPr id="47117" name="Rectangle 14"/>
          <p:cNvSpPr>
            <a:spLocks noChangeArrowheads="1"/>
          </p:cNvSpPr>
          <p:nvPr/>
        </p:nvSpPr>
        <p:spPr bwMode="auto">
          <a:xfrm>
            <a:off x="5857875" y="5514975"/>
            <a:ext cx="3133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9900"/>
                </a:solidFill>
                <a:latin typeface="Verdana" panose="020B0604030504040204" pitchFamily="34" charset="0"/>
              </a:rPr>
              <a:t>AM BA SX SA DO RS HO T</a:t>
            </a:r>
            <a:r>
              <a:rPr lang="en-US" sz="1600">
                <a:solidFill>
                  <a:srgbClr val="FF9900"/>
                </a:solidFill>
                <a:latin typeface="Verdana" panose="020B0604030504040204" pitchFamily="34" charset="0"/>
              </a:rPr>
              <a:t> </a:t>
            </a:r>
          </a:p>
        </p:txBody>
      </p:sp>
      <p:sp>
        <p:nvSpPr>
          <p:cNvPr id="47118" name="Rectangle 15"/>
          <p:cNvSpPr>
            <a:spLocks noChangeArrowheads="1"/>
          </p:cNvSpPr>
          <p:nvPr/>
        </p:nvSpPr>
        <p:spPr bwMode="auto">
          <a:xfrm>
            <a:off x="5854700" y="5972175"/>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0000"/>
                </a:solidFill>
                <a:latin typeface="Verdana" panose="020B0604030504040204" pitchFamily="34" charset="0"/>
              </a:rPr>
              <a:t>AM BA SX SA DO RS HO TX</a:t>
            </a:r>
            <a:r>
              <a:rPr lang="en-US" sz="1600">
                <a:solidFill>
                  <a:srgbClr val="FF0000"/>
                </a:solidFill>
                <a:latin typeface="Verdana" panose="020B0604030504040204" pitchFamily="34" charset="0"/>
              </a:rPr>
              <a:t> </a:t>
            </a:r>
          </a:p>
        </p:txBody>
      </p:sp>
      <p:sp>
        <p:nvSpPr>
          <p:cNvPr id="47119" name="Rectangle 16"/>
          <p:cNvSpPr>
            <a:spLocks noChangeArrowheads="1"/>
          </p:cNvSpPr>
          <p:nvPr/>
        </p:nvSpPr>
        <p:spPr bwMode="auto">
          <a:xfrm>
            <a:off x="0" y="5514975"/>
            <a:ext cx="2908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a:defRPr/>
            </a:pPr>
            <a:r>
              <a:rPr lang="en-US" sz="1600" b="1">
                <a:solidFill>
                  <a:srgbClr val="99FF99"/>
                </a:solidFill>
                <a:effectLst>
                  <a:outerShdw blurRad="38100" dist="38100" dir="2700000" algn="tl">
                    <a:srgbClr val="000000"/>
                  </a:outerShdw>
                </a:effectLst>
              </a:rPr>
              <a:t>AM BA SS AD OR SH OT</a:t>
            </a:r>
            <a:r>
              <a:rPr lang="en-US" sz="1600">
                <a:solidFill>
                  <a:srgbClr val="99FF99"/>
                </a:solidFill>
                <a:effectLst>
                  <a:outerShdw blurRad="38100" dist="38100" dir="2700000" algn="tl">
                    <a:srgbClr val="000000"/>
                  </a:outerShdw>
                </a:effectLst>
              </a:rPr>
              <a:t> </a:t>
            </a:r>
          </a:p>
        </p:txBody>
      </p:sp>
      <p:sp>
        <p:nvSpPr>
          <p:cNvPr id="47120" name="Rectangle 17"/>
          <p:cNvSpPr>
            <a:spLocks noChangeArrowheads="1"/>
          </p:cNvSpPr>
          <p:nvPr/>
        </p:nvSpPr>
        <p:spPr bwMode="auto">
          <a:xfrm>
            <a:off x="0" y="5972175"/>
            <a:ext cx="3133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a:defRPr/>
            </a:pPr>
            <a:r>
              <a:rPr lang="en-US" sz="1600" b="1">
                <a:solidFill>
                  <a:srgbClr val="FF9900"/>
                </a:solidFill>
                <a:effectLst>
                  <a:outerShdw blurRad="38100" dist="38100" dir="2700000" algn="tl">
                    <a:srgbClr val="000000"/>
                  </a:outerShdw>
                </a:effectLst>
              </a:rPr>
              <a:t>AM BA SX SA DO RS HO T</a:t>
            </a:r>
            <a:r>
              <a:rPr lang="en-US" sz="1600">
                <a:solidFill>
                  <a:srgbClr val="FF9900"/>
                </a:solidFill>
                <a:effectLst>
                  <a:outerShdw blurRad="38100" dist="38100" dir="2700000" algn="tl">
                    <a:srgbClr val="000000"/>
                  </a:outerShdw>
                </a:effectLst>
              </a:rPr>
              <a:t> </a:t>
            </a:r>
          </a:p>
        </p:txBody>
      </p:sp>
      <p:sp>
        <p:nvSpPr>
          <p:cNvPr id="47121" name="AutoShape 18"/>
          <p:cNvSpPr>
            <a:spLocks noChangeArrowheads="1"/>
          </p:cNvSpPr>
          <p:nvPr/>
        </p:nvSpPr>
        <p:spPr bwMode="auto">
          <a:xfrm>
            <a:off x="3101975" y="5181600"/>
            <a:ext cx="2460625" cy="152400"/>
          </a:xfrm>
          <a:prstGeom prst="rightArrow">
            <a:avLst>
              <a:gd name="adj1" fmla="val 50000"/>
              <a:gd name="adj2" fmla="val 40364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47122" name="AutoShape 19"/>
          <p:cNvSpPr>
            <a:spLocks noChangeArrowheads="1"/>
          </p:cNvSpPr>
          <p:nvPr/>
        </p:nvSpPr>
        <p:spPr bwMode="auto">
          <a:xfrm>
            <a:off x="3101975" y="5638800"/>
            <a:ext cx="2460625" cy="152400"/>
          </a:xfrm>
          <a:prstGeom prst="rightArrow">
            <a:avLst>
              <a:gd name="adj1" fmla="val 50000"/>
              <a:gd name="adj2" fmla="val 40364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47123" name="AutoShape 20"/>
          <p:cNvSpPr>
            <a:spLocks noChangeArrowheads="1"/>
          </p:cNvSpPr>
          <p:nvPr/>
        </p:nvSpPr>
        <p:spPr bwMode="auto">
          <a:xfrm>
            <a:off x="3101975" y="6096000"/>
            <a:ext cx="2460625" cy="152400"/>
          </a:xfrm>
          <a:prstGeom prst="rightArrow">
            <a:avLst>
              <a:gd name="adj1" fmla="val 50000"/>
              <a:gd name="adj2" fmla="val 40364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pic>
        <p:nvPicPr>
          <p:cNvPr id="47124" name="Picture 12" descr="j0356702"/>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29000" y="4910138"/>
            <a:ext cx="1447800"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extLst>
      <p:ext uri="{BB962C8B-B14F-4D97-AF65-F5344CB8AC3E}">
        <p14:creationId xmlns:p14="http://schemas.microsoft.com/office/powerpoint/2010/main" val="21466101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1" nodeType="clickEffect">
                                  <p:stCondLst>
                                    <p:cond delay="0"/>
                                  </p:stCondLst>
                                  <p:childTnLst>
                                    <p:set>
                                      <p:cBhvr>
                                        <p:cTn id="6" dur="1" fill="hold">
                                          <p:stCondLst>
                                            <p:cond delay="0"/>
                                          </p:stCondLst>
                                        </p:cTn>
                                        <p:tgtEl>
                                          <p:spTgt spid="47113"/>
                                        </p:tgtEl>
                                        <p:attrNameLst>
                                          <p:attrName>style.visibility</p:attrName>
                                        </p:attrNameLst>
                                      </p:cBhvr>
                                      <p:to>
                                        <p:strVal val="visible"/>
                                      </p:to>
                                    </p:set>
                                    <p:anim calcmode="lin" valueType="num">
                                      <p:cBhvr additive="base">
                                        <p:cTn id="7" dur="500" fill="hold"/>
                                        <p:tgtEl>
                                          <p:spTgt spid="47113"/>
                                        </p:tgtEl>
                                        <p:attrNameLst>
                                          <p:attrName>ppt_x</p:attrName>
                                        </p:attrNameLst>
                                      </p:cBhvr>
                                      <p:tavLst>
                                        <p:tav tm="0">
                                          <p:val>
                                            <p:strVal val="0-#ppt_w/2"/>
                                          </p:val>
                                        </p:tav>
                                        <p:tav tm="100000">
                                          <p:val>
                                            <p:strVal val="#ppt_x"/>
                                          </p:val>
                                        </p:tav>
                                      </p:tavLst>
                                    </p:anim>
                                    <p:anim calcmode="lin" valueType="num">
                                      <p:cBhvr additive="base">
                                        <p:cTn id="8" dur="500" fill="hold"/>
                                        <p:tgtEl>
                                          <p:spTgt spid="471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additive="base">
                                        <p:cTn id="13" dur="500" fill="hold"/>
                                        <p:tgtEl>
                                          <p:spTgt spid="47109"/>
                                        </p:tgtEl>
                                        <p:attrNameLst>
                                          <p:attrName>ppt_x</p:attrName>
                                        </p:attrNameLst>
                                      </p:cBhvr>
                                      <p:tavLst>
                                        <p:tav tm="0">
                                          <p:val>
                                            <p:strVal val="0-#ppt_w/2"/>
                                          </p:val>
                                        </p:tav>
                                        <p:tav tm="100000">
                                          <p:val>
                                            <p:strVal val="#ppt_x"/>
                                          </p:val>
                                        </p:tav>
                                      </p:tavLst>
                                    </p:anim>
                                    <p:anim calcmode="lin" valueType="num">
                                      <p:cBhvr additive="base">
                                        <p:cTn id="14"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1" nodeType="clickEffect">
                                  <p:stCondLst>
                                    <p:cond delay="0"/>
                                  </p:stCondLst>
                                  <p:childTnLst>
                                    <p:set>
                                      <p:cBhvr>
                                        <p:cTn id="18" dur="1" fill="hold">
                                          <p:stCondLst>
                                            <p:cond delay="0"/>
                                          </p:stCondLst>
                                        </p:cTn>
                                        <p:tgtEl>
                                          <p:spTgt spid="47110"/>
                                        </p:tgtEl>
                                        <p:attrNameLst>
                                          <p:attrName>style.visibility</p:attrName>
                                        </p:attrNameLst>
                                      </p:cBhvr>
                                      <p:to>
                                        <p:strVal val="visible"/>
                                      </p:to>
                                    </p:set>
                                    <p:anim calcmode="lin" valueType="num">
                                      <p:cBhvr additive="base">
                                        <p:cTn id="19" dur="500" fill="hold"/>
                                        <p:tgtEl>
                                          <p:spTgt spid="47110"/>
                                        </p:tgtEl>
                                        <p:attrNameLst>
                                          <p:attrName>ppt_x</p:attrName>
                                        </p:attrNameLst>
                                      </p:cBhvr>
                                      <p:tavLst>
                                        <p:tav tm="0">
                                          <p:val>
                                            <p:strVal val="1+#ppt_w/2"/>
                                          </p:val>
                                        </p:tav>
                                        <p:tav tm="100000">
                                          <p:val>
                                            <p:strVal val="#ppt_x"/>
                                          </p:val>
                                        </p:tav>
                                      </p:tavLst>
                                    </p:anim>
                                    <p:anim calcmode="lin" valueType="num">
                                      <p:cBhvr additive="base">
                                        <p:cTn id="20"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71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1" nodeType="clickEffect">
                                  <p:stCondLst>
                                    <p:cond delay="0"/>
                                  </p:stCondLst>
                                  <p:childTnLst>
                                    <p:set>
                                      <p:cBhvr>
                                        <p:cTn id="28" dur="1" fill="hold">
                                          <p:stCondLst>
                                            <p:cond delay="0"/>
                                          </p:stCondLst>
                                        </p:cTn>
                                        <p:tgtEl>
                                          <p:spTgt spid="47114"/>
                                        </p:tgtEl>
                                        <p:attrNameLst>
                                          <p:attrName>style.visibility</p:attrName>
                                        </p:attrNameLst>
                                      </p:cBhvr>
                                      <p:to>
                                        <p:strVal val="visible"/>
                                      </p:to>
                                    </p:set>
                                    <p:animEffect transition="in" filter="checkerboard(across)">
                                      <p:cBhvr>
                                        <p:cTn id="29" dur="500"/>
                                        <p:tgtEl>
                                          <p:spTgt spid="471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1" nodeType="clickEffect">
                                  <p:stCondLst>
                                    <p:cond delay="0"/>
                                  </p:stCondLst>
                                  <p:childTnLst>
                                    <p:set>
                                      <p:cBhvr>
                                        <p:cTn id="33" dur="1" fill="hold">
                                          <p:stCondLst>
                                            <p:cond delay="0"/>
                                          </p:stCondLst>
                                        </p:cTn>
                                        <p:tgtEl>
                                          <p:spTgt spid="47116"/>
                                        </p:tgtEl>
                                        <p:attrNameLst>
                                          <p:attrName>style.visibility</p:attrName>
                                        </p:attrNameLst>
                                      </p:cBhvr>
                                      <p:to>
                                        <p:strVal val="visible"/>
                                      </p:to>
                                    </p:set>
                                    <p:anim calcmode="lin" valueType="num">
                                      <p:cBhvr additive="base">
                                        <p:cTn id="34" dur="500" fill="hold"/>
                                        <p:tgtEl>
                                          <p:spTgt spid="47116"/>
                                        </p:tgtEl>
                                        <p:attrNameLst>
                                          <p:attrName>ppt_x</p:attrName>
                                        </p:attrNameLst>
                                      </p:cBhvr>
                                      <p:tavLst>
                                        <p:tav tm="0">
                                          <p:val>
                                            <p:strVal val="0-#ppt_w/2"/>
                                          </p:val>
                                        </p:tav>
                                        <p:tav tm="100000">
                                          <p:val>
                                            <p:strVal val="#ppt_x"/>
                                          </p:val>
                                        </p:tav>
                                      </p:tavLst>
                                    </p:anim>
                                    <p:anim calcmode="lin" valueType="num">
                                      <p:cBhvr additive="base">
                                        <p:cTn id="35" dur="500" fill="hold"/>
                                        <p:tgtEl>
                                          <p:spTgt spid="4711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1" nodeType="clickEffect">
                                  <p:stCondLst>
                                    <p:cond delay="0"/>
                                  </p:stCondLst>
                                  <p:childTnLst>
                                    <p:set>
                                      <p:cBhvr>
                                        <p:cTn id="39" dur="1" fill="hold">
                                          <p:stCondLst>
                                            <p:cond delay="0"/>
                                          </p:stCondLst>
                                        </p:cTn>
                                        <p:tgtEl>
                                          <p:spTgt spid="47121"/>
                                        </p:tgtEl>
                                        <p:attrNameLst>
                                          <p:attrName>style.visibility</p:attrName>
                                        </p:attrNameLst>
                                      </p:cBhvr>
                                      <p:to>
                                        <p:strVal val="visible"/>
                                      </p:to>
                                    </p:set>
                                    <p:anim calcmode="lin" valueType="num">
                                      <p:cBhvr additive="base">
                                        <p:cTn id="40" dur="500" fill="hold"/>
                                        <p:tgtEl>
                                          <p:spTgt spid="47121"/>
                                        </p:tgtEl>
                                        <p:attrNameLst>
                                          <p:attrName>ppt_x</p:attrName>
                                        </p:attrNameLst>
                                      </p:cBhvr>
                                      <p:tavLst>
                                        <p:tav tm="0">
                                          <p:val>
                                            <p:strVal val="0-#ppt_w/2"/>
                                          </p:val>
                                        </p:tav>
                                        <p:tav tm="100000">
                                          <p:val>
                                            <p:strVal val="#ppt_x"/>
                                          </p:val>
                                        </p:tav>
                                      </p:tavLst>
                                    </p:anim>
                                    <p:anim calcmode="lin" valueType="num">
                                      <p:cBhvr additive="base">
                                        <p:cTn id="41" dur="500" fill="hold"/>
                                        <p:tgtEl>
                                          <p:spTgt spid="4712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32" fill="hold" nodeType="clickEffect">
                                  <p:stCondLst>
                                    <p:cond delay="0"/>
                                  </p:stCondLst>
                                  <p:childTnLst>
                                    <p:set>
                                      <p:cBhvr>
                                        <p:cTn id="45" dur="1" fill="hold">
                                          <p:stCondLst>
                                            <p:cond delay="0"/>
                                          </p:stCondLst>
                                        </p:cTn>
                                        <p:tgtEl>
                                          <p:spTgt spid="47124"/>
                                        </p:tgtEl>
                                        <p:attrNameLst>
                                          <p:attrName>style.visibility</p:attrName>
                                        </p:attrNameLst>
                                      </p:cBhvr>
                                      <p:to>
                                        <p:strVal val="visible"/>
                                      </p:to>
                                    </p:set>
                                    <p:animEffect transition="in" filter="diamond(out)">
                                      <p:cBhvr>
                                        <p:cTn id="46" dur="500"/>
                                        <p:tgtEl>
                                          <p:spTgt spid="471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1" nodeType="clickEffect">
                                  <p:stCondLst>
                                    <p:cond delay="0"/>
                                  </p:stCondLst>
                                  <p:childTnLst>
                                    <p:set>
                                      <p:cBhvr>
                                        <p:cTn id="50" dur="1" fill="hold">
                                          <p:stCondLst>
                                            <p:cond delay="0"/>
                                          </p:stCondLst>
                                        </p:cTn>
                                        <p:tgtEl>
                                          <p:spTgt spid="47115"/>
                                        </p:tgtEl>
                                        <p:attrNameLst>
                                          <p:attrName>style.visibility</p:attrName>
                                        </p:attrNameLst>
                                      </p:cBhvr>
                                      <p:to>
                                        <p:strVal val="visible"/>
                                      </p:to>
                                    </p:set>
                                    <p:anim calcmode="lin" valueType="num">
                                      <p:cBhvr additive="base">
                                        <p:cTn id="51" dur="500" fill="hold"/>
                                        <p:tgtEl>
                                          <p:spTgt spid="47115"/>
                                        </p:tgtEl>
                                        <p:attrNameLst>
                                          <p:attrName>ppt_x</p:attrName>
                                        </p:attrNameLst>
                                      </p:cBhvr>
                                      <p:tavLst>
                                        <p:tav tm="0">
                                          <p:val>
                                            <p:strVal val="1+#ppt_w/2"/>
                                          </p:val>
                                        </p:tav>
                                        <p:tav tm="100000">
                                          <p:val>
                                            <p:strVal val="#ppt_x"/>
                                          </p:val>
                                        </p:tav>
                                      </p:tavLst>
                                    </p:anim>
                                    <p:anim calcmode="lin" valueType="num">
                                      <p:cBhvr additive="base">
                                        <p:cTn id="52"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1" nodeType="clickEffect">
                                  <p:stCondLst>
                                    <p:cond delay="0"/>
                                  </p:stCondLst>
                                  <p:childTnLst>
                                    <p:set>
                                      <p:cBhvr>
                                        <p:cTn id="56" dur="1" fill="hold">
                                          <p:stCondLst>
                                            <p:cond delay="0"/>
                                          </p:stCondLst>
                                        </p:cTn>
                                        <p:tgtEl>
                                          <p:spTgt spid="47119"/>
                                        </p:tgtEl>
                                        <p:attrNameLst>
                                          <p:attrName>style.visibility</p:attrName>
                                        </p:attrNameLst>
                                      </p:cBhvr>
                                      <p:to>
                                        <p:strVal val="visible"/>
                                      </p:to>
                                    </p:set>
                                    <p:anim calcmode="lin" valueType="num">
                                      <p:cBhvr additive="base">
                                        <p:cTn id="57" dur="500" fill="hold"/>
                                        <p:tgtEl>
                                          <p:spTgt spid="47119"/>
                                        </p:tgtEl>
                                        <p:attrNameLst>
                                          <p:attrName>ppt_x</p:attrName>
                                        </p:attrNameLst>
                                      </p:cBhvr>
                                      <p:tavLst>
                                        <p:tav tm="0">
                                          <p:val>
                                            <p:strVal val="0-#ppt_w/2"/>
                                          </p:val>
                                        </p:tav>
                                        <p:tav tm="100000">
                                          <p:val>
                                            <p:strVal val="#ppt_x"/>
                                          </p:val>
                                        </p:tav>
                                      </p:tavLst>
                                    </p:anim>
                                    <p:anim calcmode="lin" valueType="num">
                                      <p:cBhvr additive="base">
                                        <p:cTn id="58" dur="500" fill="hold"/>
                                        <p:tgtEl>
                                          <p:spTgt spid="47119"/>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1" nodeType="clickEffect">
                                  <p:stCondLst>
                                    <p:cond delay="0"/>
                                  </p:stCondLst>
                                  <p:childTnLst>
                                    <p:set>
                                      <p:cBhvr>
                                        <p:cTn id="62" dur="1" fill="hold">
                                          <p:stCondLst>
                                            <p:cond delay="0"/>
                                          </p:stCondLst>
                                        </p:cTn>
                                        <p:tgtEl>
                                          <p:spTgt spid="47122"/>
                                        </p:tgtEl>
                                        <p:attrNameLst>
                                          <p:attrName>style.visibility</p:attrName>
                                        </p:attrNameLst>
                                      </p:cBhvr>
                                      <p:to>
                                        <p:strVal val="visible"/>
                                      </p:to>
                                    </p:set>
                                    <p:anim calcmode="lin" valueType="num">
                                      <p:cBhvr additive="base">
                                        <p:cTn id="63" dur="500" fill="hold"/>
                                        <p:tgtEl>
                                          <p:spTgt spid="47122"/>
                                        </p:tgtEl>
                                        <p:attrNameLst>
                                          <p:attrName>ppt_x</p:attrName>
                                        </p:attrNameLst>
                                      </p:cBhvr>
                                      <p:tavLst>
                                        <p:tav tm="0">
                                          <p:val>
                                            <p:strVal val="0-#ppt_w/2"/>
                                          </p:val>
                                        </p:tav>
                                        <p:tav tm="100000">
                                          <p:val>
                                            <p:strVal val="#ppt_x"/>
                                          </p:val>
                                        </p:tav>
                                      </p:tavLst>
                                    </p:anim>
                                    <p:anim calcmode="lin" valueType="num">
                                      <p:cBhvr additive="base">
                                        <p:cTn id="64" dur="500" fill="hold"/>
                                        <p:tgtEl>
                                          <p:spTgt spid="47122"/>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1" nodeType="clickEffect">
                                  <p:stCondLst>
                                    <p:cond delay="0"/>
                                  </p:stCondLst>
                                  <p:childTnLst>
                                    <p:set>
                                      <p:cBhvr>
                                        <p:cTn id="68" dur="1" fill="hold">
                                          <p:stCondLst>
                                            <p:cond delay="0"/>
                                          </p:stCondLst>
                                        </p:cTn>
                                        <p:tgtEl>
                                          <p:spTgt spid="47117"/>
                                        </p:tgtEl>
                                        <p:attrNameLst>
                                          <p:attrName>style.visibility</p:attrName>
                                        </p:attrNameLst>
                                      </p:cBhvr>
                                      <p:to>
                                        <p:strVal val="visible"/>
                                      </p:to>
                                    </p:set>
                                    <p:anim calcmode="lin" valueType="num">
                                      <p:cBhvr additive="base">
                                        <p:cTn id="69" dur="500" fill="hold"/>
                                        <p:tgtEl>
                                          <p:spTgt spid="47117"/>
                                        </p:tgtEl>
                                        <p:attrNameLst>
                                          <p:attrName>ppt_x</p:attrName>
                                        </p:attrNameLst>
                                      </p:cBhvr>
                                      <p:tavLst>
                                        <p:tav tm="0">
                                          <p:val>
                                            <p:strVal val="1+#ppt_w/2"/>
                                          </p:val>
                                        </p:tav>
                                        <p:tav tm="100000">
                                          <p:val>
                                            <p:strVal val="#ppt_x"/>
                                          </p:val>
                                        </p:tav>
                                      </p:tavLst>
                                    </p:anim>
                                    <p:anim calcmode="lin" valueType="num">
                                      <p:cBhvr additive="base">
                                        <p:cTn id="70" dur="500" fill="hold"/>
                                        <p:tgtEl>
                                          <p:spTgt spid="47117"/>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1" nodeType="clickEffect">
                                  <p:stCondLst>
                                    <p:cond delay="0"/>
                                  </p:stCondLst>
                                  <p:childTnLst>
                                    <p:set>
                                      <p:cBhvr>
                                        <p:cTn id="74" dur="1" fill="hold">
                                          <p:stCondLst>
                                            <p:cond delay="0"/>
                                          </p:stCondLst>
                                        </p:cTn>
                                        <p:tgtEl>
                                          <p:spTgt spid="47120"/>
                                        </p:tgtEl>
                                        <p:attrNameLst>
                                          <p:attrName>style.visibility</p:attrName>
                                        </p:attrNameLst>
                                      </p:cBhvr>
                                      <p:to>
                                        <p:strVal val="visible"/>
                                      </p:to>
                                    </p:set>
                                    <p:anim calcmode="lin" valueType="num">
                                      <p:cBhvr additive="base">
                                        <p:cTn id="75" dur="500" fill="hold"/>
                                        <p:tgtEl>
                                          <p:spTgt spid="47120"/>
                                        </p:tgtEl>
                                        <p:attrNameLst>
                                          <p:attrName>ppt_x</p:attrName>
                                        </p:attrNameLst>
                                      </p:cBhvr>
                                      <p:tavLst>
                                        <p:tav tm="0">
                                          <p:val>
                                            <p:strVal val="0-#ppt_w/2"/>
                                          </p:val>
                                        </p:tav>
                                        <p:tav tm="100000">
                                          <p:val>
                                            <p:strVal val="#ppt_x"/>
                                          </p:val>
                                        </p:tav>
                                      </p:tavLst>
                                    </p:anim>
                                    <p:anim calcmode="lin" valueType="num">
                                      <p:cBhvr additive="base">
                                        <p:cTn id="76" dur="500" fill="hold"/>
                                        <p:tgtEl>
                                          <p:spTgt spid="47120"/>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1" nodeType="clickEffect">
                                  <p:stCondLst>
                                    <p:cond delay="0"/>
                                  </p:stCondLst>
                                  <p:childTnLst>
                                    <p:set>
                                      <p:cBhvr>
                                        <p:cTn id="80" dur="1" fill="hold">
                                          <p:stCondLst>
                                            <p:cond delay="0"/>
                                          </p:stCondLst>
                                        </p:cTn>
                                        <p:tgtEl>
                                          <p:spTgt spid="47123"/>
                                        </p:tgtEl>
                                        <p:attrNameLst>
                                          <p:attrName>style.visibility</p:attrName>
                                        </p:attrNameLst>
                                      </p:cBhvr>
                                      <p:to>
                                        <p:strVal val="visible"/>
                                      </p:to>
                                    </p:set>
                                    <p:anim calcmode="lin" valueType="num">
                                      <p:cBhvr additive="base">
                                        <p:cTn id="81" dur="500" fill="hold"/>
                                        <p:tgtEl>
                                          <p:spTgt spid="47123"/>
                                        </p:tgtEl>
                                        <p:attrNameLst>
                                          <p:attrName>ppt_x</p:attrName>
                                        </p:attrNameLst>
                                      </p:cBhvr>
                                      <p:tavLst>
                                        <p:tav tm="0">
                                          <p:val>
                                            <p:strVal val="0-#ppt_w/2"/>
                                          </p:val>
                                        </p:tav>
                                        <p:tav tm="100000">
                                          <p:val>
                                            <p:strVal val="#ppt_x"/>
                                          </p:val>
                                        </p:tav>
                                      </p:tavLst>
                                    </p:anim>
                                    <p:anim calcmode="lin" valueType="num">
                                      <p:cBhvr additive="base">
                                        <p:cTn id="82" dur="5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1" nodeType="clickEffect">
                                  <p:stCondLst>
                                    <p:cond delay="0"/>
                                  </p:stCondLst>
                                  <p:childTnLst>
                                    <p:set>
                                      <p:cBhvr>
                                        <p:cTn id="86" dur="1" fill="hold">
                                          <p:stCondLst>
                                            <p:cond delay="0"/>
                                          </p:stCondLst>
                                        </p:cTn>
                                        <p:tgtEl>
                                          <p:spTgt spid="47118"/>
                                        </p:tgtEl>
                                        <p:attrNameLst>
                                          <p:attrName>style.visibility</p:attrName>
                                        </p:attrNameLst>
                                      </p:cBhvr>
                                      <p:to>
                                        <p:strVal val="visible"/>
                                      </p:to>
                                    </p:set>
                                    <p:anim calcmode="lin" valueType="num">
                                      <p:cBhvr additive="base">
                                        <p:cTn id="87" dur="500" fill="hold"/>
                                        <p:tgtEl>
                                          <p:spTgt spid="47118"/>
                                        </p:tgtEl>
                                        <p:attrNameLst>
                                          <p:attrName>ppt_x</p:attrName>
                                        </p:attrNameLst>
                                      </p:cBhvr>
                                      <p:tavLst>
                                        <p:tav tm="0">
                                          <p:val>
                                            <p:strVal val="#ppt_x"/>
                                          </p:val>
                                        </p:tav>
                                        <p:tav tm="100000">
                                          <p:val>
                                            <p:strVal val="#ppt_x"/>
                                          </p:val>
                                        </p:tav>
                                      </p:tavLst>
                                    </p:anim>
                                    <p:anim calcmode="lin" valueType="num">
                                      <p:cBhvr additive="base">
                                        <p:cTn id="88" dur="500" fill="hold"/>
                                        <p:tgtEl>
                                          <p:spTgt spid="47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autoUpdateAnimBg="0"/>
      <p:bldP spid="47110" grpId="0" animBg="1"/>
      <p:bldP spid="47110" grpId="1" animBg="1" autoUpdateAnimBg="0"/>
      <p:bldP spid="47113" grpId="0" animBg="1"/>
      <p:bldP spid="47113" grpId="1" autoUpdateAnimBg="0"/>
      <p:bldP spid="47114" grpId="0" animBg="1"/>
      <p:bldP spid="47114" grpId="1" autoUpdateAnimBg="0"/>
      <p:bldP spid="47115" grpId="0" animBg="1"/>
      <p:bldP spid="47115" grpId="1" autoUpdateAnimBg="0"/>
      <p:bldP spid="47116" grpId="0" animBg="1"/>
      <p:bldP spid="47116" grpId="1" autoUpdateAnimBg="0"/>
      <p:bldP spid="47117" grpId="0" animBg="1"/>
      <p:bldP spid="47117" grpId="1" autoUpdateAnimBg="0"/>
      <p:bldP spid="47118" grpId="0" animBg="1"/>
      <p:bldP spid="47118" grpId="1" autoUpdateAnimBg="0"/>
      <p:bldP spid="47119" grpId="0" animBg="1"/>
      <p:bldP spid="47119" grpId="1" autoUpdateAnimBg="0"/>
      <p:bldP spid="47120" grpId="0" animBg="1"/>
      <p:bldP spid="47120" grpId="1" autoUpdateAnimBg="0"/>
      <p:bldP spid="47121" grpId="0" animBg="1"/>
      <p:bldP spid="47121" grpId="1" animBg="1" autoUpdateAnimBg="0"/>
      <p:bldP spid="47122" grpId="0" animBg="1"/>
      <p:bldP spid="47122" grpId="1" animBg="1" autoUpdateAnimBg="0"/>
      <p:bldP spid="47123" grpId="0" animBg="1"/>
      <p:bldP spid="47123" grpId="1"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Green marble"/>
          <p:cNvSpPr>
            <a:spLocks noChangeArrowheads="1"/>
          </p:cNvSpPr>
          <p:nvPr/>
        </p:nvSpPr>
        <p:spPr bwMode="auto">
          <a:xfrm>
            <a:off x="1143000" y="152400"/>
            <a:ext cx="3505200" cy="679450"/>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en-AU" sz="3600" b="1" i="1">
                <a:effectLst>
                  <a:outerShdw blurRad="38100" dist="38100" dir="2700000" algn="tl">
                    <a:srgbClr val="C0C0C0"/>
                  </a:outerShdw>
                </a:effectLst>
                <a:latin typeface="Times New Roman" pitchFamily="18" charset="0"/>
                <a:cs typeface="Times New Roman" pitchFamily="18" charset="0"/>
              </a:rPr>
              <a:t>Solution; cont.:</a:t>
            </a:r>
          </a:p>
        </p:txBody>
      </p:sp>
      <p:sp>
        <p:nvSpPr>
          <p:cNvPr id="12291" name="Text Box 7"/>
          <p:cNvSpPr>
            <a:spLocks noChangeArrowheads="1"/>
          </p:cNvSpPr>
          <p:nvPr/>
        </p:nvSpPr>
        <p:spPr bwMode="auto">
          <a:xfrm>
            <a:off x="76200" y="990600"/>
            <a:ext cx="6172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latin typeface="Verdana" panose="020B0604030504040204" pitchFamily="34" charset="0"/>
              </a:rPr>
              <a:t>Step 3: Encrypt the blocks</a:t>
            </a:r>
          </a:p>
        </p:txBody>
      </p:sp>
      <p:sp>
        <p:nvSpPr>
          <p:cNvPr id="48132" name="Rectangle 14"/>
          <p:cNvSpPr>
            <a:spLocks noChangeArrowheads="1"/>
          </p:cNvSpPr>
          <p:nvPr/>
        </p:nvSpPr>
        <p:spPr bwMode="auto">
          <a:xfrm>
            <a:off x="76200" y="17970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0000"/>
                </a:solidFill>
                <a:latin typeface="Verdana" panose="020B0604030504040204" pitchFamily="34" charset="0"/>
              </a:rPr>
              <a:t>AM </a:t>
            </a:r>
            <a:r>
              <a:rPr lang="en-US" sz="1600" b="1">
                <a:solidFill>
                  <a:srgbClr val="FFCDCD"/>
                </a:solidFill>
                <a:latin typeface="Verdana" panose="020B0604030504040204" pitchFamily="34" charset="0"/>
              </a:rPr>
              <a:t>BA SX SA DO RS HO TX</a:t>
            </a:r>
            <a:r>
              <a:rPr lang="en-US" sz="1600">
                <a:solidFill>
                  <a:srgbClr val="FF0000"/>
                </a:solidFill>
                <a:latin typeface="Verdana" panose="020B0604030504040204" pitchFamily="34" charset="0"/>
              </a:rPr>
              <a:t> </a:t>
            </a:r>
          </a:p>
        </p:txBody>
      </p:sp>
      <p:pic>
        <p:nvPicPr>
          <p:cNvPr id="48133" name="Picture 8"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295400"/>
            <a:ext cx="160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8134" name="Rectangle 21"/>
          <p:cNvSpPr>
            <a:spLocks noChangeArrowheads="1"/>
          </p:cNvSpPr>
          <p:nvPr/>
        </p:nvSpPr>
        <p:spPr bwMode="auto">
          <a:xfrm>
            <a:off x="3505200" y="2279650"/>
            <a:ext cx="327025" cy="631825"/>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48135" name="Text Box 22"/>
          <p:cNvSpPr>
            <a:spLocks noChangeArrowheads="1"/>
          </p:cNvSpPr>
          <p:nvPr/>
        </p:nvSpPr>
        <p:spPr bwMode="auto">
          <a:xfrm>
            <a:off x="5791200" y="1295400"/>
            <a:ext cx="33528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A</a:t>
            </a:r>
            <a:r>
              <a:rPr lang="en-US" sz="1800">
                <a:latin typeface="Verdana" panose="020B0604030504040204" pitchFamily="34" charset="0"/>
              </a:rPr>
              <a:t> and </a:t>
            </a:r>
            <a:r>
              <a:rPr lang="en-US" sz="1800">
                <a:solidFill>
                  <a:srgbClr val="FF0000"/>
                </a:solidFill>
                <a:latin typeface="Verdana" panose="020B0604030504040204" pitchFamily="34" charset="0"/>
              </a:rPr>
              <a:t>M</a:t>
            </a:r>
            <a:r>
              <a:rPr lang="en-US" sz="1800">
                <a:latin typeface="Verdana" panose="020B0604030504040204" pitchFamily="34" charset="0"/>
              </a:rPr>
              <a:t> fall in Same column; then A will be replaced by </a:t>
            </a:r>
            <a:r>
              <a:rPr lang="en-US" sz="1800">
                <a:solidFill>
                  <a:srgbClr val="99CC00"/>
                </a:solidFill>
                <a:latin typeface="Verdana" panose="020B0604030504040204" pitchFamily="34" charset="0"/>
              </a:rPr>
              <a:t>T</a:t>
            </a:r>
            <a:r>
              <a:rPr lang="en-US" sz="1800">
                <a:latin typeface="Verdana" panose="020B0604030504040204" pitchFamily="34" charset="0"/>
              </a:rPr>
              <a:t> and M by </a:t>
            </a:r>
            <a:r>
              <a:rPr lang="en-US" sz="1800">
                <a:solidFill>
                  <a:srgbClr val="99CC00"/>
                </a:solidFill>
                <a:latin typeface="Verdana" panose="020B0604030504040204" pitchFamily="34" charset="0"/>
              </a:rPr>
              <a:t>A</a:t>
            </a:r>
          </a:p>
        </p:txBody>
      </p:sp>
      <p:sp>
        <p:nvSpPr>
          <p:cNvPr id="48136" name="Rectangle 23"/>
          <p:cNvSpPr>
            <a:spLocks noChangeArrowheads="1"/>
          </p:cNvSpPr>
          <p:nvPr/>
        </p:nvSpPr>
        <p:spPr bwMode="auto">
          <a:xfrm>
            <a:off x="5756275" y="2406650"/>
            <a:ext cx="32353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a:t>
            </a:r>
            <a:r>
              <a:rPr lang="en-US" sz="1600" b="1">
                <a:solidFill>
                  <a:srgbClr val="FFCDCD"/>
                </a:solidFill>
                <a:latin typeface="Verdana" panose="020B0604030504040204" pitchFamily="34" charset="0"/>
              </a:rPr>
              <a:t>BA SX SA DO RS HO TX</a:t>
            </a:r>
            <a:r>
              <a:rPr lang="en-US" sz="1600">
                <a:solidFill>
                  <a:srgbClr val="FF0000"/>
                </a:solidFill>
                <a:latin typeface="Verdana" panose="020B0604030504040204" pitchFamily="34" charset="0"/>
              </a:rPr>
              <a:t> </a:t>
            </a:r>
          </a:p>
        </p:txBody>
      </p:sp>
      <p:sp>
        <p:nvSpPr>
          <p:cNvPr id="48137" name="Rectangle 25"/>
          <p:cNvSpPr>
            <a:spLocks noChangeArrowheads="1"/>
          </p:cNvSpPr>
          <p:nvPr/>
        </p:nvSpPr>
        <p:spPr bwMode="auto">
          <a:xfrm>
            <a:off x="76200" y="34734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a:t>
            </a:r>
            <a:r>
              <a:rPr lang="en-US" sz="1600" b="1">
                <a:solidFill>
                  <a:srgbClr val="FF0000"/>
                </a:solidFill>
                <a:latin typeface="Verdana" panose="020B0604030504040204" pitchFamily="34" charset="0"/>
              </a:rPr>
              <a:t> BA</a:t>
            </a:r>
            <a:r>
              <a:rPr lang="en-US" sz="1600" b="1">
                <a:solidFill>
                  <a:srgbClr val="FFCDCD"/>
                </a:solidFill>
                <a:latin typeface="Verdana" panose="020B0604030504040204" pitchFamily="34" charset="0"/>
              </a:rPr>
              <a:t> SX SA DO RS HO TX</a:t>
            </a:r>
            <a:r>
              <a:rPr lang="en-US" sz="1600">
                <a:solidFill>
                  <a:srgbClr val="FF0000"/>
                </a:solidFill>
                <a:latin typeface="Verdana" panose="020B0604030504040204" pitchFamily="34" charset="0"/>
              </a:rPr>
              <a:t> </a:t>
            </a:r>
          </a:p>
        </p:txBody>
      </p:sp>
      <p:sp>
        <p:nvSpPr>
          <p:cNvPr id="48138" name="Text Box 27"/>
          <p:cNvSpPr>
            <a:spLocks noChangeArrowheads="1"/>
          </p:cNvSpPr>
          <p:nvPr/>
        </p:nvSpPr>
        <p:spPr bwMode="auto">
          <a:xfrm>
            <a:off x="5791200" y="2971800"/>
            <a:ext cx="3352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B</a:t>
            </a:r>
            <a:r>
              <a:rPr lang="en-US" sz="1800">
                <a:latin typeface="Verdana" panose="020B0604030504040204" pitchFamily="34" charset="0"/>
              </a:rPr>
              <a:t> and </a:t>
            </a:r>
            <a:r>
              <a:rPr lang="en-US" sz="1800">
                <a:solidFill>
                  <a:srgbClr val="FF0000"/>
                </a:solidFill>
                <a:latin typeface="Verdana" panose="020B0604030504040204" pitchFamily="34" charset="0"/>
              </a:rPr>
              <a:t>A</a:t>
            </a:r>
            <a:r>
              <a:rPr lang="en-US" sz="1800">
                <a:latin typeface="Verdana" panose="020B0604030504040204" pitchFamily="34" charset="0"/>
              </a:rPr>
              <a:t> are in different rows and different columns; then </a:t>
            </a:r>
            <a:r>
              <a:rPr lang="en-US" sz="1800">
                <a:solidFill>
                  <a:srgbClr val="FF0000"/>
                </a:solidFill>
                <a:latin typeface="Verdana" panose="020B0604030504040204" pitchFamily="34" charset="0"/>
              </a:rPr>
              <a:t>B</a:t>
            </a:r>
            <a:r>
              <a:rPr lang="en-US" sz="1800">
                <a:latin typeface="Verdana" panose="020B0604030504040204" pitchFamily="34" charset="0"/>
              </a:rPr>
              <a:t> will be replaced by </a:t>
            </a:r>
            <a:r>
              <a:rPr lang="ar-EG" sz="1600" b="1">
                <a:solidFill>
                  <a:srgbClr val="99CC00"/>
                </a:solidFill>
                <a:latin typeface="Verdana" panose="020B0604030504040204" pitchFamily="34" charset="0"/>
              </a:rPr>
              <a:t> </a:t>
            </a:r>
            <a:r>
              <a:rPr lang="en-US" sz="1600" b="1">
                <a:solidFill>
                  <a:srgbClr val="99CC00"/>
                </a:solidFill>
                <a:latin typeface="Verdana" panose="020B0604030504040204" pitchFamily="34" charset="0"/>
              </a:rPr>
              <a:t>I</a:t>
            </a:r>
            <a:r>
              <a:rPr lang="en-US" sz="1800">
                <a:latin typeface="Verdana" panose="020B0604030504040204" pitchFamily="34" charset="0"/>
              </a:rPr>
              <a:t> and </a:t>
            </a:r>
            <a:r>
              <a:rPr lang="en-US" sz="1800">
                <a:solidFill>
                  <a:srgbClr val="FF0000"/>
                </a:solidFill>
                <a:latin typeface="Verdana" panose="020B0604030504040204" pitchFamily="34" charset="0"/>
              </a:rPr>
              <a:t>A</a:t>
            </a:r>
            <a:r>
              <a:rPr lang="en-US" sz="1800">
                <a:latin typeface="Verdana" panose="020B0604030504040204" pitchFamily="34" charset="0"/>
              </a:rPr>
              <a:t> by </a:t>
            </a:r>
            <a:r>
              <a:rPr lang="en-US" sz="1600" b="1">
                <a:solidFill>
                  <a:srgbClr val="99CC00"/>
                </a:solidFill>
                <a:latin typeface="Verdana" panose="020B0604030504040204" pitchFamily="34" charset="0"/>
              </a:rPr>
              <a:t>G</a:t>
            </a:r>
          </a:p>
        </p:txBody>
      </p:sp>
      <p:sp>
        <p:nvSpPr>
          <p:cNvPr id="48139" name="Rectangle 28"/>
          <p:cNvSpPr>
            <a:spLocks noChangeArrowheads="1"/>
          </p:cNvSpPr>
          <p:nvPr/>
        </p:nvSpPr>
        <p:spPr bwMode="auto">
          <a:xfrm>
            <a:off x="5792788" y="4311650"/>
            <a:ext cx="31988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a:t>
            </a:r>
            <a:r>
              <a:rPr lang="en-US" sz="1600" b="1">
                <a:solidFill>
                  <a:srgbClr val="FFCDCD"/>
                </a:solidFill>
                <a:latin typeface="Verdana" panose="020B0604030504040204" pitchFamily="34" charset="0"/>
              </a:rPr>
              <a:t> SX SA DO RS HO TX</a:t>
            </a:r>
            <a:r>
              <a:rPr lang="en-US" sz="1600">
                <a:solidFill>
                  <a:srgbClr val="FF0000"/>
                </a:solidFill>
                <a:latin typeface="Verdana" panose="020B0604030504040204" pitchFamily="34" charset="0"/>
              </a:rPr>
              <a:t> </a:t>
            </a:r>
          </a:p>
        </p:txBody>
      </p:sp>
      <p:pic>
        <p:nvPicPr>
          <p:cNvPr id="48140" name="Picture 24"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124200"/>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8141" name="Group 44"/>
          <p:cNvGrpSpPr>
            <a:grpSpLocks/>
          </p:cNvGrpSpPr>
          <p:nvPr/>
        </p:nvGrpSpPr>
        <p:grpSpPr bwMode="auto">
          <a:xfrm>
            <a:off x="3505200" y="3379788"/>
            <a:ext cx="1306513" cy="1214437"/>
            <a:chOff x="2208" y="2129"/>
            <a:chExt cx="823" cy="765"/>
          </a:xfrm>
        </p:grpSpPr>
        <p:sp>
          <p:nvSpPr>
            <p:cNvPr id="12312" name="Rectangle 29"/>
            <p:cNvSpPr>
              <a:spLocks noChangeArrowheads="1"/>
            </p:cNvSpPr>
            <p:nvPr/>
          </p:nvSpPr>
          <p:spPr bwMode="auto">
            <a:xfrm>
              <a:off x="2825" y="2129"/>
              <a:ext cx="206" cy="201"/>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2313" name="Rectangle 30"/>
            <p:cNvSpPr>
              <a:spLocks noChangeArrowheads="1"/>
            </p:cNvSpPr>
            <p:nvPr/>
          </p:nvSpPr>
          <p:spPr bwMode="auto">
            <a:xfrm>
              <a:off x="2208" y="2733"/>
              <a:ext cx="206" cy="161"/>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sp>
        <p:nvSpPr>
          <p:cNvPr id="48144" name="Rectangle 33"/>
          <p:cNvSpPr>
            <a:spLocks noChangeArrowheads="1"/>
          </p:cNvSpPr>
          <p:nvPr/>
        </p:nvSpPr>
        <p:spPr bwMode="auto">
          <a:xfrm>
            <a:off x="76200" y="53022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a:t>
            </a:r>
            <a:r>
              <a:rPr lang="en-US" sz="1600" b="1">
                <a:solidFill>
                  <a:srgbClr val="FF0000"/>
                </a:solidFill>
                <a:latin typeface="Verdana" panose="020B0604030504040204" pitchFamily="34" charset="0"/>
              </a:rPr>
              <a:t> </a:t>
            </a:r>
            <a:r>
              <a:rPr lang="en-US" sz="1600" b="1">
                <a:solidFill>
                  <a:srgbClr val="FFCDCD"/>
                </a:solidFill>
                <a:latin typeface="Verdana" panose="020B0604030504040204" pitchFamily="34" charset="0"/>
              </a:rPr>
              <a:t>BA </a:t>
            </a:r>
            <a:r>
              <a:rPr lang="en-US" sz="1600" b="1">
                <a:solidFill>
                  <a:srgbClr val="FF0000"/>
                </a:solidFill>
                <a:latin typeface="Verdana" panose="020B0604030504040204" pitchFamily="34" charset="0"/>
              </a:rPr>
              <a:t>SX</a:t>
            </a:r>
            <a:r>
              <a:rPr lang="en-US" sz="1600" b="1">
                <a:solidFill>
                  <a:srgbClr val="FFCDCD"/>
                </a:solidFill>
                <a:latin typeface="Verdana" panose="020B0604030504040204" pitchFamily="34" charset="0"/>
              </a:rPr>
              <a:t> SA DO RS HO TX</a:t>
            </a:r>
            <a:r>
              <a:rPr lang="en-US" sz="1600">
                <a:solidFill>
                  <a:srgbClr val="FF0000"/>
                </a:solidFill>
                <a:latin typeface="Verdana" panose="020B0604030504040204" pitchFamily="34" charset="0"/>
              </a:rPr>
              <a:t> </a:t>
            </a:r>
          </a:p>
        </p:txBody>
      </p:sp>
      <p:sp>
        <p:nvSpPr>
          <p:cNvPr id="48145" name="Text Box 37"/>
          <p:cNvSpPr>
            <a:spLocks noChangeArrowheads="1"/>
          </p:cNvSpPr>
          <p:nvPr/>
        </p:nvSpPr>
        <p:spPr bwMode="auto">
          <a:xfrm>
            <a:off x="5791200" y="4876800"/>
            <a:ext cx="33528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S</a:t>
            </a:r>
            <a:r>
              <a:rPr lang="en-US" sz="1800">
                <a:latin typeface="Verdana" panose="020B0604030504040204" pitchFamily="34" charset="0"/>
              </a:rPr>
              <a:t> and </a:t>
            </a:r>
            <a:r>
              <a:rPr lang="en-US" sz="1800">
                <a:solidFill>
                  <a:srgbClr val="FF0000"/>
                </a:solidFill>
                <a:latin typeface="Verdana" panose="020B0604030504040204" pitchFamily="34" charset="0"/>
              </a:rPr>
              <a:t>X</a:t>
            </a:r>
            <a:r>
              <a:rPr lang="en-US" sz="1800">
                <a:latin typeface="Verdana" panose="020B0604030504040204" pitchFamily="34" charset="0"/>
              </a:rPr>
              <a:t> fall in Same column; then </a:t>
            </a:r>
            <a:r>
              <a:rPr lang="en-US" sz="1800">
                <a:solidFill>
                  <a:srgbClr val="FF0000"/>
                </a:solidFill>
                <a:latin typeface="Verdana" panose="020B0604030504040204" pitchFamily="34" charset="0"/>
              </a:rPr>
              <a:t>S</a:t>
            </a:r>
            <a:r>
              <a:rPr lang="en-US" sz="1800">
                <a:latin typeface="Verdana" panose="020B0604030504040204" pitchFamily="34" charset="0"/>
              </a:rPr>
              <a:t> will be replaced by </a:t>
            </a:r>
            <a:r>
              <a:rPr lang="en-US" sz="1800">
                <a:solidFill>
                  <a:srgbClr val="99CC00"/>
                </a:solidFill>
                <a:latin typeface="Verdana" panose="020B0604030504040204" pitchFamily="34" charset="0"/>
              </a:rPr>
              <a:t>U</a:t>
            </a:r>
            <a:r>
              <a:rPr lang="en-US" sz="1800">
                <a:latin typeface="Verdana" panose="020B0604030504040204" pitchFamily="34" charset="0"/>
              </a:rPr>
              <a:t> and </a:t>
            </a:r>
            <a:r>
              <a:rPr lang="en-US" sz="1800">
                <a:solidFill>
                  <a:srgbClr val="FF0000"/>
                </a:solidFill>
                <a:latin typeface="Verdana" panose="020B0604030504040204" pitchFamily="34" charset="0"/>
              </a:rPr>
              <a:t>X</a:t>
            </a:r>
            <a:r>
              <a:rPr lang="en-US" sz="1800">
                <a:latin typeface="Verdana" panose="020B0604030504040204" pitchFamily="34" charset="0"/>
              </a:rPr>
              <a:t> by </a:t>
            </a:r>
            <a:r>
              <a:rPr lang="en-US" sz="1800">
                <a:solidFill>
                  <a:srgbClr val="99CC00"/>
                </a:solidFill>
                <a:latin typeface="Verdana" panose="020B0604030504040204" pitchFamily="34" charset="0"/>
              </a:rPr>
              <a:t>L</a:t>
            </a:r>
          </a:p>
        </p:txBody>
      </p:sp>
      <p:sp>
        <p:nvSpPr>
          <p:cNvPr id="48146" name="Rectangle 38"/>
          <p:cNvSpPr>
            <a:spLocks noChangeArrowheads="1"/>
          </p:cNvSpPr>
          <p:nvPr/>
        </p:nvSpPr>
        <p:spPr bwMode="auto">
          <a:xfrm>
            <a:off x="5797550" y="5988050"/>
            <a:ext cx="3194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a:t>
            </a:r>
            <a:r>
              <a:rPr lang="en-US" sz="1600" b="1">
                <a:solidFill>
                  <a:srgbClr val="FFCDCD"/>
                </a:solidFill>
                <a:latin typeface="Verdana" panose="020B0604030504040204" pitchFamily="34" charset="0"/>
              </a:rPr>
              <a:t> </a:t>
            </a:r>
            <a:r>
              <a:rPr lang="en-US" sz="1600" b="1">
                <a:solidFill>
                  <a:srgbClr val="99CC00"/>
                </a:solidFill>
                <a:latin typeface="Verdana" panose="020B0604030504040204" pitchFamily="34" charset="0"/>
              </a:rPr>
              <a:t>UL</a:t>
            </a:r>
            <a:r>
              <a:rPr lang="en-US" sz="1600" b="1">
                <a:solidFill>
                  <a:srgbClr val="FFCDCD"/>
                </a:solidFill>
                <a:latin typeface="Verdana" panose="020B0604030504040204" pitchFamily="34" charset="0"/>
              </a:rPr>
              <a:t> SA DO RS HO TX</a:t>
            </a:r>
            <a:r>
              <a:rPr lang="en-US" sz="1600">
                <a:solidFill>
                  <a:srgbClr val="FF0000"/>
                </a:solidFill>
                <a:latin typeface="Verdana" panose="020B0604030504040204" pitchFamily="34" charset="0"/>
              </a:rPr>
              <a:t> </a:t>
            </a:r>
          </a:p>
        </p:txBody>
      </p:sp>
      <p:pic>
        <p:nvPicPr>
          <p:cNvPr id="48147" name="Picture 35"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800600"/>
            <a:ext cx="16002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8148" name="Group 46"/>
          <p:cNvGrpSpPr>
            <a:grpSpLocks/>
          </p:cNvGrpSpPr>
          <p:nvPr/>
        </p:nvGrpSpPr>
        <p:grpSpPr bwMode="auto">
          <a:xfrm>
            <a:off x="4749800" y="5486400"/>
            <a:ext cx="349250" cy="936625"/>
            <a:chOff x="2992" y="3456"/>
            <a:chExt cx="220" cy="590"/>
          </a:xfrm>
        </p:grpSpPr>
        <p:sp>
          <p:nvSpPr>
            <p:cNvPr id="12310" name="Rectangle 39"/>
            <p:cNvSpPr>
              <a:spLocks noChangeArrowheads="1"/>
            </p:cNvSpPr>
            <p:nvPr/>
          </p:nvSpPr>
          <p:spPr bwMode="auto">
            <a:xfrm>
              <a:off x="2992" y="3840"/>
              <a:ext cx="206" cy="20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2311" name="Rectangle 40"/>
            <p:cNvSpPr>
              <a:spLocks noChangeArrowheads="1"/>
            </p:cNvSpPr>
            <p:nvPr/>
          </p:nvSpPr>
          <p:spPr bwMode="auto">
            <a:xfrm>
              <a:off x="3006" y="3456"/>
              <a:ext cx="206" cy="20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sp>
        <p:nvSpPr>
          <p:cNvPr id="48151" name="Text Box 42"/>
          <p:cNvSpPr>
            <a:spLocks noChangeArrowheads="1"/>
          </p:cNvSpPr>
          <p:nvPr/>
        </p:nvSpPr>
        <p:spPr bwMode="auto">
          <a:xfrm>
            <a:off x="76200" y="1447800"/>
            <a:ext cx="1143000" cy="3667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1</a:t>
            </a:r>
          </a:p>
        </p:txBody>
      </p:sp>
      <p:sp>
        <p:nvSpPr>
          <p:cNvPr id="48152" name="Text Box 43"/>
          <p:cNvSpPr>
            <a:spLocks noChangeArrowheads="1"/>
          </p:cNvSpPr>
          <p:nvPr/>
        </p:nvSpPr>
        <p:spPr bwMode="auto">
          <a:xfrm>
            <a:off x="76200" y="3062288"/>
            <a:ext cx="1143000"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2</a:t>
            </a:r>
          </a:p>
        </p:txBody>
      </p:sp>
      <p:sp>
        <p:nvSpPr>
          <p:cNvPr id="48153" name="Text Box 45"/>
          <p:cNvSpPr>
            <a:spLocks noChangeArrowheads="1"/>
          </p:cNvSpPr>
          <p:nvPr/>
        </p:nvSpPr>
        <p:spPr bwMode="auto">
          <a:xfrm>
            <a:off x="76200" y="4814888"/>
            <a:ext cx="1143000"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3</a:t>
            </a:r>
          </a:p>
        </p:txBody>
      </p:sp>
    </p:spTree>
    <p:extLst>
      <p:ext uri="{BB962C8B-B14F-4D97-AF65-F5344CB8AC3E}">
        <p14:creationId xmlns:p14="http://schemas.microsoft.com/office/powerpoint/2010/main" val="173189499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8151"/>
                                        </p:tgtEl>
                                        <p:attrNameLst>
                                          <p:attrName>style.visibility</p:attrName>
                                        </p:attrNameLst>
                                      </p:cBhvr>
                                      <p:to>
                                        <p:strVal val="visible"/>
                                      </p:to>
                                    </p:set>
                                    <p:animEffect transition="in" filter="blinds(horizontal)">
                                      <p:cBhvr>
                                        <p:cTn id="7" dur="500"/>
                                        <p:tgtEl>
                                          <p:spTgt spid="48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 calcmode="lin" valueType="num">
                                      <p:cBhvr additive="base">
                                        <p:cTn id="12" dur="500" fill="hold"/>
                                        <p:tgtEl>
                                          <p:spTgt spid="48132"/>
                                        </p:tgtEl>
                                        <p:attrNameLst>
                                          <p:attrName>ppt_x</p:attrName>
                                        </p:attrNameLst>
                                      </p:cBhvr>
                                      <p:tavLst>
                                        <p:tav tm="0">
                                          <p:val>
                                            <p:strVal val="#ppt_x"/>
                                          </p:val>
                                        </p:tav>
                                        <p:tav tm="100000">
                                          <p:val>
                                            <p:strVal val="#ppt_x"/>
                                          </p:val>
                                        </p:tav>
                                      </p:tavLst>
                                    </p:anim>
                                    <p:anim calcmode="lin" valueType="num">
                                      <p:cBhvr additive="base">
                                        <p:cTn id="13"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4813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1"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checkerboard(across)">
                                      <p:cBhvr>
                                        <p:cTn id="22" dur="500"/>
                                        <p:tgtEl>
                                          <p:spTgt spid="481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48135"/>
                                        </p:tgtEl>
                                        <p:attrNameLst>
                                          <p:attrName>style.visibility</p:attrName>
                                        </p:attrNameLst>
                                      </p:cBhvr>
                                      <p:to>
                                        <p:strVal val="visible"/>
                                      </p:to>
                                    </p:set>
                                    <p:animEffect transition="in" filter="checkerboard(across)">
                                      <p:cBhvr>
                                        <p:cTn id="27" dur="500"/>
                                        <p:tgtEl>
                                          <p:spTgt spid="481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1" nodeType="clickEffect">
                                  <p:stCondLst>
                                    <p:cond delay="0"/>
                                  </p:stCondLst>
                                  <p:childTnLst>
                                    <p:set>
                                      <p:cBhvr>
                                        <p:cTn id="31" dur="1" fill="hold">
                                          <p:stCondLst>
                                            <p:cond delay="0"/>
                                          </p:stCondLst>
                                        </p:cTn>
                                        <p:tgtEl>
                                          <p:spTgt spid="48136"/>
                                        </p:tgtEl>
                                        <p:attrNameLst>
                                          <p:attrName>style.visibility</p:attrName>
                                        </p:attrNameLst>
                                      </p:cBhvr>
                                      <p:to>
                                        <p:strVal val="visible"/>
                                      </p:to>
                                    </p:set>
                                    <p:anim calcmode="lin" valueType="num">
                                      <p:cBhvr additive="base">
                                        <p:cTn id="32" dur="500" fill="hold"/>
                                        <p:tgtEl>
                                          <p:spTgt spid="48136"/>
                                        </p:tgtEl>
                                        <p:attrNameLst>
                                          <p:attrName>ppt_x</p:attrName>
                                        </p:attrNameLst>
                                      </p:cBhvr>
                                      <p:tavLst>
                                        <p:tav tm="0">
                                          <p:val>
                                            <p:strVal val="#ppt_x"/>
                                          </p:val>
                                        </p:tav>
                                        <p:tav tm="100000">
                                          <p:val>
                                            <p:strVal val="#ppt_x"/>
                                          </p:val>
                                        </p:tav>
                                      </p:tavLst>
                                    </p:anim>
                                    <p:anim calcmode="lin" valueType="num">
                                      <p:cBhvr additive="base">
                                        <p:cTn id="33" dur="500" fill="hold"/>
                                        <p:tgtEl>
                                          <p:spTgt spid="4813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1" nodeType="clickEffect">
                                  <p:stCondLst>
                                    <p:cond delay="0"/>
                                  </p:stCondLst>
                                  <p:childTnLst>
                                    <p:set>
                                      <p:cBhvr>
                                        <p:cTn id="37" dur="1" fill="hold">
                                          <p:stCondLst>
                                            <p:cond delay="0"/>
                                          </p:stCondLst>
                                        </p:cTn>
                                        <p:tgtEl>
                                          <p:spTgt spid="48152"/>
                                        </p:tgtEl>
                                        <p:attrNameLst>
                                          <p:attrName>style.visibility</p:attrName>
                                        </p:attrNameLst>
                                      </p:cBhvr>
                                      <p:to>
                                        <p:strVal val="visible"/>
                                      </p:to>
                                    </p:set>
                                    <p:animEffect transition="in" filter="blinds(horizontal)">
                                      <p:cBhvr>
                                        <p:cTn id="38" dur="500"/>
                                        <p:tgtEl>
                                          <p:spTgt spid="481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48137"/>
                                        </p:tgtEl>
                                        <p:attrNameLst>
                                          <p:attrName>style.visibility</p:attrName>
                                        </p:attrNameLst>
                                      </p:cBhvr>
                                      <p:to>
                                        <p:strVal val="visible"/>
                                      </p:to>
                                    </p:set>
                                    <p:anim calcmode="lin" valueType="num">
                                      <p:cBhvr additive="base">
                                        <p:cTn id="43" dur="500" fill="hold"/>
                                        <p:tgtEl>
                                          <p:spTgt spid="48137"/>
                                        </p:tgtEl>
                                        <p:attrNameLst>
                                          <p:attrName>ppt_x</p:attrName>
                                        </p:attrNameLst>
                                      </p:cBhvr>
                                      <p:tavLst>
                                        <p:tav tm="0">
                                          <p:val>
                                            <p:strVal val="#ppt_x"/>
                                          </p:val>
                                        </p:tav>
                                        <p:tav tm="100000">
                                          <p:val>
                                            <p:strVal val="#ppt_x"/>
                                          </p:val>
                                        </p:tav>
                                      </p:tavLst>
                                    </p:anim>
                                    <p:anim calcmode="lin" valueType="num">
                                      <p:cBhvr additive="base">
                                        <p:cTn id="44" dur="500" fill="hold"/>
                                        <p:tgtEl>
                                          <p:spTgt spid="4813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814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48141"/>
                                        </p:tgtEl>
                                        <p:attrNameLst>
                                          <p:attrName>style.visibility</p:attrName>
                                        </p:attrNameLst>
                                      </p:cBhvr>
                                      <p:to>
                                        <p:strVal val="visible"/>
                                      </p:to>
                                    </p:set>
                                    <p:animEffect transition="in" filter="checkerboard(across)">
                                      <p:cBhvr>
                                        <p:cTn id="53" dur="500"/>
                                        <p:tgtEl>
                                          <p:spTgt spid="481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32" fill="hold" grpId="1" nodeType="clickEffect">
                                  <p:stCondLst>
                                    <p:cond delay="0"/>
                                  </p:stCondLst>
                                  <p:childTnLst>
                                    <p:set>
                                      <p:cBhvr>
                                        <p:cTn id="57" dur="1" fill="hold">
                                          <p:stCondLst>
                                            <p:cond delay="0"/>
                                          </p:stCondLst>
                                        </p:cTn>
                                        <p:tgtEl>
                                          <p:spTgt spid="48138"/>
                                        </p:tgtEl>
                                        <p:attrNameLst>
                                          <p:attrName>style.visibility</p:attrName>
                                        </p:attrNameLst>
                                      </p:cBhvr>
                                      <p:to>
                                        <p:strVal val="visible"/>
                                      </p:to>
                                    </p:set>
                                    <p:animEffect transition="in" filter="diamond(out)">
                                      <p:cBhvr>
                                        <p:cTn id="58" dur="500"/>
                                        <p:tgtEl>
                                          <p:spTgt spid="4813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1" nodeType="clickEffect">
                                  <p:stCondLst>
                                    <p:cond delay="0"/>
                                  </p:stCondLst>
                                  <p:childTnLst>
                                    <p:set>
                                      <p:cBhvr>
                                        <p:cTn id="62" dur="1" fill="hold">
                                          <p:stCondLst>
                                            <p:cond delay="0"/>
                                          </p:stCondLst>
                                        </p:cTn>
                                        <p:tgtEl>
                                          <p:spTgt spid="48139"/>
                                        </p:tgtEl>
                                        <p:attrNameLst>
                                          <p:attrName>style.visibility</p:attrName>
                                        </p:attrNameLst>
                                      </p:cBhvr>
                                      <p:to>
                                        <p:strVal val="visible"/>
                                      </p:to>
                                    </p:set>
                                    <p:anim calcmode="lin" valueType="num">
                                      <p:cBhvr additive="base">
                                        <p:cTn id="63" dur="500" fill="hold"/>
                                        <p:tgtEl>
                                          <p:spTgt spid="48139"/>
                                        </p:tgtEl>
                                        <p:attrNameLst>
                                          <p:attrName>ppt_x</p:attrName>
                                        </p:attrNameLst>
                                      </p:cBhvr>
                                      <p:tavLst>
                                        <p:tav tm="0">
                                          <p:val>
                                            <p:strVal val="#ppt_x"/>
                                          </p:val>
                                        </p:tav>
                                        <p:tav tm="100000">
                                          <p:val>
                                            <p:strVal val="#ppt_x"/>
                                          </p:val>
                                        </p:tav>
                                      </p:tavLst>
                                    </p:anim>
                                    <p:anim calcmode="lin" valueType="num">
                                      <p:cBhvr additive="base">
                                        <p:cTn id="64" dur="500" fill="hold"/>
                                        <p:tgtEl>
                                          <p:spTgt spid="48139"/>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1" nodeType="clickEffect">
                                  <p:stCondLst>
                                    <p:cond delay="0"/>
                                  </p:stCondLst>
                                  <p:childTnLst>
                                    <p:set>
                                      <p:cBhvr>
                                        <p:cTn id="68" dur="1" fill="hold">
                                          <p:stCondLst>
                                            <p:cond delay="0"/>
                                          </p:stCondLst>
                                        </p:cTn>
                                        <p:tgtEl>
                                          <p:spTgt spid="48153"/>
                                        </p:tgtEl>
                                        <p:attrNameLst>
                                          <p:attrName>style.visibility</p:attrName>
                                        </p:attrNameLst>
                                      </p:cBhvr>
                                      <p:to>
                                        <p:strVal val="visible"/>
                                      </p:to>
                                    </p:set>
                                    <p:animEffect transition="in" filter="blinds(horizontal)">
                                      <p:cBhvr>
                                        <p:cTn id="69" dur="500"/>
                                        <p:tgtEl>
                                          <p:spTgt spid="4815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1" nodeType="clickEffect">
                                  <p:stCondLst>
                                    <p:cond delay="0"/>
                                  </p:stCondLst>
                                  <p:childTnLst>
                                    <p:set>
                                      <p:cBhvr>
                                        <p:cTn id="73" dur="1" fill="hold">
                                          <p:stCondLst>
                                            <p:cond delay="0"/>
                                          </p:stCondLst>
                                        </p:cTn>
                                        <p:tgtEl>
                                          <p:spTgt spid="48144"/>
                                        </p:tgtEl>
                                        <p:attrNameLst>
                                          <p:attrName>style.visibility</p:attrName>
                                        </p:attrNameLst>
                                      </p:cBhvr>
                                      <p:to>
                                        <p:strVal val="visible"/>
                                      </p:to>
                                    </p:set>
                                    <p:anim calcmode="lin" valueType="num">
                                      <p:cBhvr additive="base">
                                        <p:cTn id="74" dur="500" fill="hold"/>
                                        <p:tgtEl>
                                          <p:spTgt spid="48144"/>
                                        </p:tgtEl>
                                        <p:attrNameLst>
                                          <p:attrName>ppt_x</p:attrName>
                                        </p:attrNameLst>
                                      </p:cBhvr>
                                      <p:tavLst>
                                        <p:tav tm="0">
                                          <p:val>
                                            <p:strVal val="#ppt_x"/>
                                          </p:val>
                                        </p:tav>
                                        <p:tav tm="100000">
                                          <p:val>
                                            <p:strVal val="#ppt_x"/>
                                          </p:val>
                                        </p:tav>
                                      </p:tavLst>
                                    </p:anim>
                                    <p:anim calcmode="lin" valueType="num">
                                      <p:cBhvr additive="base">
                                        <p:cTn id="75" dur="500" fill="hold"/>
                                        <p:tgtEl>
                                          <p:spTgt spid="48144"/>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48147"/>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5" presetClass="entr" presetSubtype="10" fill="hold" nodeType="clickEffect">
                                  <p:stCondLst>
                                    <p:cond delay="0"/>
                                  </p:stCondLst>
                                  <p:childTnLst>
                                    <p:set>
                                      <p:cBhvr>
                                        <p:cTn id="83" dur="1" fill="hold">
                                          <p:stCondLst>
                                            <p:cond delay="0"/>
                                          </p:stCondLst>
                                        </p:cTn>
                                        <p:tgtEl>
                                          <p:spTgt spid="48148"/>
                                        </p:tgtEl>
                                        <p:attrNameLst>
                                          <p:attrName>style.visibility</p:attrName>
                                        </p:attrNameLst>
                                      </p:cBhvr>
                                      <p:to>
                                        <p:strVal val="visible"/>
                                      </p:to>
                                    </p:set>
                                    <p:animEffect transition="in" filter="checkerboard(across)">
                                      <p:cBhvr>
                                        <p:cTn id="84" dur="500"/>
                                        <p:tgtEl>
                                          <p:spTgt spid="4814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ntr" presetSubtype="10" fill="hold" grpId="1" nodeType="clickEffect">
                                  <p:stCondLst>
                                    <p:cond delay="0"/>
                                  </p:stCondLst>
                                  <p:childTnLst>
                                    <p:set>
                                      <p:cBhvr>
                                        <p:cTn id="88" dur="1" fill="hold">
                                          <p:stCondLst>
                                            <p:cond delay="0"/>
                                          </p:stCondLst>
                                        </p:cTn>
                                        <p:tgtEl>
                                          <p:spTgt spid="48145"/>
                                        </p:tgtEl>
                                        <p:attrNameLst>
                                          <p:attrName>style.visibility</p:attrName>
                                        </p:attrNameLst>
                                      </p:cBhvr>
                                      <p:to>
                                        <p:strVal val="visible"/>
                                      </p:to>
                                    </p:set>
                                    <p:animEffect transition="in" filter="checkerboard(across)">
                                      <p:cBhvr>
                                        <p:cTn id="89" dur="500"/>
                                        <p:tgtEl>
                                          <p:spTgt spid="4814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1" nodeType="clickEffect">
                                  <p:stCondLst>
                                    <p:cond delay="0"/>
                                  </p:stCondLst>
                                  <p:childTnLst>
                                    <p:set>
                                      <p:cBhvr>
                                        <p:cTn id="93" dur="1" fill="hold">
                                          <p:stCondLst>
                                            <p:cond delay="0"/>
                                          </p:stCondLst>
                                        </p:cTn>
                                        <p:tgtEl>
                                          <p:spTgt spid="48146"/>
                                        </p:tgtEl>
                                        <p:attrNameLst>
                                          <p:attrName>style.visibility</p:attrName>
                                        </p:attrNameLst>
                                      </p:cBhvr>
                                      <p:to>
                                        <p:strVal val="visible"/>
                                      </p:to>
                                    </p:set>
                                    <p:anim calcmode="lin" valueType="num">
                                      <p:cBhvr additive="base">
                                        <p:cTn id="94" dur="500" fill="hold"/>
                                        <p:tgtEl>
                                          <p:spTgt spid="48146"/>
                                        </p:tgtEl>
                                        <p:attrNameLst>
                                          <p:attrName>ppt_x</p:attrName>
                                        </p:attrNameLst>
                                      </p:cBhvr>
                                      <p:tavLst>
                                        <p:tav tm="0">
                                          <p:val>
                                            <p:strVal val="#ppt_x"/>
                                          </p:val>
                                        </p:tav>
                                        <p:tav tm="100000">
                                          <p:val>
                                            <p:strVal val="#ppt_x"/>
                                          </p:val>
                                        </p:tav>
                                      </p:tavLst>
                                    </p:anim>
                                    <p:anim calcmode="lin" valueType="num">
                                      <p:cBhvr additive="base">
                                        <p:cTn id="95" dur="500" fill="hold"/>
                                        <p:tgtEl>
                                          <p:spTgt spid="48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4" grpId="0" animBg="1"/>
      <p:bldP spid="48134" grpId="1" animBg="1" autoUpdateAnimBg="0"/>
      <p:bldP spid="48135" grpId="0" animBg="1"/>
      <p:bldP spid="48135" grpId="1" autoUpdateAnimBg="0"/>
      <p:bldP spid="48136" grpId="0" animBg="1"/>
      <p:bldP spid="48136" grpId="1" autoUpdateAnimBg="0"/>
      <p:bldP spid="48137" grpId="0" animBg="1"/>
      <p:bldP spid="48137" grpId="1" autoUpdateAnimBg="0"/>
      <p:bldP spid="48138" grpId="0" animBg="1"/>
      <p:bldP spid="48138" grpId="1" autoUpdateAnimBg="0"/>
      <p:bldP spid="48139" grpId="0" animBg="1"/>
      <p:bldP spid="48139" grpId="1" autoUpdateAnimBg="0"/>
      <p:bldP spid="48144" grpId="0" animBg="1"/>
      <p:bldP spid="48144" grpId="1" autoUpdateAnimBg="0"/>
      <p:bldP spid="48145" grpId="0" animBg="1"/>
      <p:bldP spid="48145" grpId="1" autoUpdateAnimBg="0"/>
      <p:bldP spid="48146" grpId="0" animBg="1"/>
      <p:bldP spid="48146" grpId="1" autoUpdateAnimBg="0"/>
      <p:bldP spid="48151" grpId="0" animBg="1"/>
      <p:bldP spid="48151" grpId="1" animBg="1" autoUpdateAnimBg="0"/>
      <p:bldP spid="48152" grpId="0" animBg="1"/>
      <p:bldP spid="48152" grpId="1" animBg="1" autoUpdateAnimBg="0"/>
      <p:bldP spid="48153" grpId="0" animBg="1"/>
      <p:bldP spid="48153" grpId="1"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descr="Green marble"/>
          <p:cNvSpPr>
            <a:spLocks noChangeArrowheads="1"/>
          </p:cNvSpPr>
          <p:nvPr/>
        </p:nvSpPr>
        <p:spPr bwMode="auto">
          <a:xfrm>
            <a:off x="1143000" y="152400"/>
            <a:ext cx="3505200" cy="679450"/>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en-AU" sz="3600" b="1" i="1">
                <a:effectLst>
                  <a:outerShdw blurRad="38100" dist="38100" dir="2700000" algn="tl">
                    <a:srgbClr val="C0C0C0"/>
                  </a:outerShdw>
                </a:effectLst>
                <a:latin typeface="Times New Roman" pitchFamily="18" charset="0"/>
                <a:cs typeface="Times New Roman" pitchFamily="18" charset="0"/>
              </a:rPr>
              <a:t>Solution; cont.:</a:t>
            </a:r>
          </a:p>
        </p:txBody>
      </p:sp>
      <p:sp>
        <p:nvSpPr>
          <p:cNvPr id="13315" name="Text Box 3"/>
          <p:cNvSpPr>
            <a:spLocks noChangeArrowheads="1"/>
          </p:cNvSpPr>
          <p:nvPr/>
        </p:nvSpPr>
        <p:spPr bwMode="auto">
          <a:xfrm>
            <a:off x="76200" y="990600"/>
            <a:ext cx="6172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latin typeface="Verdana" panose="020B0604030504040204" pitchFamily="34" charset="0"/>
              </a:rPr>
              <a:t>Step 3: Encrypt the blocks</a:t>
            </a:r>
          </a:p>
        </p:txBody>
      </p:sp>
      <p:sp>
        <p:nvSpPr>
          <p:cNvPr id="49156" name="Rectangle 4"/>
          <p:cNvSpPr>
            <a:spLocks noChangeArrowheads="1"/>
          </p:cNvSpPr>
          <p:nvPr/>
        </p:nvSpPr>
        <p:spPr bwMode="auto">
          <a:xfrm>
            <a:off x="76200" y="17970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a:t>
            </a:r>
            <a:r>
              <a:rPr lang="en-US" sz="1600" b="1">
                <a:solidFill>
                  <a:srgbClr val="FF0000"/>
                </a:solidFill>
                <a:latin typeface="Verdana" panose="020B0604030504040204" pitchFamily="34" charset="0"/>
              </a:rPr>
              <a:t> </a:t>
            </a:r>
            <a:r>
              <a:rPr lang="en-US" sz="1600" b="1">
                <a:solidFill>
                  <a:srgbClr val="FFCDCD"/>
                </a:solidFill>
                <a:latin typeface="Verdana" panose="020B0604030504040204" pitchFamily="34" charset="0"/>
              </a:rPr>
              <a:t>BA SX </a:t>
            </a:r>
            <a:r>
              <a:rPr lang="en-US" sz="1600" b="1">
                <a:solidFill>
                  <a:srgbClr val="FF0000"/>
                </a:solidFill>
                <a:latin typeface="Verdana" panose="020B0604030504040204" pitchFamily="34" charset="0"/>
              </a:rPr>
              <a:t>SA</a:t>
            </a:r>
            <a:r>
              <a:rPr lang="en-US" sz="1600" b="1">
                <a:solidFill>
                  <a:srgbClr val="FFCDCD"/>
                </a:solidFill>
                <a:latin typeface="Verdana" panose="020B0604030504040204" pitchFamily="34" charset="0"/>
              </a:rPr>
              <a:t> DO RS HO TX</a:t>
            </a:r>
            <a:r>
              <a:rPr lang="en-US" sz="1600">
                <a:solidFill>
                  <a:srgbClr val="FF0000"/>
                </a:solidFill>
                <a:latin typeface="Verdana" panose="020B0604030504040204" pitchFamily="34" charset="0"/>
              </a:rPr>
              <a:t> </a:t>
            </a:r>
          </a:p>
        </p:txBody>
      </p:sp>
      <p:pic>
        <p:nvPicPr>
          <p:cNvPr id="49157" name="Picture 6"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295400"/>
            <a:ext cx="160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9158" name="Text Box 8"/>
          <p:cNvSpPr>
            <a:spLocks noChangeArrowheads="1"/>
          </p:cNvSpPr>
          <p:nvPr/>
        </p:nvSpPr>
        <p:spPr bwMode="auto">
          <a:xfrm>
            <a:off x="5791200" y="1295400"/>
            <a:ext cx="33528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S</a:t>
            </a:r>
            <a:r>
              <a:rPr lang="en-US" sz="1800">
                <a:latin typeface="Verdana" panose="020B0604030504040204" pitchFamily="34" charset="0"/>
              </a:rPr>
              <a:t> and </a:t>
            </a:r>
            <a:r>
              <a:rPr lang="en-US" sz="1800">
                <a:solidFill>
                  <a:srgbClr val="FF0000"/>
                </a:solidFill>
                <a:latin typeface="Verdana" panose="020B0604030504040204" pitchFamily="34" charset="0"/>
              </a:rPr>
              <a:t>A</a:t>
            </a:r>
            <a:r>
              <a:rPr lang="en-US" sz="1800">
                <a:latin typeface="Verdana" panose="020B0604030504040204" pitchFamily="34" charset="0"/>
              </a:rPr>
              <a:t> fall in same row; then A will be replaced by </a:t>
            </a:r>
            <a:r>
              <a:rPr lang="en-US" sz="1800">
                <a:solidFill>
                  <a:srgbClr val="99CC00"/>
                </a:solidFill>
                <a:latin typeface="Verdana" panose="020B0604030504040204" pitchFamily="34" charset="0"/>
              </a:rPr>
              <a:t>A</a:t>
            </a:r>
            <a:r>
              <a:rPr lang="en-US" sz="1800">
                <a:latin typeface="Verdana" panose="020B0604030504040204" pitchFamily="34" charset="0"/>
              </a:rPr>
              <a:t> and M by </a:t>
            </a:r>
            <a:r>
              <a:rPr lang="en-US" sz="1800">
                <a:solidFill>
                  <a:srgbClr val="99CC00"/>
                </a:solidFill>
                <a:latin typeface="Verdana" panose="020B0604030504040204" pitchFamily="34" charset="0"/>
              </a:rPr>
              <a:t>Z</a:t>
            </a:r>
          </a:p>
        </p:txBody>
      </p:sp>
      <p:sp>
        <p:nvSpPr>
          <p:cNvPr id="49159" name="Rectangle 9"/>
          <p:cNvSpPr>
            <a:spLocks noChangeArrowheads="1"/>
          </p:cNvSpPr>
          <p:nvPr/>
        </p:nvSpPr>
        <p:spPr bwMode="auto">
          <a:xfrm>
            <a:off x="5789613" y="2392363"/>
            <a:ext cx="32019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a:t>
            </a:r>
            <a:r>
              <a:rPr lang="en-US" sz="1600" b="1">
                <a:solidFill>
                  <a:srgbClr val="FFCDCD"/>
                </a:solidFill>
                <a:latin typeface="Verdana" panose="020B0604030504040204" pitchFamily="34" charset="0"/>
              </a:rPr>
              <a:t> </a:t>
            </a:r>
            <a:r>
              <a:rPr lang="en-US" sz="1600" b="1">
                <a:solidFill>
                  <a:srgbClr val="99CC00"/>
                </a:solidFill>
                <a:latin typeface="Verdana" panose="020B0604030504040204" pitchFamily="34" charset="0"/>
              </a:rPr>
              <a:t>UL</a:t>
            </a:r>
            <a:r>
              <a:rPr lang="en-US" sz="1800">
                <a:latin typeface="Verdana" panose="020B0604030504040204" pitchFamily="34" charset="0"/>
              </a:rPr>
              <a:t> </a:t>
            </a:r>
            <a:r>
              <a:rPr lang="en-US" sz="1600" b="1">
                <a:solidFill>
                  <a:srgbClr val="99CC00"/>
                </a:solidFill>
                <a:latin typeface="Verdana" panose="020B0604030504040204" pitchFamily="34" charset="0"/>
              </a:rPr>
              <a:t>AZ</a:t>
            </a:r>
            <a:r>
              <a:rPr lang="en-US" sz="1600" b="1">
                <a:solidFill>
                  <a:srgbClr val="FFCDCD"/>
                </a:solidFill>
                <a:latin typeface="Verdana" panose="020B0604030504040204" pitchFamily="34" charset="0"/>
              </a:rPr>
              <a:t> DO RS HO TX</a:t>
            </a:r>
            <a:r>
              <a:rPr lang="en-US" sz="1600">
                <a:solidFill>
                  <a:srgbClr val="FF0000"/>
                </a:solidFill>
                <a:latin typeface="Verdana" panose="020B0604030504040204" pitchFamily="34" charset="0"/>
              </a:rPr>
              <a:t> </a:t>
            </a:r>
          </a:p>
        </p:txBody>
      </p:sp>
      <p:sp>
        <p:nvSpPr>
          <p:cNvPr id="49160" name="Rectangle 10"/>
          <p:cNvSpPr>
            <a:spLocks noChangeArrowheads="1"/>
          </p:cNvSpPr>
          <p:nvPr/>
        </p:nvSpPr>
        <p:spPr bwMode="auto">
          <a:xfrm>
            <a:off x="76200" y="34734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a:t>
            </a:r>
            <a:r>
              <a:rPr lang="en-US" sz="1600" b="1">
                <a:solidFill>
                  <a:srgbClr val="FF0000"/>
                </a:solidFill>
                <a:latin typeface="Verdana" panose="020B0604030504040204" pitchFamily="34" charset="0"/>
              </a:rPr>
              <a:t> </a:t>
            </a:r>
            <a:r>
              <a:rPr lang="en-US" sz="1600" b="1">
                <a:solidFill>
                  <a:srgbClr val="FFCDCD"/>
                </a:solidFill>
                <a:latin typeface="Verdana" panose="020B0604030504040204" pitchFamily="34" charset="0"/>
              </a:rPr>
              <a:t>BA SX SA </a:t>
            </a:r>
            <a:r>
              <a:rPr lang="en-US" sz="1600" b="1">
                <a:solidFill>
                  <a:srgbClr val="FF0000"/>
                </a:solidFill>
                <a:latin typeface="Verdana" panose="020B0604030504040204" pitchFamily="34" charset="0"/>
              </a:rPr>
              <a:t>DO</a:t>
            </a:r>
            <a:r>
              <a:rPr lang="en-US" sz="1600" b="1">
                <a:solidFill>
                  <a:srgbClr val="FFCDCD"/>
                </a:solidFill>
                <a:latin typeface="Verdana" panose="020B0604030504040204" pitchFamily="34" charset="0"/>
              </a:rPr>
              <a:t> RS HO TX</a:t>
            </a:r>
            <a:r>
              <a:rPr lang="en-US" sz="1600">
                <a:solidFill>
                  <a:srgbClr val="FF0000"/>
                </a:solidFill>
                <a:latin typeface="Verdana" panose="020B0604030504040204" pitchFamily="34" charset="0"/>
              </a:rPr>
              <a:t> </a:t>
            </a:r>
          </a:p>
        </p:txBody>
      </p:sp>
      <p:sp>
        <p:nvSpPr>
          <p:cNvPr id="49161" name="Text Box 11"/>
          <p:cNvSpPr>
            <a:spLocks noChangeArrowheads="1"/>
          </p:cNvSpPr>
          <p:nvPr/>
        </p:nvSpPr>
        <p:spPr bwMode="auto">
          <a:xfrm>
            <a:off x="5791200" y="2971800"/>
            <a:ext cx="3352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D</a:t>
            </a:r>
            <a:r>
              <a:rPr lang="en-US" sz="1800">
                <a:latin typeface="Verdana" panose="020B0604030504040204" pitchFamily="34" charset="0"/>
              </a:rPr>
              <a:t> and </a:t>
            </a:r>
            <a:r>
              <a:rPr lang="en-US" sz="1800">
                <a:solidFill>
                  <a:srgbClr val="FF0000"/>
                </a:solidFill>
                <a:latin typeface="Verdana" panose="020B0604030504040204" pitchFamily="34" charset="0"/>
              </a:rPr>
              <a:t>O</a:t>
            </a:r>
            <a:r>
              <a:rPr lang="en-US" sz="1800">
                <a:latin typeface="Verdana" panose="020B0604030504040204" pitchFamily="34" charset="0"/>
              </a:rPr>
              <a:t> are in different rows and different columns; then </a:t>
            </a:r>
            <a:r>
              <a:rPr lang="en-US" sz="1800">
                <a:solidFill>
                  <a:srgbClr val="FF0000"/>
                </a:solidFill>
                <a:latin typeface="Verdana" panose="020B0604030504040204" pitchFamily="34" charset="0"/>
              </a:rPr>
              <a:t>D</a:t>
            </a:r>
            <a:r>
              <a:rPr lang="en-US" sz="1800">
                <a:latin typeface="Verdana" panose="020B0604030504040204" pitchFamily="34" charset="0"/>
              </a:rPr>
              <a:t> will be replaced by </a:t>
            </a:r>
            <a:r>
              <a:rPr lang="en-US" sz="1600" b="1">
                <a:solidFill>
                  <a:srgbClr val="99CC00"/>
                </a:solidFill>
                <a:latin typeface="Verdana" panose="020B0604030504040204" pitchFamily="34" charset="0"/>
              </a:rPr>
              <a:t>M </a:t>
            </a:r>
            <a:r>
              <a:rPr lang="en-US" sz="1800">
                <a:latin typeface="Verdana" panose="020B0604030504040204" pitchFamily="34" charset="0"/>
              </a:rPr>
              <a:t>and </a:t>
            </a:r>
            <a:r>
              <a:rPr lang="en-US" sz="1800">
                <a:solidFill>
                  <a:srgbClr val="FF0000"/>
                </a:solidFill>
                <a:latin typeface="Verdana" panose="020B0604030504040204" pitchFamily="34" charset="0"/>
              </a:rPr>
              <a:t>O</a:t>
            </a:r>
            <a:r>
              <a:rPr lang="en-US" sz="1800">
                <a:latin typeface="Verdana" panose="020B0604030504040204" pitchFamily="34" charset="0"/>
              </a:rPr>
              <a:t> by </a:t>
            </a:r>
            <a:r>
              <a:rPr lang="en-US" sz="1600" b="1">
                <a:solidFill>
                  <a:srgbClr val="99CC00"/>
                </a:solidFill>
                <a:latin typeface="Verdana" panose="020B0604030504040204" pitchFamily="34" charset="0"/>
              </a:rPr>
              <a:t>N</a:t>
            </a:r>
          </a:p>
        </p:txBody>
      </p:sp>
      <p:sp>
        <p:nvSpPr>
          <p:cNvPr id="49162" name="Rectangle 12"/>
          <p:cNvSpPr>
            <a:spLocks noChangeArrowheads="1"/>
          </p:cNvSpPr>
          <p:nvPr/>
        </p:nvSpPr>
        <p:spPr bwMode="auto">
          <a:xfrm>
            <a:off x="5765800" y="4297363"/>
            <a:ext cx="32258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a:t>
            </a:r>
            <a:r>
              <a:rPr lang="en-US" sz="1600" b="1">
                <a:solidFill>
                  <a:srgbClr val="FFCDCD"/>
                </a:solidFill>
                <a:latin typeface="Verdana" panose="020B0604030504040204" pitchFamily="34" charset="0"/>
              </a:rPr>
              <a:t> </a:t>
            </a:r>
            <a:r>
              <a:rPr lang="en-US" sz="1600" b="1">
                <a:solidFill>
                  <a:srgbClr val="99CC00"/>
                </a:solidFill>
                <a:latin typeface="Verdana" panose="020B0604030504040204" pitchFamily="34" charset="0"/>
              </a:rPr>
              <a:t>UL</a:t>
            </a:r>
            <a:r>
              <a:rPr lang="en-US" sz="1600">
                <a:latin typeface="Verdana" panose="020B0604030504040204" pitchFamily="34" charset="0"/>
              </a:rPr>
              <a:t> </a:t>
            </a:r>
            <a:r>
              <a:rPr lang="en-US" sz="1600" b="1">
                <a:solidFill>
                  <a:srgbClr val="99CC00"/>
                </a:solidFill>
                <a:latin typeface="Verdana" panose="020B0604030504040204" pitchFamily="34" charset="0"/>
              </a:rPr>
              <a:t>AZ</a:t>
            </a:r>
            <a:r>
              <a:rPr lang="en-US" sz="1800">
                <a:latin typeface="Verdana" panose="020B0604030504040204" pitchFamily="34" charset="0"/>
              </a:rPr>
              <a:t> </a:t>
            </a:r>
            <a:r>
              <a:rPr lang="en-US" sz="1600" b="1">
                <a:solidFill>
                  <a:srgbClr val="99CC00"/>
                </a:solidFill>
                <a:latin typeface="Verdana" panose="020B0604030504040204" pitchFamily="34" charset="0"/>
              </a:rPr>
              <a:t>MN</a:t>
            </a:r>
            <a:r>
              <a:rPr lang="en-US" sz="1600" b="1">
                <a:solidFill>
                  <a:srgbClr val="FFCDCD"/>
                </a:solidFill>
                <a:latin typeface="Verdana" panose="020B0604030504040204" pitchFamily="34" charset="0"/>
              </a:rPr>
              <a:t> RS HO TX</a:t>
            </a:r>
            <a:r>
              <a:rPr lang="en-US" sz="1600">
                <a:solidFill>
                  <a:srgbClr val="FF0000"/>
                </a:solidFill>
                <a:latin typeface="Verdana" panose="020B0604030504040204" pitchFamily="34" charset="0"/>
              </a:rPr>
              <a:t> </a:t>
            </a:r>
          </a:p>
        </p:txBody>
      </p:sp>
      <p:pic>
        <p:nvPicPr>
          <p:cNvPr id="49163" name="Picture 14"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124200"/>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9164" name="Group 31"/>
          <p:cNvGrpSpPr>
            <a:grpSpLocks/>
          </p:cNvGrpSpPr>
          <p:nvPr/>
        </p:nvGrpSpPr>
        <p:grpSpPr bwMode="auto">
          <a:xfrm>
            <a:off x="3505200" y="3719513"/>
            <a:ext cx="990600" cy="574675"/>
            <a:chOff x="2208" y="2343"/>
            <a:chExt cx="624" cy="362"/>
          </a:xfrm>
        </p:grpSpPr>
        <p:sp>
          <p:nvSpPr>
            <p:cNvPr id="13338" name="Rectangle 15"/>
            <p:cNvSpPr>
              <a:spLocks noChangeArrowheads="1"/>
            </p:cNvSpPr>
            <p:nvPr/>
          </p:nvSpPr>
          <p:spPr bwMode="auto">
            <a:xfrm>
              <a:off x="2208" y="2343"/>
              <a:ext cx="206" cy="201"/>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3339" name="Rectangle 16"/>
            <p:cNvSpPr>
              <a:spLocks noChangeArrowheads="1"/>
            </p:cNvSpPr>
            <p:nvPr/>
          </p:nvSpPr>
          <p:spPr bwMode="auto">
            <a:xfrm>
              <a:off x="2626" y="2544"/>
              <a:ext cx="206" cy="161"/>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sp>
        <p:nvSpPr>
          <p:cNvPr id="49167" name="Rectangle 17"/>
          <p:cNvSpPr>
            <a:spLocks noChangeArrowheads="1"/>
          </p:cNvSpPr>
          <p:nvPr/>
        </p:nvSpPr>
        <p:spPr bwMode="auto">
          <a:xfrm>
            <a:off x="76200" y="53022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a:t>
            </a:r>
            <a:r>
              <a:rPr lang="en-US" sz="1600" b="1">
                <a:solidFill>
                  <a:srgbClr val="FF0000"/>
                </a:solidFill>
                <a:latin typeface="Verdana" panose="020B0604030504040204" pitchFamily="34" charset="0"/>
              </a:rPr>
              <a:t> </a:t>
            </a:r>
            <a:r>
              <a:rPr lang="en-US" sz="1600" b="1">
                <a:solidFill>
                  <a:srgbClr val="FFCDCD"/>
                </a:solidFill>
                <a:latin typeface="Verdana" panose="020B0604030504040204" pitchFamily="34" charset="0"/>
              </a:rPr>
              <a:t>BA SX SA DO </a:t>
            </a:r>
            <a:r>
              <a:rPr lang="en-US" sz="1600" b="1">
                <a:solidFill>
                  <a:srgbClr val="FF0000"/>
                </a:solidFill>
                <a:latin typeface="Verdana" panose="020B0604030504040204" pitchFamily="34" charset="0"/>
              </a:rPr>
              <a:t>RS</a:t>
            </a:r>
            <a:r>
              <a:rPr lang="en-US" sz="1600" b="1">
                <a:solidFill>
                  <a:srgbClr val="FFCDCD"/>
                </a:solidFill>
                <a:latin typeface="Verdana" panose="020B0604030504040204" pitchFamily="34" charset="0"/>
              </a:rPr>
              <a:t> HO TX</a:t>
            </a:r>
            <a:r>
              <a:rPr lang="en-US" sz="1600">
                <a:solidFill>
                  <a:srgbClr val="FF0000"/>
                </a:solidFill>
                <a:latin typeface="Verdana" panose="020B0604030504040204" pitchFamily="34" charset="0"/>
              </a:rPr>
              <a:t> </a:t>
            </a:r>
          </a:p>
        </p:txBody>
      </p:sp>
      <p:sp>
        <p:nvSpPr>
          <p:cNvPr id="49168" name="Text Box 18"/>
          <p:cNvSpPr>
            <a:spLocks noChangeArrowheads="1"/>
          </p:cNvSpPr>
          <p:nvPr/>
        </p:nvSpPr>
        <p:spPr bwMode="auto">
          <a:xfrm>
            <a:off x="5791200" y="4800600"/>
            <a:ext cx="33528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R</a:t>
            </a:r>
            <a:r>
              <a:rPr lang="en-US" sz="1800">
                <a:latin typeface="Verdana" panose="020B0604030504040204" pitchFamily="34" charset="0"/>
              </a:rPr>
              <a:t> and </a:t>
            </a:r>
            <a:r>
              <a:rPr lang="en-US" sz="1800">
                <a:solidFill>
                  <a:srgbClr val="FF0000"/>
                </a:solidFill>
                <a:latin typeface="Verdana" panose="020B0604030504040204" pitchFamily="34" charset="0"/>
              </a:rPr>
              <a:t>S</a:t>
            </a:r>
            <a:r>
              <a:rPr lang="en-US" sz="1800">
                <a:latin typeface="Verdana" panose="020B0604030504040204" pitchFamily="34" charset="0"/>
              </a:rPr>
              <a:t> fall in Same column; then </a:t>
            </a:r>
            <a:r>
              <a:rPr lang="en-US" sz="1800">
                <a:solidFill>
                  <a:srgbClr val="FF0000"/>
                </a:solidFill>
                <a:latin typeface="Verdana" panose="020B0604030504040204" pitchFamily="34" charset="0"/>
              </a:rPr>
              <a:t>R</a:t>
            </a:r>
            <a:r>
              <a:rPr lang="en-US" sz="1800">
                <a:latin typeface="Verdana" panose="020B0604030504040204" pitchFamily="34" charset="0"/>
              </a:rPr>
              <a:t> will be replaced by </a:t>
            </a:r>
            <a:r>
              <a:rPr lang="en-US" sz="1800">
                <a:solidFill>
                  <a:srgbClr val="99CC00"/>
                </a:solidFill>
                <a:latin typeface="Verdana" panose="020B0604030504040204" pitchFamily="34" charset="0"/>
              </a:rPr>
              <a:t>X</a:t>
            </a:r>
            <a:r>
              <a:rPr lang="en-US" sz="1800">
                <a:latin typeface="Verdana" panose="020B0604030504040204" pitchFamily="34" charset="0"/>
              </a:rPr>
              <a:t> and </a:t>
            </a:r>
            <a:r>
              <a:rPr lang="en-US" sz="1800">
                <a:solidFill>
                  <a:srgbClr val="FF0000"/>
                </a:solidFill>
                <a:latin typeface="Verdana" panose="020B0604030504040204" pitchFamily="34" charset="0"/>
              </a:rPr>
              <a:t>X</a:t>
            </a:r>
            <a:r>
              <a:rPr lang="en-US" sz="1800">
                <a:latin typeface="Verdana" panose="020B0604030504040204" pitchFamily="34" charset="0"/>
              </a:rPr>
              <a:t> by </a:t>
            </a:r>
            <a:r>
              <a:rPr lang="en-US" sz="1800">
                <a:solidFill>
                  <a:srgbClr val="99CC00"/>
                </a:solidFill>
                <a:latin typeface="Verdana" panose="020B0604030504040204" pitchFamily="34" charset="0"/>
              </a:rPr>
              <a:t>U</a:t>
            </a:r>
          </a:p>
        </p:txBody>
      </p:sp>
      <p:sp>
        <p:nvSpPr>
          <p:cNvPr id="49169" name="Rectangle 19"/>
          <p:cNvSpPr>
            <a:spLocks noChangeArrowheads="1"/>
          </p:cNvSpPr>
          <p:nvPr/>
        </p:nvSpPr>
        <p:spPr bwMode="auto">
          <a:xfrm>
            <a:off x="5756275" y="6216650"/>
            <a:ext cx="32353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 UL</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AZ</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MN</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XU</a:t>
            </a:r>
            <a:r>
              <a:rPr lang="en-US" sz="1600" b="1">
                <a:solidFill>
                  <a:srgbClr val="FFCDCD"/>
                </a:solidFill>
                <a:latin typeface="Verdana" panose="020B0604030504040204" pitchFamily="34" charset="0"/>
              </a:rPr>
              <a:t> HO TX</a:t>
            </a:r>
            <a:r>
              <a:rPr lang="en-US" sz="1600">
                <a:solidFill>
                  <a:srgbClr val="FF0000"/>
                </a:solidFill>
                <a:latin typeface="Verdana" panose="020B0604030504040204" pitchFamily="34" charset="0"/>
              </a:rPr>
              <a:t> </a:t>
            </a:r>
          </a:p>
        </p:txBody>
      </p:sp>
      <p:pic>
        <p:nvPicPr>
          <p:cNvPr id="49170" name="Picture 21"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800600"/>
            <a:ext cx="160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49171" name="Group 30"/>
          <p:cNvGrpSpPr>
            <a:grpSpLocks/>
          </p:cNvGrpSpPr>
          <p:nvPr/>
        </p:nvGrpSpPr>
        <p:grpSpPr bwMode="auto">
          <a:xfrm>
            <a:off x="4749800" y="5159375"/>
            <a:ext cx="349250" cy="1263650"/>
            <a:chOff x="2992" y="3250"/>
            <a:chExt cx="220" cy="796"/>
          </a:xfrm>
        </p:grpSpPr>
        <p:sp>
          <p:nvSpPr>
            <p:cNvPr id="13336" name="Rectangle 22"/>
            <p:cNvSpPr>
              <a:spLocks noChangeArrowheads="1"/>
            </p:cNvSpPr>
            <p:nvPr/>
          </p:nvSpPr>
          <p:spPr bwMode="auto">
            <a:xfrm>
              <a:off x="2992" y="3840"/>
              <a:ext cx="206" cy="20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3337" name="Rectangle 23"/>
            <p:cNvSpPr>
              <a:spLocks noChangeArrowheads="1"/>
            </p:cNvSpPr>
            <p:nvPr/>
          </p:nvSpPr>
          <p:spPr bwMode="auto">
            <a:xfrm>
              <a:off x="3006" y="3250"/>
              <a:ext cx="206" cy="20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grpSp>
        <p:nvGrpSpPr>
          <p:cNvPr id="49174" name="Group 29"/>
          <p:cNvGrpSpPr>
            <a:grpSpLocks/>
          </p:cNvGrpSpPr>
          <p:nvPr/>
        </p:nvGrpSpPr>
        <p:grpSpPr bwMode="auto">
          <a:xfrm>
            <a:off x="3497263" y="2638425"/>
            <a:ext cx="1608137" cy="320675"/>
            <a:chOff x="2203" y="1662"/>
            <a:chExt cx="1013" cy="202"/>
          </a:xfrm>
        </p:grpSpPr>
        <p:sp>
          <p:nvSpPr>
            <p:cNvPr id="13334" name="Rectangle 24"/>
            <p:cNvSpPr>
              <a:spLocks noChangeArrowheads="1"/>
            </p:cNvSpPr>
            <p:nvPr/>
          </p:nvSpPr>
          <p:spPr bwMode="auto">
            <a:xfrm>
              <a:off x="2203" y="1668"/>
              <a:ext cx="206" cy="19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3335" name="Rectangle 25"/>
            <p:cNvSpPr>
              <a:spLocks noChangeArrowheads="1"/>
            </p:cNvSpPr>
            <p:nvPr/>
          </p:nvSpPr>
          <p:spPr bwMode="auto">
            <a:xfrm>
              <a:off x="3010" y="1662"/>
              <a:ext cx="206" cy="19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sp>
        <p:nvSpPr>
          <p:cNvPr id="49177" name="Text Box 26"/>
          <p:cNvSpPr>
            <a:spLocks noChangeArrowheads="1"/>
          </p:cNvSpPr>
          <p:nvPr/>
        </p:nvSpPr>
        <p:spPr bwMode="auto">
          <a:xfrm>
            <a:off x="76200" y="1447800"/>
            <a:ext cx="1143000" cy="3667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4</a:t>
            </a:r>
          </a:p>
        </p:txBody>
      </p:sp>
      <p:sp>
        <p:nvSpPr>
          <p:cNvPr id="49178" name="Text Box 27"/>
          <p:cNvSpPr>
            <a:spLocks noChangeArrowheads="1"/>
          </p:cNvSpPr>
          <p:nvPr/>
        </p:nvSpPr>
        <p:spPr bwMode="auto">
          <a:xfrm>
            <a:off x="76200" y="3062288"/>
            <a:ext cx="1143000"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5</a:t>
            </a:r>
          </a:p>
        </p:txBody>
      </p:sp>
      <p:sp>
        <p:nvSpPr>
          <p:cNvPr id="49179" name="Text Box 28"/>
          <p:cNvSpPr>
            <a:spLocks noChangeArrowheads="1"/>
          </p:cNvSpPr>
          <p:nvPr/>
        </p:nvSpPr>
        <p:spPr bwMode="auto">
          <a:xfrm>
            <a:off x="76200" y="4814888"/>
            <a:ext cx="1143000"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6</a:t>
            </a:r>
          </a:p>
        </p:txBody>
      </p:sp>
    </p:spTree>
    <p:extLst>
      <p:ext uri="{BB962C8B-B14F-4D97-AF65-F5344CB8AC3E}">
        <p14:creationId xmlns:p14="http://schemas.microsoft.com/office/powerpoint/2010/main" val="41890589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9177"/>
                                        </p:tgtEl>
                                        <p:attrNameLst>
                                          <p:attrName>style.visibility</p:attrName>
                                        </p:attrNameLst>
                                      </p:cBhvr>
                                      <p:to>
                                        <p:strVal val="visible"/>
                                      </p:to>
                                    </p:set>
                                    <p:animEffect transition="in" filter="blinds(horizontal)">
                                      <p:cBhvr>
                                        <p:cTn id="7" dur="500"/>
                                        <p:tgtEl>
                                          <p:spTgt spid="491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9156"/>
                                        </p:tgtEl>
                                        <p:attrNameLst>
                                          <p:attrName>style.visibility</p:attrName>
                                        </p:attrNameLst>
                                      </p:cBhvr>
                                      <p:to>
                                        <p:strVal val="visible"/>
                                      </p:to>
                                    </p:set>
                                    <p:anim calcmode="lin" valueType="num">
                                      <p:cBhvr additive="base">
                                        <p:cTn id="12" dur="500" fill="hold"/>
                                        <p:tgtEl>
                                          <p:spTgt spid="49156"/>
                                        </p:tgtEl>
                                        <p:attrNameLst>
                                          <p:attrName>ppt_x</p:attrName>
                                        </p:attrNameLst>
                                      </p:cBhvr>
                                      <p:tavLst>
                                        <p:tav tm="0">
                                          <p:val>
                                            <p:strVal val="#ppt_x"/>
                                          </p:val>
                                        </p:tav>
                                        <p:tav tm="100000">
                                          <p:val>
                                            <p:strVal val="#ppt_x"/>
                                          </p:val>
                                        </p:tav>
                                      </p:tavLst>
                                    </p:anim>
                                    <p:anim calcmode="lin" valueType="num">
                                      <p:cBhvr additive="base">
                                        <p:cTn id="13"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4915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9174"/>
                                        </p:tgtEl>
                                        <p:attrNameLst>
                                          <p:attrName>style.visibility</p:attrName>
                                        </p:attrNameLst>
                                      </p:cBhvr>
                                      <p:to>
                                        <p:strVal val="visible"/>
                                      </p:to>
                                    </p:set>
                                    <p:animEffect transition="in" filter="checkerboard(across)">
                                      <p:cBhvr>
                                        <p:cTn id="22" dur="500"/>
                                        <p:tgtEl>
                                          <p:spTgt spid="49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49158"/>
                                        </p:tgtEl>
                                        <p:attrNameLst>
                                          <p:attrName>style.visibility</p:attrName>
                                        </p:attrNameLst>
                                      </p:cBhvr>
                                      <p:to>
                                        <p:strVal val="visible"/>
                                      </p:to>
                                    </p:set>
                                    <p:animEffect transition="in" filter="checkerboard(across)">
                                      <p:cBhvr>
                                        <p:cTn id="27" dur="500"/>
                                        <p:tgtEl>
                                          <p:spTgt spid="491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1" nodeType="clickEffect">
                                  <p:stCondLst>
                                    <p:cond delay="0"/>
                                  </p:stCondLst>
                                  <p:childTnLst>
                                    <p:set>
                                      <p:cBhvr>
                                        <p:cTn id="31" dur="1" fill="hold">
                                          <p:stCondLst>
                                            <p:cond delay="0"/>
                                          </p:stCondLst>
                                        </p:cTn>
                                        <p:tgtEl>
                                          <p:spTgt spid="49159"/>
                                        </p:tgtEl>
                                        <p:attrNameLst>
                                          <p:attrName>style.visibility</p:attrName>
                                        </p:attrNameLst>
                                      </p:cBhvr>
                                      <p:to>
                                        <p:strVal val="visible"/>
                                      </p:to>
                                    </p:set>
                                    <p:anim calcmode="lin" valueType="num">
                                      <p:cBhvr additive="base">
                                        <p:cTn id="32" dur="500" fill="hold"/>
                                        <p:tgtEl>
                                          <p:spTgt spid="49159"/>
                                        </p:tgtEl>
                                        <p:attrNameLst>
                                          <p:attrName>ppt_x</p:attrName>
                                        </p:attrNameLst>
                                      </p:cBhvr>
                                      <p:tavLst>
                                        <p:tav tm="0">
                                          <p:val>
                                            <p:strVal val="#ppt_x"/>
                                          </p:val>
                                        </p:tav>
                                        <p:tav tm="100000">
                                          <p:val>
                                            <p:strVal val="#ppt_x"/>
                                          </p:val>
                                        </p:tav>
                                      </p:tavLst>
                                    </p:anim>
                                    <p:anim calcmode="lin" valueType="num">
                                      <p:cBhvr additive="base">
                                        <p:cTn id="33" dur="500" fill="hold"/>
                                        <p:tgtEl>
                                          <p:spTgt spid="4915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1" nodeType="clickEffect">
                                  <p:stCondLst>
                                    <p:cond delay="0"/>
                                  </p:stCondLst>
                                  <p:childTnLst>
                                    <p:set>
                                      <p:cBhvr>
                                        <p:cTn id="37" dur="1" fill="hold">
                                          <p:stCondLst>
                                            <p:cond delay="0"/>
                                          </p:stCondLst>
                                        </p:cTn>
                                        <p:tgtEl>
                                          <p:spTgt spid="49178"/>
                                        </p:tgtEl>
                                        <p:attrNameLst>
                                          <p:attrName>style.visibility</p:attrName>
                                        </p:attrNameLst>
                                      </p:cBhvr>
                                      <p:to>
                                        <p:strVal val="visible"/>
                                      </p:to>
                                    </p:set>
                                    <p:animEffect transition="in" filter="blinds(horizontal)">
                                      <p:cBhvr>
                                        <p:cTn id="38" dur="500"/>
                                        <p:tgtEl>
                                          <p:spTgt spid="491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49160"/>
                                        </p:tgtEl>
                                        <p:attrNameLst>
                                          <p:attrName>style.visibility</p:attrName>
                                        </p:attrNameLst>
                                      </p:cBhvr>
                                      <p:to>
                                        <p:strVal val="visible"/>
                                      </p:to>
                                    </p:set>
                                    <p:anim calcmode="lin" valueType="num">
                                      <p:cBhvr additive="base">
                                        <p:cTn id="43" dur="500" fill="hold"/>
                                        <p:tgtEl>
                                          <p:spTgt spid="49160"/>
                                        </p:tgtEl>
                                        <p:attrNameLst>
                                          <p:attrName>ppt_x</p:attrName>
                                        </p:attrNameLst>
                                      </p:cBhvr>
                                      <p:tavLst>
                                        <p:tav tm="0">
                                          <p:val>
                                            <p:strVal val="#ppt_x"/>
                                          </p:val>
                                        </p:tav>
                                        <p:tav tm="100000">
                                          <p:val>
                                            <p:strVal val="#ppt_x"/>
                                          </p:val>
                                        </p:tav>
                                      </p:tavLst>
                                    </p:anim>
                                    <p:anim calcmode="lin" valueType="num">
                                      <p:cBhvr additive="base">
                                        <p:cTn id="44"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916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49164"/>
                                        </p:tgtEl>
                                        <p:attrNameLst>
                                          <p:attrName>style.visibility</p:attrName>
                                        </p:attrNameLst>
                                      </p:cBhvr>
                                      <p:to>
                                        <p:strVal val="visible"/>
                                      </p:to>
                                    </p:set>
                                    <p:animEffect transition="in" filter="checkerboard(across)">
                                      <p:cBhvr>
                                        <p:cTn id="53" dur="500"/>
                                        <p:tgtEl>
                                          <p:spTgt spid="4916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1" nodeType="clickEffect">
                                  <p:stCondLst>
                                    <p:cond delay="0"/>
                                  </p:stCondLst>
                                  <p:childTnLst>
                                    <p:set>
                                      <p:cBhvr>
                                        <p:cTn id="57" dur="1" fill="hold">
                                          <p:stCondLst>
                                            <p:cond delay="0"/>
                                          </p:stCondLst>
                                        </p:cTn>
                                        <p:tgtEl>
                                          <p:spTgt spid="49161"/>
                                        </p:tgtEl>
                                        <p:attrNameLst>
                                          <p:attrName>style.visibility</p:attrName>
                                        </p:attrNameLst>
                                      </p:cBhvr>
                                      <p:to>
                                        <p:strVal val="visible"/>
                                      </p:to>
                                    </p:set>
                                    <p:animEffect transition="in" filter="checkerboard(across)">
                                      <p:cBhvr>
                                        <p:cTn id="58" dur="500"/>
                                        <p:tgtEl>
                                          <p:spTgt spid="4916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1" nodeType="clickEffect">
                                  <p:stCondLst>
                                    <p:cond delay="0"/>
                                  </p:stCondLst>
                                  <p:childTnLst>
                                    <p:set>
                                      <p:cBhvr>
                                        <p:cTn id="62" dur="1" fill="hold">
                                          <p:stCondLst>
                                            <p:cond delay="0"/>
                                          </p:stCondLst>
                                        </p:cTn>
                                        <p:tgtEl>
                                          <p:spTgt spid="49162"/>
                                        </p:tgtEl>
                                        <p:attrNameLst>
                                          <p:attrName>style.visibility</p:attrName>
                                        </p:attrNameLst>
                                      </p:cBhvr>
                                      <p:to>
                                        <p:strVal val="visible"/>
                                      </p:to>
                                    </p:set>
                                    <p:anim calcmode="lin" valueType="num">
                                      <p:cBhvr additive="base">
                                        <p:cTn id="63" dur="500" fill="hold"/>
                                        <p:tgtEl>
                                          <p:spTgt spid="49162"/>
                                        </p:tgtEl>
                                        <p:attrNameLst>
                                          <p:attrName>ppt_x</p:attrName>
                                        </p:attrNameLst>
                                      </p:cBhvr>
                                      <p:tavLst>
                                        <p:tav tm="0">
                                          <p:val>
                                            <p:strVal val="#ppt_x"/>
                                          </p:val>
                                        </p:tav>
                                        <p:tav tm="100000">
                                          <p:val>
                                            <p:strVal val="#ppt_x"/>
                                          </p:val>
                                        </p:tav>
                                      </p:tavLst>
                                    </p:anim>
                                    <p:anim calcmode="lin" valueType="num">
                                      <p:cBhvr additive="base">
                                        <p:cTn id="64"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1" nodeType="clickEffect">
                                  <p:stCondLst>
                                    <p:cond delay="0"/>
                                  </p:stCondLst>
                                  <p:childTnLst>
                                    <p:set>
                                      <p:cBhvr>
                                        <p:cTn id="68" dur="1" fill="hold">
                                          <p:stCondLst>
                                            <p:cond delay="0"/>
                                          </p:stCondLst>
                                        </p:cTn>
                                        <p:tgtEl>
                                          <p:spTgt spid="49179"/>
                                        </p:tgtEl>
                                        <p:attrNameLst>
                                          <p:attrName>style.visibility</p:attrName>
                                        </p:attrNameLst>
                                      </p:cBhvr>
                                      <p:to>
                                        <p:strVal val="visible"/>
                                      </p:to>
                                    </p:set>
                                    <p:animEffect transition="in" filter="blinds(horizontal)">
                                      <p:cBhvr>
                                        <p:cTn id="69" dur="500"/>
                                        <p:tgtEl>
                                          <p:spTgt spid="4917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1" nodeType="clickEffect">
                                  <p:stCondLst>
                                    <p:cond delay="0"/>
                                  </p:stCondLst>
                                  <p:childTnLst>
                                    <p:set>
                                      <p:cBhvr>
                                        <p:cTn id="73" dur="1" fill="hold">
                                          <p:stCondLst>
                                            <p:cond delay="0"/>
                                          </p:stCondLst>
                                        </p:cTn>
                                        <p:tgtEl>
                                          <p:spTgt spid="49167"/>
                                        </p:tgtEl>
                                        <p:attrNameLst>
                                          <p:attrName>style.visibility</p:attrName>
                                        </p:attrNameLst>
                                      </p:cBhvr>
                                      <p:to>
                                        <p:strVal val="visible"/>
                                      </p:to>
                                    </p:set>
                                    <p:anim calcmode="lin" valueType="num">
                                      <p:cBhvr additive="base">
                                        <p:cTn id="74" dur="500" fill="hold"/>
                                        <p:tgtEl>
                                          <p:spTgt spid="49167"/>
                                        </p:tgtEl>
                                        <p:attrNameLst>
                                          <p:attrName>ppt_x</p:attrName>
                                        </p:attrNameLst>
                                      </p:cBhvr>
                                      <p:tavLst>
                                        <p:tav tm="0">
                                          <p:val>
                                            <p:strVal val="#ppt_x"/>
                                          </p:val>
                                        </p:tav>
                                        <p:tav tm="100000">
                                          <p:val>
                                            <p:strVal val="#ppt_x"/>
                                          </p:val>
                                        </p:tav>
                                      </p:tavLst>
                                    </p:anim>
                                    <p:anim calcmode="lin" valueType="num">
                                      <p:cBhvr additive="base">
                                        <p:cTn id="75" dur="500" fill="hold"/>
                                        <p:tgtEl>
                                          <p:spTgt spid="49167"/>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4917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5" presetClass="entr" presetSubtype="10" fill="hold" nodeType="clickEffect">
                                  <p:stCondLst>
                                    <p:cond delay="0"/>
                                  </p:stCondLst>
                                  <p:childTnLst>
                                    <p:set>
                                      <p:cBhvr>
                                        <p:cTn id="83" dur="1" fill="hold">
                                          <p:stCondLst>
                                            <p:cond delay="0"/>
                                          </p:stCondLst>
                                        </p:cTn>
                                        <p:tgtEl>
                                          <p:spTgt spid="49171"/>
                                        </p:tgtEl>
                                        <p:attrNameLst>
                                          <p:attrName>style.visibility</p:attrName>
                                        </p:attrNameLst>
                                      </p:cBhvr>
                                      <p:to>
                                        <p:strVal val="visible"/>
                                      </p:to>
                                    </p:set>
                                    <p:animEffect transition="in" filter="checkerboard(across)">
                                      <p:cBhvr>
                                        <p:cTn id="84" dur="500"/>
                                        <p:tgtEl>
                                          <p:spTgt spid="4917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ntr" presetSubtype="10" fill="hold" grpId="1" nodeType="clickEffect">
                                  <p:stCondLst>
                                    <p:cond delay="0"/>
                                  </p:stCondLst>
                                  <p:childTnLst>
                                    <p:set>
                                      <p:cBhvr>
                                        <p:cTn id="88" dur="1" fill="hold">
                                          <p:stCondLst>
                                            <p:cond delay="0"/>
                                          </p:stCondLst>
                                        </p:cTn>
                                        <p:tgtEl>
                                          <p:spTgt spid="49168"/>
                                        </p:tgtEl>
                                        <p:attrNameLst>
                                          <p:attrName>style.visibility</p:attrName>
                                        </p:attrNameLst>
                                      </p:cBhvr>
                                      <p:to>
                                        <p:strVal val="visible"/>
                                      </p:to>
                                    </p:set>
                                    <p:animEffect transition="in" filter="checkerboard(across)">
                                      <p:cBhvr>
                                        <p:cTn id="89" dur="500"/>
                                        <p:tgtEl>
                                          <p:spTgt spid="4916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1" nodeType="clickEffect">
                                  <p:stCondLst>
                                    <p:cond delay="0"/>
                                  </p:stCondLst>
                                  <p:childTnLst>
                                    <p:set>
                                      <p:cBhvr>
                                        <p:cTn id="93" dur="1" fill="hold">
                                          <p:stCondLst>
                                            <p:cond delay="0"/>
                                          </p:stCondLst>
                                        </p:cTn>
                                        <p:tgtEl>
                                          <p:spTgt spid="49169"/>
                                        </p:tgtEl>
                                        <p:attrNameLst>
                                          <p:attrName>style.visibility</p:attrName>
                                        </p:attrNameLst>
                                      </p:cBhvr>
                                      <p:to>
                                        <p:strVal val="visible"/>
                                      </p:to>
                                    </p:set>
                                    <p:anim calcmode="lin" valueType="num">
                                      <p:cBhvr additive="base">
                                        <p:cTn id="94" dur="500" fill="hold"/>
                                        <p:tgtEl>
                                          <p:spTgt spid="49169"/>
                                        </p:tgtEl>
                                        <p:attrNameLst>
                                          <p:attrName>ppt_x</p:attrName>
                                        </p:attrNameLst>
                                      </p:cBhvr>
                                      <p:tavLst>
                                        <p:tav tm="0">
                                          <p:val>
                                            <p:strVal val="#ppt_x"/>
                                          </p:val>
                                        </p:tav>
                                        <p:tav tm="100000">
                                          <p:val>
                                            <p:strVal val="#ppt_x"/>
                                          </p:val>
                                        </p:tav>
                                      </p:tavLst>
                                    </p:anim>
                                    <p:anim calcmode="lin" valueType="num">
                                      <p:cBhvr additive="base">
                                        <p:cTn id="95" dur="500" fill="hold"/>
                                        <p:tgtEl>
                                          <p:spTgt spid="49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8" grpId="0" animBg="1"/>
      <p:bldP spid="49158" grpId="1" autoUpdateAnimBg="0"/>
      <p:bldP spid="49159" grpId="0" animBg="1"/>
      <p:bldP spid="49159" grpId="1" autoUpdateAnimBg="0"/>
      <p:bldP spid="49160" grpId="0" animBg="1"/>
      <p:bldP spid="49160" grpId="1" autoUpdateAnimBg="0"/>
      <p:bldP spid="49161" grpId="0" animBg="1"/>
      <p:bldP spid="49161" grpId="1" autoUpdateAnimBg="0"/>
      <p:bldP spid="49162" grpId="0" animBg="1"/>
      <p:bldP spid="49162" grpId="1" autoUpdateAnimBg="0"/>
      <p:bldP spid="49167" grpId="0" animBg="1"/>
      <p:bldP spid="49167" grpId="1" autoUpdateAnimBg="0"/>
      <p:bldP spid="49168" grpId="0" animBg="1"/>
      <p:bldP spid="49168" grpId="1" autoUpdateAnimBg="0"/>
      <p:bldP spid="49169" grpId="0" animBg="1"/>
      <p:bldP spid="49169" grpId="1" autoUpdateAnimBg="0"/>
      <p:bldP spid="49177" grpId="0" animBg="1"/>
      <p:bldP spid="49177" grpId="1" animBg="1" autoUpdateAnimBg="0"/>
      <p:bldP spid="49178" grpId="0" animBg="1"/>
      <p:bldP spid="49178" grpId="1" animBg="1" autoUpdateAnimBg="0"/>
      <p:bldP spid="49179" grpId="0" animBg="1"/>
      <p:bldP spid="49179" grpId="1"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Green marble"/>
          <p:cNvSpPr>
            <a:spLocks noChangeArrowheads="1"/>
          </p:cNvSpPr>
          <p:nvPr/>
        </p:nvSpPr>
        <p:spPr bwMode="auto">
          <a:xfrm>
            <a:off x="1143000" y="152400"/>
            <a:ext cx="3505200" cy="679450"/>
          </a:xfrm>
          <a:prstGeom prst="rect">
            <a:avLst/>
          </a:prstGeom>
          <a:blipFill dpi="0" rotWithShape="1">
            <a:blip r:embed="rId2">
              <a:alphaModFix amt="98000"/>
            </a:blip>
            <a:srcRect/>
            <a:tile tx="0" ty="0" sx="100000" sy="100000" flip="none" algn="tl"/>
          </a:blipFill>
          <a:ln w="38100" cap="flat" algn="ctr">
            <a:solidFill>
              <a:srgbClr val="FF66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en-AU" sz="3600" b="1" i="1">
                <a:effectLst>
                  <a:outerShdw blurRad="38100" dist="38100" dir="2700000" algn="tl">
                    <a:srgbClr val="C0C0C0"/>
                  </a:outerShdw>
                </a:effectLst>
                <a:latin typeface="Times New Roman" pitchFamily="18" charset="0"/>
                <a:cs typeface="Times New Roman" pitchFamily="18" charset="0"/>
              </a:rPr>
              <a:t>Solution; cont.:</a:t>
            </a:r>
          </a:p>
        </p:txBody>
      </p:sp>
      <p:sp>
        <p:nvSpPr>
          <p:cNvPr id="14339" name="Text Box 3"/>
          <p:cNvSpPr>
            <a:spLocks noChangeArrowheads="1"/>
          </p:cNvSpPr>
          <p:nvPr/>
        </p:nvSpPr>
        <p:spPr bwMode="auto">
          <a:xfrm>
            <a:off x="76200" y="990600"/>
            <a:ext cx="6172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latin typeface="Verdana" panose="020B0604030504040204" pitchFamily="34" charset="0"/>
              </a:rPr>
              <a:t>Step 3: Encrypt the blocks</a:t>
            </a:r>
          </a:p>
        </p:txBody>
      </p:sp>
      <p:sp>
        <p:nvSpPr>
          <p:cNvPr id="50180" name="Rectangle 4"/>
          <p:cNvSpPr>
            <a:spLocks noChangeArrowheads="1"/>
          </p:cNvSpPr>
          <p:nvPr/>
        </p:nvSpPr>
        <p:spPr bwMode="auto">
          <a:xfrm>
            <a:off x="76200" y="17970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a:t>
            </a:r>
            <a:r>
              <a:rPr lang="en-US" sz="1600" b="1">
                <a:solidFill>
                  <a:srgbClr val="FF0000"/>
                </a:solidFill>
                <a:latin typeface="Verdana" panose="020B0604030504040204" pitchFamily="34" charset="0"/>
              </a:rPr>
              <a:t> </a:t>
            </a:r>
            <a:r>
              <a:rPr lang="en-US" sz="1600" b="1">
                <a:solidFill>
                  <a:srgbClr val="FFCDCD"/>
                </a:solidFill>
                <a:latin typeface="Verdana" panose="020B0604030504040204" pitchFamily="34" charset="0"/>
              </a:rPr>
              <a:t>BA SX SA DO RS </a:t>
            </a:r>
            <a:r>
              <a:rPr lang="en-US" sz="1600" b="1">
                <a:solidFill>
                  <a:srgbClr val="FF0000"/>
                </a:solidFill>
                <a:latin typeface="Verdana" panose="020B0604030504040204" pitchFamily="34" charset="0"/>
              </a:rPr>
              <a:t>HO</a:t>
            </a:r>
            <a:r>
              <a:rPr lang="en-US" sz="1600" b="1">
                <a:solidFill>
                  <a:srgbClr val="FFCDCD"/>
                </a:solidFill>
                <a:latin typeface="Verdana" panose="020B0604030504040204" pitchFamily="34" charset="0"/>
              </a:rPr>
              <a:t> TX</a:t>
            </a:r>
            <a:r>
              <a:rPr lang="en-US" sz="1600">
                <a:solidFill>
                  <a:srgbClr val="FF0000"/>
                </a:solidFill>
                <a:latin typeface="Verdana" panose="020B0604030504040204" pitchFamily="34" charset="0"/>
              </a:rPr>
              <a:t> </a:t>
            </a:r>
          </a:p>
        </p:txBody>
      </p:sp>
      <p:pic>
        <p:nvPicPr>
          <p:cNvPr id="50181" name="Picture 5"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295400"/>
            <a:ext cx="160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0182" name="Text Box 6"/>
          <p:cNvSpPr>
            <a:spLocks noChangeArrowheads="1"/>
          </p:cNvSpPr>
          <p:nvPr/>
        </p:nvSpPr>
        <p:spPr bwMode="auto">
          <a:xfrm>
            <a:off x="5791200" y="1143000"/>
            <a:ext cx="3352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H</a:t>
            </a:r>
            <a:r>
              <a:rPr lang="en-US" sz="1800">
                <a:latin typeface="Verdana" panose="020B0604030504040204" pitchFamily="34" charset="0"/>
              </a:rPr>
              <a:t> and </a:t>
            </a:r>
            <a:r>
              <a:rPr lang="en-US" sz="1800">
                <a:solidFill>
                  <a:srgbClr val="FF0000"/>
                </a:solidFill>
                <a:latin typeface="Verdana" panose="020B0604030504040204" pitchFamily="34" charset="0"/>
              </a:rPr>
              <a:t>O</a:t>
            </a:r>
            <a:r>
              <a:rPr lang="en-US" sz="1800">
                <a:latin typeface="Verdana" panose="020B0604030504040204" pitchFamily="34" charset="0"/>
              </a:rPr>
              <a:t> are in different rows and different columns; then </a:t>
            </a:r>
            <a:r>
              <a:rPr lang="en-US" sz="1800">
                <a:solidFill>
                  <a:srgbClr val="FF0000"/>
                </a:solidFill>
                <a:latin typeface="Verdana" panose="020B0604030504040204" pitchFamily="34" charset="0"/>
              </a:rPr>
              <a:t>H</a:t>
            </a:r>
            <a:r>
              <a:rPr lang="en-US" sz="1800">
                <a:latin typeface="Verdana" panose="020B0604030504040204" pitchFamily="34" charset="0"/>
              </a:rPr>
              <a:t> will be replaced by </a:t>
            </a:r>
            <a:r>
              <a:rPr lang="en-US" sz="1800" b="1">
                <a:solidFill>
                  <a:srgbClr val="99CC00"/>
                </a:solidFill>
                <a:latin typeface="Verdana" panose="020B0604030504040204" pitchFamily="34" charset="0"/>
              </a:rPr>
              <a:t>T</a:t>
            </a:r>
            <a:r>
              <a:rPr lang="en-US" sz="1800">
                <a:latin typeface="Verdana" panose="020B0604030504040204" pitchFamily="34" charset="0"/>
              </a:rPr>
              <a:t> and </a:t>
            </a:r>
            <a:r>
              <a:rPr lang="en-US" sz="1800">
                <a:solidFill>
                  <a:srgbClr val="FF0000"/>
                </a:solidFill>
                <a:latin typeface="Verdana" panose="020B0604030504040204" pitchFamily="34" charset="0"/>
              </a:rPr>
              <a:t>O</a:t>
            </a:r>
            <a:r>
              <a:rPr lang="en-US" sz="1800">
                <a:latin typeface="Verdana" panose="020B0604030504040204" pitchFamily="34" charset="0"/>
              </a:rPr>
              <a:t> by </a:t>
            </a:r>
            <a:r>
              <a:rPr lang="en-US" sz="1800" b="1">
                <a:solidFill>
                  <a:srgbClr val="99CC00"/>
                </a:solidFill>
                <a:latin typeface="Verdana" panose="020B0604030504040204" pitchFamily="34" charset="0"/>
              </a:rPr>
              <a:t>W</a:t>
            </a:r>
            <a:endParaRPr lang="en-US" sz="1800">
              <a:solidFill>
                <a:srgbClr val="99CC00"/>
              </a:solidFill>
              <a:latin typeface="Verdana" panose="020B0604030504040204" pitchFamily="34" charset="0"/>
            </a:endParaRPr>
          </a:p>
        </p:txBody>
      </p:sp>
      <p:sp>
        <p:nvSpPr>
          <p:cNvPr id="50183" name="Rectangle 7"/>
          <p:cNvSpPr>
            <a:spLocks noChangeArrowheads="1"/>
          </p:cNvSpPr>
          <p:nvPr/>
        </p:nvSpPr>
        <p:spPr bwMode="auto">
          <a:xfrm>
            <a:off x="5730875" y="2406650"/>
            <a:ext cx="326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 UL</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AZ</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MN</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XU</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TW</a:t>
            </a:r>
            <a:r>
              <a:rPr lang="en-US" sz="1600" b="1">
                <a:solidFill>
                  <a:srgbClr val="FFCDCD"/>
                </a:solidFill>
                <a:latin typeface="Verdana" panose="020B0604030504040204" pitchFamily="34" charset="0"/>
              </a:rPr>
              <a:t> TX</a:t>
            </a:r>
            <a:r>
              <a:rPr lang="en-US" sz="1600">
                <a:solidFill>
                  <a:srgbClr val="FF0000"/>
                </a:solidFill>
                <a:latin typeface="Verdana" panose="020B0604030504040204" pitchFamily="34" charset="0"/>
              </a:rPr>
              <a:t> </a:t>
            </a:r>
          </a:p>
        </p:txBody>
      </p:sp>
      <p:sp>
        <p:nvSpPr>
          <p:cNvPr id="50184" name="Rectangle 8"/>
          <p:cNvSpPr>
            <a:spLocks noChangeArrowheads="1"/>
          </p:cNvSpPr>
          <p:nvPr/>
        </p:nvSpPr>
        <p:spPr bwMode="auto">
          <a:xfrm>
            <a:off x="76200" y="3473450"/>
            <a:ext cx="3289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FFCDCD"/>
                </a:solidFill>
                <a:latin typeface="Verdana" panose="020B0604030504040204" pitchFamily="34" charset="0"/>
              </a:rPr>
              <a:t>AM BA SX SA DO RS HO </a:t>
            </a:r>
            <a:r>
              <a:rPr lang="en-US" sz="1600" b="1">
                <a:solidFill>
                  <a:srgbClr val="FF0000"/>
                </a:solidFill>
                <a:latin typeface="Verdana" panose="020B0604030504040204" pitchFamily="34" charset="0"/>
              </a:rPr>
              <a:t>TX</a:t>
            </a:r>
            <a:r>
              <a:rPr lang="en-US" sz="1600">
                <a:solidFill>
                  <a:srgbClr val="FFCDCD"/>
                </a:solidFill>
                <a:latin typeface="Verdana" panose="020B0604030504040204" pitchFamily="34" charset="0"/>
              </a:rPr>
              <a:t> </a:t>
            </a:r>
          </a:p>
        </p:txBody>
      </p:sp>
      <p:sp>
        <p:nvSpPr>
          <p:cNvPr id="50185" name="Text Box 9"/>
          <p:cNvSpPr>
            <a:spLocks noChangeArrowheads="1"/>
          </p:cNvSpPr>
          <p:nvPr/>
        </p:nvSpPr>
        <p:spPr bwMode="auto">
          <a:xfrm>
            <a:off x="5791200" y="2971800"/>
            <a:ext cx="3352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50000"/>
              </a:spcBef>
              <a:buFontTx/>
              <a:buNone/>
            </a:pPr>
            <a:r>
              <a:rPr lang="en-US" sz="1800">
                <a:solidFill>
                  <a:srgbClr val="FF0000"/>
                </a:solidFill>
                <a:latin typeface="Verdana" panose="020B0604030504040204" pitchFamily="34" charset="0"/>
              </a:rPr>
              <a:t>T</a:t>
            </a:r>
            <a:r>
              <a:rPr lang="en-US" sz="1800">
                <a:latin typeface="Verdana" panose="020B0604030504040204" pitchFamily="34" charset="0"/>
              </a:rPr>
              <a:t> and </a:t>
            </a:r>
            <a:r>
              <a:rPr lang="en-US" sz="1800">
                <a:solidFill>
                  <a:srgbClr val="FF0000"/>
                </a:solidFill>
                <a:latin typeface="Verdana" panose="020B0604030504040204" pitchFamily="34" charset="0"/>
              </a:rPr>
              <a:t>X</a:t>
            </a:r>
            <a:r>
              <a:rPr lang="en-US" sz="1800">
                <a:latin typeface="Verdana" panose="020B0604030504040204" pitchFamily="34" charset="0"/>
              </a:rPr>
              <a:t> are in different rows and different columns; then </a:t>
            </a:r>
            <a:r>
              <a:rPr lang="en-US" sz="1800">
                <a:solidFill>
                  <a:srgbClr val="FF0000"/>
                </a:solidFill>
                <a:latin typeface="Verdana" panose="020B0604030504040204" pitchFamily="34" charset="0"/>
              </a:rPr>
              <a:t>T</a:t>
            </a:r>
            <a:r>
              <a:rPr lang="en-US" sz="1800">
                <a:latin typeface="Verdana" panose="020B0604030504040204" pitchFamily="34" charset="0"/>
              </a:rPr>
              <a:t> will be replaced by </a:t>
            </a:r>
            <a:r>
              <a:rPr lang="en-US" sz="1600" b="1">
                <a:solidFill>
                  <a:srgbClr val="99CC00"/>
                </a:solidFill>
                <a:latin typeface="Verdana" panose="020B0604030504040204" pitchFamily="34" charset="0"/>
              </a:rPr>
              <a:t>U</a:t>
            </a:r>
            <a:r>
              <a:rPr lang="en-US" sz="1800">
                <a:latin typeface="Verdana" panose="020B0604030504040204" pitchFamily="34" charset="0"/>
              </a:rPr>
              <a:t> and </a:t>
            </a:r>
            <a:r>
              <a:rPr lang="en-US" sz="1800">
                <a:solidFill>
                  <a:srgbClr val="FF0000"/>
                </a:solidFill>
                <a:latin typeface="Verdana" panose="020B0604030504040204" pitchFamily="34" charset="0"/>
              </a:rPr>
              <a:t>X</a:t>
            </a:r>
            <a:r>
              <a:rPr lang="en-US" sz="1800">
                <a:latin typeface="Verdana" panose="020B0604030504040204" pitchFamily="34" charset="0"/>
              </a:rPr>
              <a:t> by </a:t>
            </a:r>
            <a:r>
              <a:rPr lang="en-US" sz="1600" b="1">
                <a:solidFill>
                  <a:srgbClr val="99CC00"/>
                </a:solidFill>
                <a:latin typeface="Verdana" panose="020B0604030504040204" pitchFamily="34" charset="0"/>
              </a:rPr>
              <a:t>O</a:t>
            </a:r>
          </a:p>
        </p:txBody>
      </p:sp>
      <p:sp>
        <p:nvSpPr>
          <p:cNvPr id="50186" name="Rectangle 10"/>
          <p:cNvSpPr>
            <a:spLocks noChangeArrowheads="1"/>
          </p:cNvSpPr>
          <p:nvPr/>
        </p:nvSpPr>
        <p:spPr bwMode="auto">
          <a:xfrm>
            <a:off x="5757863" y="4311650"/>
            <a:ext cx="323373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600" b="1">
                <a:solidFill>
                  <a:srgbClr val="99CC00"/>
                </a:solidFill>
                <a:latin typeface="Verdana" panose="020B0604030504040204" pitchFamily="34" charset="0"/>
              </a:rPr>
              <a:t>TA IG UL</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AZ</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MN</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XU</a:t>
            </a:r>
            <a:r>
              <a:rPr lang="en-US" sz="1600">
                <a:solidFill>
                  <a:srgbClr val="99CC00"/>
                </a:solidFill>
                <a:latin typeface="Verdana" panose="020B0604030504040204" pitchFamily="34" charset="0"/>
              </a:rPr>
              <a:t> </a:t>
            </a:r>
            <a:r>
              <a:rPr lang="en-US" sz="1600" b="1">
                <a:solidFill>
                  <a:srgbClr val="99CC00"/>
                </a:solidFill>
                <a:latin typeface="Verdana" panose="020B0604030504040204" pitchFamily="34" charset="0"/>
              </a:rPr>
              <a:t>TW UO</a:t>
            </a:r>
          </a:p>
        </p:txBody>
      </p:sp>
      <p:pic>
        <p:nvPicPr>
          <p:cNvPr id="50187" name="Picture 11" descr="737493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124200"/>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50188" name="Group 27"/>
          <p:cNvGrpSpPr>
            <a:grpSpLocks/>
          </p:cNvGrpSpPr>
          <p:nvPr/>
        </p:nvGrpSpPr>
        <p:grpSpPr bwMode="auto">
          <a:xfrm>
            <a:off x="3505200" y="3124200"/>
            <a:ext cx="1585913" cy="865188"/>
            <a:chOff x="2208" y="1968"/>
            <a:chExt cx="999" cy="545"/>
          </a:xfrm>
        </p:grpSpPr>
        <p:sp>
          <p:nvSpPr>
            <p:cNvPr id="14358" name="Rectangle 12"/>
            <p:cNvSpPr>
              <a:spLocks noChangeArrowheads="1"/>
            </p:cNvSpPr>
            <p:nvPr/>
          </p:nvSpPr>
          <p:spPr bwMode="auto">
            <a:xfrm>
              <a:off x="2208" y="1968"/>
              <a:ext cx="206" cy="201"/>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4359" name="Rectangle 13"/>
            <p:cNvSpPr>
              <a:spLocks noChangeArrowheads="1"/>
            </p:cNvSpPr>
            <p:nvPr/>
          </p:nvSpPr>
          <p:spPr bwMode="auto">
            <a:xfrm>
              <a:off x="3001" y="2352"/>
              <a:ext cx="206" cy="161"/>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sp>
        <p:nvSpPr>
          <p:cNvPr id="50191" name="Rectangle 14"/>
          <p:cNvSpPr>
            <a:spLocks noChangeArrowheads="1"/>
          </p:cNvSpPr>
          <p:nvPr/>
        </p:nvSpPr>
        <p:spPr bwMode="auto">
          <a:xfrm>
            <a:off x="60325" y="5440363"/>
            <a:ext cx="35972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800" b="1">
                <a:solidFill>
                  <a:srgbClr val="FF0000"/>
                </a:solidFill>
                <a:latin typeface="Verdana" panose="020B0604030504040204" pitchFamily="34" charset="0"/>
              </a:rPr>
              <a:t>AM BA SX SA DO RS HO TX</a:t>
            </a:r>
            <a:r>
              <a:rPr lang="en-US" sz="1800">
                <a:solidFill>
                  <a:srgbClr val="FF0000"/>
                </a:solidFill>
                <a:latin typeface="Verdana" panose="020B0604030504040204" pitchFamily="34" charset="0"/>
              </a:rPr>
              <a:t> </a:t>
            </a:r>
          </a:p>
        </p:txBody>
      </p:sp>
      <p:grpSp>
        <p:nvGrpSpPr>
          <p:cNvPr id="50192" name="Group 26"/>
          <p:cNvGrpSpPr>
            <a:grpSpLocks/>
          </p:cNvGrpSpPr>
          <p:nvPr/>
        </p:nvGrpSpPr>
        <p:grpSpPr bwMode="auto">
          <a:xfrm>
            <a:off x="3505200" y="1295400"/>
            <a:ext cx="631825" cy="996950"/>
            <a:chOff x="2208" y="816"/>
            <a:chExt cx="398" cy="628"/>
          </a:xfrm>
        </p:grpSpPr>
        <p:sp>
          <p:nvSpPr>
            <p:cNvPr id="14356" name="Rectangle 20"/>
            <p:cNvSpPr>
              <a:spLocks noChangeArrowheads="1"/>
            </p:cNvSpPr>
            <p:nvPr/>
          </p:nvSpPr>
          <p:spPr bwMode="auto">
            <a:xfrm>
              <a:off x="2400" y="816"/>
              <a:ext cx="206" cy="19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sp>
          <p:nvSpPr>
            <p:cNvPr id="14357" name="Rectangle 21"/>
            <p:cNvSpPr>
              <a:spLocks noChangeArrowheads="1"/>
            </p:cNvSpPr>
            <p:nvPr/>
          </p:nvSpPr>
          <p:spPr bwMode="auto">
            <a:xfrm>
              <a:off x="2208" y="1248"/>
              <a:ext cx="206" cy="196"/>
            </a:xfrm>
            <a:prstGeom prst="rect">
              <a:avLst/>
            </a:prstGeom>
            <a:solidFill>
              <a:srgbClr val="FF99CC">
                <a:alpha val="2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endParaRPr lang="en-US" sz="1800">
                <a:latin typeface="Verdana" panose="020B0604030504040204" pitchFamily="34" charset="0"/>
              </a:endParaRPr>
            </a:p>
          </p:txBody>
        </p:sp>
      </p:grpSp>
      <p:sp>
        <p:nvSpPr>
          <p:cNvPr id="50195" name="Rectangle 22"/>
          <p:cNvSpPr>
            <a:spLocks noChangeArrowheads="1"/>
          </p:cNvSpPr>
          <p:nvPr/>
        </p:nvSpPr>
        <p:spPr bwMode="auto">
          <a:xfrm>
            <a:off x="5564188" y="5440363"/>
            <a:ext cx="3616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r" rtl="1">
              <a:spcBef>
                <a:spcPct val="0"/>
              </a:spcBef>
              <a:buFontTx/>
              <a:buNone/>
            </a:pPr>
            <a:r>
              <a:rPr lang="en-US" sz="1800" b="1">
                <a:solidFill>
                  <a:srgbClr val="99CC00"/>
                </a:solidFill>
                <a:latin typeface="Verdana" panose="020B0604030504040204" pitchFamily="34" charset="0"/>
              </a:rPr>
              <a:t>TA IG UL</a:t>
            </a:r>
            <a:r>
              <a:rPr lang="en-US" sz="1800">
                <a:solidFill>
                  <a:srgbClr val="99CC00"/>
                </a:solidFill>
                <a:latin typeface="Verdana" panose="020B0604030504040204" pitchFamily="34" charset="0"/>
              </a:rPr>
              <a:t> </a:t>
            </a:r>
            <a:r>
              <a:rPr lang="en-US" sz="1800" b="1">
                <a:solidFill>
                  <a:srgbClr val="99CC00"/>
                </a:solidFill>
                <a:latin typeface="Verdana" panose="020B0604030504040204" pitchFamily="34" charset="0"/>
              </a:rPr>
              <a:t>AZ</a:t>
            </a:r>
            <a:r>
              <a:rPr lang="en-US" sz="1800">
                <a:solidFill>
                  <a:srgbClr val="99CC00"/>
                </a:solidFill>
                <a:latin typeface="Verdana" panose="020B0604030504040204" pitchFamily="34" charset="0"/>
              </a:rPr>
              <a:t> </a:t>
            </a:r>
            <a:r>
              <a:rPr lang="en-US" sz="1800" b="1">
                <a:solidFill>
                  <a:srgbClr val="99CC00"/>
                </a:solidFill>
                <a:latin typeface="Verdana" panose="020B0604030504040204" pitchFamily="34" charset="0"/>
              </a:rPr>
              <a:t>MN</a:t>
            </a:r>
            <a:r>
              <a:rPr lang="en-US" sz="1800">
                <a:solidFill>
                  <a:srgbClr val="99CC00"/>
                </a:solidFill>
                <a:latin typeface="Verdana" panose="020B0604030504040204" pitchFamily="34" charset="0"/>
              </a:rPr>
              <a:t> </a:t>
            </a:r>
            <a:r>
              <a:rPr lang="en-US" sz="1800" b="1">
                <a:solidFill>
                  <a:srgbClr val="99CC00"/>
                </a:solidFill>
                <a:latin typeface="Verdana" panose="020B0604030504040204" pitchFamily="34" charset="0"/>
              </a:rPr>
              <a:t>XU</a:t>
            </a:r>
            <a:r>
              <a:rPr lang="en-US" sz="1800">
                <a:solidFill>
                  <a:srgbClr val="99CC00"/>
                </a:solidFill>
                <a:latin typeface="Verdana" panose="020B0604030504040204" pitchFamily="34" charset="0"/>
              </a:rPr>
              <a:t> </a:t>
            </a:r>
            <a:r>
              <a:rPr lang="en-US" sz="1800" b="1">
                <a:solidFill>
                  <a:srgbClr val="99CC00"/>
                </a:solidFill>
                <a:latin typeface="Verdana" panose="020B0604030504040204" pitchFamily="34" charset="0"/>
              </a:rPr>
              <a:t>TW UO	</a:t>
            </a:r>
          </a:p>
        </p:txBody>
      </p:sp>
      <p:pic>
        <p:nvPicPr>
          <p:cNvPr id="50196" name="Picture 23" descr="j016300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740150" y="5133975"/>
            <a:ext cx="174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0197" name="Text Box 24"/>
          <p:cNvSpPr>
            <a:spLocks noChangeArrowheads="1"/>
          </p:cNvSpPr>
          <p:nvPr/>
        </p:nvSpPr>
        <p:spPr bwMode="auto">
          <a:xfrm>
            <a:off x="76200" y="1447800"/>
            <a:ext cx="1143000" cy="3667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7</a:t>
            </a:r>
          </a:p>
        </p:txBody>
      </p:sp>
      <p:sp>
        <p:nvSpPr>
          <p:cNvPr id="50198" name="Text Box 25"/>
          <p:cNvSpPr>
            <a:spLocks noChangeArrowheads="1"/>
          </p:cNvSpPr>
          <p:nvPr/>
        </p:nvSpPr>
        <p:spPr bwMode="auto">
          <a:xfrm>
            <a:off x="76200" y="3062288"/>
            <a:ext cx="1143000"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Block 8</a:t>
            </a:r>
          </a:p>
        </p:txBody>
      </p:sp>
      <p:sp>
        <p:nvSpPr>
          <p:cNvPr id="50199" name="Text Box 28"/>
          <p:cNvSpPr>
            <a:spLocks noChangeArrowheads="1"/>
          </p:cNvSpPr>
          <p:nvPr/>
        </p:nvSpPr>
        <p:spPr bwMode="auto">
          <a:xfrm>
            <a:off x="76200" y="4891088"/>
            <a:ext cx="1143000"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defRPr/>
            </a:pPr>
            <a:r>
              <a:rPr lang="en-US">
                <a:solidFill>
                  <a:srgbClr val="FF0000"/>
                </a:solidFill>
                <a:effectLst>
                  <a:outerShdw blurRad="38100" dist="38100" dir="2700000" algn="tl">
                    <a:srgbClr val="000000"/>
                  </a:outerShdw>
                </a:effectLst>
              </a:rPr>
              <a:t>Finally</a:t>
            </a:r>
          </a:p>
        </p:txBody>
      </p:sp>
    </p:spTree>
    <p:extLst>
      <p:ext uri="{BB962C8B-B14F-4D97-AF65-F5344CB8AC3E}">
        <p14:creationId xmlns:p14="http://schemas.microsoft.com/office/powerpoint/2010/main" val="10508172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0197"/>
                                        </p:tgtEl>
                                        <p:attrNameLst>
                                          <p:attrName>style.visibility</p:attrName>
                                        </p:attrNameLst>
                                      </p:cBhvr>
                                      <p:to>
                                        <p:strVal val="visible"/>
                                      </p:to>
                                    </p:set>
                                    <p:animEffect transition="in" filter="blinds(horizontal)">
                                      <p:cBhvr>
                                        <p:cTn id="7" dur="500"/>
                                        <p:tgtEl>
                                          <p:spTgt spid="50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 calcmode="lin" valueType="num">
                                      <p:cBhvr additive="base">
                                        <p:cTn id="12" dur="500" fill="hold"/>
                                        <p:tgtEl>
                                          <p:spTgt spid="50180"/>
                                        </p:tgtEl>
                                        <p:attrNameLst>
                                          <p:attrName>ppt_x</p:attrName>
                                        </p:attrNameLst>
                                      </p:cBhvr>
                                      <p:tavLst>
                                        <p:tav tm="0">
                                          <p:val>
                                            <p:strVal val="#ppt_x"/>
                                          </p:val>
                                        </p:tav>
                                        <p:tav tm="100000">
                                          <p:val>
                                            <p:strVal val="#ppt_x"/>
                                          </p:val>
                                        </p:tav>
                                      </p:tavLst>
                                    </p:anim>
                                    <p:anim calcmode="lin" valueType="num">
                                      <p:cBhvr additive="base">
                                        <p:cTn id="13"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018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0192"/>
                                        </p:tgtEl>
                                        <p:attrNameLst>
                                          <p:attrName>style.visibility</p:attrName>
                                        </p:attrNameLst>
                                      </p:cBhvr>
                                      <p:to>
                                        <p:strVal val="visible"/>
                                      </p:to>
                                    </p:set>
                                    <p:animEffect transition="in" filter="checkerboard(across)">
                                      <p:cBhvr>
                                        <p:cTn id="22" dur="500"/>
                                        <p:tgtEl>
                                          <p:spTgt spid="501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checkerboard(across)">
                                      <p:cBhvr>
                                        <p:cTn id="27" dur="500"/>
                                        <p:tgtEl>
                                          <p:spTgt spid="50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1" nodeType="clickEffect">
                                  <p:stCondLst>
                                    <p:cond delay="0"/>
                                  </p:stCondLst>
                                  <p:childTnLst>
                                    <p:set>
                                      <p:cBhvr>
                                        <p:cTn id="31" dur="1" fill="hold">
                                          <p:stCondLst>
                                            <p:cond delay="0"/>
                                          </p:stCondLst>
                                        </p:cTn>
                                        <p:tgtEl>
                                          <p:spTgt spid="50183"/>
                                        </p:tgtEl>
                                        <p:attrNameLst>
                                          <p:attrName>style.visibility</p:attrName>
                                        </p:attrNameLst>
                                      </p:cBhvr>
                                      <p:to>
                                        <p:strVal val="visible"/>
                                      </p:to>
                                    </p:set>
                                    <p:anim calcmode="lin" valueType="num">
                                      <p:cBhvr additive="base">
                                        <p:cTn id="32" dur="500" fill="hold"/>
                                        <p:tgtEl>
                                          <p:spTgt spid="50183"/>
                                        </p:tgtEl>
                                        <p:attrNameLst>
                                          <p:attrName>ppt_x</p:attrName>
                                        </p:attrNameLst>
                                      </p:cBhvr>
                                      <p:tavLst>
                                        <p:tav tm="0">
                                          <p:val>
                                            <p:strVal val="#ppt_x"/>
                                          </p:val>
                                        </p:tav>
                                        <p:tav tm="100000">
                                          <p:val>
                                            <p:strVal val="#ppt_x"/>
                                          </p:val>
                                        </p:tav>
                                      </p:tavLst>
                                    </p:anim>
                                    <p:anim calcmode="lin" valueType="num">
                                      <p:cBhvr additive="base">
                                        <p:cTn id="33"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1" nodeType="clickEffect">
                                  <p:stCondLst>
                                    <p:cond delay="0"/>
                                  </p:stCondLst>
                                  <p:childTnLst>
                                    <p:set>
                                      <p:cBhvr>
                                        <p:cTn id="37" dur="1" fill="hold">
                                          <p:stCondLst>
                                            <p:cond delay="0"/>
                                          </p:stCondLst>
                                        </p:cTn>
                                        <p:tgtEl>
                                          <p:spTgt spid="50198"/>
                                        </p:tgtEl>
                                        <p:attrNameLst>
                                          <p:attrName>style.visibility</p:attrName>
                                        </p:attrNameLst>
                                      </p:cBhvr>
                                      <p:to>
                                        <p:strVal val="visible"/>
                                      </p:to>
                                    </p:set>
                                    <p:animEffect transition="in" filter="blinds(horizontal)">
                                      <p:cBhvr>
                                        <p:cTn id="38" dur="500"/>
                                        <p:tgtEl>
                                          <p:spTgt spid="5019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50184"/>
                                        </p:tgtEl>
                                        <p:attrNameLst>
                                          <p:attrName>style.visibility</p:attrName>
                                        </p:attrNameLst>
                                      </p:cBhvr>
                                      <p:to>
                                        <p:strVal val="visible"/>
                                      </p:to>
                                    </p:set>
                                    <p:anim calcmode="lin" valueType="num">
                                      <p:cBhvr additive="base">
                                        <p:cTn id="43" dur="500" fill="hold"/>
                                        <p:tgtEl>
                                          <p:spTgt spid="50184"/>
                                        </p:tgtEl>
                                        <p:attrNameLst>
                                          <p:attrName>ppt_x</p:attrName>
                                        </p:attrNameLst>
                                      </p:cBhvr>
                                      <p:tavLst>
                                        <p:tav tm="0">
                                          <p:val>
                                            <p:strVal val="#ppt_x"/>
                                          </p:val>
                                        </p:tav>
                                        <p:tav tm="100000">
                                          <p:val>
                                            <p:strVal val="#ppt_x"/>
                                          </p:val>
                                        </p:tav>
                                      </p:tavLst>
                                    </p:anim>
                                    <p:anim calcmode="lin" valueType="num">
                                      <p:cBhvr additive="base">
                                        <p:cTn id="44" dur="500" fill="hold"/>
                                        <p:tgtEl>
                                          <p:spTgt spid="5018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018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50188"/>
                                        </p:tgtEl>
                                        <p:attrNameLst>
                                          <p:attrName>style.visibility</p:attrName>
                                        </p:attrNameLst>
                                      </p:cBhvr>
                                      <p:to>
                                        <p:strVal val="visible"/>
                                      </p:to>
                                    </p:set>
                                    <p:animEffect transition="in" filter="checkerboard(across)">
                                      <p:cBhvr>
                                        <p:cTn id="53" dur="500"/>
                                        <p:tgtEl>
                                          <p:spTgt spid="5018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1" nodeType="clickEffect">
                                  <p:stCondLst>
                                    <p:cond delay="0"/>
                                  </p:stCondLst>
                                  <p:childTnLst>
                                    <p:set>
                                      <p:cBhvr>
                                        <p:cTn id="57" dur="1" fill="hold">
                                          <p:stCondLst>
                                            <p:cond delay="0"/>
                                          </p:stCondLst>
                                        </p:cTn>
                                        <p:tgtEl>
                                          <p:spTgt spid="50185"/>
                                        </p:tgtEl>
                                        <p:attrNameLst>
                                          <p:attrName>style.visibility</p:attrName>
                                        </p:attrNameLst>
                                      </p:cBhvr>
                                      <p:to>
                                        <p:strVal val="visible"/>
                                      </p:to>
                                    </p:set>
                                    <p:animEffect transition="in" filter="checkerboard(across)">
                                      <p:cBhvr>
                                        <p:cTn id="58" dur="500"/>
                                        <p:tgtEl>
                                          <p:spTgt spid="5018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1" nodeType="clickEffect">
                                  <p:stCondLst>
                                    <p:cond delay="0"/>
                                  </p:stCondLst>
                                  <p:childTnLst>
                                    <p:set>
                                      <p:cBhvr>
                                        <p:cTn id="62" dur="1" fill="hold">
                                          <p:stCondLst>
                                            <p:cond delay="0"/>
                                          </p:stCondLst>
                                        </p:cTn>
                                        <p:tgtEl>
                                          <p:spTgt spid="50186"/>
                                        </p:tgtEl>
                                        <p:attrNameLst>
                                          <p:attrName>style.visibility</p:attrName>
                                        </p:attrNameLst>
                                      </p:cBhvr>
                                      <p:to>
                                        <p:strVal val="visible"/>
                                      </p:to>
                                    </p:set>
                                    <p:anim calcmode="lin" valueType="num">
                                      <p:cBhvr additive="base">
                                        <p:cTn id="63" dur="500" fill="hold"/>
                                        <p:tgtEl>
                                          <p:spTgt spid="50186"/>
                                        </p:tgtEl>
                                        <p:attrNameLst>
                                          <p:attrName>ppt_x</p:attrName>
                                        </p:attrNameLst>
                                      </p:cBhvr>
                                      <p:tavLst>
                                        <p:tav tm="0">
                                          <p:val>
                                            <p:strVal val="#ppt_x"/>
                                          </p:val>
                                        </p:tav>
                                        <p:tav tm="100000">
                                          <p:val>
                                            <p:strVal val="#ppt_x"/>
                                          </p:val>
                                        </p:tav>
                                      </p:tavLst>
                                    </p:anim>
                                    <p:anim calcmode="lin" valueType="num">
                                      <p:cBhvr additive="base">
                                        <p:cTn id="64" dur="500" fill="hold"/>
                                        <p:tgtEl>
                                          <p:spTgt spid="50186"/>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1" nodeType="clickEffect">
                                  <p:stCondLst>
                                    <p:cond delay="0"/>
                                  </p:stCondLst>
                                  <p:childTnLst>
                                    <p:set>
                                      <p:cBhvr>
                                        <p:cTn id="68" dur="1" fill="hold">
                                          <p:stCondLst>
                                            <p:cond delay="0"/>
                                          </p:stCondLst>
                                        </p:cTn>
                                        <p:tgtEl>
                                          <p:spTgt spid="50199"/>
                                        </p:tgtEl>
                                        <p:attrNameLst>
                                          <p:attrName>style.visibility</p:attrName>
                                        </p:attrNameLst>
                                      </p:cBhvr>
                                      <p:to>
                                        <p:strVal val="visible"/>
                                      </p:to>
                                    </p:set>
                                    <p:animEffect transition="in" filter="blinds(horizontal)">
                                      <p:cBhvr>
                                        <p:cTn id="69" dur="500"/>
                                        <p:tgtEl>
                                          <p:spTgt spid="5019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nodeType="clickEffect">
                                  <p:stCondLst>
                                    <p:cond delay="0"/>
                                  </p:stCondLst>
                                  <p:childTnLst>
                                    <p:set>
                                      <p:cBhvr>
                                        <p:cTn id="73" dur="1" fill="hold">
                                          <p:stCondLst>
                                            <p:cond delay="0"/>
                                          </p:stCondLst>
                                        </p:cTn>
                                        <p:tgtEl>
                                          <p:spTgt spid="50196"/>
                                        </p:tgtEl>
                                        <p:attrNameLst>
                                          <p:attrName>style.visibility</p:attrName>
                                        </p:attrNameLst>
                                      </p:cBhvr>
                                      <p:to>
                                        <p:strVal val="visible"/>
                                      </p:to>
                                    </p:set>
                                    <p:animEffect transition="in" filter="diamond(out)">
                                      <p:cBhvr>
                                        <p:cTn id="74" dur="500"/>
                                        <p:tgtEl>
                                          <p:spTgt spid="5019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1" nodeType="clickEffect">
                                  <p:stCondLst>
                                    <p:cond delay="0"/>
                                  </p:stCondLst>
                                  <p:childTnLst>
                                    <p:set>
                                      <p:cBhvr>
                                        <p:cTn id="78" dur="1" fill="hold">
                                          <p:stCondLst>
                                            <p:cond delay="0"/>
                                          </p:stCondLst>
                                        </p:cTn>
                                        <p:tgtEl>
                                          <p:spTgt spid="50191"/>
                                        </p:tgtEl>
                                        <p:attrNameLst>
                                          <p:attrName>style.visibility</p:attrName>
                                        </p:attrNameLst>
                                      </p:cBhvr>
                                      <p:to>
                                        <p:strVal val="visible"/>
                                      </p:to>
                                    </p:set>
                                    <p:anim calcmode="lin" valueType="num">
                                      <p:cBhvr additive="base">
                                        <p:cTn id="79" dur="500" fill="hold"/>
                                        <p:tgtEl>
                                          <p:spTgt spid="50191"/>
                                        </p:tgtEl>
                                        <p:attrNameLst>
                                          <p:attrName>ppt_x</p:attrName>
                                        </p:attrNameLst>
                                      </p:cBhvr>
                                      <p:tavLst>
                                        <p:tav tm="0">
                                          <p:val>
                                            <p:strVal val="#ppt_x"/>
                                          </p:val>
                                        </p:tav>
                                        <p:tav tm="100000">
                                          <p:val>
                                            <p:strVal val="#ppt_x"/>
                                          </p:val>
                                        </p:tav>
                                      </p:tavLst>
                                    </p:anim>
                                    <p:anim calcmode="lin" valueType="num">
                                      <p:cBhvr additive="base">
                                        <p:cTn id="80" dur="500" fill="hold"/>
                                        <p:tgtEl>
                                          <p:spTgt spid="50191"/>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8" presetClass="entr" presetSubtype="32" fill="hold" grpId="1" nodeType="clickEffect">
                                  <p:stCondLst>
                                    <p:cond delay="0"/>
                                  </p:stCondLst>
                                  <p:childTnLst>
                                    <p:set>
                                      <p:cBhvr>
                                        <p:cTn id="84" dur="1" fill="hold">
                                          <p:stCondLst>
                                            <p:cond delay="0"/>
                                          </p:stCondLst>
                                        </p:cTn>
                                        <p:tgtEl>
                                          <p:spTgt spid="50195"/>
                                        </p:tgtEl>
                                        <p:attrNameLst>
                                          <p:attrName>style.visibility</p:attrName>
                                        </p:attrNameLst>
                                      </p:cBhvr>
                                      <p:to>
                                        <p:strVal val="visible"/>
                                      </p:to>
                                    </p:set>
                                    <p:animEffect transition="in" filter="diamond(out)">
                                      <p:cBhvr>
                                        <p:cTn id="85" dur="500"/>
                                        <p:tgtEl>
                                          <p:spTgt spid="5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utoUpdateAnimBg="0"/>
      <p:bldP spid="50182" grpId="0" animBg="1"/>
      <p:bldP spid="50182" grpId="1" autoUpdateAnimBg="0"/>
      <p:bldP spid="50183" grpId="0" animBg="1"/>
      <p:bldP spid="50183" grpId="1" autoUpdateAnimBg="0"/>
      <p:bldP spid="50184" grpId="0" animBg="1"/>
      <p:bldP spid="50184" grpId="1" autoUpdateAnimBg="0"/>
      <p:bldP spid="50185" grpId="0" animBg="1"/>
      <p:bldP spid="50185" grpId="1" autoUpdateAnimBg="0"/>
      <p:bldP spid="50186" grpId="0" animBg="1"/>
      <p:bldP spid="50186" grpId="1" autoUpdateAnimBg="0"/>
      <p:bldP spid="50191" grpId="0" animBg="1"/>
      <p:bldP spid="50191" grpId="1" autoUpdateAnimBg="0"/>
      <p:bldP spid="50195" grpId="0" animBg="1"/>
      <p:bldP spid="50195" grpId="1" autoUpdateAnimBg="0"/>
      <p:bldP spid="50197" grpId="0" animBg="1"/>
      <p:bldP spid="50197" grpId="1" animBg="1" autoUpdateAnimBg="0"/>
      <p:bldP spid="50198" grpId="0" animBg="1"/>
      <p:bldP spid="50198" grpId="1" animBg="1" autoUpdateAnimBg="0"/>
      <p:bldP spid="50199" grpId="0" animBg="1"/>
      <p:bldP spid="50199" grpId="1"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1600200"/>
            <a:ext cx="853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en-US" sz="5400" b="1" i="1">
                <a:solidFill>
                  <a:srgbClr val="6AF4A5"/>
                </a:solidFill>
                <a:effectLst>
                  <a:outerShdw blurRad="38100" dist="38100" dir="2700000" algn="tl">
                    <a:srgbClr val="000000"/>
                  </a:outerShdw>
                </a:effectLst>
                <a:latin typeface="Times New Roman" pitchFamily="18" charset="0"/>
                <a:cs typeface="Times New Roman" pitchFamily="18" charset="0"/>
              </a:rPr>
              <a:t>2-1 </a:t>
            </a:r>
            <a:r>
              <a:rPr lang="en-AU" sz="5400" b="1" i="1">
                <a:solidFill>
                  <a:srgbClr val="6AF4A5"/>
                </a:solidFill>
                <a:effectLst>
                  <a:outerShdw blurRad="38100" dist="38100" dir="2700000" algn="tl">
                    <a:srgbClr val="000000"/>
                  </a:outerShdw>
                </a:effectLst>
                <a:latin typeface="Times New Roman" pitchFamily="18" charset="0"/>
                <a:cs typeface="Times New Roman" pitchFamily="18" charset="0"/>
              </a:rPr>
              <a:t>Encryption Techniques</a:t>
            </a:r>
            <a:endParaRPr lang="en-US" sz="5400" b="1" i="1">
              <a:solidFill>
                <a:srgbClr val="6AF4A5"/>
              </a:solidFill>
              <a:effectLst>
                <a:outerShdw blurRad="38100" dist="38100" dir="2700000" algn="tl">
                  <a:srgbClr val="000000"/>
                </a:outerShdw>
              </a:effectLst>
              <a:latin typeface="Times New Roman" pitchFamily="18" charset="0"/>
              <a:cs typeface="Times New Roman" pitchFamily="18" charset="0"/>
            </a:endParaRPr>
          </a:p>
        </p:txBody>
      </p:sp>
      <p:pic>
        <p:nvPicPr>
          <p:cNvPr id="5123" name="Picture 4" descr="encrypt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3048000"/>
            <a:ext cx="4191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descr="Green marble"/>
          <p:cNvSpPr>
            <a:spLocks noGrp="1" noChangeArrowheads="1"/>
          </p:cNvSpPr>
          <p:nvPr>
            <p:ph type="title"/>
          </p:nvPr>
        </p:nvSpPr>
        <p:spPr bwMode="auto">
          <a:xfrm>
            <a:off x="1143000" y="152400"/>
            <a:ext cx="6858000" cy="679450"/>
          </a:xfrm>
          <a:blipFill dpi="0" rotWithShape="1">
            <a:blip r:embed="rId3">
              <a:alphaModFix amt="98000"/>
            </a:blip>
            <a:srcRect/>
            <a:tile tx="0" ty="0" sx="100000" sy="100000" flip="none" algn="tl"/>
          </a:blipFill>
          <a:ln w="38100" cap="flat" algn="ctr">
            <a:solidFill>
              <a:srgbClr val="FF6600"/>
            </a:solidFill>
            <a:miter lim="800000"/>
            <a:headEnd/>
            <a:tailEnd/>
          </a:ln>
        </p:spPr>
        <p:txBody>
          <a:bodyPr vert="horz" wrap="square" lIns="91440" tIns="45720" rIns="91440" bIns="45720" numCol="1" anchor="t" anchorCtr="0" compatLnSpc="1">
            <a:prstTxWarp prst="textNoShape">
              <a:avLst/>
            </a:prstTxWarp>
          </a:bodyPr>
          <a:lstStyle/>
          <a:p>
            <a:r>
              <a:rPr lang="en-US" sz="3600" b="1" i="1">
                <a:solidFill>
                  <a:schemeClr val="tx1"/>
                </a:solidFill>
                <a:effectLst>
                  <a:outerShdw blurRad="38100" dist="38100" dir="2700000" algn="tl">
                    <a:srgbClr val="C0C0C0"/>
                  </a:outerShdw>
                </a:effectLst>
                <a:latin typeface="Times New Roman" pitchFamily="18" charset="0"/>
                <a:cs typeface="Times New Roman" pitchFamily="18" charset="0"/>
              </a:rPr>
              <a:t>Cryptography</a:t>
            </a:r>
            <a:endParaRPr lang="en-AU" sz="3600" b="1" i="1">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6147" name="Rectangle 3"/>
          <p:cNvSpPr>
            <a:spLocks noGrp="1" noChangeArrowheads="1"/>
          </p:cNvSpPr>
          <p:nvPr>
            <p:ph idx="1"/>
          </p:nvPr>
        </p:nvSpPr>
        <p:spPr bwMode="auto">
          <a:xfrm>
            <a:off x="381000" y="990600"/>
            <a:ext cx="8534400" cy="236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algn="l" rtl="0">
              <a:buFont typeface="Wingdings" pitchFamily="2" charset="2"/>
              <a:buChar char="Ø"/>
            </a:pPr>
            <a:r>
              <a:rPr lang="en-US">
                <a:latin typeface="Times New Roman" pitchFamily="18" charset="0"/>
                <a:cs typeface="Times New Roman" pitchFamily="18" charset="0"/>
              </a:rPr>
              <a:t>cryptographic system is characterized by:</a:t>
            </a:r>
          </a:p>
          <a:p>
            <a:pPr lvl="1" algn="l" rtl="0">
              <a:buClr>
                <a:schemeClr val="hlink"/>
              </a:buClr>
              <a:buFont typeface="Wingdings" pitchFamily="2" charset="2"/>
              <a:buChar char="n"/>
            </a:pPr>
            <a:r>
              <a:rPr lang="en-US" sz="3200">
                <a:latin typeface="Times New Roman" pitchFamily="18" charset="0"/>
                <a:cs typeface="Times New Roman" pitchFamily="18" charset="0"/>
              </a:rPr>
              <a:t>type of encryption operations used</a:t>
            </a:r>
          </a:p>
          <a:p>
            <a:pPr lvl="1" algn="l" rtl="0">
              <a:buClr>
                <a:schemeClr val="hlink"/>
              </a:buClr>
              <a:buFont typeface="Wingdings" pitchFamily="2" charset="2"/>
              <a:buChar char="n"/>
            </a:pPr>
            <a:r>
              <a:rPr lang="en-US" sz="3200">
                <a:latin typeface="Times New Roman" pitchFamily="18" charset="0"/>
                <a:cs typeface="Times New Roman" pitchFamily="18" charset="0"/>
              </a:rPr>
              <a:t>number of keys used</a:t>
            </a:r>
          </a:p>
          <a:p>
            <a:pPr lvl="1" algn="l" rtl="0">
              <a:buClr>
                <a:schemeClr val="hlink"/>
              </a:buClr>
              <a:buFont typeface="Wingdings" pitchFamily="2" charset="2"/>
              <a:buChar char="n"/>
            </a:pPr>
            <a:r>
              <a:rPr lang="en-US" sz="3200">
                <a:latin typeface="Times New Roman" pitchFamily="18" charset="0"/>
                <a:cs typeface="Times New Roman" pitchFamily="18" charset="0"/>
              </a:rPr>
              <a:t>way in which plaintext is processed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2057400" y="152400"/>
            <a:ext cx="5105400" cy="1066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AU" sz="3200" b="1" i="1">
                <a:solidFill>
                  <a:srgbClr val="000000"/>
                </a:solidFill>
                <a:effectLst>
                  <a:outerShdw blurRad="38100" dist="38100" dir="2700000" algn="tl">
                    <a:srgbClr val="FFFFFF"/>
                  </a:outerShdw>
                </a:effectLst>
                <a:latin typeface="Times New Roman" pitchFamily="18" charset="0"/>
                <a:cs typeface="Times New Roman" pitchFamily="18" charset="0"/>
              </a:rPr>
              <a:t>Encryption Techniques</a:t>
            </a:r>
          </a:p>
          <a:p>
            <a:pPr algn="ctr" eaLnBrk="0" hangingPunct="0"/>
            <a:r>
              <a:rPr lang="en-AU" sz="2400" b="1" i="1">
                <a:solidFill>
                  <a:srgbClr val="000000"/>
                </a:solidFill>
                <a:effectLst>
                  <a:outerShdw blurRad="38100" dist="38100" dir="2700000" algn="tl">
                    <a:srgbClr val="FFFFFF"/>
                  </a:outerShdw>
                </a:effectLst>
                <a:latin typeface="Times New Roman" pitchFamily="18" charset="0"/>
                <a:cs typeface="Times New Roman" pitchFamily="18" charset="0"/>
              </a:rPr>
              <a:t>According to the n</a:t>
            </a:r>
            <a:r>
              <a:rPr lang="en-US" sz="2400" b="1" i="1">
                <a:solidFill>
                  <a:srgbClr val="000000"/>
                </a:solidFill>
                <a:effectLst>
                  <a:outerShdw blurRad="38100" dist="38100" dir="2700000" algn="tl">
                    <a:srgbClr val="FFFFFF"/>
                  </a:outerShdw>
                </a:effectLst>
                <a:latin typeface="Times New Roman" pitchFamily="18" charset="0"/>
                <a:cs typeface="Times New Roman" pitchFamily="18" charset="0"/>
              </a:rPr>
              <a:t>o. of keys used</a:t>
            </a:r>
          </a:p>
        </p:txBody>
      </p:sp>
      <p:sp>
        <p:nvSpPr>
          <p:cNvPr id="7171" name="Rectangle 5"/>
          <p:cNvSpPr>
            <a:spLocks noChangeArrowheads="1"/>
          </p:cNvSpPr>
          <p:nvPr/>
        </p:nvSpPr>
        <p:spPr bwMode="auto">
          <a:xfrm>
            <a:off x="304800" y="1981200"/>
            <a:ext cx="3886200" cy="1371600"/>
          </a:xfrm>
          <a:prstGeom prst="rect">
            <a:avLst/>
          </a:prstGeom>
          <a:gradFill rotWithShape="1">
            <a:gsLst>
              <a:gs pos="0">
                <a:srgbClr val="78602F"/>
              </a:gs>
              <a:gs pos="50000">
                <a:schemeClr val="folHlink"/>
              </a:gs>
              <a:gs pos="100000">
                <a:srgbClr val="7860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Symmetric Encryption </a:t>
            </a:r>
          </a:p>
        </p:txBody>
      </p:sp>
      <p:sp>
        <p:nvSpPr>
          <p:cNvPr id="7172" name="Rectangle 6"/>
          <p:cNvSpPr>
            <a:spLocks noChangeArrowheads="1"/>
          </p:cNvSpPr>
          <p:nvPr/>
        </p:nvSpPr>
        <p:spPr bwMode="auto">
          <a:xfrm>
            <a:off x="4953000" y="1981200"/>
            <a:ext cx="3886200" cy="1371600"/>
          </a:xfrm>
          <a:prstGeom prst="rect">
            <a:avLst/>
          </a:prstGeom>
          <a:gradFill rotWithShape="1">
            <a:gsLst>
              <a:gs pos="0">
                <a:srgbClr val="783A59"/>
              </a:gs>
              <a:gs pos="50000">
                <a:srgbClr val="FF7DBE"/>
              </a:gs>
              <a:gs pos="100000">
                <a:srgbClr val="783A59"/>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Asymmetric Encryption</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(public-key encryption) </a:t>
            </a:r>
          </a:p>
        </p:txBody>
      </p:sp>
      <p:grpSp>
        <p:nvGrpSpPr>
          <p:cNvPr id="7173" name="Group 13"/>
          <p:cNvGrpSpPr>
            <a:grpSpLocks/>
          </p:cNvGrpSpPr>
          <p:nvPr/>
        </p:nvGrpSpPr>
        <p:grpSpPr bwMode="auto">
          <a:xfrm>
            <a:off x="2209800" y="1219200"/>
            <a:ext cx="4724400" cy="762000"/>
            <a:chOff x="1392" y="1104"/>
            <a:chExt cx="2976" cy="480"/>
          </a:xfrm>
        </p:grpSpPr>
        <p:sp>
          <p:nvSpPr>
            <p:cNvPr id="7174" name="Line 9"/>
            <p:cNvSpPr>
              <a:spLocks noChangeShapeType="1"/>
            </p:cNvSpPr>
            <p:nvPr/>
          </p:nvSpPr>
          <p:spPr bwMode="auto">
            <a:xfrm flipH="1">
              <a:off x="1392" y="1344"/>
              <a:ext cx="2976"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7175" name="Line 10"/>
            <p:cNvSpPr>
              <a:spLocks noChangeShapeType="1"/>
            </p:cNvSpPr>
            <p:nvPr/>
          </p:nvSpPr>
          <p:spPr bwMode="auto">
            <a:xfrm>
              <a:off x="4368"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7176" name="Line 11"/>
            <p:cNvSpPr>
              <a:spLocks noChangeShapeType="1"/>
            </p:cNvSpPr>
            <p:nvPr/>
          </p:nvSpPr>
          <p:spPr bwMode="auto">
            <a:xfrm>
              <a:off x="1392"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7177" name="Line 12"/>
            <p:cNvSpPr>
              <a:spLocks noChangeShapeType="1"/>
            </p:cNvSpPr>
            <p:nvPr/>
          </p:nvSpPr>
          <p:spPr bwMode="auto">
            <a:xfrm flipV="1">
              <a:off x="2832" y="1104"/>
              <a:ext cx="0" cy="24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grpSp>
        <p:nvGrpSpPr>
          <p:cNvPr id="7178" name="Group 26"/>
          <p:cNvGrpSpPr>
            <a:grpSpLocks/>
          </p:cNvGrpSpPr>
          <p:nvPr/>
        </p:nvGrpSpPr>
        <p:grpSpPr bwMode="auto">
          <a:xfrm>
            <a:off x="4953000" y="3581400"/>
            <a:ext cx="4038600" cy="2971800"/>
            <a:chOff x="3120" y="2256"/>
            <a:chExt cx="2544" cy="1872"/>
          </a:xfrm>
        </p:grpSpPr>
        <p:sp>
          <p:nvSpPr>
            <p:cNvPr id="7179" name="Rectangle 24"/>
            <p:cNvSpPr>
              <a:spLocks noChangeArrowheads="1"/>
            </p:cNvSpPr>
            <p:nvPr/>
          </p:nvSpPr>
          <p:spPr bwMode="auto">
            <a:xfrm>
              <a:off x="3120" y="2256"/>
              <a:ext cx="2448" cy="1872"/>
            </a:xfrm>
            <a:prstGeom prst="rect">
              <a:avLst/>
            </a:prstGeom>
            <a:solidFill>
              <a:srgbClr val="FFFFCC">
                <a:alpha val="42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7180" name="Rectangle 8"/>
            <p:cNvSpPr>
              <a:spLocks noChangeArrowheads="1"/>
            </p:cNvSpPr>
            <p:nvPr/>
          </p:nvSpPr>
          <p:spPr bwMode="auto">
            <a:xfrm>
              <a:off x="3168" y="2304"/>
              <a:ext cx="2496" cy="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0" hangingPunct="0"/>
              <a:r>
                <a:rPr lang="en-US">
                  <a:effectLst>
                    <a:outerShdw blurRad="38100" dist="38100" dir="2700000" algn="tl">
                      <a:srgbClr val="000000"/>
                    </a:outerShdw>
                  </a:effectLst>
                </a:rPr>
                <a:t>System uses two keys;      </a:t>
              </a:r>
            </a:p>
            <a:p>
              <a:pPr eaLnBrk="0" hangingPunct="0"/>
              <a:r>
                <a:rPr lang="en-US">
                  <a:effectLst>
                    <a:outerShdw blurRad="38100" dist="38100" dir="2700000" algn="tl">
                      <a:srgbClr val="000000"/>
                    </a:outerShdw>
                  </a:effectLst>
                </a:rPr>
                <a:t>a </a:t>
              </a:r>
              <a:r>
                <a:rPr lang="en-US" i="1">
                  <a:effectLst>
                    <a:outerShdw blurRad="38100" dist="38100" dir="2700000" algn="tl">
                      <a:srgbClr val="000000"/>
                    </a:outerShdw>
                  </a:effectLst>
                </a:rPr>
                <a:t>public key</a:t>
              </a:r>
              <a:r>
                <a:rPr lang="en-US">
                  <a:effectLst>
                    <a:outerShdw blurRad="38100" dist="38100" dir="2700000" algn="tl">
                      <a:srgbClr val="000000"/>
                    </a:outerShdw>
                  </a:effectLst>
                </a:rPr>
                <a:t> known to everyone and a </a:t>
              </a:r>
              <a:r>
                <a:rPr lang="en-US" i="1">
                  <a:effectLst>
                    <a:outerShdw blurRad="38100" dist="38100" dir="2700000" algn="tl">
                      <a:srgbClr val="000000"/>
                    </a:outerShdw>
                  </a:effectLst>
                </a:rPr>
                <a:t>private</a:t>
              </a:r>
              <a:r>
                <a:rPr lang="en-US">
                  <a:effectLst>
                    <a:outerShdw blurRad="38100" dist="38100" dir="2700000" algn="tl">
                      <a:srgbClr val="000000"/>
                    </a:outerShdw>
                  </a:effectLst>
                </a:rPr>
                <a:t> or </a:t>
              </a:r>
              <a:r>
                <a:rPr lang="en-US" i="1">
                  <a:effectLst>
                    <a:outerShdw blurRad="38100" dist="38100" dir="2700000" algn="tl">
                      <a:srgbClr val="000000"/>
                    </a:outerShdw>
                  </a:effectLst>
                </a:rPr>
                <a:t>secret key</a:t>
              </a:r>
              <a:r>
                <a:rPr lang="en-US">
                  <a:effectLst>
                    <a:outerShdw blurRad="38100" dist="38100" dir="2700000" algn="tl">
                      <a:srgbClr val="000000"/>
                    </a:outerShdw>
                  </a:effectLst>
                </a:rPr>
                <a:t> known only to the recipient of the message. </a:t>
              </a:r>
            </a:p>
          </p:txBody>
        </p:sp>
        <p:pic>
          <p:nvPicPr>
            <p:cNvPr id="7181" name="Picture 14" descr="Key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3312"/>
              <a:ext cx="40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7182" name="Picture 17" descr="Key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 y="3312"/>
              <a:ext cx="41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grpSp>
      <p:grpSp>
        <p:nvGrpSpPr>
          <p:cNvPr id="7183" name="Group 25"/>
          <p:cNvGrpSpPr>
            <a:grpSpLocks/>
          </p:cNvGrpSpPr>
          <p:nvPr/>
        </p:nvGrpSpPr>
        <p:grpSpPr bwMode="auto">
          <a:xfrm>
            <a:off x="304800" y="3581400"/>
            <a:ext cx="4038600" cy="2971800"/>
            <a:chOff x="192" y="2256"/>
            <a:chExt cx="2544" cy="1872"/>
          </a:xfrm>
        </p:grpSpPr>
        <p:sp>
          <p:nvSpPr>
            <p:cNvPr id="7184" name="Rectangle 23"/>
            <p:cNvSpPr>
              <a:spLocks noChangeArrowheads="1"/>
            </p:cNvSpPr>
            <p:nvPr/>
          </p:nvSpPr>
          <p:spPr bwMode="auto">
            <a:xfrm>
              <a:off x="192" y="2256"/>
              <a:ext cx="2448" cy="1872"/>
            </a:xfrm>
            <a:prstGeom prst="rect">
              <a:avLst/>
            </a:prstGeom>
            <a:solidFill>
              <a:schemeClr val="accent1">
                <a:alpha val="42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7185" name="Rectangle 7"/>
            <p:cNvSpPr>
              <a:spLocks noChangeArrowheads="1"/>
            </p:cNvSpPr>
            <p:nvPr/>
          </p:nvSpPr>
          <p:spPr bwMode="auto">
            <a:xfrm>
              <a:off x="192" y="2352"/>
              <a:ext cx="254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0" hangingPunct="0"/>
              <a:r>
                <a:rPr lang="en-US">
                  <a:effectLst>
                    <a:outerShdw blurRad="38100" dist="38100" dir="2700000" algn="tl">
                      <a:srgbClr val="000000"/>
                    </a:outerShdw>
                  </a:effectLst>
                </a:rPr>
                <a:t>The same key is used to encrypt and decrypt </a:t>
              </a:r>
            </a:p>
          </p:txBody>
        </p:sp>
        <p:pic>
          <p:nvPicPr>
            <p:cNvPr id="7186" name="Picture 15" descr="keys%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3335"/>
              <a:ext cx="408"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7187" name="Picture 22" descr="keys%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 y="3335"/>
              <a:ext cx="408"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183"/>
                                        </p:tgtEl>
                                        <p:attrNameLst>
                                          <p:attrName>style.visibility</p:attrName>
                                        </p:attrNameLst>
                                      </p:cBhvr>
                                      <p:to>
                                        <p:strVal val="visible"/>
                                      </p:to>
                                    </p:set>
                                    <p:anim calcmode="lin" valueType="num">
                                      <p:cBhvr additive="base">
                                        <p:cTn id="12" dur="500" fill="hold"/>
                                        <p:tgtEl>
                                          <p:spTgt spid="7183"/>
                                        </p:tgtEl>
                                        <p:attrNameLst>
                                          <p:attrName>ppt_x</p:attrName>
                                        </p:attrNameLst>
                                      </p:cBhvr>
                                      <p:tavLst>
                                        <p:tav tm="0">
                                          <p:val>
                                            <p:strVal val="#ppt_x"/>
                                          </p:val>
                                        </p:tav>
                                        <p:tav tm="100000">
                                          <p:val>
                                            <p:strVal val="#ppt_x"/>
                                          </p:val>
                                        </p:tav>
                                      </p:tavLst>
                                    </p:anim>
                                    <p:anim calcmode="lin" valueType="num">
                                      <p:cBhvr additive="base">
                                        <p:cTn id="13"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2" nodeType="click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blinds(horizontal)">
                                      <p:cBhvr>
                                        <p:cTn id="18" dur="500"/>
                                        <p:tgtEl>
                                          <p:spTgt spid="71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178"/>
                                        </p:tgtEl>
                                        <p:attrNameLst>
                                          <p:attrName>style.visibility</p:attrName>
                                        </p:attrNameLst>
                                      </p:cBhvr>
                                      <p:to>
                                        <p:strVal val="visible"/>
                                      </p:to>
                                    </p:set>
                                    <p:anim calcmode="lin" valueType="num">
                                      <p:cBhvr additive="base">
                                        <p:cTn id="23" dur="500" fill="hold"/>
                                        <p:tgtEl>
                                          <p:spTgt spid="7178"/>
                                        </p:tgtEl>
                                        <p:attrNameLst>
                                          <p:attrName>ppt_x</p:attrName>
                                        </p:attrNameLst>
                                      </p:cBhvr>
                                      <p:tavLst>
                                        <p:tav tm="0">
                                          <p:val>
                                            <p:strVal val="#ppt_x"/>
                                          </p:val>
                                        </p:tav>
                                        <p:tav tm="100000">
                                          <p:val>
                                            <p:strVal val="#ppt_x"/>
                                          </p:val>
                                        </p:tav>
                                      </p:tavLst>
                                    </p:anim>
                                    <p:anim calcmode="lin" valueType="num">
                                      <p:cBhvr additive="base">
                                        <p:cTn id="24"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P spid="7172" grpId="1" animBg="1"/>
      <p:bldP spid="7172" grpId="2"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1219200" y="457200"/>
            <a:ext cx="6629400" cy="1066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AU" sz="3200" b="1" i="1">
                <a:solidFill>
                  <a:srgbClr val="000000"/>
                </a:solidFill>
                <a:effectLst>
                  <a:outerShdw blurRad="38100" dist="38100" dir="2700000" algn="tl">
                    <a:srgbClr val="FFFFFF"/>
                  </a:outerShdw>
                </a:effectLst>
                <a:latin typeface="Times New Roman" pitchFamily="18" charset="0"/>
                <a:cs typeface="Times New Roman" pitchFamily="18" charset="0"/>
              </a:rPr>
              <a:t>Encryption Techniques</a:t>
            </a:r>
          </a:p>
          <a:p>
            <a:pPr algn="ctr" eaLnBrk="0" hangingPunct="0"/>
            <a:r>
              <a:rPr lang="en-AU" sz="2400" b="1" i="1">
                <a:solidFill>
                  <a:srgbClr val="000000"/>
                </a:solidFill>
                <a:effectLst>
                  <a:outerShdw blurRad="38100" dist="38100" dir="2700000" algn="tl">
                    <a:srgbClr val="FFFFFF"/>
                  </a:outerShdw>
                </a:effectLst>
                <a:latin typeface="Times New Roman" pitchFamily="18" charset="0"/>
                <a:cs typeface="Times New Roman" pitchFamily="18" charset="0"/>
              </a:rPr>
              <a:t>According to the </a:t>
            </a:r>
            <a:r>
              <a:rPr lang="en-US" sz="2400" b="1" i="1">
                <a:solidFill>
                  <a:srgbClr val="000000"/>
                </a:solidFill>
                <a:effectLst>
                  <a:outerShdw blurRad="38100" dist="38100" dir="2700000" algn="tl">
                    <a:srgbClr val="FFFFFF"/>
                  </a:outerShdw>
                </a:effectLst>
                <a:latin typeface="Times New Roman" pitchFamily="18" charset="0"/>
                <a:cs typeface="Times New Roman" pitchFamily="18" charset="0"/>
              </a:rPr>
              <a:t>type of encryption operations used</a:t>
            </a:r>
            <a:r>
              <a:rPr lang="en-US"/>
              <a:t> </a:t>
            </a:r>
          </a:p>
        </p:txBody>
      </p:sp>
      <p:sp>
        <p:nvSpPr>
          <p:cNvPr id="8195" name="Rectangle 5"/>
          <p:cNvSpPr>
            <a:spLocks noChangeArrowheads="1"/>
          </p:cNvSpPr>
          <p:nvPr/>
        </p:nvSpPr>
        <p:spPr bwMode="auto">
          <a:xfrm>
            <a:off x="304800" y="2286000"/>
            <a:ext cx="2514600" cy="1371600"/>
          </a:xfrm>
          <a:prstGeom prst="rect">
            <a:avLst/>
          </a:prstGeom>
          <a:gradFill rotWithShape="1">
            <a:gsLst>
              <a:gs pos="0">
                <a:srgbClr val="78602F"/>
              </a:gs>
              <a:gs pos="50000">
                <a:schemeClr val="folHlink"/>
              </a:gs>
              <a:gs pos="100000">
                <a:srgbClr val="7860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Substitution </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Encryption </a:t>
            </a:r>
          </a:p>
        </p:txBody>
      </p:sp>
      <p:sp>
        <p:nvSpPr>
          <p:cNvPr id="8196" name="Rectangle 6"/>
          <p:cNvSpPr>
            <a:spLocks noChangeArrowheads="1"/>
          </p:cNvSpPr>
          <p:nvPr/>
        </p:nvSpPr>
        <p:spPr bwMode="auto">
          <a:xfrm>
            <a:off x="3124200" y="2286000"/>
            <a:ext cx="2514600" cy="1371600"/>
          </a:xfrm>
          <a:prstGeom prst="rect">
            <a:avLst/>
          </a:prstGeom>
          <a:gradFill rotWithShape="1">
            <a:gsLst>
              <a:gs pos="0">
                <a:srgbClr val="783A59"/>
              </a:gs>
              <a:gs pos="50000">
                <a:srgbClr val="FF7DBE"/>
              </a:gs>
              <a:gs pos="100000">
                <a:srgbClr val="783A59"/>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Transposition </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Encryption</a:t>
            </a:r>
          </a:p>
        </p:txBody>
      </p:sp>
      <p:sp>
        <p:nvSpPr>
          <p:cNvPr id="8197" name="Rectangle 19"/>
          <p:cNvSpPr>
            <a:spLocks noChangeArrowheads="1"/>
          </p:cNvSpPr>
          <p:nvPr/>
        </p:nvSpPr>
        <p:spPr bwMode="auto">
          <a:xfrm>
            <a:off x="6019800" y="2286000"/>
            <a:ext cx="2514600" cy="1371600"/>
          </a:xfrm>
          <a:prstGeom prst="rect">
            <a:avLst/>
          </a:prstGeom>
          <a:gradFill rotWithShape="1">
            <a:gsLst>
              <a:gs pos="0">
                <a:srgbClr val="783A59"/>
              </a:gs>
              <a:gs pos="50000">
                <a:srgbClr val="FF7DBE"/>
              </a:gs>
              <a:gs pos="100000">
                <a:srgbClr val="783A59"/>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Product </a:t>
            </a:r>
          </a:p>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Encryption</a:t>
            </a:r>
          </a:p>
        </p:txBody>
      </p:sp>
      <p:grpSp>
        <p:nvGrpSpPr>
          <p:cNvPr id="8198" name="Group 23"/>
          <p:cNvGrpSpPr>
            <a:grpSpLocks/>
          </p:cNvGrpSpPr>
          <p:nvPr/>
        </p:nvGrpSpPr>
        <p:grpSpPr bwMode="auto">
          <a:xfrm>
            <a:off x="1524000" y="1524000"/>
            <a:ext cx="5715000" cy="762000"/>
            <a:chOff x="960" y="960"/>
            <a:chExt cx="3600" cy="480"/>
          </a:xfrm>
        </p:grpSpPr>
        <p:grpSp>
          <p:nvGrpSpPr>
            <p:cNvPr id="8199" name="Group 9"/>
            <p:cNvGrpSpPr>
              <a:grpSpLocks/>
            </p:cNvGrpSpPr>
            <p:nvPr/>
          </p:nvGrpSpPr>
          <p:grpSpPr bwMode="auto">
            <a:xfrm>
              <a:off x="960" y="960"/>
              <a:ext cx="3600" cy="480"/>
              <a:chOff x="1392" y="1104"/>
              <a:chExt cx="2976" cy="480"/>
            </a:xfrm>
          </p:grpSpPr>
          <p:sp>
            <p:nvSpPr>
              <p:cNvPr id="8200" name="Line 10"/>
              <p:cNvSpPr>
                <a:spLocks noChangeShapeType="1"/>
              </p:cNvSpPr>
              <p:nvPr/>
            </p:nvSpPr>
            <p:spPr bwMode="auto">
              <a:xfrm flipH="1">
                <a:off x="1392" y="1344"/>
                <a:ext cx="2976"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8201" name="Line 11"/>
              <p:cNvSpPr>
                <a:spLocks noChangeShapeType="1"/>
              </p:cNvSpPr>
              <p:nvPr/>
            </p:nvSpPr>
            <p:spPr bwMode="auto">
              <a:xfrm>
                <a:off x="4368"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8202" name="Line 12"/>
              <p:cNvSpPr>
                <a:spLocks noChangeShapeType="1"/>
              </p:cNvSpPr>
              <p:nvPr/>
            </p:nvSpPr>
            <p:spPr bwMode="auto">
              <a:xfrm>
                <a:off x="1392"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8203" name="Line 13"/>
              <p:cNvSpPr>
                <a:spLocks noChangeShapeType="1"/>
              </p:cNvSpPr>
              <p:nvPr/>
            </p:nvSpPr>
            <p:spPr bwMode="auto">
              <a:xfrm flipV="1">
                <a:off x="2832" y="1104"/>
                <a:ext cx="0" cy="24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
          <p:nvSpPr>
            <p:cNvPr id="8204" name="Line 20"/>
            <p:cNvSpPr>
              <a:spLocks noChangeShapeType="1"/>
            </p:cNvSpPr>
            <p:nvPr/>
          </p:nvSpPr>
          <p:spPr bwMode="auto">
            <a:xfrm>
              <a:off x="2706" y="1200"/>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diamond(out)">
                                      <p:cBhvr>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2"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checkerboard(across)">
                                      <p:cBhvr>
                                        <p:cTn id="12" dur="500"/>
                                        <p:tgtEl>
                                          <p:spTgt spid="8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3" nodeType="clickEffect">
                                  <p:stCondLst>
                                    <p:cond delay="0"/>
                                  </p:stCondLst>
                                  <p:childTnLst>
                                    <p:set>
                                      <p:cBhvr>
                                        <p:cTn id="16" dur="1" fill="hold">
                                          <p:stCondLst>
                                            <p:cond delay="499"/>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autoUpdateAnimBg="0"/>
      <p:bldP spid="8196" grpId="1" animBg="1"/>
      <p:bldP spid="8196" grpId="2" animBg="1" autoUpdateAnimBg="0"/>
      <p:bldP spid="8197" grpId="2" animBg="1"/>
      <p:bldP spid="8197" grpId="3"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9"/>
          <p:cNvGrpSpPr>
            <a:grpSpLocks/>
          </p:cNvGrpSpPr>
          <p:nvPr/>
        </p:nvGrpSpPr>
        <p:grpSpPr bwMode="auto">
          <a:xfrm>
            <a:off x="2209800" y="1295400"/>
            <a:ext cx="4724400" cy="762000"/>
            <a:chOff x="1392" y="1104"/>
            <a:chExt cx="2976" cy="480"/>
          </a:xfrm>
        </p:grpSpPr>
        <p:sp>
          <p:nvSpPr>
            <p:cNvPr id="9219" name="Line 10"/>
            <p:cNvSpPr>
              <a:spLocks noChangeShapeType="1"/>
            </p:cNvSpPr>
            <p:nvPr/>
          </p:nvSpPr>
          <p:spPr bwMode="auto">
            <a:xfrm flipH="1">
              <a:off x="1392" y="1344"/>
              <a:ext cx="2976"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20" name="Line 11"/>
            <p:cNvSpPr>
              <a:spLocks noChangeShapeType="1"/>
            </p:cNvSpPr>
            <p:nvPr/>
          </p:nvSpPr>
          <p:spPr bwMode="auto">
            <a:xfrm>
              <a:off x="4368"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21" name="Line 12"/>
            <p:cNvSpPr>
              <a:spLocks noChangeShapeType="1"/>
            </p:cNvSpPr>
            <p:nvPr/>
          </p:nvSpPr>
          <p:spPr bwMode="auto">
            <a:xfrm>
              <a:off x="1392" y="1344"/>
              <a:ext cx="0" cy="24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22" name="Line 13"/>
            <p:cNvSpPr>
              <a:spLocks noChangeShapeType="1"/>
            </p:cNvSpPr>
            <p:nvPr/>
          </p:nvSpPr>
          <p:spPr bwMode="auto">
            <a:xfrm flipV="1">
              <a:off x="2832" y="1104"/>
              <a:ext cx="0" cy="24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
        <p:nvSpPr>
          <p:cNvPr id="9223" name="Rectangle 19"/>
          <p:cNvSpPr>
            <a:spLocks noChangeArrowheads="1"/>
          </p:cNvSpPr>
          <p:nvPr/>
        </p:nvSpPr>
        <p:spPr bwMode="auto">
          <a:xfrm>
            <a:off x="1066800" y="228600"/>
            <a:ext cx="6858000" cy="1066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AU" sz="3200" b="1" i="1">
                <a:solidFill>
                  <a:srgbClr val="000000"/>
                </a:solidFill>
                <a:effectLst>
                  <a:outerShdw blurRad="38100" dist="38100" dir="2700000" algn="tl">
                    <a:srgbClr val="FFFFFF"/>
                  </a:outerShdw>
                </a:effectLst>
                <a:latin typeface="Times New Roman" pitchFamily="18" charset="0"/>
                <a:cs typeface="Times New Roman" pitchFamily="18" charset="0"/>
              </a:rPr>
              <a:t>Encryption Techniques</a:t>
            </a:r>
          </a:p>
          <a:p>
            <a:pPr algn="ctr" eaLnBrk="0" hangingPunct="0"/>
            <a:r>
              <a:rPr lang="en-AU" sz="2400" b="1" i="1">
                <a:solidFill>
                  <a:srgbClr val="000000"/>
                </a:solidFill>
                <a:effectLst>
                  <a:outerShdw blurRad="38100" dist="38100" dir="2700000" algn="tl">
                    <a:srgbClr val="FFFFFF"/>
                  </a:outerShdw>
                </a:effectLst>
                <a:latin typeface="Times New Roman" pitchFamily="18" charset="0"/>
                <a:cs typeface="Times New Roman" pitchFamily="18" charset="0"/>
              </a:rPr>
              <a:t>According to the </a:t>
            </a:r>
            <a:r>
              <a:rPr lang="en-US" sz="2400" b="1" i="1">
                <a:solidFill>
                  <a:srgbClr val="000000"/>
                </a:solidFill>
                <a:effectLst>
                  <a:outerShdw blurRad="38100" dist="38100" dir="2700000" algn="tl">
                    <a:srgbClr val="FFFFFF"/>
                  </a:outerShdw>
                </a:effectLst>
                <a:latin typeface="Times New Roman" pitchFamily="18" charset="0"/>
                <a:cs typeface="Times New Roman" pitchFamily="18" charset="0"/>
              </a:rPr>
              <a:t>way in which plaindata is processed</a:t>
            </a:r>
          </a:p>
        </p:txBody>
      </p:sp>
      <p:sp>
        <p:nvSpPr>
          <p:cNvPr id="9224" name="Rectangle 20"/>
          <p:cNvSpPr>
            <a:spLocks noChangeArrowheads="1"/>
          </p:cNvSpPr>
          <p:nvPr/>
        </p:nvSpPr>
        <p:spPr bwMode="auto">
          <a:xfrm>
            <a:off x="152400" y="2057400"/>
            <a:ext cx="4191000" cy="996950"/>
          </a:xfrm>
          <a:prstGeom prst="rect">
            <a:avLst/>
          </a:prstGeom>
          <a:gradFill rotWithShape="1">
            <a:gsLst>
              <a:gs pos="0">
                <a:srgbClr val="784700"/>
              </a:gs>
              <a:gs pos="50000">
                <a:srgbClr val="FF9900"/>
              </a:gs>
              <a:gs pos="100000">
                <a:srgbClr val="784700"/>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Stream Ciphers</a:t>
            </a:r>
          </a:p>
        </p:txBody>
      </p:sp>
      <p:sp>
        <p:nvSpPr>
          <p:cNvPr id="9225" name="Rectangle 21"/>
          <p:cNvSpPr>
            <a:spLocks noChangeArrowheads="1"/>
          </p:cNvSpPr>
          <p:nvPr/>
        </p:nvSpPr>
        <p:spPr bwMode="auto">
          <a:xfrm>
            <a:off x="4800600" y="2057400"/>
            <a:ext cx="4191000" cy="996950"/>
          </a:xfrm>
          <a:prstGeom prst="rect">
            <a:avLst/>
          </a:prstGeom>
          <a:gradFill rotWithShape="1">
            <a:gsLst>
              <a:gs pos="0">
                <a:srgbClr val="78782F"/>
              </a:gs>
              <a:gs pos="50000">
                <a:srgbClr val="FFFF66"/>
              </a:gs>
              <a:gs pos="100000">
                <a:srgbClr val="7878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Block Ciphers</a:t>
            </a:r>
            <a:r>
              <a:rPr lang="en-US" sz="2800" b="1" i="1">
                <a:solidFill>
                  <a:srgbClr val="333300"/>
                </a:solidFill>
                <a:effectLst>
                  <a:outerShdw blurRad="38100" dist="38100" dir="2700000" algn="tl">
                    <a:srgbClr val="000000"/>
                  </a:outerShdw>
                </a:effectLst>
                <a:latin typeface="Times New Roman" pitchFamily="18" charset="0"/>
                <a:cs typeface="Times New Roman" pitchFamily="18" charset="0"/>
              </a:rPr>
              <a:t> </a:t>
            </a:r>
          </a:p>
        </p:txBody>
      </p:sp>
      <p:grpSp>
        <p:nvGrpSpPr>
          <p:cNvPr id="9226" name="Group 46"/>
          <p:cNvGrpSpPr>
            <a:grpSpLocks/>
          </p:cNvGrpSpPr>
          <p:nvPr/>
        </p:nvGrpSpPr>
        <p:grpSpPr bwMode="auto">
          <a:xfrm>
            <a:off x="152400" y="5029200"/>
            <a:ext cx="4191000" cy="1447800"/>
            <a:chOff x="96" y="3168"/>
            <a:chExt cx="2640" cy="912"/>
          </a:xfrm>
        </p:grpSpPr>
        <p:sp>
          <p:nvSpPr>
            <p:cNvPr id="9227" name="Rectangle 22"/>
            <p:cNvSpPr>
              <a:spLocks noChangeArrowheads="1"/>
            </p:cNvSpPr>
            <p:nvPr/>
          </p:nvSpPr>
          <p:spPr bwMode="auto">
            <a:xfrm>
              <a:off x="96" y="3168"/>
              <a:ext cx="2640" cy="912"/>
            </a:xfrm>
            <a:prstGeom prst="rect">
              <a:avLst/>
            </a:prstGeom>
            <a:solidFill>
              <a:schemeClr val="accent1">
                <a:alpha val="42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rtl="1" eaLnBrk="0" hangingPunct="0"/>
              <a:endParaRPr lang="en-US"/>
            </a:p>
          </p:txBody>
        </p:sp>
        <p:sp>
          <p:nvSpPr>
            <p:cNvPr id="9228" name="Text Box 23"/>
            <p:cNvSpPr>
              <a:spLocks noChangeArrowheads="1"/>
            </p:cNvSpPr>
            <p:nvPr/>
          </p:nvSpPr>
          <p:spPr bwMode="auto">
            <a:xfrm>
              <a:off x="192" y="3216"/>
              <a:ext cx="2448"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t>Stream ciphers encrypt the bytes of the message one at a time</a:t>
              </a:r>
            </a:p>
          </p:txBody>
        </p:sp>
      </p:grpSp>
      <p:sp>
        <p:nvSpPr>
          <p:cNvPr id="9229" name="Rectangle 24"/>
          <p:cNvSpPr>
            <a:spLocks noChangeArrowheads="1"/>
          </p:cNvSpPr>
          <p:nvPr/>
        </p:nvSpPr>
        <p:spPr bwMode="auto">
          <a:xfrm>
            <a:off x="152400" y="3581400"/>
            <a:ext cx="1981200" cy="609600"/>
          </a:xfrm>
          <a:prstGeom prst="rect">
            <a:avLst/>
          </a:prstGeom>
          <a:gradFill rotWithShape="1">
            <a:gsLst>
              <a:gs pos="0">
                <a:srgbClr val="784700"/>
              </a:gs>
              <a:gs pos="50000">
                <a:srgbClr val="FF9900"/>
              </a:gs>
              <a:gs pos="100000">
                <a:srgbClr val="784700"/>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000" b="1" i="1">
                <a:solidFill>
                  <a:srgbClr val="000000"/>
                </a:solidFill>
                <a:effectLst>
                  <a:outerShdw blurRad="38100" dist="38100" dir="2700000" algn="tl">
                    <a:srgbClr val="FFFFFF"/>
                  </a:outerShdw>
                </a:effectLst>
                <a:latin typeface="Times New Roman" pitchFamily="18" charset="0"/>
                <a:cs typeface="Times New Roman" pitchFamily="18" charset="0"/>
              </a:rPr>
              <a:t>Synchronous </a:t>
            </a:r>
          </a:p>
        </p:txBody>
      </p:sp>
      <p:sp>
        <p:nvSpPr>
          <p:cNvPr id="9230" name="Rectangle 25"/>
          <p:cNvSpPr>
            <a:spLocks noChangeArrowheads="1"/>
          </p:cNvSpPr>
          <p:nvPr/>
        </p:nvSpPr>
        <p:spPr bwMode="auto">
          <a:xfrm>
            <a:off x="2362200" y="3581400"/>
            <a:ext cx="1981200" cy="609600"/>
          </a:xfrm>
          <a:prstGeom prst="rect">
            <a:avLst/>
          </a:prstGeom>
          <a:gradFill rotWithShape="1">
            <a:gsLst>
              <a:gs pos="0">
                <a:srgbClr val="784700"/>
              </a:gs>
              <a:gs pos="50000">
                <a:srgbClr val="FF9900"/>
              </a:gs>
              <a:gs pos="100000">
                <a:srgbClr val="784700"/>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000" b="1" i="1">
                <a:solidFill>
                  <a:srgbClr val="000000"/>
                </a:solidFill>
                <a:effectLst>
                  <a:outerShdw blurRad="38100" dist="38100" dir="2700000" algn="tl">
                    <a:srgbClr val="FFFFFF"/>
                  </a:outerShdw>
                </a:effectLst>
                <a:latin typeface="Times New Roman" pitchFamily="18" charset="0"/>
                <a:cs typeface="Times New Roman" pitchFamily="18" charset="0"/>
              </a:rPr>
              <a:t>Asynchronous </a:t>
            </a:r>
          </a:p>
        </p:txBody>
      </p:sp>
      <p:grpSp>
        <p:nvGrpSpPr>
          <p:cNvPr id="9231" name="Group 26"/>
          <p:cNvGrpSpPr>
            <a:grpSpLocks/>
          </p:cNvGrpSpPr>
          <p:nvPr/>
        </p:nvGrpSpPr>
        <p:grpSpPr bwMode="auto">
          <a:xfrm>
            <a:off x="1066800" y="3048000"/>
            <a:ext cx="2363788" cy="533400"/>
            <a:chOff x="3552" y="2112"/>
            <a:chExt cx="1489" cy="214"/>
          </a:xfrm>
        </p:grpSpPr>
        <p:sp>
          <p:nvSpPr>
            <p:cNvPr id="9232" name="Line 27"/>
            <p:cNvSpPr>
              <a:spLocks noChangeShapeType="1"/>
            </p:cNvSpPr>
            <p:nvPr/>
          </p:nvSpPr>
          <p:spPr bwMode="auto">
            <a:xfrm flipH="1">
              <a:off x="3552" y="2256"/>
              <a:ext cx="1488"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33" name="Line 28"/>
            <p:cNvSpPr>
              <a:spLocks noChangeShapeType="1"/>
            </p:cNvSpPr>
            <p:nvPr/>
          </p:nvSpPr>
          <p:spPr bwMode="auto">
            <a:xfrm>
              <a:off x="5040" y="2256"/>
              <a:ext cx="1" cy="7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34" name="Line 29"/>
            <p:cNvSpPr>
              <a:spLocks noChangeShapeType="1"/>
            </p:cNvSpPr>
            <p:nvPr/>
          </p:nvSpPr>
          <p:spPr bwMode="auto">
            <a:xfrm>
              <a:off x="3552" y="2256"/>
              <a:ext cx="1" cy="7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35" name="Line 30"/>
            <p:cNvSpPr>
              <a:spLocks noChangeShapeType="1"/>
            </p:cNvSpPr>
            <p:nvPr/>
          </p:nvSpPr>
          <p:spPr bwMode="auto">
            <a:xfrm flipV="1">
              <a:off x="4320" y="2112"/>
              <a:ext cx="1" cy="144"/>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grpSp>
        <p:nvGrpSpPr>
          <p:cNvPr id="9236" name="Group 47"/>
          <p:cNvGrpSpPr>
            <a:grpSpLocks/>
          </p:cNvGrpSpPr>
          <p:nvPr/>
        </p:nvGrpSpPr>
        <p:grpSpPr bwMode="auto">
          <a:xfrm>
            <a:off x="4800600" y="5029200"/>
            <a:ext cx="4191000" cy="1447800"/>
            <a:chOff x="3024" y="3168"/>
            <a:chExt cx="2640" cy="912"/>
          </a:xfrm>
        </p:grpSpPr>
        <p:sp>
          <p:nvSpPr>
            <p:cNvPr id="9237" name="Rectangle 31"/>
            <p:cNvSpPr>
              <a:spLocks noChangeArrowheads="1"/>
            </p:cNvSpPr>
            <p:nvPr/>
          </p:nvSpPr>
          <p:spPr bwMode="auto">
            <a:xfrm>
              <a:off x="3024" y="3168"/>
              <a:ext cx="2640" cy="912"/>
            </a:xfrm>
            <a:prstGeom prst="rect">
              <a:avLst/>
            </a:prstGeom>
            <a:solidFill>
              <a:srgbClr val="FFFFCC">
                <a:alpha val="42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0" hangingPunct="0"/>
              <a:endParaRPr lang="en-US"/>
            </a:p>
          </p:txBody>
        </p:sp>
        <p:sp>
          <p:nvSpPr>
            <p:cNvPr id="9238" name="Rectangle 32"/>
            <p:cNvSpPr>
              <a:spLocks noChangeArrowheads="1"/>
            </p:cNvSpPr>
            <p:nvPr/>
          </p:nvSpPr>
          <p:spPr bwMode="auto">
            <a:xfrm>
              <a:off x="3024" y="3216"/>
              <a:ext cx="2496"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0" hangingPunct="0"/>
              <a:r>
                <a:rPr lang="en-US">
                  <a:effectLst>
                    <a:outerShdw blurRad="38100" dist="38100" dir="2700000" algn="tl">
                      <a:srgbClr val="000000"/>
                    </a:outerShdw>
                  </a:effectLst>
                </a:rPr>
                <a:t>block ciphers take a number of bytes and encrypt them as a single unit. Blocks of 64 bits have been commonly used;</a:t>
              </a:r>
              <a:r>
                <a:rPr lang="en-US"/>
                <a:t> </a:t>
              </a:r>
            </a:p>
          </p:txBody>
        </p:sp>
      </p:grpSp>
      <p:sp>
        <p:nvSpPr>
          <p:cNvPr id="9239" name="Rectangle 33"/>
          <p:cNvSpPr>
            <a:spLocks noChangeArrowheads="1"/>
          </p:cNvSpPr>
          <p:nvPr/>
        </p:nvSpPr>
        <p:spPr bwMode="auto">
          <a:xfrm>
            <a:off x="4800600" y="3581400"/>
            <a:ext cx="1981200" cy="609600"/>
          </a:xfrm>
          <a:prstGeom prst="rect">
            <a:avLst/>
          </a:prstGeom>
          <a:gradFill rotWithShape="1">
            <a:gsLst>
              <a:gs pos="0">
                <a:srgbClr val="78782F"/>
              </a:gs>
              <a:gs pos="50000">
                <a:srgbClr val="FFFF66"/>
              </a:gs>
              <a:gs pos="100000">
                <a:srgbClr val="7878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Classical</a:t>
            </a:r>
          </a:p>
        </p:txBody>
      </p:sp>
      <p:sp>
        <p:nvSpPr>
          <p:cNvPr id="9240" name="Rectangle 34"/>
          <p:cNvSpPr>
            <a:spLocks noChangeArrowheads="1"/>
          </p:cNvSpPr>
          <p:nvPr/>
        </p:nvSpPr>
        <p:spPr bwMode="auto">
          <a:xfrm>
            <a:off x="6934200" y="3581400"/>
            <a:ext cx="2057400" cy="609600"/>
          </a:xfrm>
          <a:prstGeom prst="rect">
            <a:avLst/>
          </a:prstGeom>
          <a:gradFill rotWithShape="1">
            <a:gsLst>
              <a:gs pos="0">
                <a:srgbClr val="78782F"/>
              </a:gs>
              <a:gs pos="50000">
                <a:srgbClr val="FFFF66"/>
              </a:gs>
              <a:gs pos="100000">
                <a:srgbClr val="7878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Modern</a:t>
            </a:r>
          </a:p>
        </p:txBody>
      </p:sp>
      <p:grpSp>
        <p:nvGrpSpPr>
          <p:cNvPr id="9241" name="Group 35"/>
          <p:cNvGrpSpPr>
            <a:grpSpLocks/>
          </p:cNvGrpSpPr>
          <p:nvPr/>
        </p:nvGrpSpPr>
        <p:grpSpPr bwMode="auto">
          <a:xfrm>
            <a:off x="5638800" y="3048000"/>
            <a:ext cx="2363788" cy="533400"/>
            <a:chOff x="3552" y="2112"/>
            <a:chExt cx="1489" cy="214"/>
          </a:xfrm>
        </p:grpSpPr>
        <p:sp>
          <p:nvSpPr>
            <p:cNvPr id="9242" name="Line 36"/>
            <p:cNvSpPr>
              <a:spLocks noChangeShapeType="1"/>
            </p:cNvSpPr>
            <p:nvPr/>
          </p:nvSpPr>
          <p:spPr bwMode="auto">
            <a:xfrm flipH="1">
              <a:off x="3552" y="2256"/>
              <a:ext cx="1488" cy="0"/>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43" name="Line 37"/>
            <p:cNvSpPr>
              <a:spLocks noChangeShapeType="1"/>
            </p:cNvSpPr>
            <p:nvPr/>
          </p:nvSpPr>
          <p:spPr bwMode="auto">
            <a:xfrm>
              <a:off x="5040" y="2256"/>
              <a:ext cx="1" cy="7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44" name="Line 38"/>
            <p:cNvSpPr>
              <a:spLocks noChangeShapeType="1"/>
            </p:cNvSpPr>
            <p:nvPr/>
          </p:nvSpPr>
          <p:spPr bwMode="auto">
            <a:xfrm>
              <a:off x="3552" y="2256"/>
              <a:ext cx="1" cy="70"/>
            </a:xfrm>
            <a:prstGeom prst="line">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45" name="Line 39"/>
            <p:cNvSpPr>
              <a:spLocks noChangeShapeType="1"/>
            </p:cNvSpPr>
            <p:nvPr/>
          </p:nvSpPr>
          <p:spPr bwMode="auto">
            <a:xfrm flipV="1">
              <a:off x="4320" y="2112"/>
              <a:ext cx="1" cy="144"/>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
        <p:nvSpPr>
          <p:cNvPr id="9246" name="Rectangle 40"/>
          <p:cNvSpPr>
            <a:spLocks noChangeArrowheads="1"/>
          </p:cNvSpPr>
          <p:nvPr/>
        </p:nvSpPr>
        <p:spPr bwMode="auto">
          <a:xfrm>
            <a:off x="6934200" y="4419600"/>
            <a:ext cx="838200" cy="457200"/>
          </a:xfrm>
          <a:prstGeom prst="rect">
            <a:avLst/>
          </a:prstGeom>
          <a:gradFill rotWithShape="1">
            <a:gsLst>
              <a:gs pos="0">
                <a:srgbClr val="78782F"/>
              </a:gs>
              <a:gs pos="50000">
                <a:srgbClr val="FFFF66"/>
              </a:gs>
              <a:gs pos="100000">
                <a:srgbClr val="7878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DES</a:t>
            </a:r>
          </a:p>
        </p:txBody>
      </p:sp>
      <p:sp>
        <p:nvSpPr>
          <p:cNvPr id="9247" name="Rectangle 41"/>
          <p:cNvSpPr>
            <a:spLocks noChangeArrowheads="1"/>
          </p:cNvSpPr>
          <p:nvPr/>
        </p:nvSpPr>
        <p:spPr bwMode="auto">
          <a:xfrm>
            <a:off x="8153400" y="4419600"/>
            <a:ext cx="838200" cy="457200"/>
          </a:xfrm>
          <a:prstGeom prst="rect">
            <a:avLst/>
          </a:prstGeom>
          <a:gradFill rotWithShape="1">
            <a:gsLst>
              <a:gs pos="0">
                <a:srgbClr val="78782F"/>
              </a:gs>
              <a:gs pos="50000">
                <a:srgbClr val="FFFF66"/>
              </a:gs>
              <a:gs pos="100000">
                <a:srgbClr val="78782F"/>
              </a:gs>
            </a:gsLst>
            <a:lin ang="5400000"/>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2800" b="1" i="1">
                <a:solidFill>
                  <a:srgbClr val="000000"/>
                </a:solidFill>
                <a:effectLst>
                  <a:outerShdw blurRad="38100" dist="38100" dir="2700000" algn="tl">
                    <a:srgbClr val="FFFFFF"/>
                  </a:outerShdw>
                </a:effectLst>
                <a:latin typeface="Times New Roman" pitchFamily="18" charset="0"/>
                <a:cs typeface="Times New Roman" pitchFamily="18" charset="0"/>
              </a:rPr>
              <a:t>AES</a:t>
            </a:r>
          </a:p>
        </p:txBody>
      </p:sp>
      <p:grpSp>
        <p:nvGrpSpPr>
          <p:cNvPr id="9248" name="Group 48"/>
          <p:cNvGrpSpPr>
            <a:grpSpLocks/>
          </p:cNvGrpSpPr>
          <p:nvPr/>
        </p:nvGrpSpPr>
        <p:grpSpPr bwMode="auto">
          <a:xfrm>
            <a:off x="7239000" y="4191000"/>
            <a:ext cx="1295400" cy="228600"/>
            <a:chOff x="4560" y="2640"/>
            <a:chExt cx="816" cy="144"/>
          </a:xfrm>
        </p:grpSpPr>
        <p:sp>
          <p:nvSpPr>
            <p:cNvPr id="9249" name="Line 42"/>
            <p:cNvSpPr>
              <a:spLocks noChangeShapeType="1"/>
            </p:cNvSpPr>
            <p:nvPr/>
          </p:nvSpPr>
          <p:spPr bwMode="auto">
            <a:xfrm flipH="1">
              <a:off x="4560" y="2736"/>
              <a:ext cx="816"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50" name="Line 43"/>
            <p:cNvSpPr>
              <a:spLocks noChangeShapeType="1"/>
            </p:cNvSpPr>
            <p:nvPr/>
          </p:nvSpPr>
          <p:spPr bwMode="auto">
            <a:xfrm>
              <a:off x="5376" y="2736"/>
              <a:ext cx="0" cy="48"/>
            </a:xfrm>
            <a:prstGeom prst="line">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51" name="Line 44"/>
            <p:cNvSpPr>
              <a:spLocks noChangeShapeType="1"/>
            </p:cNvSpPr>
            <p:nvPr/>
          </p:nvSpPr>
          <p:spPr bwMode="auto">
            <a:xfrm>
              <a:off x="4560" y="2736"/>
              <a:ext cx="0" cy="48"/>
            </a:xfrm>
            <a:prstGeom prst="line">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sp>
          <p:nvSpPr>
            <p:cNvPr id="9252" name="Line 45"/>
            <p:cNvSpPr>
              <a:spLocks noChangeShapeType="1"/>
            </p:cNvSpPr>
            <p:nvPr/>
          </p:nvSpPr>
          <p:spPr bwMode="auto">
            <a:xfrm flipV="1">
              <a:off x="4992" y="2640"/>
              <a:ext cx="0" cy="9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rtl="1" eaLnBrk="0" hangingPunct="0"/>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blinds(horizontal)">
                                      <p:cBhvr>
                                        <p:cTn id="7" dur="500"/>
                                        <p:tgtEl>
                                          <p:spTgt spid="9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checkerboard(across)">
                                      <p:cBhvr>
                                        <p:cTn id="12" dur="500"/>
                                        <p:tgtEl>
                                          <p:spTgt spid="9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2"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blinds(horizontal)">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9236"/>
                                        </p:tgtEl>
                                        <p:attrNameLst>
                                          <p:attrName>style.visibility</p:attrName>
                                        </p:attrNameLst>
                                      </p:cBhvr>
                                      <p:to>
                                        <p:strVal val="visible"/>
                                      </p:to>
                                    </p:set>
                                    <p:anim calcmode="lin" valueType="num">
                                      <p:cBhvr additive="base">
                                        <p:cTn id="22" dur="500" fill="hold"/>
                                        <p:tgtEl>
                                          <p:spTgt spid="9236"/>
                                        </p:tgtEl>
                                        <p:attrNameLst>
                                          <p:attrName>ppt_x</p:attrName>
                                        </p:attrNameLst>
                                      </p:cBhvr>
                                      <p:tavLst>
                                        <p:tav tm="0">
                                          <p:val>
                                            <p:strVal val="#ppt_x"/>
                                          </p:val>
                                        </p:tav>
                                        <p:tav tm="100000">
                                          <p:val>
                                            <p:strVal val="#ppt_x"/>
                                          </p:val>
                                        </p:tav>
                                      </p:tavLst>
                                    </p:anim>
                                    <p:anim calcmode="lin" valueType="num">
                                      <p:cBhvr additive="base">
                                        <p:cTn id="23" dur="500" fill="hold"/>
                                        <p:tgtEl>
                                          <p:spTgt spid="923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9231"/>
                                        </p:tgtEl>
                                        <p:attrNameLst>
                                          <p:attrName>style.visibility</p:attrName>
                                        </p:attrNameLst>
                                      </p:cBhvr>
                                      <p:to>
                                        <p:strVal val="visible"/>
                                      </p:to>
                                    </p:set>
                                    <p:anim calcmode="lin" valueType="num">
                                      <p:cBhvr additive="base">
                                        <p:cTn id="28" dur="500" fill="hold"/>
                                        <p:tgtEl>
                                          <p:spTgt spid="9231"/>
                                        </p:tgtEl>
                                        <p:attrNameLst>
                                          <p:attrName>ppt_x</p:attrName>
                                        </p:attrNameLst>
                                      </p:cBhvr>
                                      <p:tavLst>
                                        <p:tav tm="0">
                                          <p:val>
                                            <p:strVal val="#ppt_x"/>
                                          </p:val>
                                        </p:tav>
                                        <p:tav tm="100000">
                                          <p:val>
                                            <p:strVal val="#ppt_x"/>
                                          </p:val>
                                        </p:tav>
                                      </p:tavLst>
                                    </p:anim>
                                    <p:anim calcmode="lin" valueType="num">
                                      <p:cBhvr additive="base">
                                        <p:cTn id="29" dur="500" fill="hold"/>
                                        <p:tgtEl>
                                          <p:spTgt spid="923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3" nodeType="clickEffect">
                                  <p:stCondLst>
                                    <p:cond delay="0"/>
                                  </p:stCondLst>
                                  <p:childTnLst>
                                    <p:set>
                                      <p:cBhvr>
                                        <p:cTn id="33" dur="1" fill="hold">
                                          <p:stCondLst>
                                            <p:cond delay="0"/>
                                          </p:stCondLst>
                                        </p:cTn>
                                        <p:tgtEl>
                                          <p:spTgt spid="9229"/>
                                        </p:tgtEl>
                                        <p:attrNameLst>
                                          <p:attrName>style.visibility</p:attrName>
                                        </p:attrNameLst>
                                      </p:cBhvr>
                                      <p:to>
                                        <p:strVal val="visible"/>
                                      </p:to>
                                    </p:set>
                                    <p:anim calcmode="lin" valueType="num">
                                      <p:cBhvr additive="base">
                                        <p:cTn id="34" dur="500" fill="hold"/>
                                        <p:tgtEl>
                                          <p:spTgt spid="9229"/>
                                        </p:tgtEl>
                                        <p:attrNameLst>
                                          <p:attrName>ppt_x</p:attrName>
                                        </p:attrNameLst>
                                      </p:cBhvr>
                                      <p:tavLst>
                                        <p:tav tm="0">
                                          <p:val>
                                            <p:strVal val="#ppt_x"/>
                                          </p:val>
                                        </p:tav>
                                        <p:tav tm="100000">
                                          <p:val>
                                            <p:strVal val="#ppt_x"/>
                                          </p:val>
                                        </p:tav>
                                      </p:tavLst>
                                    </p:anim>
                                    <p:anim calcmode="lin" valueType="num">
                                      <p:cBhvr additive="base">
                                        <p:cTn id="35" dur="500" fill="hold"/>
                                        <p:tgtEl>
                                          <p:spTgt spid="9229"/>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4" nodeType="clickEffect">
                                  <p:stCondLst>
                                    <p:cond delay="0"/>
                                  </p:stCondLst>
                                  <p:childTnLst>
                                    <p:set>
                                      <p:cBhvr>
                                        <p:cTn id="39" dur="1" fill="hold">
                                          <p:stCondLst>
                                            <p:cond delay="0"/>
                                          </p:stCondLst>
                                        </p:cTn>
                                        <p:tgtEl>
                                          <p:spTgt spid="9230"/>
                                        </p:tgtEl>
                                        <p:attrNameLst>
                                          <p:attrName>style.visibility</p:attrName>
                                        </p:attrNameLst>
                                      </p:cBhvr>
                                      <p:to>
                                        <p:strVal val="visible"/>
                                      </p:to>
                                    </p:set>
                                    <p:anim calcmode="lin" valueType="num">
                                      <p:cBhvr additive="base">
                                        <p:cTn id="40" dur="500" fill="hold"/>
                                        <p:tgtEl>
                                          <p:spTgt spid="9230"/>
                                        </p:tgtEl>
                                        <p:attrNameLst>
                                          <p:attrName>ppt_x</p:attrName>
                                        </p:attrNameLst>
                                      </p:cBhvr>
                                      <p:tavLst>
                                        <p:tav tm="0">
                                          <p:val>
                                            <p:strVal val="#ppt_x"/>
                                          </p:val>
                                        </p:tav>
                                        <p:tav tm="100000">
                                          <p:val>
                                            <p:strVal val="#ppt_x"/>
                                          </p:val>
                                        </p:tav>
                                      </p:tavLst>
                                    </p:anim>
                                    <p:anim calcmode="lin" valueType="num">
                                      <p:cBhvr additive="base">
                                        <p:cTn id="41" dur="50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9241"/>
                                        </p:tgtEl>
                                        <p:attrNameLst>
                                          <p:attrName>style.visibility</p:attrName>
                                        </p:attrNameLst>
                                      </p:cBhvr>
                                      <p:to>
                                        <p:strVal val="visible"/>
                                      </p:to>
                                    </p:set>
                                    <p:anim calcmode="lin" valueType="num">
                                      <p:cBhvr additive="base">
                                        <p:cTn id="46" dur="500" fill="hold"/>
                                        <p:tgtEl>
                                          <p:spTgt spid="9241"/>
                                        </p:tgtEl>
                                        <p:attrNameLst>
                                          <p:attrName>ppt_x</p:attrName>
                                        </p:attrNameLst>
                                      </p:cBhvr>
                                      <p:tavLst>
                                        <p:tav tm="0">
                                          <p:val>
                                            <p:strVal val="#ppt_x"/>
                                          </p:val>
                                        </p:tav>
                                        <p:tav tm="100000">
                                          <p:val>
                                            <p:strVal val="#ppt_x"/>
                                          </p:val>
                                        </p:tav>
                                      </p:tavLst>
                                    </p:anim>
                                    <p:anim calcmode="lin" valueType="num">
                                      <p:cBhvr additive="base">
                                        <p:cTn id="47" dur="500" fill="hold"/>
                                        <p:tgtEl>
                                          <p:spTgt spid="9241"/>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5"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blinds(horizontal)">
                                      <p:cBhvr>
                                        <p:cTn id="52" dur="500"/>
                                        <p:tgtEl>
                                          <p:spTgt spid="92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6" nodeType="clickEffect">
                                  <p:stCondLst>
                                    <p:cond delay="0"/>
                                  </p:stCondLst>
                                  <p:childTnLst>
                                    <p:set>
                                      <p:cBhvr>
                                        <p:cTn id="56" dur="1" fill="hold">
                                          <p:stCondLst>
                                            <p:cond delay="499"/>
                                          </p:stCondLst>
                                        </p:cTn>
                                        <p:tgtEl>
                                          <p:spTgt spid="924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9248"/>
                                        </p:tgtEl>
                                        <p:attrNameLst>
                                          <p:attrName>style.visibility</p:attrName>
                                        </p:attrNameLst>
                                      </p:cBhvr>
                                      <p:to>
                                        <p:strVal val="visible"/>
                                      </p:to>
                                    </p:set>
                                    <p:anim calcmode="lin" valueType="num">
                                      <p:cBhvr additive="base">
                                        <p:cTn id="61" dur="500" fill="hold"/>
                                        <p:tgtEl>
                                          <p:spTgt spid="9248"/>
                                        </p:tgtEl>
                                        <p:attrNameLst>
                                          <p:attrName>ppt_x</p:attrName>
                                        </p:attrNameLst>
                                      </p:cBhvr>
                                      <p:tavLst>
                                        <p:tav tm="0">
                                          <p:val>
                                            <p:strVal val="#ppt_x"/>
                                          </p:val>
                                        </p:tav>
                                        <p:tav tm="100000">
                                          <p:val>
                                            <p:strVal val="#ppt_x"/>
                                          </p:val>
                                        </p:tav>
                                      </p:tavLst>
                                    </p:anim>
                                    <p:anim calcmode="lin" valueType="num">
                                      <p:cBhvr additive="base">
                                        <p:cTn id="62" dur="500" fill="hold"/>
                                        <p:tgtEl>
                                          <p:spTgt spid="924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7" nodeType="clickEffect">
                                  <p:stCondLst>
                                    <p:cond delay="0"/>
                                  </p:stCondLst>
                                  <p:childTnLst>
                                    <p:set>
                                      <p:cBhvr>
                                        <p:cTn id="66" dur="1" fill="hold">
                                          <p:stCondLst>
                                            <p:cond delay="0"/>
                                          </p:stCondLst>
                                        </p:cTn>
                                        <p:tgtEl>
                                          <p:spTgt spid="9246"/>
                                        </p:tgtEl>
                                        <p:attrNameLst>
                                          <p:attrName>style.visibility</p:attrName>
                                        </p:attrNameLst>
                                      </p:cBhvr>
                                      <p:to>
                                        <p:strVal val="visible"/>
                                      </p:to>
                                    </p:set>
                                    <p:anim calcmode="lin" valueType="num">
                                      <p:cBhvr additive="base">
                                        <p:cTn id="67" dur="500" fill="hold"/>
                                        <p:tgtEl>
                                          <p:spTgt spid="9246"/>
                                        </p:tgtEl>
                                        <p:attrNameLst>
                                          <p:attrName>ppt_x</p:attrName>
                                        </p:attrNameLst>
                                      </p:cBhvr>
                                      <p:tavLst>
                                        <p:tav tm="0">
                                          <p:val>
                                            <p:strVal val="#ppt_x"/>
                                          </p:val>
                                        </p:tav>
                                        <p:tav tm="100000">
                                          <p:val>
                                            <p:strVal val="#ppt_x"/>
                                          </p:val>
                                        </p:tav>
                                      </p:tavLst>
                                    </p:anim>
                                    <p:anim calcmode="lin" valueType="num">
                                      <p:cBhvr additive="base">
                                        <p:cTn id="68" dur="500" fill="hold"/>
                                        <p:tgtEl>
                                          <p:spTgt spid="924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8" nodeType="clickEffect">
                                  <p:stCondLst>
                                    <p:cond delay="0"/>
                                  </p:stCondLst>
                                  <p:childTnLst>
                                    <p:set>
                                      <p:cBhvr>
                                        <p:cTn id="72" dur="1" fill="hold">
                                          <p:stCondLst>
                                            <p:cond delay="0"/>
                                          </p:stCondLst>
                                        </p:cTn>
                                        <p:tgtEl>
                                          <p:spTgt spid="9247"/>
                                        </p:tgtEl>
                                        <p:attrNameLst>
                                          <p:attrName>style.visibility</p:attrName>
                                        </p:attrNameLst>
                                      </p:cBhvr>
                                      <p:to>
                                        <p:strVal val="visible"/>
                                      </p:to>
                                    </p:set>
                                    <p:anim calcmode="lin" valueType="num">
                                      <p:cBhvr additive="base">
                                        <p:cTn id="73" dur="500" fill="hold"/>
                                        <p:tgtEl>
                                          <p:spTgt spid="9247"/>
                                        </p:tgtEl>
                                        <p:attrNameLst>
                                          <p:attrName>ppt_x</p:attrName>
                                        </p:attrNameLst>
                                      </p:cBhvr>
                                      <p:tavLst>
                                        <p:tav tm="0">
                                          <p:val>
                                            <p:strVal val="#ppt_x"/>
                                          </p:val>
                                        </p:tav>
                                        <p:tav tm="100000">
                                          <p:val>
                                            <p:strVal val="#ppt_x"/>
                                          </p:val>
                                        </p:tav>
                                      </p:tavLst>
                                    </p:anim>
                                    <p:anim calcmode="lin" valueType="num">
                                      <p:cBhvr additive="base">
                                        <p:cTn id="74" dur="500" fill="hold"/>
                                        <p:tgtEl>
                                          <p:spTgt spid="9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animBg="1" autoUpdateAnimBg="0"/>
      <p:bldP spid="9225" grpId="1" animBg="1"/>
      <p:bldP spid="9225" grpId="2" animBg="1" autoUpdateAnimBg="0"/>
      <p:bldP spid="9229" grpId="2" animBg="1"/>
      <p:bldP spid="9229" grpId="3" animBg="1" autoUpdateAnimBg="0"/>
      <p:bldP spid="9230" grpId="3" animBg="1"/>
      <p:bldP spid="9230" grpId="4" animBg="1" autoUpdateAnimBg="0"/>
      <p:bldP spid="9239" grpId="4" animBg="1"/>
      <p:bldP spid="9239" grpId="5" animBg="1" autoUpdateAnimBg="0"/>
      <p:bldP spid="9240" grpId="5" animBg="1"/>
      <p:bldP spid="9240" grpId="6" animBg="1" autoUpdateAnimBg="0"/>
      <p:bldP spid="9246" grpId="6" animBg="1"/>
      <p:bldP spid="9246" grpId="7" animBg="1" autoUpdateAnimBg="0"/>
      <p:bldP spid="9247" grpId="7" animBg="1"/>
      <p:bldP spid="9247" grpId="8"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1219200"/>
            <a:ext cx="853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en-US" sz="5400" b="1" i="1" dirty="0">
                <a:solidFill>
                  <a:srgbClr val="6AF4A5"/>
                </a:solidFill>
                <a:effectLst>
                  <a:outerShdw blurRad="38100" dist="38100" dir="2700000" algn="tl">
                    <a:srgbClr val="000000"/>
                  </a:outerShdw>
                </a:effectLst>
                <a:latin typeface="Times New Roman" pitchFamily="18" charset="0"/>
                <a:cs typeface="Times New Roman" pitchFamily="18" charset="0"/>
              </a:rPr>
              <a:t>2-2 Symmetric Cipher Model</a:t>
            </a:r>
            <a:endParaRPr lang="en-US" sz="5400" b="1" i="1" dirty="0">
              <a:solidFill>
                <a:srgbClr val="6AF4A5"/>
              </a:solidFill>
              <a:effectLst>
                <a:outerShdw blurRad="38100" dist="38100" dir="2700000" algn="tl">
                  <a:srgbClr val="000000"/>
                </a:outerShdw>
              </a:effectLst>
              <a:latin typeface="Times New Roman" pitchFamily="18" charset="0"/>
              <a:cs typeface="Times New Roman" pitchFamily="18" charset="0"/>
            </a:endParaRPr>
          </a:p>
        </p:txBody>
      </p:sp>
      <p:pic>
        <p:nvPicPr>
          <p:cNvPr id="10243" name="Picture 6" descr="Key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3068960"/>
            <a:ext cx="4368800" cy="209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0244" name="Rectangle 8"/>
          <p:cNvSpPr>
            <a:spLocks noChangeArrowheads="1"/>
          </p:cNvSpPr>
          <p:nvPr/>
        </p:nvSpPr>
        <p:spPr bwMode="auto">
          <a:xfrm>
            <a:off x="2667000" y="5624513"/>
            <a:ext cx="40386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en-US" sz="2400">
                <a:solidFill>
                  <a:srgbClr val="FF0000"/>
                </a:solidFill>
                <a:effectLst>
                  <a:outerShdw blurRad="38100" dist="38100" dir="2700000" algn="tl">
                    <a:srgbClr val="000000"/>
                  </a:outerShdw>
                </a:effectLst>
              </a:rPr>
              <a:t>The same key is used to encrypt and decrypt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8.09.12"/>
  <p:tag name="AS_TITLE" val="Aspose.Slides for .NET 2.0"/>
  <p:tag name="AS_VERSION" val="1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5500</TotalTime>
  <Words>3407</Words>
  <Application>Microsoft Office PowerPoint</Application>
  <PresentationFormat>On-screen Show (4:3)</PresentationFormat>
  <Paragraphs>482</Paragraphs>
  <Slides>36</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Symbol</vt:lpstr>
      <vt:lpstr>Times</vt:lpstr>
      <vt:lpstr>Times New Roman</vt:lpstr>
      <vt:lpstr>Times-Roman</vt:lpstr>
      <vt:lpstr>Verdana</vt:lpstr>
      <vt:lpstr>Wingdings</vt:lpstr>
      <vt:lpstr>Office Theme</vt:lpstr>
      <vt:lpstr>PowerPoint Presentation</vt:lpstr>
      <vt:lpstr>PowerPoint Presentation</vt:lpstr>
      <vt:lpstr>PowerPoint Presentation</vt:lpstr>
      <vt:lpstr>PowerPoint Presentation</vt:lpstr>
      <vt:lpstr>Cryptography</vt:lpstr>
      <vt:lpstr>PowerPoint Presentation</vt:lpstr>
      <vt:lpstr>PowerPoint Presentation</vt:lpstr>
      <vt:lpstr>PowerPoint Presentation</vt:lpstr>
      <vt:lpstr>PowerPoint Presentation</vt:lpstr>
      <vt:lpstr>Some Basic Terminology</vt:lpstr>
      <vt:lpstr>Symmetric Cipher Model</vt:lpstr>
      <vt:lpstr>Requirements</vt:lpstr>
      <vt:lpstr>PowerPoint Presentation</vt:lpstr>
      <vt:lpstr>PowerPoint Presentation</vt:lpstr>
      <vt:lpstr>Brute Force Search</vt:lpstr>
      <vt:lpstr>PowerPoint Presentation</vt:lpstr>
      <vt:lpstr>PowerPoint Presentation</vt:lpstr>
      <vt:lpstr>Classical Substitution Ciphers</vt:lpstr>
      <vt:lpstr>Caesar Cipher</vt:lpstr>
      <vt:lpstr>Caesar Cipher</vt:lpstr>
      <vt:lpstr>PowerPoint Presentation</vt:lpstr>
      <vt:lpstr>Example on Caesar Cipher</vt:lpstr>
      <vt:lpstr>Cryptanalysis of Caesar Cipher </vt:lpstr>
      <vt:lpstr>PowerPoint Presentation</vt:lpstr>
      <vt:lpstr>Monoalphabetic Cipher</vt:lpstr>
      <vt:lpstr>Monoalphabetic Cipher Security</vt:lpstr>
      <vt:lpstr>Example on Monoalphabetic Cipher Security</vt:lpstr>
      <vt:lpstr>Example on Monoalphabetic Cipher Security</vt:lpstr>
      <vt:lpstr>Playfair Cipher</vt:lpstr>
      <vt:lpstr>Playfair Key Matrix</vt:lpstr>
      <vt:lpstr>Encrypting and Decrypting</vt:lpstr>
      <vt:lpstr>PowerPoint Presentation</vt:lpstr>
      <vt:lpstr>PowerPoint Presentation</vt:lpstr>
      <vt:lpstr>PowerPoint Presentation</vt:lpstr>
      <vt:lpstr>PowerPoint Presentation</vt:lpstr>
      <vt:lpstr>PowerPoint Presentation</vt:lpstr>
    </vt:vector>
  </TitlesOfParts>
  <Company>workgroup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SHASSAN</dc:creator>
  <cp:lastModifiedBy>Administrator</cp:lastModifiedBy>
  <cp:revision>1092</cp:revision>
  <cp:lastPrinted>1601-01-01T00:00:00Z</cp:lastPrinted>
  <dcterms:created xsi:type="dcterms:W3CDTF">2005-09-22T07:07:45Z</dcterms:created>
  <dcterms:modified xsi:type="dcterms:W3CDTF">2021-11-05T00:33:51Z</dcterms:modified>
</cp:coreProperties>
</file>