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262" r:id="rId3"/>
    <p:sldId id="263" r:id="rId4"/>
    <p:sldId id="266" r:id="rId5"/>
    <p:sldId id="267" r:id="rId6"/>
    <p:sldId id="264" r:id="rId7"/>
    <p:sldId id="265" r:id="rId8"/>
    <p:sldId id="268" r:id="rId9"/>
    <p:sldId id="269" r:id="rId10"/>
    <p:sldId id="270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71" r:id="rId19"/>
    <p:sldId id="272" r:id="rId20"/>
    <p:sldId id="273" r:id="rId21"/>
    <p:sldId id="274" r:id="rId22"/>
    <p:sldId id="275" r:id="rId23"/>
    <p:sldId id="276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71" autoAdjust="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DEC18-2AB2-4B92-A8E0-9ECDE6FEB6E8}" type="datetimeFigureOut">
              <a:rPr lang="en-US" smtClean="0"/>
              <a:t>11/8/2020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C1500-5881-48EA-863E-2E46E70B4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8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316" y="8685862"/>
            <a:ext cx="2972115" cy="4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2994" indent="-281921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7684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8757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9831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0904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1978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3051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34125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288EB6D0-5916-4E4A-9488-D55F682E2F02}" type="slidenum">
              <a:rPr lang="ar-SA">
                <a:latin typeface="Arial" pitchFamily="34" charset="0"/>
              </a:rPr>
              <a:pPr eaLnBrk="1" hangingPunct="1"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316" y="8685862"/>
            <a:ext cx="2972115" cy="4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2994" indent="-281921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7684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8757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9831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0904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1978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3051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34125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EB5BD38A-0F4E-4559-B37F-83FFF3BDF021}" type="slidenum">
              <a:rPr lang="ar-SA">
                <a:latin typeface="Arial" pitchFamily="34" charset="0"/>
              </a:rPr>
              <a:pPr eaLnBrk="1" hangingPunct="1"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3713"/>
            <a:ext cx="5027316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316" y="8685862"/>
            <a:ext cx="2972115" cy="4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2994" indent="-281921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7684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8757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9831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0904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1978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3051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34125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94CFB14-DEFF-4B92-83FC-DE558F8A1568}" type="slidenum">
              <a:rPr lang="ar-SA">
                <a:latin typeface="Arial" pitchFamily="34" charset="0"/>
              </a:rPr>
              <a:pPr eaLnBrk="1" hangingPunct="1"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3713"/>
            <a:ext cx="5027316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316" y="8685862"/>
            <a:ext cx="2972115" cy="4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2994" indent="-281921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7684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8757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9831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0904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1978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3051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34125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834F4F44-8A7E-466A-9C86-07D0E52EC523}" type="slidenum">
              <a:rPr lang="ar-SA">
                <a:latin typeface="Arial" pitchFamily="34" charset="0"/>
              </a:rPr>
              <a:pPr eaLnBrk="1" hangingPunct="1"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3713"/>
            <a:ext cx="5027316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316" y="8685862"/>
            <a:ext cx="2972115" cy="4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2994" indent="-281921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7684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8757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9831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0904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1978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3051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34125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271BA68-DA6F-4D05-A143-C6C0CE9EF428}" type="slidenum">
              <a:rPr lang="ar-SA">
                <a:latin typeface="Arial" pitchFamily="34" charset="0"/>
              </a:rPr>
              <a:pPr eaLnBrk="1" hangingPunct="1"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343" y="4343713"/>
            <a:ext cx="5027316" cy="4113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316" y="8685862"/>
            <a:ext cx="2972115" cy="4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2994" indent="-281921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7684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8757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9831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0904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1978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3051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34125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D1EB12B-7ECE-4BA9-B565-3E969D026F8A}" type="slidenum">
              <a:rPr lang="ar-SA">
                <a:latin typeface="Arial" pitchFamily="34" charset="0"/>
              </a:rPr>
              <a:pPr eaLnBrk="1" hangingPunct="1"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316" y="8685862"/>
            <a:ext cx="2972115" cy="4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2994" indent="-281921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7684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8757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9831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0904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1978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3051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34125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91D974E3-81D6-4FCE-B205-4353DBE0AF47}" type="slidenum">
              <a:rPr lang="ar-SA">
                <a:latin typeface="Arial" pitchFamily="34" charset="0"/>
              </a:rPr>
              <a:pPr eaLnBrk="1" hangingPunct="1"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4316" y="8685862"/>
            <a:ext cx="2972115" cy="45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32994" indent="-281921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27684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78757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29831" indent="-225537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480904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31978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383051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34125" indent="-22553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33479882-2CF1-484B-A50A-1965950392CF}" type="slidenum">
              <a:rPr lang="ar-SA">
                <a:latin typeface="Arial" pitchFamily="34" charset="0"/>
              </a:rPr>
              <a:pPr eaLnBrk="1" hangingPunct="1"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pitchFamily="18" charset="0"/>
              </a:rPr>
              <a:t>Security: Goals for protecting the organization's ability to conduct business without interference from intruders inappropriately accessing or damaging equipment, data, or operations. Specific security risks should be documented.</a:t>
            </a:r>
          </a:p>
          <a:p>
            <a:r>
              <a:rPr lang="en-US" dirty="0">
                <a:latin typeface="Times New Roman" pitchFamily="18" charset="0"/>
              </a:rPr>
              <a:t>Manageability: Goals for fault, configuration, accounting, performance, and security (FCAPS) management </a:t>
            </a:r>
          </a:p>
          <a:p>
            <a:r>
              <a:rPr lang="en-US" dirty="0">
                <a:latin typeface="Times New Roman" pitchFamily="18" charset="0"/>
              </a:rPr>
              <a:t>Usability: Goals regarding the ease with which network users can access the network and its services, including goals for simplifying user tasks related to network addressing, naming, and resource discovery.</a:t>
            </a:r>
          </a:p>
          <a:p>
            <a:r>
              <a:rPr lang="en-US" dirty="0">
                <a:latin typeface="Times New Roman" pitchFamily="18" charset="0"/>
              </a:rPr>
              <a:t> </a:t>
            </a:r>
          </a:p>
          <a:p>
            <a:r>
              <a:rPr lang="en-US" dirty="0">
                <a:latin typeface="Times New Roman" pitchFamily="18" charset="0"/>
              </a:rPr>
              <a:t>Affordability: The importance of containing the costs associated with purchasing and operating network equipment and services.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11/8/2020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752600"/>
            <a:ext cx="7406640" cy="1472184"/>
          </a:xfrm>
        </p:spPr>
        <p:txBody>
          <a:bodyPr/>
          <a:lstStyle/>
          <a:p>
            <a:r>
              <a:rPr lang="en-US" b="1" dirty="0"/>
              <a:t>Network Analysis and Design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7406640" cy="1752600"/>
          </a:xfrm>
        </p:spPr>
        <p:txBody>
          <a:bodyPr>
            <a:normAutofit/>
          </a:bodyPr>
          <a:lstStyle/>
          <a:p>
            <a:r>
              <a:rPr lang="pt-BR" dirty="0"/>
              <a:t>Lab 1</a:t>
            </a:r>
          </a:p>
          <a:p>
            <a:endParaRPr lang="pt-BR" b="1" dirty="0"/>
          </a:p>
          <a:p>
            <a:r>
              <a:rPr lang="pt-BR" b="1" dirty="0"/>
              <a:t>Rehab Hosny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74151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Design Steps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2 – Logical Network Design</a:t>
            </a:r>
          </a:p>
          <a:p>
            <a:pPr lvl="1"/>
            <a:r>
              <a:rPr lang="en-US" dirty="0"/>
              <a:t>Design a network topology</a:t>
            </a:r>
          </a:p>
          <a:p>
            <a:pPr lvl="1"/>
            <a:r>
              <a:rPr lang="en-US" dirty="0"/>
              <a:t>Design models for addressing and naming</a:t>
            </a:r>
          </a:p>
          <a:p>
            <a:pPr lvl="1"/>
            <a:r>
              <a:rPr lang="en-US" dirty="0"/>
              <a:t>Select switching and routing protocols</a:t>
            </a:r>
          </a:p>
          <a:p>
            <a:pPr lvl="1"/>
            <a:r>
              <a:rPr lang="en-US" dirty="0"/>
              <a:t>Develop network security strategies</a:t>
            </a:r>
          </a:p>
          <a:p>
            <a:pPr lvl="1"/>
            <a:r>
              <a:rPr lang="en-US" dirty="0"/>
              <a:t>Develop network management strategies</a:t>
            </a:r>
          </a:p>
        </p:txBody>
      </p:sp>
    </p:spTree>
    <p:extLst>
      <p:ext uri="{BB962C8B-B14F-4D97-AF65-F5344CB8AC3E}">
        <p14:creationId xmlns:p14="http://schemas.microsoft.com/office/powerpoint/2010/main" val="401505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Phase 2 – Logical Network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/>
              <a:t>Design a network topology</a:t>
            </a:r>
          </a:p>
          <a:p>
            <a:pPr marL="82296" indent="0">
              <a:buNone/>
            </a:pPr>
            <a:r>
              <a:rPr lang="en-US" dirty="0"/>
              <a:t>Network Topology is the arrangement with which computer systems or network devices are connected to each other. </a:t>
            </a:r>
          </a:p>
          <a:p>
            <a:pPr lvl="1"/>
            <a:r>
              <a:rPr lang="en-US" sz="2400" dirty="0"/>
              <a:t>Bus Topology </a:t>
            </a:r>
          </a:p>
          <a:p>
            <a:pPr lvl="1"/>
            <a:r>
              <a:rPr lang="en-US" sz="2400" dirty="0"/>
              <a:t>Star Topology </a:t>
            </a:r>
          </a:p>
          <a:p>
            <a:pPr lvl="1"/>
            <a:r>
              <a:rPr lang="en-US" sz="2400" dirty="0"/>
              <a:t>Ring Topology </a:t>
            </a:r>
          </a:p>
          <a:p>
            <a:pPr lvl="1"/>
            <a:r>
              <a:rPr lang="en-US" sz="2400" dirty="0"/>
              <a:t>Mesh Topology </a:t>
            </a:r>
          </a:p>
          <a:p>
            <a:pPr lvl="1"/>
            <a:r>
              <a:rPr lang="en-US" sz="2400" dirty="0"/>
              <a:t>Tree Topology </a:t>
            </a:r>
          </a:p>
          <a:p>
            <a:pPr lvl="1"/>
            <a:r>
              <a:rPr lang="en-US" sz="2400" dirty="0"/>
              <a:t>Hybrid Topology</a:t>
            </a:r>
          </a:p>
          <a:p>
            <a:pPr marL="82296" indent="0">
              <a:buNone/>
            </a:pPr>
            <a:endParaRPr lang="en-US" dirty="0"/>
          </a:p>
          <a:p>
            <a:pPr marL="8229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08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case of Bus topology, all devices share single communication line or cable. Bus topology may have problem while multiple hosts sending data at the same time.</a:t>
            </a:r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33800"/>
            <a:ext cx="76200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87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/>
              <a:t>All hosts in Star topology are connected to a central device using a point-to-point connection. That is, there exists a point to point connection between hosts and hub.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7" y="3352800"/>
            <a:ext cx="6257925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8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6200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In ring topology, </a:t>
            </a:r>
            <a:r>
              <a:rPr lang="en-US" sz="2800" b="1" dirty="0"/>
              <a:t>each host connects to exactly two other machines</a:t>
            </a:r>
            <a:r>
              <a:rPr lang="en-US" sz="2800" dirty="0"/>
              <a:t>, creating a circular network structure. When one host tries to communicate or send message to a host which is not adjacent to it, the data travels through all intermediate hosts.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67818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19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2400" dirty="0"/>
              <a:t>In this type of topology, a host is connected to one or multiple hosts. Mesh technology comes into two types</a:t>
            </a:r>
          </a:p>
          <a:p>
            <a:pPr lvl="1"/>
            <a:r>
              <a:rPr lang="en-US" sz="2400" b="1" dirty="0"/>
              <a:t>Full Mesh</a:t>
            </a:r>
            <a:r>
              <a:rPr lang="en-US" sz="2400" dirty="0"/>
              <a:t>: All hosts have a point-to-point connection to every other host in the network.</a:t>
            </a:r>
          </a:p>
          <a:p>
            <a:pPr lvl="1"/>
            <a:r>
              <a:rPr lang="en-US" sz="2400" b="1" dirty="0"/>
              <a:t>Partially Mesh</a:t>
            </a:r>
            <a:r>
              <a:rPr lang="en-US" sz="2400" dirty="0"/>
              <a:t>: Not all hosts have point-to-point connection to every other host.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6324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8266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Topology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6200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Also known as Hierarchical Topology, this is the most common form of network topology in use presently. </a:t>
            </a:r>
          </a:p>
          <a:p>
            <a:r>
              <a:rPr lang="en-US" sz="2800" dirty="0"/>
              <a:t>This topology divides the network into multiple levels/layers of network.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733800"/>
            <a:ext cx="84582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8392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network structure whose design contains more than one topology is said to be hybrid topology.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1"/>
            <a:ext cx="79248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438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Design Steps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3 – Physical Network Design</a:t>
            </a:r>
          </a:p>
          <a:p>
            <a:pPr lvl="1"/>
            <a:r>
              <a:rPr lang="en-US" dirty="0"/>
              <a:t>Select technologies and devices for campus networks</a:t>
            </a:r>
          </a:p>
          <a:p>
            <a:pPr lvl="1"/>
            <a:r>
              <a:rPr lang="en-US" dirty="0"/>
              <a:t>Select technologies and devices for enterprise networks</a:t>
            </a:r>
          </a:p>
        </p:txBody>
      </p:sp>
    </p:spTree>
    <p:extLst>
      <p:ext uri="{BB962C8B-B14F-4D97-AF65-F5344CB8AC3E}">
        <p14:creationId xmlns:p14="http://schemas.microsoft.com/office/powerpoint/2010/main" val="340606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Design Steps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4 – Testing, Optimizing, and Documenting the Network Design</a:t>
            </a:r>
          </a:p>
          <a:p>
            <a:pPr lvl="1"/>
            <a:r>
              <a:rPr lang="en-US" dirty="0"/>
              <a:t>Test the network design</a:t>
            </a:r>
          </a:p>
          <a:p>
            <a:pPr lvl="1"/>
            <a:r>
              <a:rPr lang="en-US" dirty="0"/>
              <a:t>Optimize the network design</a:t>
            </a:r>
          </a:p>
          <a:p>
            <a:pPr lvl="1"/>
            <a:r>
              <a:rPr lang="en-US" dirty="0"/>
              <a:t>Document the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115837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 Network?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04863" y="1600200"/>
            <a:ext cx="7196137" cy="4392613"/>
          </a:xfrm>
        </p:spPr>
        <p:txBody>
          <a:bodyPr/>
          <a:lstStyle/>
          <a:p>
            <a:pPr eaLnBrk="1" hangingPunct="1"/>
            <a:endParaRPr lang="en-US" dirty="0">
              <a:latin typeface="Comic Sans MS" pitchFamily="66" charset="0"/>
            </a:endParaRPr>
          </a:p>
          <a:p>
            <a:pPr eaLnBrk="1" hangingPunct="1"/>
            <a:r>
              <a:rPr lang="en-US" dirty="0">
                <a:latin typeface="Comic Sans MS" pitchFamily="66" charset="0"/>
              </a:rPr>
              <a:t>Management view</a:t>
            </a:r>
          </a:p>
          <a:p>
            <a:pPr eaLnBrk="1" hangingPunct="1"/>
            <a:endParaRPr lang="en-US" dirty="0">
              <a:latin typeface="Comic Sans MS" pitchFamily="66" charset="0"/>
            </a:endParaRPr>
          </a:p>
          <a:p>
            <a:pPr eaLnBrk="1" hangingPunct="1"/>
            <a:r>
              <a:rPr lang="en-US" dirty="0">
                <a:latin typeface="Comic Sans MS" pitchFamily="66" charset="0"/>
              </a:rPr>
              <a:t>Technical view</a:t>
            </a:r>
          </a:p>
          <a:p>
            <a:pPr eaLnBrk="1" hangingPunct="1"/>
            <a:endParaRPr lang="en-US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23608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Network Design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New network design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Re-engineering a network design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Network expansion design</a:t>
            </a:r>
          </a:p>
        </p:txBody>
      </p:sp>
    </p:spTree>
    <p:extLst>
      <p:ext uri="{BB962C8B-B14F-4D97-AF65-F5344CB8AC3E}">
        <p14:creationId xmlns:p14="http://schemas.microsoft.com/office/powerpoint/2010/main" val="79056601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New Network Design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Actually starting from scratch</a:t>
            </a:r>
          </a:p>
          <a:p>
            <a:pPr eaLnBrk="1" hangingPunct="1"/>
            <a:r>
              <a:rPr lang="en-US" dirty="0"/>
              <a:t>No legacy networks to accommodate</a:t>
            </a:r>
          </a:p>
          <a:p>
            <a:pPr eaLnBrk="1" hangingPunct="1"/>
            <a:r>
              <a:rPr lang="en-US" dirty="0"/>
              <a:t>Major driver is the budget, no compatibility issues to worry about</a:t>
            </a:r>
          </a:p>
        </p:txBody>
      </p:sp>
    </p:spTree>
    <p:extLst>
      <p:ext uri="{BB962C8B-B14F-4D97-AF65-F5344CB8AC3E}">
        <p14:creationId xmlns:p14="http://schemas.microsoft.com/office/powerpoint/2010/main" val="239884524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title"/>
          </p:nvPr>
        </p:nvSpPr>
        <p:spPr>
          <a:xfrm>
            <a:off x="931863" y="317500"/>
            <a:ext cx="7467600" cy="996950"/>
          </a:xfrm>
        </p:spPr>
        <p:txBody>
          <a:bodyPr/>
          <a:lstStyle/>
          <a:p>
            <a:pPr eaLnBrk="1" hangingPunct="1"/>
            <a:r>
              <a:rPr lang="en-US" sz="3800"/>
              <a:t>Re-engineering a Network Design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dirty="0"/>
              <a:t>Modifications to an existing network to compensate for original design problems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Sometimes required when network users change existing applications or functionality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More of the type of problems seen today</a:t>
            </a:r>
          </a:p>
        </p:txBody>
      </p:sp>
    </p:spTree>
    <p:extLst>
      <p:ext uri="{BB962C8B-B14F-4D97-AF65-F5344CB8AC3E}">
        <p14:creationId xmlns:p14="http://schemas.microsoft.com/office/powerpoint/2010/main" val="156595748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Expansion Design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/>
              <a:t>Network designs that expand network capacity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Technology upgrades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Adding more users or networked equipment</a:t>
            </a:r>
          </a:p>
        </p:txBody>
      </p:sp>
    </p:spTree>
    <p:extLst>
      <p:ext uri="{BB962C8B-B14F-4D97-AF65-F5344CB8AC3E}">
        <p14:creationId xmlns:p14="http://schemas.microsoft.com/office/powerpoint/2010/main" val="9983637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066800"/>
            <a:ext cx="7498080" cy="4800600"/>
          </a:xfrm>
        </p:spPr>
        <p:txBody>
          <a:bodyPr/>
          <a:lstStyle/>
          <a:p>
            <a:pPr marL="82296" indent="0">
              <a:buNone/>
            </a:pPr>
            <a:endParaRPr lang="en-US" sz="9600" dirty="0"/>
          </a:p>
          <a:p>
            <a:pPr marL="82296" indent="0" algn="ctr">
              <a:buNone/>
            </a:pPr>
            <a:r>
              <a:rPr lang="en-US" sz="13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10971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The Management View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156575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/>
              <a:t>A network is a utility</a:t>
            </a:r>
          </a:p>
          <a:p>
            <a:pPr lvl="1" eaLnBrk="1" hangingPunct="1"/>
            <a:r>
              <a:rPr lang="en-US" sz="2200" dirty="0"/>
              <a:t>Computers and their users are customers of the network utility</a:t>
            </a:r>
          </a:p>
          <a:p>
            <a:pPr eaLnBrk="1" hangingPunct="1"/>
            <a:r>
              <a:rPr lang="en-US" sz="2400" b="1" dirty="0"/>
              <a:t>The network must accommodate the needs of customers</a:t>
            </a:r>
          </a:p>
          <a:p>
            <a:pPr lvl="1" eaLnBrk="1" hangingPunct="1"/>
            <a:r>
              <a:rPr lang="en-US" sz="2200" dirty="0"/>
              <a:t>As computer usage increases so does the requirements of the network utility</a:t>
            </a:r>
          </a:p>
          <a:p>
            <a:pPr eaLnBrk="1" hangingPunct="1"/>
            <a:r>
              <a:rPr lang="en-US" sz="2400" b="1" dirty="0"/>
              <a:t>Resources will be used to manage the network</a:t>
            </a:r>
          </a:p>
          <a:p>
            <a:pPr eaLnBrk="1" hangingPunct="1"/>
            <a:r>
              <a:rPr lang="en-US" sz="2400" b="1" dirty="0"/>
              <a:t>The Network Utility is NOT free!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Someone must pay the cost of installing and maintaining the network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Manpower is required to support the network utility</a:t>
            </a:r>
          </a:p>
        </p:txBody>
      </p:sp>
    </p:spTree>
    <p:extLst>
      <p:ext uri="{BB962C8B-B14F-4D97-AF65-F5344CB8AC3E}">
        <p14:creationId xmlns:p14="http://schemas.microsoft.com/office/powerpoint/2010/main" val="23038744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The Technical View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382000" cy="4800600"/>
          </a:xfrm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</a:pPr>
            <a:r>
              <a:rPr lang="en-US" sz="2300" dirty="0"/>
              <a:t>A “Network” really can be thought of as three parts and they all need to be considered when working on a network design project: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/>
              <a:t>Connections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/>
              <a:t>Communications/Protocols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100" dirty="0"/>
              <a:t>Services</a:t>
            </a:r>
          </a:p>
          <a:p>
            <a:pPr lvl="1" eaLnBrk="1" hangingPunct="1">
              <a:lnSpc>
                <a:spcPct val="80000"/>
              </a:lnSpc>
            </a:pPr>
            <a:endParaRPr lang="en-US" sz="2100" dirty="0"/>
          </a:p>
          <a:p>
            <a:pPr marL="228600" indent="-228600" eaLnBrk="1" hangingPunct="1">
              <a:lnSpc>
                <a:spcPct val="80000"/>
              </a:lnSpc>
            </a:pPr>
            <a:r>
              <a:rPr lang="en-US" sz="2300" dirty="0"/>
              <a:t>Connections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Wire/Fiber/Wireless Transport Mechanisms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Routers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Switches/Hubs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Computers</a:t>
            </a:r>
          </a:p>
        </p:txBody>
      </p:sp>
    </p:spTree>
    <p:extLst>
      <p:ext uri="{BB962C8B-B14F-4D97-AF65-F5344CB8AC3E}">
        <p14:creationId xmlns:p14="http://schemas.microsoft.com/office/powerpoint/2010/main" val="25642217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 dirty="0"/>
              <a:t>The Technical View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382000" cy="4724400"/>
          </a:xfrm>
        </p:spPr>
        <p:txBody>
          <a:bodyPr>
            <a:normAutofit/>
          </a:bodyPr>
          <a:lstStyle/>
          <a:p>
            <a:pPr marL="228600" indent="-228600" eaLnBrk="1" hangingPunct="1">
              <a:lnSpc>
                <a:spcPct val="90000"/>
              </a:lnSpc>
            </a:pPr>
            <a:r>
              <a:rPr lang="en-US" sz="2100" b="1" dirty="0"/>
              <a:t>Communications/Protocols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/>
              <a:t>A common language for 2 systems to communicate with each other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TCP/IP (Internet/Windows 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IPX / SPX (Novell Netware 4)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AppleTalk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sz="2100" b="1" dirty="0"/>
              <a:t>Services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/>
              <a:t>The Heart of Networking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/>
              <a:t>Cooperation between 2 or more systems to perform some function - Applications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telnet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FTP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HTTP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dirty="0"/>
              <a:t>SMTP : </a:t>
            </a:r>
            <a:r>
              <a:rPr lang="en-US" sz="1800" dirty="0"/>
              <a:t>Simple Mail Transfer Protocol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8114387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Goals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>
            <a:normAutofit/>
          </a:bodyPr>
          <a:lstStyle/>
          <a:p>
            <a:r>
              <a:rPr lang="en-US" sz="2400" b="1" dirty="0"/>
              <a:t>Scalability</a:t>
            </a:r>
          </a:p>
          <a:p>
            <a:pPr lvl="1"/>
            <a:r>
              <a:rPr lang="en-US" sz="2000" dirty="0"/>
              <a:t>How much growth a network design must support.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/>
              <a:t>Availability</a:t>
            </a:r>
          </a:p>
          <a:p>
            <a:pPr lvl="1"/>
            <a:r>
              <a:rPr lang="en-US" sz="2000" dirty="0"/>
              <a:t>The amount of time a network is available to users, often expressed as a percent uptime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b="1" dirty="0"/>
              <a:t>Performance</a:t>
            </a:r>
          </a:p>
          <a:p>
            <a:r>
              <a:rPr lang="en-US" sz="2400" b="1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20474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Goals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z="2800" b="1" dirty="0"/>
              <a:t>Manageability</a:t>
            </a:r>
          </a:p>
          <a:p>
            <a:r>
              <a:rPr lang="en-US" sz="2800" b="1" dirty="0"/>
              <a:t>Usability</a:t>
            </a:r>
          </a:p>
          <a:p>
            <a:endParaRPr lang="en-US" sz="2800" b="1" dirty="0"/>
          </a:p>
          <a:p>
            <a:r>
              <a:rPr lang="en-US" sz="2800" b="1" dirty="0"/>
              <a:t>Adaptability</a:t>
            </a:r>
          </a:p>
          <a:p>
            <a:pPr lvl="1"/>
            <a:r>
              <a:rPr lang="en-US" sz="2000" dirty="0"/>
              <a:t>The ease with which a network design and implementation can adapt to network faults, changing traffic patterns, additional business or technical requirements, new business practices, and other changes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6846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5"/>
          <p:cNvSpPr txBox="1">
            <a:spLocks noChangeArrowheads="1"/>
          </p:cNvSpPr>
          <p:nvPr/>
        </p:nvSpPr>
        <p:spPr bwMode="auto">
          <a:xfrm>
            <a:off x="3703638" y="1198563"/>
            <a:ext cx="1730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Analyze requirements</a:t>
            </a:r>
            <a:endParaRPr lang="en-US" sz="1400" b="1" dirty="0"/>
          </a:p>
        </p:txBody>
      </p:sp>
      <p:sp>
        <p:nvSpPr>
          <p:cNvPr id="14339" name="Oval 6"/>
          <p:cNvSpPr>
            <a:spLocks noChangeArrowheads="1"/>
          </p:cNvSpPr>
          <p:nvPr/>
        </p:nvSpPr>
        <p:spPr bwMode="auto">
          <a:xfrm>
            <a:off x="1524000" y="990600"/>
            <a:ext cx="5949950" cy="53276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Oval 7"/>
          <p:cNvSpPr>
            <a:spLocks noChangeArrowheads="1"/>
          </p:cNvSpPr>
          <p:nvPr/>
        </p:nvSpPr>
        <p:spPr bwMode="auto">
          <a:xfrm>
            <a:off x="3089275" y="2028825"/>
            <a:ext cx="2957513" cy="2957513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Text Box 8"/>
          <p:cNvSpPr txBox="1">
            <a:spLocks noChangeArrowheads="1"/>
          </p:cNvSpPr>
          <p:nvPr/>
        </p:nvSpPr>
        <p:spPr bwMode="auto">
          <a:xfrm>
            <a:off x="5883275" y="2374900"/>
            <a:ext cx="1314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Develop logical design</a:t>
            </a:r>
            <a:endParaRPr lang="en-US" sz="1400" b="1" dirty="0"/>
          </a:p>
        </p:txBody>
      </p: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5745163" y="4240213"/>
            <a:ext cx="13144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Develop physical design</a:t>
            </a:r>
            <a:endParaRPr lang="en-US" sz="1400" b="1" dirty="0"/>
          </a:p>
        </p:txBody>
      </p:sp>
      <p:sp>
        <p:nvSpPr>
          <p:cNvPr id="14343" name="Text Box 10"/>
          <p:cNvSpPr txBox="1">
            <a:spLocks noChangeArrowheads="1"/>
          </p:cNvSpPr>
          <p:nvPr/>
        </p:nvSpPr>
        <p:spPr bwMode="auto">
          <a:xfrm>
            <a:off x="3733800" y="5105400"/>
            <a:ext cx="16605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Test, optimize, and document design</a:t>
            </a:r>
            <a:endParaRPr lang="en-US" sz="1400" b="1" dirty="0"/>
          </a:p>
        </p:txBody>
      </p:sp>
      <p:sp>
        <p:nvSpPr>
          <p:cNvPr id="14344" name="Text Box 11"/>
          <p:cNvSpPr txBox="1">
            <a:spLocks noChangeArrowheads="1"/>
          </p:cNvSpPr>
          <p:nvPr/>
        </p:nvSpPr>
        <p:spPr bwMode="auto">
          <a:xfrm>
            <a:off x="1731963" y="2374900"/>
            <a:ext cx="1522412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1" dirty="0"/>
              <a:t>Monitor and optimize network performance</a:t>
            </a:r>
          </a:p>
        </p:txBody>
      </p:sp>
      <p:sp>
        <p:nvSpPr>
          <p:cNvPr id="14345" name="Text Box 12"/>
          <p:cNvSpPr txBox="1">
            <a:spLocks noChangeArrowheads="1"/>
          </p:cNvSpPr>
          <p:nvPr/>
        </p:nvSpPr>
        <p:spPr bwMode="auto">
          <a:xfrm>
            <a:off x="1939925" y="4311650"/>
            <a:ext cx="1314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b="1" dirty="0"/>
              <a:t>Implement and test network</a:t>
            </a:r>
            <a:endParaRPr lang="en-US" sz="1400" b="1" dirty="0"/>
          </a:p>
        </p:txBody>
      </p:sp>
      <p:grpSp>
        <p:nvGrpSpPr>
          <p:cNvPr id="14346" name="Group 13"/>
          <p:cNvGrpSpPr>
            <a:grpSpLocks/>
          </p:cNvGrpSpPr>
          <p:nvPr/>
        </p:nvGrpSpPr>
        <p:grpSpPr bwMode="auto">
          <a:xfrm>
            <a:off x="5053013" y="1198563"/>
            <a:ext cx="1038225" cy="898525"/>
            <a:chOff x="3072" y="336"/>
            <a:chExt cx="720" cy="624"/>
          </a:xfrm>
        </p:grpSpPr>
        <p:sp>
          <p:nvSpPr>
            <p:cNvPr id="14358" name="Line 14"/>
            <p:cNvSpPr>
              <a:spLocks noChangeShapeType="1"/>
            </p:cNvSpPr>
            <p:nvPr/>
          </p:nvSpPr>
          <p:spPr bwMode="auto">
            <a:xfrm flipV="1">
              <a:off x="3072" y="96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Line 15"/>
            <p:cNvSpPr>
              <a:spLocks noChangeShapeType="1"/>
            </p:cNvSpPr>
            <p:nvPr/>
          </p:nvSpPr>
          <p:spPr bwMode="auto">
            <a:xfrm flipH="1" flipV="1">
              <a:off x="3504" y="336"/>
              <a:ext cx="28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7" name="Line 16"/>
          <p:cNvSpPr>
            <a:spLocks noChangeShapeType="1"/>
          </p:cNvSpPr>
          <p:nvPr/>
        </p:nvSpPr>
        <p:spPr bwMode="auto">
          <a:xfrm rot="3263764" flipH="1" flipV="1">
            <a:off x="6837362" y="2913063"/>
            <a:ext cx="314325" cy="1250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7"/>
          <p:cNvSpPr>
            <a:spLocks noChangeShapeType="1"/>
          </p:cNvSpPr>
          <p:nvPr/>
        </p:nvSpPr>
        <p:spPr bwMode="auto">
          <a:xfrm flipH="1" flipV="1">
            <a:off x="3114675" y="5210175"/>
            <a:ext cx="346075" cy="900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Line 18"/>
          <p:cNvSpPr>
            <a:spLocks noChangeShapeType="1"/>
          </p:cNvSpPr>
          <p:nvPr/>
        </p:nvSpPr>
        <p:spPr bwMode="auto">
          <a:xfrm rot="-3263764">
            <a:off x="1416844" y="3934619"/>
            <a:ext cx="1314450" cy="96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9"/>
          <p:cNvSpPr>
            <a:spLocks noChangeShapeType="1"/>
          </p:cNvSpPr>
          <p:nvPr/>
        </p:nvSpPr>
        <p:spPr bwMode="auto">
          <a:xfrm rot="18336236" flipH="1">
            <a:off x="2836863" y="3314700"/>
            <a:ext cx="188912" cy="1208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20"/>
          <p:cNvSpPr>
            <a:spLocks noChangeShapeType="1"/>
          </p:cNvSpPr>
          <p:nvPr/>
        </p:nvSpPr>
        <p:spPr bwMode="auto">
          <a:xfrm rot="108510" flipV="1">
            <a:off x="2422525" y="1609725"/>
            <a:ext cx="12446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21"/>
          <p:cNvSpPr>
            <a:spLocks noChangeShapeType="1"/>
          </p:cNvSpPr>
          <p:nvPr/>
        </p:nvSpPr>
        <p:spPr bwMode="auto">
          <a:xfrm rot="108510" flipH="1">
            <a:off x="3386138" y="1612900"/>
            <a:ext cx="282575" cy="1030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Line 22"/>
          <p:cNvSpPr>
            <a:spLocks noChangeShapeType="1"/>
          </p:cNvSpPr>
          <p:nvPr/>
        </p:nvSpPr>
        <p:spPr bwMode="auto">
          <a:xfrm>
            <a:off x="6021388" y="3205163"/>
            <a:ext cx="554037" cy="830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Line 23"/>
          <p:cNvSpPr>
            <a:spLocks noChangeShapeType="1"/>
          </p:cNvSpPr>
          <p:nvPr/>
        </p:nvSpPr>
        <p:spPr bwMode="auto">
          <a:xfrm flipV="1">
            <a:off x="3114675" y="4933950"/>
            <a:ext cx="103822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Line 24"/>
          <p:cNvSpPr>
            <a:spLocks noChangeShapeType="1"/>
          </p:cNvSpPr>
          <p:nvPr/>
        </p:nvSpPr>
        <p:spPr bwMode="auto">
          <a:xfrm flipH="1">
            <a:off x="5607050" y="4379913"/>
            <a:ext cx="138113" cy="1108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Line 25"/>
          <p:cNvSpPr>
            <a:spLocks noChangeShapeType="1"/>
          </p:cNvSpPr>
          <p:nvPr/>
        </p:nvSpPr>
        <p:spPr bwMode="auto">
          <a:xfrm flipV="1">
            <a:off x="5607050" y="5418138"/>
            <a:ext cx="1106488" cy="69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7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077200" cy="914400"/>
          </a:xfrm>
          <a:noFill/>
        </p:spPr>
        <p:txBody>
          <a:bodyPr/>
          <a:lstStyle/>
          <a:p>
            <a:r>
              <a:rPr lang="en-US" dirty="0"/>
              <a:t>Top-Down Network Design Steps</a:t>
            </a:r>
          </a:p>
        </p:txBody>
      </p:sp>
    </p:spTree>
    <p:extLst>
      <p:ext uri="{BB962C8B-B14F-4D97-AF65-F5344CB8AC3E}">
        <p14:creationId xmlns:p14="http://schemas.microsoft.com/office/powerpoint/2010/main" val="338206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Design Steps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 – Analyze Requirements</a:t>
            </a:r>
          </a:p>
          <a:p>
            <a:endParaRPr lang="en-US" dirty="0"/>
          </a:p>
          <a:p>
            <a:pPr lvl="1"/>
            <a:r>
              <a:rPr lang="en-US" dirty="0"/>
              <a:t>Analyze business goals and constraints</a:t>
            </a:r>
          </a:p>
          <a:p>
            <a:pPr lvl="1"/>
            <a:r>
              <a:rPr lang="en-US" dirty="0"/>
              <a:t>Analyze technical goals and tradeoffs</a:t>
            </a:r>
          </a:p>
          <a:p>
            <a:pPr lvl="1"/>
            <a:r>
              <a:rPr lang="en-US" dirty="0"/>
              <a:t>Characterize the existing network</a:t>
            </a:r>
          </a:p>
        </p:txBody>
      </p:sp>
    </p:spTree>
    <p:extLst>
      <p:ext uri="{BB962C8B-B14F-4D97-AF65-F5344CB8AC3E}">
        <p14:creationId xmlns:p14="http://schemas.microsoft.com/office/powerpoint/2010/main" val="142897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2686</TotalTime>
  <Words>852</Words>
  <Application>Microsoft Office PowerPoint</Application>
  <PresentationFormat>On-screen Show (4:3)</PresentationFormat>
  <Paragraphs>147</Paragraphs>
  <Slides>24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Solstice</vt:lpstr>
      <vt:lpstr>Network Analysis and Design </vt:lpstr>
      <vt:lpstr>What is a Network?</vt:lpstr>
      <vt:lpstr>The Management View</vt:lpstr>
      <vt:lpstr>The Technical View </vt:lpstr>
      <vt:lpstr>The Technical View (Cont.)</vt:lpstr>
      <vt:lpstr>Technical Goals</vt:lpstr>
      <vt:lpstr>Technical Goals</vt:lpstr>
      <vt:lpstr>Top-Down Network Design Steps</vt:lpstr>
      <vt:lpstr>Network Design Steps</vt:lpstr>
      <vt:lpstr>Network Design Steps (Cont.)</vt:lpstr>
      <vt:lpstr>Phase 2 – Logical Network Design</vt:lpstr>
      <vt:lpstr>Bus Topology</vt:lpstr>
      <vt:lpstr>Star Topology</vt:lpstr>
      <vt:lpstr>Ring Topology</vt:lpstr>
      <vt:lpstr>Mesh Topology</vt:lpstr>
      <vt:lpstr>Tree Topology </vt:lpstr>
      <vt:lpstr>Hybrid Topology</vt:lpstr>
      <vt:lpstr>Network Design Steps</vt:lpstr>
      <vt:lpstr>Network Design Steps</vt:lpstr>
      <vt:lpstr>Types of Network Design</vt:lpstr>
      <vt:lpstr>New Network Design</vt:lpstr>
      <vt:lpstr>Re-engineering a Network Design</vt:lpstr>
      <vt:lpstr>Network Expansion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engRehab</dc:creator>
  <cp:lastModifiedBy>rehab.hosne@fcis.bsu.edu.eg</cp:lastModifiedBy>
  <cp:revision>45</cp:revision>
  <dcterms:created xsi:type="dcterms:W3CDTF">2006-08-16T00:00:00Z</dcterms:created>
  <dcterms:modified xsi:type="dcterms:W3CDTF">2020-11-07T22:39:32Z</dcterms:modified>
</cp:coreProperties>
</file>