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3" r:id="rId7"/>
    <p:sldId id="284" r:id="rId8"/>
    <p:sldId id="285" r:id="rId9"/>
    <p:sldId id="286" r:id="rId10"/>
    <p:sldId id="261" r:id="rId11"/>
    <p:sldId id="262" r:id="rId12"/>
    <p:sldId id="263" r:id="rId13"/>
    <p:sldId id="264" r:id="rId14"/>
    <p:sldId id="265" r:id="rId15"/>
    <p:sldId id="266"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21-Nov-20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21-Nov-20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21-Nov-20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21-Nov-20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2243634"/>
            <a:ext cx="7406640" cy="1472184"/>
          </a:xfrm>
        </p:spPr>
        <p:txBody>
          <a:bodyPr/>
          <a:lstStyle/>
          <a:p>
            <a:r>
              <a:rPr lang="en-US" b="1" dirty="0"/>
              <a:t>Network Analysis and Design </a:t>
            </a:r>
            <a:endParaRPr lang="en-US" dirty="0"/>
          </a:p>
        </p:txBody>
      </p:sp>
      <p:sp>
        <p:nvSpPr>
          <p:cNvPr id="3" name="Subtitle 2"/>
          <p:cNvSpPr>
            <a:spLocks noGrp="1"/>
          </p:cNvSpPr>
          <p:nvPr>
            <p:ph type="subTitle" idx="1"/>
          </p:nvPr>
        </p:nvSpPr>
        <p:spPr>
          <a:xfrm>
            <a:off x="1432560" y="3733800"/>
            <a:ext cx="7406640" cy="1752600"/>
          </a:xfrm>
        </p:spPr>
        <p:txBody>
          <a:bodyPr/>
          <a:lstStyle/>
          <a:p>
            <a:r>
              <a:rPr lang="en-US" dirty="0"/>
              <a:t>Lab 2</a:t>
            </a:r>
          </a:p>
          <a:p>
            <a:endParaRPr lang="en-US" dirty="0"/>
          </a:p>
          <a:p>
            <a:r>
              <a:rPr lang="en-US" b="1" dirty="0"/>
              <a:t>Rehab </a:t>
            </a:r>
            <a:r>
              <a:rPr lang="en-US" b="1" dirty="0" err="1"/>
              <a:t>Hosny</a:t>
            </a:r>
            <a:r>
              <a:rPr lang="en-US" b="1" dirty="0"/>
              <a:t> </a:t>
            </a:r>
            <a:endParaRPr lang="en-US" dirty="0"/>
          </a:p>
        </p:txBody>
      </p:sp>
    </p:spTree>
    <p:extLst>
      <p:ext uri="{BB962C8B-B14F-4D97-AF65-F5344CB8AC3E}">
        <p14:creationId xmlns:p14="http://schemas.microsoft.com/office/powerpoint/2010/main" val="876402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DHCP on Server</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7543800"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238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DHCP on Router</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0227" y="1981200"/>
            <a:ext cx="8673773"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0997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HTTP service on server </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7696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817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DNS on server</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077199"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147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website (Step 1)</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924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2246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website (Step 2)</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305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814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4000" b="1" dirty="0"/>
          </a:p>
          <a:p>
            <a:pPr marL="0" indent="0" algn="ctr">
              <a:buNone/>
            </a:pPr>
            <a:endParaRPr lang="en-US" sz="4000" b="1" dirty="0"/>
          </a:p>
          <a:p>
            <a:pPr marL="0" indent="0" algn="ctr">
              <a:buNone/>
            </a:pPr>
            <a:r>
              <a:rPr lang="en-US" sz="8000" b="1" dirty="0"/>
              <a:t>END</a:t>
            </a:r>
            <a:endParaRPr lang="en-US" b="1" dirty="0"/>
          </a:p>
        </p:txBody>
      </p:sp>
    </p:spTree>
    <p:extLst>
      <p:ext uri="{BB962C8B-B14F-4D97-AF65-F5344CB8AC3E}">
        <p14:creationId xmlns:p14="http://schemas.microsoft.com/office/powerpoint/2010/main" val="394920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IP addressing</a:t>
            </a: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The network prefix identifies a network and the host number identifies a specific host (actually, interface on the network).</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582" y="3200400"/>
            <a:ext cx="58197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076700"/>
            <a:ext cx="7772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648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IP address classes </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sz="2400" dirty="0">
                <a:latin typeface="Times New Roman" pitchFamily="18" charset="0"/>
                <a:cs typeface="Times New Roman" pitchFamily="18" charset="0"/>
              </a:rPr>
              <a:t>IP addresses are divided into different classes. These classes determine the maximum number of hosts per network ID. Only three classes are actually used for network connectivity. The following table lists all of the address class. </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888" y="3400865"/>
            <a:ext cx="7924800" cy="324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962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Default Subnet mask</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a:latin typeface="Times New Roman" pitchFamily="18" charset="0"/>
                <a:cs typeface="Times New Roman" pitchFamily="18" charset="0"/>
              </a:rPr>
              <a:t>it is used to identify the network part from the host part. Put binary one for the parts that represent network part and zero for the part that represent host part. </a:t>
            </a:r>
          </a:p>
          <a:p>
            <a:pPr marL="800100" lvl="2" indent="0">
              <a:buNone/>
            </a:pPr>
            <a:r>
              <a:rPr lang="en-US" sz="3000" dirty="0">
                <a:latin typeface="Times New Roman" pitchFamily="18" charset="0"/>
                <a:cs typeface="Times New Roman" pitchFamily="18" charset="0"/>
              </a:rPr>
              <a:t>a. Class A: 255.0.0.0 </a:t>
            </a:r>
          </a:p>
          <a:p>
            <a:pPr marL="800100" lvl="2" indent="0">
              <a:buNone/>
            </a:pPr>
            <a:r>
              <a:rPr lang="en-US" sz="3000" dirty="0">
                <a:latin typeface="Times New Roman" pitchFamily="18" charset="0"/>
                <a:cs typeface="Times New Roman" pitchFamily="18" charset="0"/>
              </a:rPr>
              <a:t>b. Class B: 255.255.0.0 </a:t>
            </a:r>
          </a:p>
          <a:p>
            <a:pPr marL="800100" lvl="2" indent="0">
              <a:buNone/>
            </a:pPr>
            <a:r>
              <a:rPr lang="en-US" sz="3000" dirty="0">
                <a:latin typeface="Times New Roman" pitchFamily="18" charset="0"/>
                <a:cs typeface="Times New Roman" pitchFamily="18" charset="0"/>
              </a:rPr>
              <a:t>c. Class C: 255.255.255.0 </a:t>
            </a:r>
          </a:p>
          <a:p>
            <a:r>
              <a:rPr lang="en-US" dirty="0">
                <a:latin typeface="Times New Roman" pitchFamily="18" charset="0"/>
                <a:cs typeface="Times New Roman" pitchFamily="18" charset="0"/>
              </a:rPr>
              <a:t>We can’t have mix of 1s and 0s in subnet mask. Only consecutive 1s is followed by consecutive 0s </a:t>
            </a:r>
          </a:p>
          <a:p>
            <a:endParaRPr lang="en-US" dirty="0"/>
          </a:p>
        </p:txBody>
      </p:sp>
    </p:spTree>
    <p:extLst>
      <p:ext uri="{BB962C8B-B14F-4D97-AF65-F5344CB8AC3E}">
        <p14:creationId xmlns:p14="http://schemas.microsoft.com/office/powerpoint/2010/main" val="1326375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hosts per classes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835101"/>
              </p:ext>
            </p:extLst>
          </p:nvPr>
        </p:nvGraphicFramePr>
        <p:xfrm>
          <a:off x="457200" y="2133600"/>
          <a:ext cx="8229600" cy="3048001"/>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643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i="0" u="none" strike="noStrike" kern="1200" baseline="0" dirty="0">
                          <a:solidFill>
                            <a:schemeClr val="lt1"/>
                          </a:solidFill>
                          <a:latin typeface="+mn-lt"/>
                          <a:ea typeface="+mn-ea"/>
                          <a:cs typeface="+mn-cs"/>
                        </a:rPr>
                        <a:t>Class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i="0" u="none" strike="noStrike" kern="1200" baseline="0" dirty="0">
                          <a:solidFill>
                            <a:schemeClr val="lt1"/>
                          </a:solidFill>
                          <a:latin typeface="+mn-lt"/>
                          <a:ea typeface="+mn-ea"/>
                          <a:cs typeface="+mn-cs"/>
                        </a:rPr>
                        <a:t>Default mask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i="0" u="none" strike="noStrike" kern="1200" baseline="0" dirty="0">
                          <a:solidFill>
                            <a:schemeClr val="lt1"/>
                          </a:solidFill>
                          <a:latin typeface="+mn-lt"/>
                          <a:ea typeface="+mn-ea"/>
                          <a:cs typeface="+mn-cs"/>
                        </a:rPr>
                        <a:t>Hosts </a:t>
                      </a:r>
                    </a:p>
                  </a:txBody>
                  <a:tcPr/>
                </a:tc>
                <a:extLst>
                  <a:ext uri="{0D108BD9-81ED-4DB2-BD59-A6C34878D82A}">
                    <a16:rowId xmlns:a16="http://schemas.microsoft.com/office/drawing/2014/main" val="10000"/>
                  </a:ext>
                </a:extLst>
              </a:tr>
              <a:tr h="664308">
                <a:tc>
                  <a:txBody>
                    <a:bodyPr/>
                    <a:lstStyle/>
                    <a:p>
                      <a:r>
                        <a:rPr lang="en-US" sz="2800" b="1" i="1" u="none" strike="noStrike" kern="1200" baseline="0" dirty="0">
                          <a:solidFill>
                            <a:schemeClr val="tx1"/>
                          </a:solidFill>
                          <a:latin typeface="+mn-lt"/>
                          <a:ea typeface="+mn-ea"/>
                          <a:cs typeface="+mn-cs"/>
                        </a:rPr>
                        <a:t>Class A</a:t>
                      </a:r>
                      <a:endParaRPr lang="en-US" sz="2800" i="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dk1"/>
                          </a:solidFill>
                          <a:latin typeface="+mn-lt"/>
                          <a:ea typeface="+mn-ea"/>
                          <a:cs typeface="+mn-cs"/>
                        </a:rPr>
                        <a:t>255.0.0.0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dk1"/>
                          </a:solidFill>
                          <a:latin typeface="+mn-lt"/>
                          <a:ea typeface="+mn-ea"/>
                          <a:cs typeface="+mn-cs"/>
                        </a:rPr>
                        <a:t>16777217 	</a:t>
                      </a:r>
                    </a:p>
                  </a:txBody>
                  <a:tcPr/>
                </a:tc>
                <a:extLst>
                  <a:ext uri="{0D108BD9-81ED-4DB2-BD59-A6C34878D82A}">
                    <a16:rowId xmlns:a16="http://schemas.microsoft.com/office/drawing/2014/main" val="10001"/>
                  </a:ext>
                </a:extLst>
              </a:tr>
              <a:tr h="664308">
                <a:tc>
                  <a:txBody>
                    <a:bodyPr/>
                    <a:lstStyle/>
                    <a:p>
                      <a:r>
                        <a:rPr lang="en-US" sz="2800" b="1" i="1" u="none" strike="noStrike" kern="1200" baseline="0" dirty="0">
                          <a:solidFill>
                            <a:schemeClr val="tx1"/>
                          </a:solidFill>
                          <a:latin typeface="+mn-lt"/>
                          <a:ea typeface="+mn-ea"/>
                          <a:cs typeface="+mn-cs"/>
                        </a:rPr>
                        <a:t>Class </a:t>
                      </a:r>
                      <a:r>
                        <a:rPr lang="en-US" sz="2800" i="1" dirty="0">
                          <a:solidFill>
                            <a:schemeClr val="tx1"/>
                          </a:solidFill>
                        </a:rPr>
                        <a:t>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dk1"/>
                          </a:solidFill>
                          <a:latin typeface="+mn-lt"/>
                          <a:ea typeface="+mn-ea"/>
                          <a:cs typeface="+mn-cs"/>
                        </a:rPr>
                        <a:t>255.255.0.0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dk1"/>
                          </a:solidFill>
                          <a:latin typeface="+mn-lt"/>
                          <a:ea typeface="+mn-ea"/>
                          <a:cs typeface="+mn-cs"/>
                        </a:rPr>
                        <a:t>65534 	</a:t>
                      </a:r>
                    </a:p>
                  </a:txBody>
                  <a:tcPr/>
                </a:tc>
                <a:extLst>
                  <a:ext uri="{0D108BD9-81ED-4DB2-BD59-A6C34878D82A}">
                    <a16:rowId xmlns:a16="http://schemas.microsoft.com/office/drawing/2014/main" val="10002"/>
                  </a:ext>
                </a:extLst>
              </a:tr>
              <a:tr h="1055077">
                <a:tc>
                  <a:txBody>
                    <a:bodyPr/>
                    <a:lstStyle/>
                    <a:p>
                      <a:r>
                        <a:rPr lang="en-US" sz="2800" b="1" i="1" u="none" strike="noStrike" kern="1200" baseline="0" dirty="0">
                          <a:solidFill>
                            <a:schemeClr val="tx1"/>
                          </a:solidFill>
                          <a:latin typeface="+mn-lt"/>
                          <a:ea typeface="+mn-ea"/>
                          <a:cs typeface="+mn-cs"/>
                        </a:rPr>
                        <a:t>Class </a:t>
                      </a:r>
                      <a:r>
                        <a:rPr lang="en-US" sz="2800" i="1" dirty="0">
                          <a:solidFill>
                            <a:schemeClr val="tx1"/>
                          </a:solidFill>
                        </a:rPr>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dk1"/>
                          </a:solidFill>
                          <a:latin typeface="+mn-lt"/>
                          <a:ea typeface="+mn-ea"/>
                          <a:cs typeface="+mn-cs"/>
                        </a:rPr>
                        <a:t>255.255.255.0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dk1"/>
                          </a:solidFill>
                          <a:latin typeface="+mn-lt"/>
                          <a:ea typeface="+mn-ea"/>
                          <a:cs typeface="+mn-cs"/>
                        </a:rPr>
                        <a:t>254 	</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36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t>
            </a:r>
            <a:r>
              <a:rPr lang="en-US" dirty="0"/>
              <a:t> router</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8001000" cy="5301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919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PC </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9200" y="1447800"/>
            <a:ext cx="7467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938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PC </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000" y="1447800"/>
            <a:ext cx="7620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4601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configure Dynamic IP</a:t>
            </a:r>
          </a:p>
        </p:txBody>
      </p:sp>
      <p:sp>
        <p:nvSpPr>
          <p:cNvPr id="3" name="Content Placeholder 2"/>
          <p:cNvSpPr>
            <a:spLocks noGrp="1"/>
          </p:cNvSpPr>
          <p:nvPr>
            <p:ph idx="1"/>
          </p:nvPr>
        </p:nvSpPr>
        <p:spPr/>
        <p:txBody>
          <a:bodyPr/>
          <a:lstStyle/>
          <a:p>
            <a:r>
              <a:rPr lang="en-US" dirty="0"/>
              <a:t>By using </a:t>
            </a:r>
            <a:r>
              <a:rPr lang="en-US" b="1" dirty="0">
                <a:solidFill>
                  <a:srgbClr val="C00000"/>
                </a:solidFill>
              </a:rPr>
              <a:t>DHCP</a:t>
            </a:r>
            <a:r>
              <a:rPr lang="en-US" dirty="0"/>
              <a:t> this allow router to give dynamic IP to devices in network.</a:t>
            </a:r>
          </a:p>
          <a:p>
            <a:r>
              <a:rPr lang="en-US" dirty="0"/>
              <a:t>We can configure it in router or by using server</a:t>
            </a:r>
          </a:p>
          <a:p>
            <a:r>
              <a:rPr lang="en-US" b="1" dirty="0">
                <a:solidFill>
                  <a:srgbClr val="C00000"/>
                </a:solidFill>
              </a:rPr>
              <a:t>DHCP</a:t>
            </a:r>
            <a:r>
              <a:rPr lang="en-US" dirty="0"/>
              <a:t> refers to Dynamic Host Configuration Protocol</a:t>
            </a:r>
          </a:p>
        </p:txBody>
      </p:sp>
    </p:spTree>
    <p:extLst>
      <p:ext uri="{BB962C8B-B14F-4D97-AF65-F5344CB8AC3E}">
        <p14:creationId xmlns:p14="http://schemas.microsoft.com/office/powerpoint/2010/main" val="69335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2529</TotalTime>
  <Words>251</Words>
  <Application>Microsoft Office PowerPoint</Application>
  <PresentationFormat>On-screen Show (4:3)</PresentationFormat>
  <Paragraphs>43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Gill Sans MT</vt:lpstr>
      <vt:lpstr>Times New Roman</vt:lpstr>
      <vt:lpstr>Verdana</vt:lpstr>
      <vt:lpstr>Wingdings 2</vt:lpstr>
      <vt:lpstr>Solstice</vt:lpstr>
      <vt:lpstr>Network Analysis and Design </vt:lpstr>
      <vt:lpstr>IP addressing</vt:lpstr>
      <vt:lpstr>IP address classes </vt:lpstr>
      <vt:lpstr>Default Subnet mask</vt:lpstr>
      <vt:lpstr>Number of hosts per classes </vt:lpstr>
      <vt:lpstr>Configur router</vt:lpstr>
      <vt:lpstr>Configure PC </vt:lpstr>
      <vt:lpstr>Configure PC </vt:lpstr>
      <vt:lpstr>How to configure Dynamic IP</vt:lpstr>
      <vt:lpstr>Configure DHCP on Server</vt:lpstr>
      <vt:lpstr>Configure DHCP on Router</vt:lpstr>
      <vt:lpstr>Configure HTTP service on server </vt:lpstr>
      <vt:lpstr>Configure DNS on server</vt:lpstr>
      <vt:lpstr>Connect to website (Step 1)</vt:lpstr>
      <vt:lpstr>Connect to website (Step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engRehab</dc:creator>
  <cp:lastModifiedBy>2tech</cp:lastModifiedBy>
  <cp:revision>35</cp:revision>
  <dcterms:created xsi:type="dcterms:W3CDTF">2006-08-16T00:00:00Z</dcterms:created>
  <dcterms:modified xsi:type="dcterms:W3CDTF">2020-11-21T15:55:45Z</dcterms:modified>
</cp:coreProperties>
</file>