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462" r:id="rId2"/>
    <p:sldId id="397" r:id="rId3"/>
    <p:sldId id="464" r:id="rId4"/>
    <p:sldId id="465" r:id="rId5"/>
    <p:sldId id="410" r:id="rId6"/>
    <p:sldId id="423" r:id="rId7"/>
    <p:sldId id="476" r:id="rId8"/>
    <p:sldId id="444" r:id="rId9"/>
    <p:sldId id="445" r:id="rId10"/>
    <p:sldId id="466" r:id="rId11"/>
    <p:sldId id="467" r:id="rId12"/>
    <p:sldId id="468" r:id="rId13"/>
    <p:sldId id="478" r:id="rId14"/>
    <p:sldId id="407" r:id="rId15"/>
    <p:sldId id="473" r:id="rId16"/>
    <p:sldId id="474" r:id="rId17"/>
    <p:sldId id="475" r:id="rId18"/>
    <p:sldId id="477" r:id="rId19"/>
    <p:sldId id="470" r:id="rId20"/>
    <p:sldId id="471" r:id="rId21"/>
    <p:sldId id="412" r:id="rId22"/>
    <p:sldId id="457" r:id="rId23"/>
    <p:sldId id="458" r:id="rId24"/>
    <p:sldId id="463" r:id="rId25"/>
    <p:sldId id="461" r:id="rId2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Tw Cen MT" pitchFamily="34" charset="0"/>
        <a:ea typeface="+mn-ea"/>
        <a:cs typeface="Arial" charset="0"/>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061"/>
    <a:srgbClr val="290AE2"/>
    <a:srgbClr val="0893B4"/>
    <a:srgbClr val="005EA4"/>
    <a:srgbClr val="FF0066"/>
    <a:srgbClr val="CCFFCC"/>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0" autoAdjust="0"/>
    <p:restoredTop sz="95037" autoAdjust="0"/>
  </p:normalViewPr>
  <p:slideViewPr>
    <p:cSldViewPr>
      <p:cViewPr varScale="1">
        <p:scale>
          <a:sx n="119" d="100"/>
          <a:sy n="119" d="100"/>
        </p:scale>
        <p:origin x="240" y="8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8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fontAlgn="auto">
              <a:spcBef>
                <a:spcPts val="0"/>
              </a:spcBef>
              <a:spcAft>
                <a:spcPts val="0"/>
              </a:spcAft>
              <a:defRPr sz="1200">
                <a:latin typeface="+mn-lt"/>
                <a:cs typeface="+mn-cs"/>
              </a:defRPr>
            </a:lvl1pPr>
            <a:extLst/>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fontAlgn="auto">
              <a:spcBef>
                <a:spcPts val="0"/>
              </a:spcBef>
              <a:spcAft>
                <a:spcPts val="0"/>
              </a:spcAft>
              <a:defRPr sz="1200" smtClean="0">
                <a:latin typeface="+mn-lt"/>
                <a:cs typeface="+mn-cs"/>
              </a:defRPr>
            </a:lvl1pPr>
            <a:extLst/>
          </a:lstStyle>
          <a:p>
            <a:pPr>
              <a:defRPr/>
            </a:pPr>
            <a:fld id="{1FD124CF-09C3-4855-A1B0-2D7482BD39A1}" type="datetimeFigureOut">
              <a:rPr lang="en-US"/>
              <a:pPr>
                <a:defRPr/>
              </a:pPr>
              <a:t>12/23/2021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fontAlgn="auto">
              <a:spcBef>
                <a:spcPts val="0"/>
              </a:spcBef>
              <a:spcAft>
                <a:spcPts val="0"/>
              </a:spcAft>
              <a:defRPr sz="12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fontAlgn="auto">
              <a:spcBef>
                <a:spcPts val="0"/>
              </a:spcBef>
              <a:spcAft>
                <a:spcPts val="0"/>
              </a:spcAft>
              <a:defRPr sz="1200" smtClean="0">
                <a:latin typeface="+mn-lt"/>
                <a:cs typeface="+mn-cs"/>
              </a:defRPr>
            </a:lvl1pPr>
            <a:extLst/>
          </a:lstStyle>
          <a:p>
            <a:pPr>
              <a:defRPr/>
            </a:pPr>
            <a:fld id="{0D6F0DB2-0A6A-4C63-8DC6-2713ADDEE5F9}" type="slidenum">
              <a:rPr lang="en-US"/>
              <a:pPr>
                <a:defRPr/>
              </a:pPr>
              <a:t>‹#›</a:t>
            </a:fld>
            <a:endParaRPr lang="en-US"/>
          </a:p>
        </p:txBody>
      </p:sp>
    </p:spTree>
    <p:extLst>
      <p:ext uri="{BB962C8B-B14F-4D97-AF65-F5344CB8AC3E}">
        <p14:creationId xmlns:p14="http://schemas.microsoft.com/office/powerpoint/2010/main" val="21092291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spcBef>
                <a:spcPct val="0"/>
              </a:spcBef>
            </a:pPr>
            <a:endParaRPr lang="en-US" dirty="0"/>
          </a:p>
        </p:txBody>
      </p:sp>
      <p:sp>
        <p:nvSpPr>
          <p:cNvPr id="49156" name="Rectangl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Tw Cen MT" pitchFamily="34" charset="0"/>
              </a:defRPr>
            </a:lvl1pPr>
            <a:lvl2pPr marL="742950" indent="-285750" eaLnBrk="0" hangingPunct="0">
              <a:defRPr>
                <a:solidFill>
                  <a:schemeClr val="tx1"/>
                </a:solidFill>
                <a:latin typeface="Tw Cen MT" pitchFamily="34" charset="0"/>
              </a:defRPr>
            </a:lvl2pPr>
            <a:lvl3pPr marL="1143000" indent="-228600" eaLnBrk="0" hangingPunct="0">
              <a:defRPr>
                <a:solidFill>
                  <a:schemeClr val="tx1"/>
                </a:solidFill>
                <a:latin typeface="Tw Cen MT" pitchFamily="34" charset="0"/>
              </a:defRPr>
            </a:lvl3pPr>
            <a:lvl4pPr marL="1600200" indent="-228600" eaLnBrk="0" hangingPunct="0">
              <a:defRPr>
                <a:solidFill>
                  <a:schemeClr val="tx1"/>
                </a:solidFill>
                <a:latin typeface="Tw Cen MT" pitchFamily="34" charset="0"/>
              </a:defRPr>
            </a:lvl4pPr>
            <a:lvl5pPr marL="2057400" indent="-228600" eaLnBrk="0" hangingPunct="0">
              <a:defRPr>
                <a:solidFill>
                  <a:schemeClr val="tx1"/>
                </a:solidFill>
                <a:latin typeface="Tw Cen MT" pitchFamily="34" charset="0"/>
              </a:defRPr>
            </a:lvl5pPr>
            <a:lvl6pPr marL="2514600" indent="-228600" eaLnBrk="0" fontAlgn="base" hangingPunct="0">
              <a:spcBef>
                <a:spcPct val="0"/>
              </a:spcBef>
              <a:spcAft>
                <a:spcPct val="0"/>
              </a:spcAft>
              <a:defRPr>
                <a:solidFill>
                  <a:schemeClr val="tx1"/>
                </a:solidFill>
                <a:latin typeface="Tw Cen MT" pitchFamily="34" charset="0"/>
              </a:defRPr>
            </a:lvl6pPr>
            <a:lvl7pPr marL="2971800" indent="-228600" eaLnBrk="0" fontAlgn="base" hangingPunct="0">
              <a:spcBef>
                <a:spcPct val="0"/>
              </a:spcBef>
              <a:spcAft>
                <a:spcPct val="0"/>
              </a:spcAft>
              <a:defRPr>
                <a:solidFill>
                  <a:schemeClr val="tx1"/>
                </a:solidFill>
                <a:latin typeface="Tw Cen MT" pitchFamily="34" charset="0"/>
              </a:defRPr>
            </a:lvl7pPr>
            <a:lvl8pPr marL="3429000" indent="-228600" eaLnBrk="0" fontAlgn="base" hangingPunct="0">
              <a:spcBef>
                <a:spcPct val="0"/>
              </a:spcBef>
              <a:spcAft>
                <a:spcPct val="0"/>
              </a:spcAft>
              <a:defRPr>
                <a:solidFill>
                  <a:schemeClr val="tx1"/>
                </a:solidFill>
                <a:latin typeface="Tw Cen MT" pitchFamily="34" charset="0"/>
              </a:defRPr>
            </a:lvl8pPr>
            <a:lvl9pPr marL="3886200" indent="-228600" eaLnBrk="0" fontAlgn="base" hangingPunct="0">
              <a:spcBef>
                <a:spcPct val="0"/>
              </a:spcBef>
              <a:spcAft>
                <a:spcPct val="0"/>
              </a:spcAft>
              <a:defRPr>
                <a:solidFill>
                  <a:schemeClr val="tx1"/>
                </a:solidFill>
                <a:latin typeface="Tw Cen MT" pitchFamily="34" charset="0"/>
              </a:defRPr>
            </a:lvl9pPr>
          </a:lstStyle>
          <a:p>
            <a:pPr eaLnBrk="1" fontAlgn="base" hangingPunct="1">
              <a:spcBef>
                <a:spcPct val="0"/>
              </a:spcBef>
              <a:spcAft>
                <a:spcPct val="0"/>
              </a:spcAft>
            </a:pPr>
            <a:fld id="{91F36B28-5117-4BF2-B0E7-A479C03C9805}" type="slidenum">
              <a:rPr lang="en-US">
                <a:latin typeface="Calibri" pitchFamily="34" charset="0"/>
              </a:rPr>
              <a:pPr eaLnBrk="1" fontAlgn="base" hangingPunct="1">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57310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D6F0DB2-0A6A-4C63-8DC6-2713ADDEE5F9}" type="slidenum">
              <a:rPr lang="en-US" smtClean="0"/>
              <a:pPr>
                <a:defRPr/>
              </a:pPr>
              <a:t>2</a:t>
            </a:fld>
            <a:endParaRPr lang="en-US"/>
          </a:p>
        </p:txBody>
      </p:sp>
    </p:spTree>
    <p:extLst>
      <p:ext uri="{BB962C8B-B14F-4D97-AF65-F5344CB8AC3E}">
        <p14:creationId xmlns:p14="http://schemas.microsoft.com/office/powerpoint/2010/main" val="2337920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 Id="rId5" Type="http://schemas.openxmlformats.org/officeDocument/2006/relationships/image" Target="../media/image4.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2.xml"/><Relationship Id="rId5" Type="http://schemas.openxmlformats.org/officeDocument/2006/relationships/image" Target="../media/image6.png"/><Relationship Id="rId4" Type="http://schemas.microsoft.com/office/2007/relationships/hdphoto" Target="../media/hdphoto2.wdp"/></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gradFill flip="none" rotWithShape="1">
          <a:gsLst>
            <a:gs pos="42000">
              <a:schemeClr val="accent4">
                <a:lumMod val="5000"/>
                <a:lumOff val="95000"/>
              </a:schemeClr>
            </a:gs>
            <a:gs pos="74000">
              <a:schemeClr val="accent4">
                <a:lumMod val="45000"/>
                <a:lumOff val="55000"/>
              </a:schemeClr>
            </a:gs>
            <a:gs pos="84000">
              <a:schemeClr val="accent4">
                <a:lumMod val="45000"/>
                <a:lumOff val="55000"/>
              </a:schemeClr>
            </a:gs>
            <a:gs pos="30000">
              <a:schemeClr val="accent4">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a:off x="0" y="4478338"/>
            <a:ext cx="9144000" cy="66516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9525" y="4540250"/>
            <a:ext cx="2249488" cy="5349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2359025" y="4533900"/>
            <a:ext cx="6784975" cy="5334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hasCustomPrompt="1"/>
          </p:nvPr>
        </p:nvSpPr>
        <p:spPr>
          <a:xfrm>
            <a:off x="2362200" y="4537528"/>
            <a:ext cx="6515100" cy="514350"/>
          </a:xfrm>
        </p:spPr>
        <p:txBody>
          <a:bodyPr anchor="ctr"/>
          <a:lstStyle>
            <a:lvl1pPr marL="0" indent="0" algn="l">
              <a:buNone/>
              <a:defRPr sz="9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pPr algn="ctr"/>
            <a:r>
              <a:rPr lang="en-US" sz="800" b="1" dirty="0">
                <a:solidFill>
                  <a:srgbClr val="FFC000"/>
                </a:solidFill>
                <a:latin typeface="Times New Roman" panose="02020603050405020304" pitchFamily="18" charset="0"/>
                <a:cs typeface="Times New Roman" panose="02020603050405020304" pitchFamily="18" charset="0"/>
              </a:rPr>
              <a:t>The Future of E-Learning : A vision for Development . Wednesday 27 -2-2019</a:t>
            </a:r>
          </a:p>
        </p:txBody>
      </p:sp>
      <p:sp>
        <p:nvSpPr>
          <p:cNvPr id="12" name="Rectangle 11"/>
          <p:cNvSpPr>
            <a:spLocks noGrp="1"/>
          </p:cNvSpPr>
          <p:nvPr>
            <p:ph type="title"/>
          </p:nvPr>
        </p:nvSpPr>
        <p:spPr>
          <a:xfrm>
            <a:off x="2362200" y="2343150"/>
            <a:ext cx="6477000" cy="2038350"/>
          </a:xfrm>
        </p:spPr>
        <p:txBody>
          <a:bodyPr rtlCol="0"/>
          <a:lstStyle>
            <a:lvl1pPr>
              <a:defRPr cap="all" baseline="0"/>
            </a:lvl1pPr>
            <a:extLst/>
          </a:lstStyle>
          <a:p>
            <a:r>
              <a:rPr lang="en-US"/>
              <a:t>Click to edit Master title style</a:t>
            </a:r>
            <a:endParaRPr lang="en-US" dirty="0"/>
          </a:p>
        </p:txBody>
      </p:sp>
      <p:sp>
        <p:nvSpPr>
          <p:cNvPr id="8" name="Date Placeholder 27"/>
          <p:cNvSpPr>
            <a:spLocks noGrp="1"/>
          </p:cNvSpPr>
          <p:nvPr>
            <p:ph type="dt" sz="half" idx="10"/>
          </p:nvPr>
        </p:nvSpPr>
        <p:spPr>
          <a:xfrm>
            <a:off x="76200" y="4551363"/>
            <a:ext cx="2057400" cy="514350"/>
          </a:xfrm>
        </p:spPr>
        <p:txBody>
          <a:bodyPr>
            <a:noAutofit/>
          </a:bodyPr>
          <a:lstStyle>
            <a:lvl1pPr algn="ctr">
              <a:defRPr sz="2000" smtClean="0">
                <a:solidFill>
                  <a:srgbClr val="FFFFFF"/>
                </a:solidFill>
              </a:defRPr>
            </a:lvl1pPr>
            <a:extLst/>
          </a:lstStyle>
          <a:p>
            <a:pPr>
              <a:defRPr/>
            </a:pPr>
            <a:fld id="{C599310E-F826-468B-9984-678AF74076FA}" type="datetime1">
              <a:rPr lang="en-US" smtClean="0"/>
              <a:t>12/23/2021</a:t>
            </a:fld>
            <a:endParaRPr lang="en-US" dirty="0"/>
          </a:p>
        </p:txBody>
      </p:sp>
      <p:pic>
        <p:nvPicPr>
          <p:cNvPr id="13" name="Picture 12">
            <a:extLst>
              <a:ext uri="{FF2B5EF4-FFF2-40B4-BE49-F238E27FC236}">
                <a16:creationId xmlns:a16="http://schemas.microsoft.com/office/drawing/2014/main" xmlns="" id="{B42973D3-6043-4ECD-9048-6BDADBD804F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213778" y="108868"/>
            <a:ext cx="891122" cy="887163"/>
          </a:xfrm>
          <a:prstGeom prst="rect">
            <a:avLst/>
          </a:prstGeom>
        </p:spPr>
      </p:pic>
      <p:pic>
        <p:nvPicPr>
          <p:cNvPr id="16" name="Picture 15">
            <a:extLst>
              <a:ext uri="{FF2B5EF4-FFF2-40B4-BE49-F238E27FC236}">
                <a16:creationId xmlns:a16="http://schemas.microsoft.com/office/drawing/2014/main" xmlns="" id="{EC9EF7E0-6263-4998-A2F3-8F39AD9559F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010400" y="-171450"/>
            <a:ext cx="2248029" cy="1447800"/>
          </a:xfrm>
          <a:prstGeom prst="rect">
            <a:avLst/>
          </a:prstGeom>
        </p:spPr>
      </p:pic>
    </p:spTree>
    <p:extLst>
      <p:ext uri="{BB962C8B-B14F-4D97-AF65-F5344CB8AC3E}">
        <p14:creationId xmlns:p14="http://schemas.microsoft.com/office/powerpoint/2010/main" val="12513760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a:xfrm>
            <a:off x="762000" y="117475"/>
            <a:ext cx="6781800" cy="1006475"/>
          </a:xfrm>
        </p:spPr>
        <p:txBody>
          <a:bodyPr/>
          <a:lstStyle/>
          <a:p>
            <a:r>
              <a:rPr lang="en-US" dirty="0"/>
              <a:t>Click to edit Master title style</a:t>
            </a:r>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p:cNvSpPr>
          <p:nvPr>
            <p:ph type="dt" sz="half" idx="14"/>
          </p:nvPr>
        </p:nvSpPr>
        <p:spPr/>
        <p:txBody>
          <a:bodyPr/>
          <a:lstStyle>
            <a:lvl1pPr>
              <a:defRPr/>
            </a:lvl1pPr>
            <a:extLst/>
          </a:lstStyle>
          <a:p>
            <a:pPr>
              <a:defRPr/>
            </a:pPr>
            <a:fld id="{04C136CB-CC70-43A4-A9EC-42C4C77E9457}" type="datetime1">
              <a:rPr lang="en-US" smtClean="0"/>
              <a:t>12/23/2021</a:t>
            </a:fld>
            <a:endParaRPr lang="en-US"/>
          </a:p>
        </p:txBody>
      </p:sp>
      <p:sp>
        <p:nvSpPr>
          <p:cNvPr id="8" name="Rectangle 7"/>
          <p:cNvSpPr>
            <a:spLocks noGrp="1"/>
          </p:cNvSpPr>
          <p:nvPr>
            <p:ph type="sldNum" sz="quarter" idx="16"/>
          </p:nvPr>
        </p:nvSpPr>
        <p:spPr/>
        <p:txBody>
          <a:bodyPr/>
          <a:lstStyle>
            <a:lvl1pPr>
              <a:defRPr/>
            </a:lvl1pPr>
            <a:extLst/>
          </a:lstStyle>
          <a:p>
            <a:pPr>
              <a:defRPr/>
            </a:pPr>
            <a:fld id="{7C8AB547-9C1F-414B-B3AA-CAF45CA5E9D5}" type="slidenum">
              <a:rPr lang="en-US"/>
              <a:pPr>
                <a:defRPr/>
              </a:pPr>
              <a:t>‹#›</a:t>
            </a:fld>
            <a:endParaRPr lang="en-US"/>
          </a:p>
        </p:txBody>
      </p:sp>
    </p:spTree>
    <p:extLst>
      <p:ext uri="{BB962C8B-B14F-4D97-AF65-F5344CB8AC3E}">
        <p14:creationId xmlns:p14="http://schemas.microsoft.com/office/powerpoint/2010/main" val="1883998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71600" y="2057400"/>
            <a:ext cx="7123113" cy="1254919"/>
          </a:xfrm>
        </p:spPr>
        <p:txBody>
          <a:bodyPr/>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2" name="Title 1"/>
          <p:cNvSpPr>
            <a:spLocks noGrp="1"/>
          </p:cNvSpPr>
          <p:nvPr>
            <p:ph type="title"/>
          </p:nvPr>
        </p:nvSpPr>
        <p:spPr>
          <a:xfrm>
            <a:off x="1371600" y="1200150"/>
            <a:ext cx="7620000" cy="742950"/>
          </a:xfrm>
        </p:spPr>
        <p:txBody>
          <a:bodyPr/>
          <a:lstStyle>
            <a:lvl1pPr algn="l">
              <a:buNone/>
              <a:defRPr sz="4400" b="0" cap="none">
                <a:solidFill>
                  <a:srgbClr val="FFFFFF"/>
                </a:solidFill>
              </a:defRPr>
            </a:lvl1pPr>
            <a:extLst/>
          </a:lstStyle>
          <a:p>
            <a:r>
              <a:rPr lang="en-US"/>
              <a:t>Click to edit Master title style</a:t>
            </a:r>
            <a:endParaRPr lang="en-US" dirty="0"/>
          </a:p>
        </p:txBody>
      </p:sp>
      <p:sp>
        <p:nvSpPr>
          <p:cNvPr id="8" name="Date Placeholder 11"/>
          <p:cNvSpPr>
            <a:spLocks noGrp="1"/>
          </p:cNvSpPr>
          <p:nvPr>
            <p:ph type="dt" sz="half" idx="10"/>
          </p:nvPr>
        </p:nvSpPr>
        <p:spPr/>
        <p:txBody>
          <a:bodyPr/>
          <a:lstStyle>
            <a:lvl1pPr>
              <a:defRPr/>
            </a:lvl1pPr>
            <a:extLst/>
          </a:lstStyle>
          <a:p>
            <a:pPr>
              <a:defRPr/>
            </a:pPr>
            <a:fld id="{B677F782-87E6-4B35-A747-627694C98422}" type="datetime1">
              <a:rPr lang="en-US" smtClean="0"/>
              <a:t>12/23/2021</a:t>
            </a:fld>
            <a:endParaRPr lang="en-US"/>
          </a:p>
        </p:txBody>
      </p:sp>
      <p:sp>
        <p:nvSpPr>
          <p:cNvPr id="9" name="Slide Number Placeholder 12"/>
          <p:cNvSpPr>
            <a:spLocks noGrp="1"/>
          </p:cNvSpPr>
          <p:nvPr>
            <p:ph type="sldNum" sz="quarter" idx="11"/>
          </p:nvPr>
        </p:nvSpPr>
        <p:spPr>
          <a:xfrm>
            <a:off x="0" y="1314450"/>
            <a:ext cx="1295400" cy="527050"/>
          </a:xfrm>
        </p:spPr>
        <p:txBody>
          <a:bodyPr>
            <a:noAutofit/>
          </a:bodyPr>
          <a:lstStyle>
            <a:lvl1pPr>
              <a:defRPr sz="2400" smtClean="0">
                <a:solidFill>
                  <a:srgbClr val="FFFFFF"/>
                </a:solidFill>
              </a:defRPr>
            </a:lvl1pPr>
            <a:extLst/>
          </a:lstStyle>
          <a:p>
            <a:pPr>
              <a:defRPr/>
            </a:pPr>
            <a:fld id="{CAF2410A-69FE-4A96-8020-E11D60FD6F97}" type="slidenum">
              <a:rPr lang="en-US"/>
              <a:pPr>
                <a:defRPr/>
              </a:pPr>
              <a:t>‹#›</a:t>
            </a:fld>
            <a:endParaRPr lang="en-US" dirty="0"/>
          </a:p>
        </p:txBody>
      </p:sp>
      <p:pic>
        <p:nvPicPr>
          <p:cNvPr id="11" name="Picture 10">
            <a:extLst>
              <a:ext uri="{FF2B5EF4-FFF2-40B4-BE49-F238E27FC236}">
                <a16:creationId xmlns:a16="http://schemas.microsoft.com/office/drawing/2014/main" xmlns="" id="{A4F2CD2B-762D-4E50-8818-6F68DB082081}"/>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79440" y="184765"/>
            <a:ext cx="737299" cy="734024"/>
          </a:xfrm>
          <a:prstGeom prst="rect">
            <a:avLst/>
          </a:prstGeom>
        </p:spPr>
      </p:pic>
      <p:pic>
        <p:nvPicPr>
          <p:cNvPr id="14" name="Picture 13">
            <a:extLst>
              <a:ext uri="{FF2B5EF4-FFF2-40B4-BE49-F238E27FC236}">
                <a16:creationId xmlns:a16="http://schemas.microsoft.com/office/drawing/2014/main" xmlns="" id="{6E126E01-39A6-485E-97C8-BB1109B6862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15200" y="30110"/>
            <a:ext cx="1749360" cy="1055739"/>
          </a:xfrm>
          <a:prstGeom prst="rect">
            <a:avLst/>
          </a:prstGeom>
        </p:spPr>
      </p:pic>
    </p:spTree>
    <p:extLst>
      <p:ext uri="{BB962C8B-B14F-4D97-AF65-F5344CB8AC3E}">
        <p14:creationId xmlns:p14="http://schemas.microsoft.com/office/powerpoint/2010/main" val="32286150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17475"/>
            <a:ext cx="6400800" cy="1006475"/>
          </a:xfrm>
        </p:spPr>
        <p:txBody>
          <a:bodyPr/>
          <a:lstStyle/>
          <a:p>
            <a:r>
              <a:rPr lang="en-US" dirty="0"/>
              <a:t>Click to edit Master title style</a:t>
            </a:r>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7"/>
          <p:cNvSpPr>
            <a:spLocks noGrp="1"/>
          </p:cNvSpPr>
          <p:nvPr>
            <p:ph type="dt" sz="half" idx="15"/>
          </p:nvPr>
        </p:nvSpPr>
        <p:spPr/>
        <p:txBody>
          <a:bodyPr rtlCol="0"/>
          <a:lstStyle>
            <a:lvl1pPr>
              <a:defRPr/>
            </a:lvl1pPr>
            <a:extLst/>
          </a:lstStyle>
          <a:p>
            <a:pPr>
              <a:defRPr/>
            </a:pPr>
            <a:fld id="{3023920C-85E9-4EBE-A410-B95284053658}" type="datetime1">
              <a:rPr lang="en-US" smtClean="0"/>
              <a:t>12/23/2021</a:t>
            </a:fld>
            <a:endParaRPr lang="en-US"/>
          </a:p>
        </p:txBody>
      </p:sp>
      <p:sp>
        <p:nvSpPr>
          <p:cNvPr id="7" name="Slide Number Placeholder 9"/>
          <p:cNvSpPr>
            <a:spLocks noGrp="1"/>
          </p:cNvSpPr>
          <p:nvPr>
            <p:ph type="sldNum" sz="quarter" idx="16"/>
          </p:nvPr>
        </p:nvSpPr>
        <p:spPr/>
        <p:txBody>
          <a:bodyPr rtlCol="0"/>
          <a:lstStyle>
            <a:lvl1pPr>
              <a:defRPr/>
            </a:lvl1pPr>
            <a:extLst/>
          </a:lstStyle>
          <a:p>
            <a:pPr>
              <a:defRPr/>
            </a:pPr>
            <a:fld id="{BB26C9D2-4CB3-4E48-A6E8-784316CE8AF6}" type="slidenum">
              <a:rPr lang="en-US"/>
              <a:pPr>
                <a:defRPr/>
              </a:pPr>
              <a:t>‹#›</a:t>
            </a:fld>
            <a:endParaRPr lang="en-US"/>
          </a:p>
        </p:txBody>
      </p:sp>
    </p:spTree>
    <p:extLst>
      <p:ext uri="{BB962C8B-B14F-4D97-AF65-F5344CB8AC3E}">
        <p14:creationId xmlns:p14="http://schemas.microsoft.com/office/powerpoint/2010/main" val="1768770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118110"/>
            <a:ext cx="6694679" cy="1005840"/>
          </a:xfrm>
        </p:spPr>
        <p:txBody>
          <a:bodyPr/>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8" name="Date Placeholder 9"/>
          <p:cNvSpPr>
            <a:spLocks noGrp="1"/>
          </p:cNvSpPr>
          <p:nvPr>
            <p:ph type="dt" sz="half" idx="20"/>
          </p:nvPr>
        </p:nvSpPr>
        <p:spPr/>
        <p:txBody>
          <a:bodyPr rtlCol="0"/>
          <a:lstStyle>
            <a:lvl1pPr>
              <a:defRPr/>
            </a:lvl1pPr>
            <a:extLst/>
          </a:lstStyle>
          <a:p>
            <a:pPr>
              <a:defRPr/>
            </a:pPr>
            <a:fld id="{AEA5CBB0-2FDE-439A-9C58-93F128F9DFC8}" type="datetime1">
              <a:rPr lang="en-US" smtClean="0"/>
              <a:t>12/23/2021</a:t>
            </a:fld>
            <a:endParaRPr lang="en-US"/>
          </a:p>
        </p:txBody>
      </p:sp>
      <p:sp>
        <p:nvSpPr>
          <p:cNvPr id="9" name="Slide Number Placeholder 11"/>
          <p:cNvSpPr>
            <a:spLocks noGrp="1"/>
          </p:cNvSpPr>
          <p:nvPr>
            <p:ph type="sldNum" sz="quarter" idx="21"/>
          </p:nvPr>
        </p:nvSpPr>
        <p:spPr/>
        <p:txBody>
          <a:bodyPr rtlCol="0"/>
          <a:lstStyle>
            <a:lvl1pPr>
              <a:defRPr/>
            </a:lvl1pPr>
            <a:extLst/>
          </a:lstStyle>
          <a:p>
            <a:pPr>
              <a:defRPr/>
            </a:pPr>
            <a:fld id="{0F7FB089-7E16-499D-B828-B384507680F1}" type="slidenum">
              <a:rPr lang="en-US"/>
              <a:pPr>
                <a:defRPr/>
              </a:pPr>
              <a:t>‹#›</a:t>
            </a:fld>
            <a:endParaRPr lang="en-US"/>
          </a:p>
        </p:txBody>
      </p:sp>
    </p:spTree>
    <p:extLst>
      <p:ext uri="{BB962C8B-B14F-4D97-AF65-F5344CB8AC3E}">
        <p14:creationId xmlns:p14="http://schemas.microsoft.com/office/powerpoint/2010/main" val="3686715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117475"/>
            <a:ext cx="6500121" cy="1006475"/>
          </a:xfrm>
        </p:spPr>
        <p:txBody>
          <a:bodyPr/>
          <a:lstStyle/>
          <a:p>
            <a:r>
              <a:rPr lang="en-US" dirty="0"/>
              <a:t>Click to edit Master title style</a:t>
            </a:r>
          </a:p>
        </p:txBody>
      </p:sp>
      <p:sp>
        <p:nvSpPr>
          <p:cNvPr id="4" name="Date Placeholder 2"/>
          <p:cNvSpPr>
            <a:spLocks noGrp="1"/>
          </p:cNvSpPr>
          <p:nvPr>
            <p:ph type="dt" sz="half" idx="10"/>
          </p:nvPr>
        </p:nvSpPr>
        <p:spPr/>
        <p:txBody>
          <a:bodyPr/>
          <a:lstStyle>
            <a:lvl1pPr>
              <a:defRPr/>
            </a:lvl1pPr>
            <a:extLst/>
          </a:lstStyle>
          <a:p>
            <a:pPr>
              <a:defRPr/>
            </a:pPr>
            <a:fld id="{8D49B3EB-3D26-40BA-BD5F-FDB227BC3409}" type="datetime1">
              <a:rPr lang="en-US" smtClean="0"/>
              <a:t>12/23/2021</a:t>
            </a:fld>
            <a:endParaRPr lang="en-US"/>
          </a:p>
        </p:txBody>
      </p:sp>
      <p:sp>
        <p:nvSpPr>
          <p:cNvPr id="6" name="Slide Number Placeholder 4"/>
          <p:cNvSpPr>
            <a:spLocks noGrp="1"/>
          </p:cNvSpPr>
          <p:nvPr>
            <p:ph type="sldNum" sz="quarter" idx="12"/>
          </p:nvPr>
        </p:nvSpPr>
        <p:spPr/>
        <p:txBody>
          <a:bodyPr/>
          <a:lstStyle>
            <a:lvl1pPr>
              <a:defRPr smtClean="0">
                <a:solidFill>
                  <a:srgbClr val="FFFFFF"/>
                </a:solidFill>
              </a:defRPr>
            </a:lvl1pPr>
            <a:extLst/>
          </a:lstStyle>
          <a:p>
            <a:pPr>
              <a:defRPr/>
            </a:pPr>
            <a:fld id="{1901EC58-B3A4-4C91-8A07-9AE58D282D24}" type="slidenum">
              <a:rPr lang="en-US"/>
              <a:pPr>
                <a:defRPr/>
              </a:pPr>
              <a:t>‹#›</a:t>
            </a:fld>
            <a:endParaRPr lang="en-US" dirty="0"/>
          </a:p>
        </p:txBody>
      </p:sp>
    </p:spTree>
    <p:extLst>
      <p:ext uri="{BB962C8B-B14F-4D97-AF65-F5344CB8AC3E}">
        <p14:creationId xmlns:p14="http://schemas.microsoft.com/office/powerpoint/2010/main" val="3891553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241" y="118110"/>
            <a:ext cx="6400800" cy="1005840"/>
          </a:xfrm>
        </p:spPr>
        <p:txBody>
          <a:bodyPr/>
          <a:lstStyle>
            <a:lvl1pPr algn="l">
              <a:buNone/>
              <a:defRPr sz="4200" b="0"/>
            </a:lvl1pPr>
            <a:extLst/>
          </a:lstStyle>
          <a:p>
            <a:r>
              <a:rPr lang="en-US" dirty="0"/>
              <a:t>Click to edit Master title style</a:t>
            </a: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4"/>
          </p:nvPr>
        </p:nvSpPr>
        <p:spPr/>
        <p:txBody>
          <a:bodyPr/>
          <a:lstStyle>
            <a:lvl1pPr>
              <a:defRPr/>
            </a:lvl1pPr>
            <a:extLst/>
          </a:lstStyle>
          <a:p>
            <a:pPr>
              <a:defRPr/>
            </a:pPr>
            <a:fld id="{D436945F-3874-4189-8D59-B62E379E0B57}" type="datetime1">
              <a:rPr lang="en-US" smtClean="0"/>
              <a:t>12/23/2021</a:t>
            </a:fld>
            <a:endParaRPr lang="en-US"/>
          </a:p>
        </p:txBody>
      </p:sp>
      <p:sp>
        <p:nvSpPr>
          <p:cNvPr id="8" name="Slide Number Placeholder 6"/>
          <p:cNvSpPr>
            <a:spLocks noGrp="1"/>
          </p:cNvSpPr>
          <p:nvPr>
            <p:ph type="sldNum" sz="quarter" idx="16"/>
          </p:nvPr>
        </p:nvSpPr>
        <p:spPr/>
        <p:txBody>
          <a:bodyPr/>
          <a:lstStyle>
            <a:lvl1pPr>
              <a:defRPr smtClean="0">
                <a:solidFill>
                  <a:srgbClr val="FFFFFF"/>
                </a:solidFill>
              </a:defRPr>
            </a:lvl1pPr>
            <a:extLst/>
          </a:lstStyle>
          <a:p>
            <a:pPr>
              <a:defRPr/>
            </a:pPr>
            <a:fld id="{87E4094E-65AC-4655-8E29-85A53E831765}" type="slidenum">
              <a:rPr lang="en-US"/>
              <a:pPr>
                <a:defRPr/>
              </a:pPr>
              <a:t>‹#›</a:t>
            </a:fld>
            <a:endParaRPr lang="en-US" dirty="0"/>
          </a:p>
        </p:txBody>
      </p:sp>
    </p:spTree>
    <p:extLst>
      <p:ext uri="{BB962C8B-B14F-4D97-AF65-F5344CB8AC3E}">
        <p14:creationId xmlns:p14="http://schemas.microsoft.com/office/powerpoint/2010/main" val="39946306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9525" y="3429000"/>
            <a:ext cx="9144000" cy="66516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9525" y="3497263"/>
            <a:ext cx="1463675" cy="5349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544638" y="3490913"/>
            <a:ext cx="7589837" cy="534987"/>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447800" y="0"/>
            <a:ext cx="100013" cy="51498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normAutofit/>
          </a:bodyPr>
          <a:lstStyle>
            <a:lvl1pPr>
              <a:buNone/>
              <a:defRPr sz="3200"/>
            </a:lvl1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0" name="Date Placeholder 11"/>
          <p:cNvSpPr>
            <a:spLocks noGrp="1"/>
          </p:cNvSpPr>
          <p:nvPr>
            <p:ph type="dt" sz="half" idx="10"/>
          </p:nvPr>
        </p:nvSpPr>
        <p:spPr>
          <a:xfrm>
            <a:off x="6248400" y="4686300"/>
            <a:ext cx="2667000" cy="274638"/>
          </a:xfrm>
        </p:spPr>
        <p:txBody>
          <a:bodyPr rtlCol="0"/>
          <a:lstStyle>
            <a:lvl1pPr>
              <a:defRPr/>
            </a:lvl1pPr>
            <a:extLst/>
          </a:lstStyle>
          <a:p>
            <a:pPr>
              <a:defRPr/>
            </a:pPr>
            <a:fld id="{23CD334E-A380-490D-8E72-8B2743791670}" type="datetime1">
              <a:rPr lang="en-US" smtClean="0"/>
              <a:t>12/23/2021</a:t>
            </a:fld>
            <a:endParaRPr lang="en-US"/>
          </a:p>
        </p:txBody>
      </p:sp>
      <p:sp>
        <p:nvSpPr>
          <p:cNvPr id="11" name="Slide Number Placeholder 12"/>
          <p:cNvSpPr>
            <a:spLocks noGrp="1"/>
          </p:cNvSpPr>
          <p:nvPr>
            <p:ph type="sldNum" sz="quarter" idx="11"/>
          </p:nvPr>
        </p:nvSpPr>
        <p:spPr>
          <a:xfrm>
            <a:off x="0" y="3500438"/>
            <a:ext cx="1447800" cy="498475"/>
          </a:xfrm>
        </p:spPr>
        <p:txBody>
          <a:bodyPr rtlCol="0"/>
          <a:lstStyle>
            <a:lvl1pPr>
              <a:defRPr sz="2800" smtClean="0"/>
            </a:lvl1pPr>
            <a:extLst/>
          </a:lstStyle>
          <a:p>
            <a:pPr>
              <a:defRPr/>
            </a:pPr>
            <a:fld id="{FF6B596B-2FC2-4E3E-95B5-3AEA6E5C19A0}" type="slidenum">
              <a:rPr lang="en-US"/>
              <a:pPr>
                <a:defRPr/>
              </a:pPr>
              <a:t>‹#›</a:t>
            </a:fld>
            <a:endParaRPr lang="en-US" dirty="0"/>
          </a:p>
        </p:txBody>
      </p:sp>
      <p:pic>
        <p:nvPicPr>
          <p:cNvPr id="13" name="Picture 12">
            <a:extLst>
              <a:ext uri="{FF2B5EF4-FFF2-40B4-BE49-F238E27FC236}">
                <a16:creationId xmlns:a16="http://schemas.microsoft.com/office/drawing/2014/main" xmlns="" id="{FE5B2D66-95CA-45A7-9C40-4FC1850D1BF2}"/>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276828" y="194382"/>
            <a:ext cx="858769" cy="854955"/>
          </a:xfrm>
          <a:prstGeom prst="rect">
            <a:avLst/>
          </a:prstGeom>
        </p:spPr>
      </p:pic>
      <p:pic>
        <p:nvPicPr>
          <p:cNvPr id="16" name="Picture 15">
            <a:extLst>
              <a:ext uri="{FF2B5EF4-FFF2-40B4-BE49-F238E27FC236}">
                <a16:creationId xmlns:a16="http://schemas.microsoft.com/office/drawing/2014/main" xmlns="" id="{9C96B55C-0A34-4F4D-941C-AB74E2EF86D7}"/>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229509" y="-157200"/>
            <a:ext cx="1924346" cy="1343100"/>
          </a:xfrm>
          <a:prstGeom prst="rect">
            <a:avLst/>
          </a:prstGeom>
        </p:spPr>
      </p:pic>
    </p:spTree>
    <p:extLst>
      <p:ext uri="{BB962C8B-B14F-4D97-AF65-F5344CB8AC3E}">
        <p14:creationId xmlns:p14="http://schemas.microsoft.com/office/powerpoint/2010/main" val="1744206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1.wdp"/><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12"/>
          <p:cNvSpPr>
            <a:spLocks noGrp="1"/>
          </p:cNvSpPr>
          <p:nvPr>
            <p:ph type="body" idx="1"/>
          </p:nvPr>
        </p:nvSpPr>
        <p:spPr bwMode="auto">
          <a:xfrm>
            <a:off x="612775" y="1352550"/>
            <a:ext cx="81534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096000" y="4686300"/>
            <a:ext cx="2667000" cy="274638"/>
          </a:xfrm>
          <a:prstGeom prst="rect">
            <a:avLst/>
          </a:prstGeom>
        </p:spPr>
        <p:txBody>
          <a:bodyPr vert="horz" anchor="ctr" anchorCtr="0"/>
          <a:lstStyle>
            <a:lvl1pPr algn="l" fontAlgn="auto">
              <a:spcBef>
                <a:spcPts val="0"/>
              </a:spcBef>
              <a:spcAft>
                <a:spcPts val="0"/>
              </a:spcAft>
              <a:defRPr sz="1400" smtClean="0">
                <a:solidFill>
                  <a:schemeClr val="tx2"/>
                </a:solidFill>
                <a:latin typeface="+mn-lt"/>
                <a:cs typeface="+mn-cs"/>
              </a:defRPr>
            </a:lvl1pPr>
            <a:extLst/>
          </a:lstStyle>
          <a:p>
            <a:pPr>
              <a:defRPr/>
            </a:pPr>
            <a:fld id="{88A6DC19-E45D-42C4-A45B-CD1D8B70E5D3}" type="datetime1">
              <a:rPr lang="en-US" smtClean="0"/>
              <a:t>12/23/2021</a:t>
            </a:fld>
            <a:endParaRPr lang="en-US" dirty="0"/>
          </a:p>
        </p:txBody>
      </p:sp>
      <p:sp>
        <p:nvSpPr>
          <p:cNvPr id="7" name="Rectangle 6"/>
          <p:cNvSpPr/>
          <p:nvPr/>
        </p:nvSpPr>
        <p:spPr>
          <a:xfrm>
            <a:off x="0" y="1095375"/>
            <a:ext cx="9144000" cy="2397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0" y="1128713"/>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590550" y="1128713"/>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0" y="1123950"/>
            <a:ext cx="533400" cy="182563"/>
          </a:xfrm>
          <a:prstGeom prst="rect">
            <a:avLst/>
          </a:prstGeom>
        </p:spPr>
        <p:txBody>
          <a:bodyPr vert="horz" anchor="ctr" anchorCtr="0">
            <a:normAutofit/>
          </a:bodyPr>
          <a:lstStyle>
            <a:lvl1pPr algn="ctr" fontAlgn="auto">
              <a:spcBef>
                <a:spcPts val="0"/>
              </a:spcBef>
              <a:spcAft>
                <a:spcPts val="0"/>
              </a:spcAft>
              <a:defRPr sz="1400" b="1" smtClean="0">
                <a:solidFill>
                  <a:srgbClr val="FFFFFF"/>
                </a:solidFill>
                <a:latin typeface="+mn-lt"/>
                <a:cs typeface="+mn-cs"/>
              </a:defRPr>
            </a:lvl1pPr>
            <a:extLst/>
          </a:lstStyle>
          <a:p>
            <a:pPr>
              <a:defRPr/>
            </a:pPr>
            <a:fld id="{2397BA22-E13E-4181-83E8-53BDA32203D9}" type="slidenum">
              <a:rPr lang="en-US"/>
              <a:pPr>
                <a:defRPr/>
              </a:pPr>
              <a:t>‹#›</a:t>
            </a:fld>
            <a:endParaRPr lang="en-US" dirty="0"/>
          </a:p>
        </p:txBody>
      </p:sp>
      <p:sp>
        <p:nvSpPr>
          <p:cNvPr id="1033" name="Title Placeholder 21"/>
          <p:cNvSpPr>
            <a:spLocks noGrp="1"/>
          </p:cNvSpPr>
          <p:nvPr>
            <p:ph type="title"/>
          </p:nvPr>
        </p:nvSpPr>
        <p:spPr bwMode="auto">
          <a:xfrm>
            <a:off x="1027466" y="117475"/>
            <a:ext cx="6440134"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10" name="Picture 9">
            <a:extLst>
              <a:ext uri="{FF2B5EF4-FFF2-40B4-BE49-F238E27FC236}">
                <a16:creationId xmlns:a16="http://schemas.microsoft.com/office/drawing/2014/main" xmlns="" id="{B54A305E-198E-4DB3-B822-F193139D1830}"/>
              </a:ext>
            </a:extLst>
          </p:cNvPr>
          <p:cNvPicPr>
            <a:picLocks noChangeAspect="1"/>
          </p:cNvPicPr>
          <p:nvPr userDrawn="1"/>
        </p:nvPicPr>
        <p:blipFill>
          <a:blip r:embed="rId10" cstate="print">
            <a:extLst>
              <a:ext uri="{BEBA8EAE-BF5A-486C-A8C5-ECC9F3942E4B}">
                <a14:imgProps xmlns:a14="http://schemas.microsoft.com/office/drawing/2010/main">
                  <a14:imgLayer r:embed="rId11">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96484" y="182486"/>
            <a:ext cx="873832" cy="869950"/>
          </a:xfrm>
          <a:prstGeom prst="rect">
            <a:avLst/>
          </a:prstGeom>
        </p:spPr>
      </p:pic>
      <p:pic>
        <p:nvPicPr>
          <p:cNvPr id="11" name="Picture 10">
            <a:extLst>
              <a:ext uri="{FF2B5EF4-FFF2-40B4-BE49-F238E27FC236}">
                <a16:creationId xmlns:a16="http://schemas.microsoft.com/office/drawing/2014/main" xmlns="" id="{AF36FE30-3E12-4B7D-B2AF-E8580500FB7A}"/>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313688" y="-50800"/>
            <a:ext cx="1964561" cy="1265238"/>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5" r:id="rId7"/>
    <p:sldLayoutId id="2147483676" r:id="rId8"/>
  </p:sldLayoutIdLst>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hf hdr="0" dt="0"/>
  <p:txStyles>
    <p:title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p:titleStyle>
    <p:body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325331" y="329135"/>
            <a:ext cx="5959936" cy="461665"/>
          </a:xfrm>
          <a:prstGeom prst="rect">
            <a:avLst/>
          </a:prstGeom>
          <a:noFill/>
        </p:spPr>
        <p:txBody>
          <a:bodyPr wrap="square" rtlCol="0">
            <a:spAutoFit/>
          </a:bodyPr>
          <a:lstStyle/>
          <a:p>
            <a:pPr algn="ctr"/>
            <a:r>
              <a:rPr lang="en-US" sz="2400" b="1" dirty="0" smtClean="0">
                <a:solidFill>
                  <a:srgbClr val="290AE2"/>
                </a:solidFill>
                <a:latin typeface="Times New Roman" panose="02020603050405020304" pitchFamily="18" charset="0"/>
                <a:cs typeface="Times New Roman" panose="02020603050405020304" pitchFamily="18" charset="0"/>
              </a:rPr>
              <a:t>Video Shot Boundary Detection</a:t>
            </a:r>
            <a:endParaRPr lang="en-US" b="1" dirty="0">
              <a:solidFill>
                <a:srgbClr val="290AE2"/>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785C27A-A154-4E49-9D86-2E4C5E30AE79}"/>
              </a:ext>
            </a:extLst>
          </p:cNvPr>
          <p:cNvSpPr>
            <a:spLocks noGrp="1"/>
          </p:cNvSpPr>
          <p:nvPr>
            <p:ph type="sldNum" sz="quarter" idx="4294967295"/>
          </p:nvPr>
        </p:nvSpPr>
        <p:spPr>
          <a:xfrm>
            <a:off x="7132868" y="362717"/>
            <a:ext cx="838200" cy="285750"/>
          </a:xfrm>
        </p:spPr>
        <p:txBody>
          <a:bodyPr>
            <a:normAutofit lnSpcReduction="10000"/>
          </a:bodyPr>
          <a:lstStyle/>
          <a:p>
            <a:pPr>
              <a:defRPr/>
            </a:pPr>
            <a:fld id="{F01DA1F6-C83B-4820-A384-6499B9EB78B3}" type="slidenum">
              <a:rPr lang="en-US" smtClean="0"/>
              <a:pPr>
                <a:defRPr/>
              </a:pPr>
              <a:t>1</a:t>
            </a:fld>
            <a:endParaRPr lang="en-US" dirty="0"/>
          </a:p>
        </p:txBody>
      </p:sp>
      <p:sp>
        <p:nvSpPr>
          <p:cNvPr id="8" name="Footer Placeholder 3">
            <a:extLst>
              <a:ext uri="{FF2B5EF4-FFF2-40B4-BE49-F238E27FC236}">
                <a16:creationId xmlns:a16="http://schemas.microsoft.com/office/drawing/2014/main" xmlns="" id="{05B6FCC1-76A5-4BC5-8590-5557EB2261E4}"/>
              </a:ext>
            </a:extLst>
          </p:cNvPr>
          <p:cNvSpPr txBox="1">
            <a:spLocks/>
          </p:cNvSpPr>
          <p:nvPr/>
        </p:nvSpPr>
        <p:spPr>
          <a:xfrm>
            <a:off x="2318426" y="4644258"/>
            <a:ext cx="6858000" cy="273050"/>
          </a:xfrm>
          <a:prstGeom prst="rect">
            <a:avLst/>
          </a:prstGeom>
        </p:spPr>
        <p:txBody>
          <a:bodyPr/>
          <a:lstStyle>
            <a:defPPr>
              <a:defRPr lang="en-US"/>
            </a:defPPr>
            <a:lvl1pPr algn="l" rtl="0" fontAlgn="base">
              <a:spcBef>
                <a:spcPct val="0"/>
              </a:spcBef>
              <a:spcAft>
                <a:spcPct val="0"/>
              </a:spcAft>
              <a:defRPr kern="1200">
                <a:solidFill>
                  <a:schemeClr val="tx1"/>
                </a:solidFill>
                <a:latin typeface="Tw Cen MT" pitchFamily="34" charset="0"/>
                <a:ea typeface="+mn-ea"/>
                <a:cs typeface="Arial" charset="0"/>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lgn="ctr"/>
            <a:r>
              <a:rPr lang="en-US" sz="1400" b="1" dirty="0" smtClean="0">
                <a:solidFill>
                  <a:schemeClr val="bg1"/>
                </a:solidFill>
                <a:latin typeface="Times New Roman" panose="02020603050405020304" pitchFamily="18" charset="0"/>
                <a:cs typeface="Times New Roman" panose="02020603050405020304" pitchFamily="18" charset="0"/>
              </a:rPr>
              <a:t>Computer Vision: Video Shot Detection. </a:t>
            </a:r>
            <a:r>
              <a:rPr lang="en-US" sz="1400" b="1" dirty="0">
                <a:solidFill>
                  <a:schemeClr val="bg1"/>
                </a:solidFill>
                <a:latin typeface="Times New Roman" panose="02020603050405020304" pitchFamily="18" charset="0"/>
                <a:cs typeface="Times New Roman" panose="02020603050405020304" pitchFamily="18" charset="0"/>
              </a:rPr>
              <a:t>Wednesday </a:t>
            </a:r>
            <a:r>
              <a:rPr lang="en-US" sz="1400" b="1" dirty="0" smtClean="0">
                <a:solidFill>
                  <a:schemeClr val="bg1"/>
                </a:solidFill>
                <a:latin typeface="Times New Roman" panose="02020603050405020304" pitchFamily="18" charset="0"/>
                <a:cs typeface="Times New Roman" panose="02020603050405020304" pitchFamily="18" charset="0"/>
              </a:rPr>
              <a:t>22 </a:t>
            </a:r>
            <a:r>
              <a:rPr lang="en-US" sz="1400" b="1" dirty="0">
                <a:solidFill>
                  <a:schemeClr val="bg1"/>
                </a:solidFill>
                <a:latin typeface="Times New Roman" panose="02020603050405020304" pitchFamily="18" charset="0"/>
                <a:cs typeface="Times New Roman" panose="02020603050405020304" pitchFamily="18" charset="0"/>
              </a:rPr>
              <a:t>-</a:t>
            </a:r>
            <a:r>
              <a:rPr lang="en-US" sz="1400" b="1" dirty="0" smtClean="0">
                <a:solidFill>
                  <a:schemeClr val="bg1"/>
                </a:solidFill>
                <a:latin typeface="Times New Roman" panose="02020603050405020304" pitchFamily="18" charset="0"/>
                <a:cs typeface="Times New Roman" panose="02020603050405020304" pitchFamily="18" charset="0"/>
              </a:rPr>
              <a:t>12-2021</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1" name="Slide Number Placeholder 3">
            <a:extLst>
              <a:ext uri="{FF2B5EF4-FFF2-40B4-BE49-F238E27FC236}">
                <a16:creationId xmlns:a16="http://schemas.microsoft.com/office/drawing/2014/main" xmlns="" id="{DFF344F6-9EC6-468F-B3B8-51A0BE9ED072}"/>
              </a:ext>
            </a:extLst>
          </p:cNvPr>
          <p:cNvSpPr txBox="1">
            <a:spLocks/>
          </p:cNvSpPr>
          <p:nvPr/>
        </p:nvSpPr>
        <p:spPr>
          <a:xfrm>
            <a:off x="7132868" y="362717"/>
            <a:ext cx="838200" cy="285750"/>
          </a:xfrm>
          <a:prstGeom prst="rect">
            <a:avLst/>
          </a:prstGeom>
        </p:spPr>
        <p:txBody>
          <a:bodyPr vert="horz" anchor="ctr" anchorCtr="0">
            <a:normAutofit lnSpcReduction="10000"/>
          </a:bodyPr>
          <a:lstStyle>
            <a:defPPr>
              <a:defRPr lang="en-US"/>
            </a:defPPr>
            <a:lvl1pPr algn="ctr" rtl="0" fontAlgn="auto">
              <a:spcBef>
                <a:spcPts val="0"/>
              </a:spcBef>
              <a:spcAft>
                <a:spcPts val="0"/>
              </a:spcAft>
              <a:defRPr sz="1400" b="1" kern="1200" smtClean="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defRPr/>
            </a:pPr>
            <a:fld id="{F01DA1F6-C83B-4820-A384-6499B9EB78B3}" type="slidenum">
              <a:rPr lang="en-US" smtClean="0"/>
              <a:pPr>
                <a:defRPr/>
              </a:pPr>
              <a:t>1</a:t>
            </a:fld>
            <a:endParaRPr lang="en-US" dirty="0"/>
          </a:p>
        </p:txBody>
      </p:sp>
      <p:sp>
        <p:nvSpPr>
          <p:cNvPr id="13" name="Content Placeholder 2">
            <a:extLst>
              <a:ext uri="{FF2B5EF4-FFF2-40B4-BE49-F238E27FC236}">
                <a16:creationId xmlns:a16="http://schemas.microsoft.com/office/drawing/2014/main" xmlns="" id="{13E94F75-1F4A-41B1-86C0-6EDC9C47C91A}"/>
              </a:ext>
            </a:extLst>
          </p:cNvPr>
          <p:cNvSpPr txBox="1">
            <a:spLocks/>
          </p:cNvSpPr>
          <p:nvPr/>
        </p:nvSpPr>
        <p:spPr>
          <a:xfrm>
            <a:off x="218181" y="1046170"/>
            <a:ext cx="4343076" cy="1638731"/>
          </a:xfrm>
          <a:prstGeom prst="rect">
            <a:avLst/>
          </a:prstGeom>
        </p:spPr>
        <p:txBody>
          <a:bodyPr/>
          <a:lstStyle>
            <a:lvl1pPr marL="319088" indent="-319088" algn="l" rtl="0" fontAlgn="base">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fontAlgn="base">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fontAlgn="base">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fontAlgn="base">
              <a:spcBef>
                <a:spcPts val="400"/>
              </a:spcBef>
              <a:spcAft>
                <a:spcPct val="0"/>
              </a:spcAft>
              <a:buClr>
                <a:srgbClr val="EB641B"/>
              </a:buClr>
              <a:buSzPct val="75000"/>
              <a:buFont typeface="Wingdings" pitchFamily="2" charset="2"/>
              <a:buChar char=""/>
              <a:defRPr sz="2000" kern="1200">
                <a:solidFill>
                  <a:schemeClr val="tx1"/>
                </a:solidFill>
                <a:latin typeface="+mn-lt"/>
                <a:ea typeface="+mn-ea"/>
                <a:cs typeface="+mn-cs"/>
              </a:defRPr>
            </a:lvl4pPr>
            <a:lvl5pPr marL="1828800" indent="-228600" algn="l" rtl="0" fontAlgn="base">
              <a:spcBef>
                <a:spcPts val="400"/>
              </a:spcBef>
              <a:spcAft>
                <a:spcPct val="0"/>
              </a:spcAft>
              <a:buClr>
                <a:srgbClr val="39639D"/>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a:buFont typeface="Wingdings" panose="05000000000000000000" pitchFamily="2" charset="2"/>
              <a:buChar char="v"/>
            </a:pPr>
            <a:endParaRPr lang="en-US" sz="1600" b="1" dirty="0">
              <a:solidFill>
                <a:srgbClr val="000000"/>
              </a:solidFill>
              <a:latin typeface="Times New Roman" panose="02020603050405020304" pitchFamily="18" charset="0"/>
              <a:cs typeface="Times New Roman" panose="02020603050405020304" pitchFamily="18" charset="0"/>
            </a:endParaRPr>
          </a:p>
          <a:p>
            <a:pPr marL="342900" indent="-342900">
              <a:lnSpc>
                <a:spcPct val="115000"/>
              </a:lnSpc>
              <a:spcBef>
                <a:spcPts val="0"/>
              </a:spcBef>
              <a:spcAft>
                <a:spcPts val="0"/>
              </a:spcAft>
              <a:buFont typeface="Wingdings" panose="05000000000000000000" pitchFamily="2" charset="2"/>
              <a:buChar char="v"/>
            </a:pPr>
            <a:r>
              <a:rPr lang="en-US" sz="1600" b="1" dirty="0" smtClean="0">
                <a:solidFill>
                  <a:srgbClr val="244061"/>
                </a:solidFill>
                <a:latin typeface="Times New Roman" panose="02020603050405020304" pitchFamily="18" charset="0"/>
                <a:cs typeface="Times New Roman" panose="02020603050405020304" pitchFamily="18" charset="0"/>
              </a:rPr>
              <a:t>Ahmed </a:t>
            </a:r>
            <a:r>
              <a:rPr lang="en-US" sz="1600" b="1" dirty="0" err="1" smtClean="0">
                <a:solidFill>
                  <a:srgbClr val="244061"/>
                </a:solidFill>
                <a:latin typeface="Times New Roman" panose="02020603050405020304" pitchFamily="18" charset="0"/>
                <a:cs typeface="Times New Roman" panose="02020603050405020304" pitchFamily="18" charset="0"/>
              </a:rPr>
              <a:t>Nour</a:t>
            </a:r>
            <a:r>
              <a:rPr lang="en-US" sz="1600" b="1" dirty="0" smtClean="0">
                <a:solidFill>
                  <a:srgbClr val="244061"/>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Code</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180011</a:t>
            </a:r>
            <a:endParaRPr lang="en-US" sz="1600" b="1" dirty="0">
              <a:solidFill>
                <a:srgbClr val="FF0000"/>
              </a:solidFill>
              <a:latin typeface="Times New Roman" panose="02020603050405020304" pitchFamily="18" charset="0"/>
              <a:cs typeface="Times New Roman" panose="02020603050405020304" pitchFamily="18" charset="0"/>
            </a:endParaRPr>
          </a:p>
          <a:p>
            <a:pPr marL="342900" indent="-342900">
              <a:lnSpc>
                <a:spcPct val="115000"/>
              </a:lnSpc>
              <a:spcBef>
                <a:spcPts val="0"/>
              </a:spcBef>
              <a:spcAft>
                <a:spcPts val="0"/>
              </a:spcAft>
              <a:buFont typeface="Wingdings" panose="05000000000000000000" pitchFamily="2" charset="2"/>
              <a:buChar char="v"/>
            </a:pP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Ahmed </a:t>
            </a:r>
            <a:r>
              <a:rPr lang="en-US" sz="1600" b="1" dirty="0" err="1"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Mamdouh</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a:t>
            </a: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180010</a:t>
            </a:r>
            <a:endPar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15000"/>
              </a:lnSpc>
              <a:spcBef>
                <a:spcPts val="0"/>
              </a:spcBef>
              <a:spcAft>
                <a:spcPts val="0"/>
              </a:spcAft>
              <a:buFont typeface="Wingdings" panose="05000000000000000000" pitchFamily="2" charset="2"/>
              <a:buChar char="v"/>
            </a:pPr>
            <a:r>
              <a:rPr lang="en-US" sz="1600" b="1" dirty="0" err="1"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Adham</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Hussien</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180011</a:t>
            </a:r>
          </a:p>
          <a:p>
            <a:pPr marL="342900" indent="-342900">
              <a:lnSpc>
                <a:spcPct val="115000"/>
              </a:lnSpc>
              <a:spcBef>
                <a:spcPts val="0"/>
              </a:spcBef>
              <a:spcAft>
                <a:spcPts val="0"/>
              </a:spcAft>
              <a:buFont typeface="Wingdings" panose="05000000000000000000" pitchFamily="2" charset="2"/>
              <a:buChar char="v"/>
            </a:pPr>
            <a:r>
              <a:rPr lang="en-US" sz="1600" b="1" dirty="0" err="1"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Abdulrahman</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Taha</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180079</a:t>
            </a:r>
            <a:endPar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7944A170-9B8E-4BF6-8BE8-955944EBAC78}"/>
              </a:ext>
            </a:extLst>
          </p:cNvPr>
          <p:cNvSpPr txBox="1"/>
          <p:nvPr/>
        </p:nvSpPr>
        <p:spPr>
          <a:xfrm>
            <a:off x="4099268" y="1301554"/>
            <a:ext cx="4816132" cy="1224951"/>
          </a:xfrm>
          <a:prstGeom prst="rect">
            <a:avLst/>
          </a:prstGeom>
          <a:noFill/>
        </p:spPr>
        <p:txBody>
          <a:bodyPr wrap="square" rtlCol="1">
            <a:spAutoFit/>
          </a:bodyPr>
          <a:lstStyle/>
          <a:p>
            <a:pPr marL="342900" indent="-342900">
              <a:lnSpc>
                <a:spcPct val="115000"/>
              </a:lnSpc>
              <a:spcBef>
                <a:spcPts val="0"/>
              </a:spcBef>
              <a:spcAft>
                <a:spcPts val="0"/>
              </a:spcAft>
              <a:buFont typeface="Wingdings" panose="05000000000000000000" pitchFamily="2" charset="2"/>
              <a:buChar char="v"/>
            </a:pPr>
            <a:r>
              <a:rPr lang="en-US" altLang="ko-KR" sz="1600" b="1" dirty="0">
                <a:solidFill>
                  <a:srgbClr val="000000"/>
                </a:solidFill>
                <a:latin typeface="Times New Roman" panose="02020603050405020304" pitchFamily="18" charset="0"/>
                <a:cs typeface="Times New Roman" panose="02020603050405020304" pitchFamily="18" charset="0"/>
              </a:rPr>
              <a:t> </a:t>
            </a:r>
            <a:r>
              <a:rPr lang="en-US" sz="1600" b="1" dirty="0" smtClean="0">
                <a:solidFill>
                  <a:srgbClr val="244061"/>
                </a:solidFill>
                <a:latin typeface="Times New Roman" panose="02020603050405020304" pitchFamily="18" charset="0"/>
                <a:cs typeface="Times New Roman" panose="02020603050405020304" pitchFamily="18" charset="0"/>
              </a:rPr>
              <a:t>Mahmoud Mohamed Mahmoud </a:t>
            </a:r>
            <a:r>
              <a:rPr lang="en-US" sz="1600" b="1" dirty="0" smtClean="0">
                <a:solidFill>
                  <a:srgbClr val="FF0000"/>
                </a:solidFill>
                <a:latin typeface="Times New Roman" panose="02020603050405020304" pitchFamily="18" charset="0"/>
                <a:cs typeface="Times New Roman" panose="02020603050405020304" pitchFamily="18" charset="0"/>
              </a:rPr>
              <a:t>Code </a:t>
            </a:r>
            <a:r>
              <a:rPr lang="en-US" sz="1600" b="1" dirty="0">
                <a:solidFill>
                  <a:srgbClr val="FF0000"/>
                </a:solidFill>
                <a:latin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cs typeface="Times New Roman" panose="02020603050405020304" pitchFamily="18" charset="0"/>
              </a:rPr>
              <a:t>180126</a:t>
            </a:r>
            <a:endParaRPr lang="en-US" sz="1600" b="1" dirty="0">
              <a:solidFill>
                <a:srgbClr val="FF0000"/>
              </a:solidFill>
              <a:latin typeface="Times New Roman" panose="02020603050405020304" pitchFamily="18" charset="0"/>
              <a:cs typeface="Times New Roman" panose="02020603050405020304" pitchFamily="18" charset="0"/>
            </a:endParaRPr>
          </a:p>
          <a:p>
            <a:pPr marL="342900" indent="-342900">
              <a:lnSpc>
                <a:spcPct val="115000"/>
              </a:lnSpc>
              <a:spcBef>
                <a:spcPts val="0"/>
              </a:spcBef>
              <a:spcAft>
                <a:spcPts val="0"/>
              </a:spcAft>
              <a:buFont typeface="Wingdings" panose="05000000000000000000" pitchFamily="2" charset="2"/>
              <a:buChar char="v"/>
            </a:pPr>
            <a:r>
              <a:rPr lang="en-US" altLang="ko-KR" sz="1600" b="1" dirty="0">
                <a:solidFill>
                  <a:srgbClr val="000000"/>
                </a:solidFill>
                <a:latin typeface="Times New Roman" panose="02020603050405020304" pitchFamily="18" charset="0"/>
                <a:cs typeface="Times New Roman" panose="02020603050405020304" pitchFamily="18" charset="0"/>
              </a:rPr>
              <a:t> </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Mohamed Ahmed </a:t>
            </a:r>
            <a:r>
              <a:rPr lang="en-US" sz="1600" b="1" dirty="0" err="1"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Farghali</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 </a:t>
            </a:r>
            <a:r>
              <a:rPr lang="en-US" sz="16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180101</a:t>
            </a:r>
          </a:p>
          <a:p>
            <a:pPr marL="342900" indent="-342900">
              <a:lnSpc>
                <a:spcPct val="115000"/>
              </a:lnSpc>
              <a:spcBef>
                <a:spcPts val="0"/>
              </a:spcBef>
              <a:spcAft>
                <a:spcPts val="0"/>
              </a:spcAft>
              <a:buFont typeface="Wingdings" panose="05000000000000000000" pitchFamily="2" charset="2"/>
              <a:buChar char="v"/>
            </a:pPr>
            <a:r>
              <a:rPr lang="en-US" sz="1600" b="1" dirty="0" err="1" smtClean="0">
                <a:solidFill>
                  <a:schemeClr val="accent5">
                    <a:lumMod val="75000"/>
                  </a:schemeClr>
                </a:solidFill>
                <a:latin typeface="Times New Roman" panose="02020603050405020304" pitchFamily="18" charset="0"/>
                <a:cs typeface="Times New Roman" panose="02020603050405020304" pitchFamily="18" charset="0"/>
              </a:rPr>
              <a:t>Abdallah</a:t>
            </a:r>
            <a:r>
              <a:rPr lang="en-US" sz="1600" b="1" dirty="0" smtClean="0">
                <a:solidFill>
                  <a:schemeClr val="accent5">
                    <a:lumMod val="75000"/>
                  </a:schemeClr>
                </a:solidFill>
                <a:latin typeface="Times New Roman" panose="02020603050405020304" pitchFamily="18" charset="0"/>
                <a:cs typeface="Times New Roman" panose="02020603050405020304" pitchFamily="18" charset="0"/>
              </a:rPr>
              <a:t> Ahmed Ibrahim </a:t>
            </a:r>
            <a:r>
              <a:rPr lang="en-US" sz="1600" b="1" dirty="0" smtClean="0">
                <a:solidFill>
                  <a:srgbClr val="FF0000"/>
                </a:solidFill>
                <a:latin typeface="Times New Roman" panose="02020603050405020304" pitchFamily="18" charset="0"/>
                <a:cs typeface="Times New Roman" panose="02020603050405020304" pitchFamily="18" charset="0"/>
              </a:rPr>
              <a:t>Code : 180157</a:t>
            </a:r>
          </a:p>
          <a:p>
            <a:pPr marL="342900" indent="-342900">
              <a:lnSpc>
                <a:spcPct val="115000"/>
              </a:lnSpc>
              <a:spcBef>
                <a:spcPts val="0"/>
              </a:spcBef>
              <a:spcAft>
                <a:spcPts val="0"/>
              </a:spcAft>
              <a:buFont typeface="Wingdings" panose="05000000000000000000" pitchFamily="2" charset="2"/>
              <a:buChar char="v"/>
            </a:pPr>
            <a:r>
              <a:rPr lang="en-US" altLang="ko-KR" sz="1600" b="1" dirty="0" smtClean="0">
                <a:solidFill>
                  <a:srgbClr val="000000"/>
                </a:solidFill>
                <a:latin typeface="Times New Roman" panose="02020603050405020304" pitchFamily="18" charset="0"/>
                <a:cs typeface="Times New Roman" panose="02020603050405020304" pitchFamily="18" charset="0"/>
              </a:rPr>
              <a:t> </a:t>
            </a:r>
            <a:r>
              <a:rPr lang="en-US" altLang="ko-KR" sz="1600" b="1" dirty="0" smtClean="0">
                <a:solidFill>
                  <a:srgbClr val="244061"/>
                </a:solidFill>
                <a:latin typeface="Times New Roman" panose="02020603050405020304" pitchFamily="18" charset="0"/>
                <a:cs typeface="Times New Roman" panose="02020603050405020304" pitchFamily="18" charset="0"/>
              </a:rPr>
              <a:t>Youssef </a:t>
            </a:r>
            <a:r>
              <a:rPr lang="en-US" altLang="ko-KR" sz="1600" b="1" dirty="0" err="1" smtClean="0">
                <a:solidFill>
                  <a:srgbClr val="244061"/>
                </a:solidFill>
                <a:latin typeface="Times New Roman" panose="02020603050405020304" pitchFamily="18" charset="0"/>
                <a:cs typeface="Times New Roman" panose="02020603050405020304" pitchFamily="18" charset="0"/>
              </a:rPr>
              <a:t>Shaaban</a:t>
            </a:r>
            <a:r>
              <a:rPr lang="en-US" altLang="ko-KR" sz="1600" b="1" dirty="0" smtClean="0">
                <a:solidFill>
                  <a:srgbClr val="244061"/>
                </a:solidFill>
                <a:latin typeface="Times New Roman" panose="02020603050405020304" pitchFamily="18" charset="0"/>
                <a:cs typeface="Times New Roman" panose="02020603050405020304" pitchFamily="18" charset="0"/>
              </a:rPr>
              <a:t> </a:t>
            </a:r>
            <a:r>
              <a:rPr lang="en-US" altLang="ko-KR" sz="1600" b="1" dirty="0" err="1" smtClean="0">
                <a:solidFill>
                  <a:srgbClr val="244061"/>
                </a:solidFill>
                <a:latin typeface="Times New Roman" panose="02020603050405020304" pitchFamily="18" charset="0"/>
                <a:cs typeface="Times New Roman" panose="02020603050405020304" pitchFamily="18" charset="0"/>
              </a:rPr>
              <a:t>Hamdahhah</a:t>
            </a:r>
            <a:r>
              <a:rPr lang="en-US" sz="1600" b="1" dirty="0" smtClean="0">
                <a:solidFill>
                  <a:srgbClr val="24406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Code : 180154</a:t>
            </a:r>
            <a:endParaRPr lang="en-US" sz="1600"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6348B48C-D3BF-4485-AB3C-48C017EC1E22}"/>
              </a:ext>
            </a:extLst>
          </p:cNvPr>
          <p:cNvSpPr txBox="1"/>
          <p:nvPr/>
        </p:nvSpPr>
        <p:spPr>
          <a:xfrm flipH="1">
            <a:off x="3505200" y="835481"/>
            <a:ext cx="2590800" cy="461665"/>
          </a:xfrm>
          <a:prstGeom prst="rect">
            <a:avLst/>
          </a:prstGeom>
          <a:noFill/>
        </p:spPr>
        <p:txBody>
          <a:bodyPr wrap="square" rtlCol="1">
            <a:spAutoFit/>
          </a:bodyPr>
          <a:lstStyle/>
          <a:p>
            <a:r>
              <a:rPr lang="en-US" sz="2400" b="1" u="sng" dirty="0">
                <a:solidFill>
                  <a:srgbClr val="FF0000"/>
                </a:solidFill>
                <a:latin typeface="Times New Roman" panose="02020603050405020304" pitchFamily="18" charset="0"/>
                <a:cs typeface="Times New Roman" panose="02020603050405020304" pitchFamily="18" charset="0"/>
              </a:rPr>
              <a:t>Presented by</a:t>
            </a:r>
            <a:endParaRPr lang="ar-EG" b="1" u="sng" dirty="0">
              <a:solidFill>
                <a:srgbClr val="FF0000"/>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xmlns="" id="{2095D783-5056-48B4-825D-618ED4D2EB6D}"/>
              </a:ext>
            </a:extLst>
          </p:cNvPr>
          <p:cNvSpPr txBox="1"/>
          <p:nvPr/>
        </p:nvSpPr>
        <p:spPr>
          <a:xfrm>
            <a:off x="789357" y="3165049"/>
            <a:ext cx="7543800" cy="1015663"/>
          </a:xfrm>
          <a:prstGeom prst="rect">
            <a:avLst/>
          </a:prstGeom>
          <a:noFill/>
        </p:spPr>
        <p:txBody>
          <a:bodyPr wrap="square" rtlCol="0">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Dr. Ahmed Elngar</a:t>
            </a:r>
          </a:p>
          <a:p>
            <a:pPr algn="ctr"/>
            <a:r>
              <a:rPr lang="en-US" sz="2000" b="1" dirty="0">
                <a:solidFill>
                  <a:schemeClr val="bg1"/>
                </a:solidFill>
                <a:latin typeface="Times New Roman" panose="02020603050405020304" pitchFamily="18" charset="0"/>
                <a:cs typeface="Times New Roman" panose="02020603050405020304" pitchFamily="18" charset="0"/>
              </a:rPr>
              <a:t>Faculty of Computers and Artificial Intelligence</a:t>
            </a:r>
          </a:p>
          <a:p>
            <a:pPr algn="ctr"/>
            <a:r>
              <a:rPr lang="en-US" sz="2000" b="1" dirty="0">
                <a:solidFill>
                  <a:schemeClr val="bg1"/>
                </a:solidFill>
                <a:latin typeface="Times New Roman" panose="02020603050405020304" pitchFamily="18" charset="0"/>
                <a:cs typeface="Times New Roman" panose="02020603050405020304" pitchFamily="18" charset="0"/>
              </a:rPr>
              <a:t>Beni-</a:t>
            </a:r>
            <a:r>
              <a:rPr lang="en-US" sz="2000" b="1" dirty="0" err="1">
                <a:solidFill>
                  <a:schemeClr val="bg1"/>
                </a:solidFill>
                <a:latin typeface="Times New Roman" panose="02020603050405020304" pitchFamily="18" charset="0"/>
                <a:cs typeface="Times New Roman" panose="02020603050405020304" pitchFamily="18" charset="0"/>
              </a:rPr>
              <a:t>Suef</a:t>
            </a:r>
            <a:r>
              <a:rPr lang="en-US" sz="2000" b="1" dirty="0">
                <a:solidFill>
                  <a:schemeClr val="bg1"/>
                </a:solidFill>
                <a:latin typeface="Times New Roman" panose="02020603050405020304" pitchFamily="18" charset="0"/>
                <a:cs typeface="Times New Roman" panose="02020603050405020304" pitchFamily="18" charset="0"/>
              </a:rPr>
              <a:t> University</a:t>
            </a:r>
          </a:p>
        </p:txBody>
      </p:sp>
      <p:sp>
        <p:nvSpPr>
          <p:cNvPr id="17" name="TextBox 16">
            <a:extLst>
              <a:ext uri="{FF2B5EF4-FFF2-40B4-BE49-F238E27FC236}">
                <a16:creationId xmlns:a16="http://schemas.microsoft.com/office/drawing/2014/main" xmlns="" id="{D3CD82EE-BA1C-40A6-8F57-5862A085A253}"/>
              </a:ext>
            </a:extLst>
          </p:cNvPr>
          <p:cNvSpPr txBox="1"/>
          <p:nvPr/>
        </p:nvSpPr>
        <p:spPr>
          <a:xfrm>
            <a:off x="3155786" y="2509631"/>
            <a:ext cx="2299027" cy="523220"/>
          </a:xfrm>
          <a:prstGeom prst="rect">
            <a:avLst/>
          </a:prstGeom>
          <a:noFill/>
        </p:spPr>
        <p:txBody>
          <a:bodyPr wrap="none" rtlCol="1">
            <a:spAutoFit/>
          </a:bodyPr>
          <a:lstStyle/>
          <a:p>
            <a:r>
              <a:rPr lang="en-US" sz="2800" b="1" u="sng" dirty="0">
                <a:solidFill>
                  <a:srgbClr val="FF0000"/>
                </a:solidFill>
              </a:rPr>
              <a:t>Supervised by</a:t>
            </a:r>
            <a:endParaRPr lang="ar-EG" sz="2800" b="1" u="sng" dirty="0">
              <a:solidFill>
                <a:srgbClr val="FF0000"/>
              </a:solidFill>
            </a:endParaRPr>
          </a:p>
        </p:txBody>
      </p:sp>
      <p:pic>
        <p:nvPicPr>
          <p:cNvPr id="18" name="Picture 17">
            <a:extLst>
              <a:ext uri="{FF2B5EF4-FFF2-40B4-BE49-F238E27FC236}">
                <a16:creationId xmlns:a16="http://schemas.microsoft.com/office/drawing/2014/main" xmlns="" id="{25125DCE-ED96-4D4C-BB33-CB1AEAA995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3018609"/>
            <a:ext cx="1173348" cy="1408017"/>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10</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Cont..</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1504950"/>
            <a:ext cx="8229600" cy="3539430"/>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Adaptive </a:t>
            </a:r>
            <a:r>
              <a:rPr lang="en-US" sz="1600" b="1" dirty="0" err="1">
                <a:latin typeface="Times New Roman" panose="02020603050405020304" pitchFamily="18" charset="0"/>
                <a:cs typeface="Times New Roman" panose="02020603050405020304" pitchFamily="18" charset="0"/>
              </a:rPr>
              <a:t>Thresholding</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Choosing the proper threshold value is an important criterion in both color histogram comparison and edge change tracking algorithms. An adaptive threshold can be a better option to enhance the shot change detection precision. It uses the local thresholds of the feature or similarity function to be compared, which may be histogram similarity and equivalent contextual region (ECR), respectively</a:t>
            </a:r>
            <a:r>
              <a:rPr lang="en-US" sz="1600" dirty="0" smtClean="0">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Motion Vector</a:t>
            </a: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this method Motion Vector need to be computed from the compressed domain of video. Block Matching Algorithm used to extract the motion vectors. A video frame divided into number of blocks. The Block Matching Algorithm compares the block in current video frame to each and every block in the successive video frames. A shot transition or a any camera movement will be detected, if the block differences exceeds the defined threshold value. A camera movement within a shot can be considered as gradual transition. The accuracy of shot detection will be decreased with inappropriate selection of motion vectors by block matching algorithm.</a:t>
            </a:r>
          </a:p>
        </p:txBody>
      </p:sp>
    </p:spTree>
    <p:extLst>
      <p:ext uri="{BB962C8B-B14F-4D97-AF65-F5344CB8AC3E}">
        <p14:creationId xmlns:p14="http://schemas.microsoft.com/office/powerpoint/2010/main" val="536894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11</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Cont..</a:t>
            </a:r>
            <a:endParaRPr lang="en-US" sz="32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p:cNvSpPr txBox="1"/>
              <p:nvPr/>
            </p:nvSpPr>
            <p:spPr>
              <a:xfrm>
                <a:off x="457200" y="1504950"/>
                <a:ext cx="8229600" cy="3580788"/>
              </a:xfrm>
              <a:prstGeom prst="rect">
                <a:avLst/>
              </a:prstGeom>
              <a:noFill/>
            </p:spPr>
            <p:txBody>
              <a:bodyPr wrap="square" rtlCol="0">
                <a:spAutoFit/>
              </a:bodyPr>
              <a:lstStyle/>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Twin-Comparison Algorithm</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 shot is defined as an unbroken sequence of frames taken by a camera. There are two basic types of shot transitions: abrupt and gradual. Abrupt transitions (cuts) are simpler, they occur in a single frame when stopping or starting the camera. Gradual transitions can be roughly divided into two </a:t>
                </a:r>
                <a:r>
                  <a:rPr lang="en-US" sz="1600" dirty="0" smtClean="0">
                    <a:latin typeface="Times New Roman" panose="02020603050405020304" pitchFamily="18" charset="0"/>
                    <a:cs typeface="Times New Roman" panose="02020603050405020304" pitchFamily="18" charset="0"/>
                  </a:rPr>
                  <a:t>classes.</a:t>
                </a:r>
                <a:r>
                  <a:rPr lang="en-US" sz="1600"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first class includes dissolve and fade-in/out effects. Dissolves show one image superimposed on the other as the frames of the first shot get dimmer and those of the second one get brighter. Fade out is a slow decrease in brightness resulting in a black frame; a fade in is a gradual increase in intensity starting from a black image. The second class commonly includes wipe effects. Wipe transitions are generally characterized by slowly sliding in or uncovering an image from a new shot, while simultaneously sliding out or covering up the old shot.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assumption is that two frames which have a common background and unchanging objects will show little difference in their histograms. The basic formulation for histogram comparison is as follows: the histogram </a:t>
                </a:r>
                <a:r>
                  <a:rPr lang="en-US" sz="1600" dirty="0" smtClean="0">
                    <a:latin typeface="Times New Roman" panose="02020603050405020304" pitchFamily="18" charset="0"/>
                    <a:cs typeface="Times New Roman" panose="02020603050405020304" pitchFamily="18" charset="0"/>
                  </a:rPr>
                  <a:t>is </a:t>
                </a:r>
                <a:r>
                  <a:rPr lang="en-US" sz="1600" dirty="0">
                    <a:latin typeface="Times New Roman" panose="02020603050405020304" pitchFamily="18" charset="0"/>
                    <a:cs typeface="Times New Roman" panose="02020603050405020304" pitchFamily="18" charset="0"/>
                  </a:rPr>
                  <a:t>computed for each frame and the difference is calculated as  </a:t>
                </a:r>
              </a:p>
              <a:p>
                <a:r>
                  <a:rPr lang="en-US" sz="1600" dirty="0">
                    <a:latin typeface="Times New Roman" panose="02020603050405020304" pitchFamily="18" charset="0"/>
                    <a:cs typeface="Times New Roman" panose="02020603050405020304" pitchFamily="18" charset="0"/>
                  </a:rPr>
                  <a:t>			</a:t>
                </a:r>
                <a14:m>
                  <m:oMath xmlns:m="http://schemas.openxmlformats.org/officeDocument/2006/math">
                    <m:r>
                      <a:rPr lang="en-US" sz="1600" i="1"/>
                      <m:t>𝐷</m:t>
                    </m:r>
                    <m:d>
                      <m:dPr>
                        <m:ctrlPr>
                          <a:rPr lang="en-US" sz="1600" i="1"/>
                        </m:ctrlPr>
                      </m:dPr>
                      <m:e>
                        <m:r>
                          <a:rPr lang="en-US" sz="1600" i="1"/>
                          <m:t>𝑖</m:t>
                        </m:r>
                        <m:r>
                          <a:rPr lang="en-US" sz="1600" i="1"/>
                          <m:t>,</m:t>
                        </m:r>
                        <m:r>
                          <a:rPr lang="en-US" sz="1600" i="1"/>
                          <m:t>𝑖</m:t>
                        </m:r>
                        <m:r>
                          <a:rPr lang="en-US" sz="1600" i="1"/>
                          <m:t>+</m:t>
                        </m:r>
                        <m:r>
                          <a:rPr lang="en-US" sz="1600" i="1"/>
                          <m:t>1</m:t>
                        </m:r>
                      </m:e>
                    </m:d>
                    <m:r>
                      <a:rPr lang="en-US" sz="1600" i="1"/>
                      <m:t>= </m:t>
                    </m:r>
                    <m:nary>
                      <m:naryPr>
                        <m:chr m:val="∑"/>
                        <m:limLoc m:val="undOvr"/>
                        <m:ctrlPr>
                          <a:rPr lang="en-US" sz="1600" i="1"/>
                        </m:ctrlPr>
                      </m:naryPr>
                      <m:sub>
                        <m:r>
                          <a:rPr lang="en-US" sz="1600" i="1"/>
                          <m:t>𝑗</m:t>
                        </m:r>
                        <m:r>
                          <a:rPr lang="en-US" sz="1600" i="1"/>
                          <m:t>=</m:t>
                        </m:r>
                        <m:r>
                          <a:rPr lang="en-US" sz="1600" i="1"/>
                          <m:t>0</m:t>
                        </m:r>
                      </m:sub>
                      <m:sup>
                        <m:r>
                          <a:rPr lang="en-US" sz="1600" i="1"/>
                          <m:t>𝐵</m:t>
                        </m:r>
                        <m:r>
                          <a:rPr lang="en-US" sz="1600" i="1"/>
                          <m:t>−</m:t>
                        </m:r>
                        <m:r>
                          <a:rPr lang="en-US" sz="1600" i="1"/>
                          <m:t>1</m:t>
                        </m:r>
                      </m:sup>
                      <m:e>
                        <m:r>
                          <a:rPr lang="en-US" sz="1600" i="1"/>
                          <m:t>| </m:t>
                        </m:r>
                        <m:sSub>
                          <m:sSubPr>
                            <m:ctrlPr>
                              <a:rPr lang="en-US" sz="1600" i="1"/>
                            </m:ctrlPr>
                          </m:sSubPr>
                          <m:e>
                            <m:r>
                              <a:rPr lang="en-US" sz="1600" i="1"/>
                              <m:t>𝐻</m:t>
                            </m:r>
                          </m:e>
                          <m:sub>
                            <m:r>
                              <a:rPr lang="en-US" sz="1600" i="1"/>
                              <m:t>𝑖</m:t>
                            </m:r>
                          </m:sub>
                        </m:sSub>
                      </m:e>
                    </m:nary>
                    <m:d>
                      <m:dPr>
                        <m:ctrlPr>
                          <a:rPr lang="en-US" sz="1600" i="1"/>
                        </m:ctrlPr>
                      </m:dPr>
                      <m:e>
                        <m:r>
                          <a:rPr lang="en-US" sz="1600" i="1"/>
                          <m:t>𝑗</m:t>
                        </m:r>
                      </m:e>
                    </m:d>
                    <m:r>
                      <a:rPr lang="en-US" sz="1600" i="1"/>
                      <m:t>− </m:t>
                    </m:r>
                    <m:sSub>
                      <m:sSubPr>
                        <m:ctrlPr>
                          <a:rPr lang="en-US" sz="1600" i="1"/>
                        </m:ctrlPr>
                      </m:sSubPr>
                      <m:e>
                        <m:r>
                          <a:rPr lang="en-US" sz="1600" i="1"/>
                          <m:t>𝐻</m:t>
                        </m:r>
                      </m:e>
                      <m:sub>
                        <m:r>
                          <a:rPr lang="en-US" sz="1600" i="1"/>
                          <m:t>𝑖</m:t>
                        </m:r>
                        <m:r>
                          <a:rPr lang="en-US" sz="1600" i="1"/>
                          <m:t>+</m:t>
                        </m:r>
                        <m:r>
                          <a:rPr lang="en-US" sz="1600" i="1"/>
                          <m:t>1</m:t>
                        </m:r>
                      </m:sub>
                    </m:sSub>
                    <m:r>
                      <a:rPr lang="en-US" sz="1600" i="1"/>
                      <m:t>(</m:t>
                    </m:r>
                    <m:r>
                      <a:rPr lang="en-US" sz="1600" i="1"/>
                      <m:t>𝑗</m:t>
                    </m:r>
                    <m:r>
                      <a:rPr lang="en-US" sz="1600" i="1"/>
                      <m:t>)|</m:t>
                    </m:r>
                  </m:oMath>
                </a14:m>
                <a:endParaRPr lang="en-US" sz="1600"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57200" y="1504950"/>
                <a:ext cx="8229600" cy="3580788"/>
              </a:xfrm>
              <a:prstGeom prst="rect">
                <a:avLst/>
              </a:prstGeom>
              <a:blipFill rotWithShape="0">
                <a:blip r:embed="rId2"/>
                <a:stretch>
                  <a:fillRect l="-370" t="-511" r="-296" b="-14651"/>
                </a:stretch>
              </a:blipFill>
            </p:spPr>
            <p:txBody>
              <a:bodyPr/>
              <a:lstStyle/>
              <a:p>
                <a:r>
                  <a:rPr lang="en-US">
                    <a:noFill/>
                  </a:rPr>
                  <a:t> </a:t>
                </a:r>
              </a:p>
            </p:txBody>
          </p:sp>
        </mc:Fallback>
      </mc:AlternateContent>
    </p:spTree>
    <p:extLst>
      <p:ext uri="{BB962C8B-B14F-4D97-AF65-F5344CB8AC3E}">
        <p14:creationId xmlns:p14="http://schemas.microsoft.com/office/powerpoint/2010/main" val="465616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12</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Categories</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1675983"/>
            <a:ext cx="8229600" cy="2800767"/>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Pixel Comparison: </a:t>
            </a:r>
            <a:r>
              <a:rPr lang="en-US" sz="1600" dirty="0">
                <a:latin typeface="Times New Roman" panose="02020603050405020304" pitchFamily="18" charset="0"/>
                <a:cs typeface="Times New Roman" panose="02020603050405020304" pitchFamily="18" charset="0"/>
              </a:rPr>
              <a:t>Pixel difference between two successive video frames or the percentage of pixels that has been changed in two successive frames is compared. This approach is sensitive to fast object and camera movement, camera panning or zooming.</a:t>
            </a:r>
          </a:p>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Statistical differences: </a:t>
            </a:r>
            <a:r>
              <a:rPr lang="en-US" sz="1600" dirty="0">
                <a:latin typeface="Times New Roman" panose="02020603050405020304" pitchFamily="18" charset="0"/>
                <a:cs typeface="Times New Roman" panose="02020603050405020304" pitchFamily="18" charset="0"/>
              </a:rPr>
              <a:t>Frames are divided into small regions and statistical feature of each pixels within these regions are calculated of each successive frames. Calculated standard deviation as well as the mean of the gray levels in various regions of the images. This approach is noise tolerant, but slow due to complex statistical computation</a:t>
            </a:r>
            <a:r>
              <a:rPr lang="en-US" sz="1600" dirty="0" smtClean="0">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Likelihood Ratio: </a:t>
            </a:r>
            <a:r>
              <a:rPr lang="en-US" sz="1600" dirty="0">
                <a:latin typeface="Times New Roman" panose="02020603050405020304" pitchFamily="18" charset="0"/>
                <a:cs typeface="Times New Roman" panose="02020603050405020304" pitchFamily="18" charset="0"/>
              </a:rPr>
              <a:t>It minimizes the problem of false detection due to camera movements. Without comparing the pixels, likelihood ratio compares statistical features known as likelihood ratio of the corresponding regions or blocks in two successive frames. If the likelihood ratio is larger than the threshold, then it is assumed that region is changed. </a:t>
            </a:r>
          </a:p>
        </p:txBody>
      </p:sp>
    </p:spTree>
    <p:extLst>
      <p:ext uri="{BB962C8B-B14F-4D97-AF65-F5344CB8AC3E}">
        <p14:creationId xmlns:p14="http://schemas.microsoft.com/office/powerpoint/2010/main" val="950748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13</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Categories</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81000" y="1723132"/>
            <a:ext cx="8229600" cy="1077218"/>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Histogram-Based </a:t>
            </a:r>
            <a:r>
              <a:rPr lang="en-US" sz="1600" b="1" dirty="0">
                <a:latin typeface="Times New Roman" panose="02020603050405020304" pitchFamily="18" charset="0"/>
                <a:cs typeface="Times New Roman" panose="02020603050405020304" pitchFamily="18" charset="0"/>
              </a:rPr>
              <a:t>Difference: </a:t>
            </a:r>
            <a:r>
              <a:rPr lang="en-US" sz="1600" dirty="0">
                <a:latin typeface="Times New Roman" panose="02020603050405020304" pitchFamily="18" charset="0"/>
                <a:cs typeface="Times New Roman" panose="02020603050405020304" pitchFamily="18" charset="0"/>
              </a:rPr>
              <a:t>Color histogram of each frame is calculated and compared among each other to detect shot boundaries. If the bin-wise difference among the two histograms becomes larger than the preset threshold, then a shot boundary is detected. In order to detect shot boundaries, applied the color histogram change rate</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028950"/>
            <a:ext cx="3253362" cy="1494513"/>
          </a:xfrm>
          <a:prstGeom prst="rect">
            <a:avLst/>
          </a:prstGeom>
        </p:spPr>
      </p:pic>
    </p:spTree>
    <p:extLst>
      <p:ext uri="{BB962C8B-B14F-4D97-AF65-F5344CB8AC3E}">
        <p14:creationId xmlns:p14="http://schemas.microsoft.com/office/powerpoint/2010/main" val="370455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3D9EC-2277-44B0-9BE2-134BE5925691}"/>
              </a:ext>
            </a:extLst>
          </p:cNvPr>
          <p:cNvSpPr>
            <a:spLocks noGrp="1"/>
          </p:cNvSpPr>
          <p:nvPr>
            <p:ph type="title"/>
          </p:nvPr>
        </p:nvSpPr>
        <p:spPr>
          <a:xfrm>
            <a:off x="303914" y="2114551"/>
            <a:ext cx="8153400" cy="1066800"/>
          </a:xfrm>
        </p:spPr>
        <p:txBody>
          <a:bodyPr/>
          <a:lstStyle/>
          <a:p>
            <a:pPr algn="ctr"/>
            <a:r>
              <a:rPr lang="en-US" sz="3400" b="1" dirty="0">
                <a:solidFill>
                  <a:srgbClr val="FF0000"/>
                </a:solidFill>
                <a:latin typeface="Times New Roman" panose="02020603050405020304" pitchFamily="18" charset="0"/>
                <a:cs typeface="Times New Roman" panose="02020603050405020304" pitchFamily="18" charset="0"/>
              </a:rPr>
              <a:t>Video Shot (Motion) Detection with Python</a:t>
            </a:r>
            <a:endParaRPr lang="en-US" sz="3400"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xmlns="" id="{C058F78B-6EE1-47C1-B297-A1511A79CA0B}"/>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14</a:t>
            </a:fld>
            <a:endParaRPr lang="en-US"/>
          </a:p>
        </p:txBody>
      </p:sp>
    </p:spTree>
    <p:extLst>
      <p:ext uri="{BB962C8B-B14F-4D97-AF65-F5344CB8AC3E}">
        <p14:creationId xmlns:p14="http://schemas.microsoft.com/office/powerpoint/2010/main" val="3316475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15</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Code</a:t>
            </a:r>
            <a:endParaRPr lang="en-US" sz="3200" dirty="0">
              <a:solidFill>
                <a:srgbClr val="0070C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306513"/>
            <a:ext cx="6705600" cy="3771900"/>
          </a:xfrm>
          <a:prstGeom prst="rect">
            <a:avLst/>
          </a:prstGeom>
        </p:spPr>
      </p:pic>
    </p:spTree>
    <p:extLst>
      <p:ext uri="{BB962C8B-B14F-4D97-AF65-F5344CB8AC3E}">
        <p14:creationId xmlns:p14="http://schemas.microsoft.com/office/powerpoint/2010/main" val="3465209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16</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Run</a:t>
            </a:r>
            <a:endParaRPr lang="en-US" sz="3200" dirty="0">
              <a:solidFill>
                <a:srgbClr val="0070C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04950"/>
            <a:ext cx="6096000" cy="3429000"/>
          </a:xfrm>
          <a:prstGeom prst="rect">
            <a:avLst/>
          </a:prstGeom>
        </p:spPr>
      </p:pic>
    </p:spTree>
    <p:extLst>
      <p:ext uri="{BB962C8B-B14F-4D97-AF65-F5344CB8AC3E}">
        <p14:creationId xmlns:p14="http://schemas.microsoft.com/office/powerpoint/2010/main" val="2282383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17</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Run</a:t>
            </a:r>
            <a:endParaRPr lang="en-US" sz="3200"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504950"/>
            <a:ext cx="6096000" cy="3429000"/>
          </a:xfrm>
          <a:prstGeom prst="rect">
            <a:avLst/>
          </a:prstGeom>
        </p:spPr>
      </p:pic>
    </p:spTree>
    <p:extLst>
      <p:ext uri="{BB962C8B-B14F-4D97-AF65-F5344CB8AC3E}">
        <p14:creationId xmlns:p14="http://schemas.microsoft.com/office/powerpoint/2010/main" val="2416338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CFF9A5D-9314-45E1-99E7-BB3B46813A93}"/>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18</a:t>
            </a:fld>
            <a:endParaRPr lang="en-US"/>
          </a:p>
        </p:txBody>
      </p:sp>
      <p:sp>
        <p:nvSpPr>
          <p:cNvPr id="8" name="Title 1">
            <a:extLst>
              <a:ext uri="{FF2B5EF4-FFF2-40B4-BE49-F238E27FC236}">
                <a16:creationId xmlns:a16="http://schemas.microsoft.com/office/drawing/2014/main" xmlns="" id="{337587D5-5B85-4E02-930D-69B6461B6C49}"/>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4" name="TextBox 3"/>
          <p:cNvSpPr txBox="1"/>
          <p:nvPr/>
        </p:nvSpPr>
        <p:spPr>
          <a:xfrm>
            <a:off x="457200" y="1951732"/>
            <a:ext cx="8229600" cy="107721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We divide the video into frames and then we compare each two sequence </a:t>
            </a:r>
            <a:r>
              <a:rPr lang="en-US" sz="1600" dirty="0" err="1" smtClean="0">
                <a:latin typeface="Times New Roman" panose="02020603050405020304" pitchFamily="18" charset="0"/>
                <a:cs typeface="Times New Roman" panose="02020603050405020304" pitchFamily="18" charset="0"/>
              </a:rPr>
              <a:t>farmes</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x,y</a:t>
            </a:r>
            <a:r>
              <a:rPr lang="en-US" sz="1600" dirty="0" smtClean="0">
                <a:latin typeface="Times New Roman" panose="02020603050405020304" pitchFamily="18" charset="0"/>
                <a:cs typeface="Times New Roman" panose="02020603050405020304" pitchFamily="18" charset="0"/>
              </a:rPr>
              <a:t>) and determine </a:t>
            </a:r>
            <a:r>
              <a:rPr lang="en-US" sz="1600" dirty="0">
                <a:latin typeface="Times New Roman" panose="02020603050405020304" pitchFamily="18" charset="0"/>
                <a:cs typeface="Times New Roman" panose="02020603050405020304" pitchFamily="18" charset="0"/>
              </a:rPr>
              <a:t>t</a:t>
            </a:r>
            <a:r>
              <a:rPr lang="en-US" sz="1600" dirty="0" smtClean="0">
                <a:latin typeface="Times New Roman" panose="02020603050405020304" pitchFamily="18" charset="0"/>
                <a:cs typeface="Times New Roman" panose="02020603050405020304" pitchFamily="18" charset="0"/>
              </a:rPr>
              <a:t>he change which happened between </a:t>
            </a:r>
            <a:r>
              <a:rPr lang="en-US" sz="1600" dirty="0" err="1" smtClean="0">
                <a:latin typeface="Times New Roman" panose="02020603050405020304" pitchFamily="18" charset="0"/>
                <a:cs typeface="Times New Roman" panose="02020603050405020304" pitchFamily="18" charset="0"/>
              </a:rPr>
              <a:t>x,y</a:t>
            </a:r>
            <a:r>
              <a:rPr lang="en-US" sz="1600" dirty="0" smtClean="0">
                <a:latin typeface="Times New Roman" panose="02020603050405020304" pitchFamily="18" charset="0"/>
                <a:cs typeface="Times New Roman" panose="02020603050405020304" pitchFamily="18" charset="0"/>
              </a:rPr>
              <a:t> and put contour to every change has been happened.</a:t>
            </a: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Then frame x will equal frame y and frame y equal the next frame and the operation will recursive until the video finished.</a:t>
            </a:r>
          </a:p>
        </p:txBody>
      </p:sp>
    </p:spTree>
    <p:extLst>
      <p:ext uri="{BB962C8B-B14F-4D97-AF65-F5344CB8AC3E}">
        <p14:creationId xmlns:p14="http://schemas.microsoft.com/office/powerpoint/2010/main" val="3413043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19</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Types of Shots</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1505962"/>
            <a:ext cx="8229600" cy="3046988"/>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Cut: </a:t>
            </a:r>
            <a:r>
              <a:rPr lang="en-US" sz="1600" dirty="0">
                <a:latin typeface="Times New Roman" panose="02020603050405020304" pitchFamily="18" charset="0"/>
                <a:cs typeface="Times New Roman" panose="02020603050405020304" pitchFamily="18" charset="0"/>
              </a:rPr>
              <a:t>the most common transition an instant change from one shot to the next. The raw footage from your camera contains cuts between shots where you stop and start recording (unless of course you use built-in camera transitions). In film and television production, the vast majority of transitions are cuts.</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Dissolve:</a:t>
            </a:r>
            <a:r>
              <a:rPr lang="en-US" sz="1600" dirty="0">
                <a:latin typeface="Times New Roman" panose="02020603050405020304" pitchFamily="18" charset="0"/>
                <a:cs typeface="Times New Roman" panose="02020603050405020304" pitchFamily="18" charset="0"/>
              </a:rPr>
              <a:t> these are all terms to describe the same transition a gradual fade from one shot to the next. Crossfades have a more relaxed feel than a cut and are useful if you want a meandering pace, contemplative mood, etc. Scenery sequences work well with crossfades, as do photo montages. Crossfades can also convey a sense of passing time or changing location.</a:t>
            </a:r>
          </a:p>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 Fade: </a:t>
            </a:r>
            <a:r>
              <a:rPr lang="en-US" sz="1600" dirty="0">
                <a:latin typeface="Times New Roman" panose="02020603050405020304" pitchFamily="18" charset="0"/>
                <a:cs typeface="Times New Roman" panose="02020603050405020304" pitchFamily="18" charset="0"/>
              </a:rPr>
              <a:t>Fades the shot to a single color, usually black or white. The "fade to black" and "fade from black" are ubiquitous in film and television. They usually signal the beginning and end of scenes. Fades can be used between shots to create a sort of crossfade which, for example, fades briefly to white before fading to the next shot</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8781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990600" y="285750"/>
            <a:ext cx="3200400" cy="625475"/>
          </a:xfrm>
        </p:spPr>
        <p:txBody>
          <a:bodyPr/>
          <a:lstStyle/>
          <a:p>
            <a:r>
              <a:rPr lang="en-US" sz="3200" b="1" dirty="0">
                <a:solidFill>
                  <a:srgbClr val="0070C0"/>
                </a:solidFill>
                <a:latin typeface="Times New Roman" panose="02020603050405020304" pitchFamily="18" charset="0"/>
                <a:ea typeface="+mn-ea"/>
                <a:cs typeface="Times New Roman" panose="02020603050405020304" pitchFamily="18" charset="0"/>
              </a:rPr>
              <a:t>Outline</a:t>
            </a:r>
          </a:p>
        </p:txBody>
      </p:sp>
      <p:sp>
        <p:nvSpPr>
          <p:cNvPr id="6" name="Content Placeholder 5"/>
          <p:cNvSpPr>
            <a:spLocks noGrp="1"/>
          </p:cNvSpPr>
          <p:nvPr>
            <p:ph sz="quarter" idx="13"/>
          </p:nvPr>
        </p:nvSpPr>
        <p:spPr>
          <a:xfrm>
            <a:off x="560576" y="1504950"/>
            <a:ext cx="8001000" cy="3505200"/>
          </a:xfrm>
        </p:spPr>
        <p:txBody>
          <a:bodyPr>
            <a:noAutofit/>
          </a:bodyPr>
          <a:lstStyle/>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Abstract</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Introduction</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Definitions</a:t>
            </a:r>
          </a:p>
          <a:p>
            <a:pPr marL="640715" lvl="1" indent="-320040" fontAlgn="auto">
              <a:spcAft>
                <a:spcPts val="0"/>
              </a:spcAft>
              <a:buFont typeface="Wingdings"/>
              <a:buChar char=""/>
              <a:defRPr/>
            </a:pPr>
            <a:r>
              <a:rPr lang="en-US" sz="2000" b="1" dirty="0">
                <a:solidFill>
                  <a:srgbClr val="FF0000"/>
                </a:solidFill>
                <a:latin typeface="Times New Roman" panose="02020603050405020304" pitchFamily="18" charset="0"/>
                <a:cs typeface="Times New Roman" panose="02020603050405020304" pitchFamily="18" charset="0"/>
              </a:rPr>
              <a:t>Techniques of </a:t>
            </a:r>
            <a:r>
              <a:rPr lang="en-US" sz="2000" b="1" dirty="0" smtClean="0">
                <a:solidFill>
                  <a:srgbClr val="FF0000"/>
                </a:solidFill>
                <a:latin typeface="Times New Roman" panose="02020603050405020304" pitchFamily="18" charset="0"/>
                <a:cs typeface="Times New Roman" panose="02020603050405020304" pitchFamily="18" charset="0"/>
              </a:rPr>
              <a:t>Detection</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Categories</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Code &amp; Run</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Types of Shot</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Advantages &amp; Disadvantages</a:t>
            </a:r>
          </a:p>
          <a:p>
            <a:pPr marL="640715" lvl="1" indent="-320040" fontAlgn="auto">
              <a:spcAft>
                <a:spcPts val="0"/>
              </a:spcAft>
              <a:buFont typeface="Wingdings"/>
              <a:buChar char=""/>
              <a:defRPr/>
            </a:pPr>
            <a:r>
              <a:rPr lang="en-US" sz="2000" b="1" dirty="0" smtClean="0">
                <a:solidFill>
                  <a:srgbClr val="FF0000"/>
                </a:solidFill>
                <a:latin typeface="Times New Roman" panose="02020603050405020304" pitchFamily="18" charset="0"/>
                <a:cs typeface="Times New Roman" panose="02020603050405020304" pitchFamily="18" charset="0"/>
              </a:rPr>
              <a:t>Conclusion</a:t>
            </a:r>
            <a:endParaRPr lang="en-US" sz="2000" dirty="0">
              <a:solidFill>
                <a:srgbClr val="FF0000"/>
              </a:solidFill>
              <a:latin typeface="Times New Roman" panose="02020603050405020304" pitchFamily="18" charset="0"/>
              <a:cs typeface="Times New Roman" panose="02020603050405020304" pitchFamily="18" charset="0"/>
            </a:endParaRPr>
          </a:p>
          <a:p>
            <a:pPr marL="640715" lvl="1" indent="-320040" fontAlgn="auto">
              <a:spcAft>
                <a:spcPts val="0"/>
              </a:spcAft>
              <a:buFont typeface="Wingdings"/>
              <a:buChar char=""/>
              <a:defRPr/>
            </a:pPr>
            <a:endParaRPr lang="en-US" sz="1800" b="1" dirty="0">
              <a:latin typeface="Times New Roman" panose="02020603050405020304" pitchFamily="18" charset="0"/>
              <a:cs typeface="Times New Roman" panose="02020603050405020304" pitchFamily="18" charset="0"/>
            </a:endParaRPr>
          </a:p>
          <a:p>
            <a:pPr marL="320040" indent="-320040" fontAlgn="auto">
              <a:spcAft>
                <a:spcPts val="0"/>
              </a:spcAft>
              <a:buFont typeface="Wingdings"/>
              <a:buChar char=""/>
              <a:defRPr/>
            </a:pPr>
            <a:endParaRPr lang="en-US" sz="1800"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6"/>
          </p:nvPr>
        </p:nvSpPr>
        <p:spPr/>
        <p:txBody>
          <a:bodyPr>
            <a:noAutofit/>
          </a:bodyPr>
          <a:lstStyle/>
          <a:p>
            <a:pPr>
              <a:defRPr/>
            </a:pPr>
            <a:fld id="{7C8AB547-9C1F-414B-B3AA-CAF45CA5E9D5}" type="slidenum">
              <a:rPr lang="en-US" sz="1200" smtClean="0">
                <a:solidFill>
                  <a:schemeClr val="bg1"/>
                </a:solidFill>
              </a:rPr>
              <a:pPr>
                <a:defRPr/>
              </a:pPr>
              <a:t>2</a:t>
            </a:fld>
            <a:endParaRPr lang="en-US" sz="1800" dirty="0">
              <a:solidFill>
                <a:schemeClr val="bg1"/>
              </a:solidFill>
            </a:endParaRPr>
          </a:p>
        </p:txBody>
      </p:sp>
    </p:spTree>
    <p:extLst>
      <p:ext uri="{BB962C8B-B14F-4D97-AF65-F5344CB8AC3E}">
        <p14:creationId xmlns:p14="http://schemas.microsoft.com/office/powerpoint/2010/main" val="256553483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anim calcmode="lin" valueType="num">
                                      <p:cBhvr additive="base">
                                        <p:cTn id="25"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 calcmode="lin" valueType="num">
                                      <p:cBhvr additive="base">
                                        <p:cTn id="3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 calcmode="lin" valueType="num">
                                      <p:cBhvr additive="base">
                                        <p:cTn id="3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 calcmode="lin" valueType="num">
                                      <p:cBhvr additive="base">
                                        <p:cTn id="43"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additive="base">
                                        <p:cTn id="4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 calcmode="lin" valueType="num">
                                      <p:cBhvr additive="base">
                                        <p:cTn id="55"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20</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Cont..</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1652647"/>
            <a:ext cx="8229600" cy="2308324"/>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Wide:</a:t>
            </a:r>
            <a:r>
              <a:rPr lang="en-US" sz="1600" dirty="0">
                <a:latin typeface="Times New Roman" panose="02020603050405020304" pitchFamily="18" charset="0"/>
                <a:cs typeface="Times New Roman" panose="02020603050405020304" pitchFamily="18" charset="0"/>
              </a:rPr>
              <a:t> One shot is progressively replaced by another shot in a geometric pattern. There are many types of wipe, from straight lines to complex shapes. Wipes often have a colored border to help distinguish the shots during the transition. Wipes are a good way to show changing location.</a:t>
            </a:r>
          </a:p>
          <a:p>
            <a:pPr marL="285750" lvl="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Digital Effects:</a:t>
            </a:r>
            <a:r>
              <a:rPr lang="en-US" sz="1600" dirty="0">
                <a:latin typeface="Times New Roman" panose="02020603050405020304" pitchFamily="18" charset="0"/>
                <a:cs typeface="Times New Roman" panose="02020603050405020304" pitchFamily="18" charset="0"/>
              </a:rPr>
              <a:t> most editing applications offer a large selection of digital transitions with various effects. There are too many to list here, </a:t>
            </a:r>
            <a:r>
              <a:rPr lang="en-US" sz="1600" dirty="0" smtClean="0">
                <a:latin typeface="Times New Roman" panose="02020603050405020304" pitchFamily="18" charset="0"/>
                <a:cs typeface="Times New Roman" panose="02020603050405020304" pitchFamily="18" charset="0"/>
              </a:rPr>
              <a:t>but </a:t>
            </a:r>
            <a:r>
              <a:rPr lang="en-US" sz="1600" dirty="0">
                <a:latin typeface="Times New Roman" panose="02020603050405020304" pitchFamily="18" charset="0"/>
                <a:cs typeface="Times New Roman" panose="02020603050405020304" pitchFamily="18" charset="0"/>
              </a:rPr>
              <a:t>these effects include color replacement, </a:t>
            </a:r>
            <a:r>
              <a:rPr lang="en-US" sz="1600" dirty="0" smtClean="0">
                <a:latin typeface="Times New Roman" panose="02020603050405020304" pitchFamily="18" charset="0"/>
                <a:cs typeface="Times New Roman" panose="02020603050405020304" pitchFamily="18" charset="0"/>
              </a:rPr>
              <a:t>animated </a:t>
            </a:r>
            <a:r>
              <a:rPr lang="en-US" sz="1600" dirty="0">
                <a:latin typeface="Times New Roman" panose="02020603050405020304" pitchFamily="18" charset="0"/>
                <a:cs typeface="Times New Roman" panose="02020603050405020304" pitchFamily="18" charset="0"/>
              </a:rPr>
              <a:t>effects, </a:t>
            </a:r>
            <a:r>
              <a:rPr lang="en-US" sz="1600" dirty="0" err="1">
                <a:latin typeface="Times New Roman" panose="02020603050405020304" pitchFamily="18" charset="0"/>
                <a:cs typeface="Times New Roman" panose="02020603050405020304" pitchFamily="18" charset="0"/>
              </a:rPr>
              <a:t>pixelization</a:t>
            </a:r>
            <a:r>
              <a:rPr lang="en-US" sz="1600" dirty="0">
                <a:latin typeface="Times New Roman" panose="02020603050405020304" pitchFamily="18" charset="0"/>
                <a:cs typeface="Times New Roman" panose="02020603050405020304" pitchFamily="18" charset="0"/>
              </a:rPr>
              <a:t>, focus drops, lighting effects, </a:t>
            </a:r>
            <a:r>
              <a:rPr lang="en-US" sz="1600" dirty="0" smtClean="0">
                <a:latin typeface="Times New Roman" panose="02020603050405020304" pitchFamily="18" charset="0"/>
                <a:cs typeface="Times New Roman" panose="02020603050405020304" pitchFamily="18" charset="0"/>
              </a:rPr>
              <a:t>etc.</a:t>
            </a:r>
          </a:p>
          <a:p>
            <a:pPr lvl="0" algn="just"/>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Many </a:t>
            </a:r>
            <a:r>
              <a:rPr lang="en-US" sz="1600" dirty="0">
                <a:latin typeface="Times New Roman" panose="02020603050405020304" pitchFamily="18" charset="0"/>
                <a:cs typeface="Times New Roman" panose="02020603050405020304" pitchFamily="18" charset="0"/>
              </a:rPr>
              <a:t>cameras also include digital effects, but if possible </a:t>
            </a:r>
            <a:endParaRPr lang="en-US" sz="1600" dirty="0">
              <a:latin typeface="Times New Roman" panose="02020603050405020304" pitchFamily="18" charset="0"/>
              <a:cs typeface="Times New Roman" panose="02020603050405020304" pitchFamily="18" charset="0"/>
            </a:endParaRPr>
          </a:p>
          <a:p>
            <a:pPr lvl="0" algn="just"/>
            <a:r>
              <a:rPr lang="en-US" sz="1600" dirty="0" smtClean="0">
                <a:latin typeface="Times New Roman" panose="02020603050405020304" pitchFamily="18" charset="0"/>
                <a:cs typeface="Times New Roman" panose="02020603050405020304" pitchFamily="18" charset="0"/>
              </a:rPr>
              <a:t>      it </a:t>
            </a:r>
            <a:r>
              <a:rPr lang="en-US" sz="1600" dirty="0" err="1" smtClean="0">
                <a:latin typeface="Times New Roman" panose="02020603050405020304" pitchFamily="18" charset="0"/>
                <a:cs typeface="Times New Roman" panose="02020603050405020304" pitchFamily="18" charset="0"/>
              </a:rPr>
              <a:t>isbetter</a:t>
            </a:r>
            <a:r>
              <a:rPr lang="en-US" sz="1600" dirty="0" smtClean="0">
                <a:latin typeface="Times New Roman" panose="02020603050405020304" pitchFamily="18" charset="0"/>
                <a:cs typeface="Times New Roman" panose="02020603050405020304" pitchFamily="18" charset="0"/>
              </a:rPr>
              <a:t> to </a:t>
            </a:r>
            <a:r>
              <a:rPr lang="en-US" sz="1600" dirty="0">
                <a:latin typeface="Times New Roman" panose="02020603050405020304" pitchFamily="18" charset="0"/>
                <a:cs typeface="Times New Roman" panose="02020603050405020304" pitchFamily="18" charset="0"/>
              </a:rPr>
              <a:t>add </a:t>
            </a:r>
            <a:r>
              <a:rPr lang="en-US" sz="1600" dirty="0" smtClean="0">
                <a:latin typeface="Times New Roman" panose="02020603050405020304" pitchFamily="18" charset="0"/>
                <a:cs typeface="Times New Roman" panose="02020603050405020304" pitchFamily="18" charset="0"/>
              </a:rPr>
              <a:t>these in post-production.</a:t>
            </a:r>
            <a:r>
              <a:rPr lang="en-US" sz="1600" b="1"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467100"/>
            <a:ext cx="3124200" cy="1466850"/>
          </a:xfrm>
          <a:prstGeom prst="rect">
            <a:avLst/>
          </a:prstGeom>
        </p:spPr>
      </p:pic>
    </p:spTree>
    <p:extLst>
      <p:ext uri="{BB962C8B-B14F-4D97-AF65-F5344CB8AC3E}">
        <p14:creationId xmlns:p14="http://schemas.microsoft.com/office/powerpoint/2010/main" val="35494762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55A31A28-752D-41C4-9B6D-C049EB00A77D}"/>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21</a:t>
            </a:fld>
            <a:endParaRPr lang="en-US"/>
          </a:p>
        </p:txBody>
      </p:sp>
      <p:sp>
        <p:nvSpPr>
          <p:cNvPr id="6" name="Title 1">
            <a:extLst>
              <a:ext uri="{FF2B5EF4-FFF2-40B4-BE49-F238E27FC236}">
                <a16:creationId xmlns:a16="http://schemas.microsoft.com/office/drawing/2014/main" xmlns="" id="{6AE1C22C-ACD6-4ECD-B379-2BBCFD2DBE3A}"/>
              </a:ext>
            </a:extLst>
          </p:cNvPr>
          <p:cNvSpPr txBox="1">
            <a:spLocks/>
          </p:cNvSpPr>
          <p:nvPr/>
        </p:nvSpPr>
        <p:spPr bwMode="auto">
          <a:xfrm>
            <a:off x="1066800" y="277573"/>
            <a:ext cx="594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GB" sz="3200" b="1" dirty="0" smtClean="0">
                <a:solidFill>
                  <a:srgbClr val="0070C0"/>
                </a:solidFill>
                <a:latin typeface="Times New Roman" panose="02020603050405020304" pitchFamily="18" charset="0"/>
                <a:cs typeface="Times New Roman" panose="02020603050405020304" pitchFamily="18" charset="0"/>
              </a:rPr>
              <a:t>Advantages</a:t>
            </a:r>
            <a:endParaRPr lang="ar-EG" sz="3200" dirty="0"/>
          </a:p>
        </p:txBody>
      </p:sp>
      <p:sp>
        <p:nvSpPr>
          <p:cNvPr id="4" name="TextBox 3">
            <a:extLst>
              <a:ext uri="{FF2B5EF4-FFF2-40B4-BE49-F238E27FC236}">
                <a16:creationId xmlns:a16="http://schemas.microsoft.com/office/drawing/2014/main" xmlns="" id="{600FD5DA-FADD-4353-A99D-8FD67EAC3745}"/>
              </a:ext>
            </a:extLst>
          </p:cNvPr>
          <p:cNvSpPr txBox="1"/>
          <p:nvPr/>
        </p:nvSpPr>
        <p:spPr>
          <a:xfrm>
            <a:off x="304800" y="1566029"/>
            <a:ext cx="8229600" cy="3139321"/>
          </a:xfrm>
          <a:prstGeom prst="rect">
            <a:avLst/>
          </a:prstGeom>
          <a:noFill/>
        </p:spPr>
        <p:txBody>
          <a:bodyPr wrap="square" rtlCol="0">
            <a:spAutoFit/>
          </a:bodyPr>
          <a:lstStyle/>
          <a:p>
            <a:pPr marL="285750" lvl="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 wide range of use</a:t>
            </a:r>
            <a:endParaRPr lang="en-US" sz="1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Perimeter Surveillance</a:t>
            </a:r>
            <a:r>
              <a:rPr lang="en-US" dirty="0">
                <a:latin typeface="Times New Roman" panose="02020603050405020304" pitchFamily="18" charset="0"/>
                <a:cs typeface="Times New Roman" panose="02020603050405020304" pitchFamily="18" charset="0"/>
              </a:rPr>
              <a:t>: Thermal cameras connected to video analytics software can detect movement even in darkness and warn of trespass in real time.</a:t>
            </a:r>
            <a:endParaRPr lang="en-US" sz="1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Traffic Monitoring: </a:t>
            </a:r>
            <a:r>
              <a:rPr lang="en-US" dirty="0">
                <a:latin typeface="Times New Roman" panose="02020603050405020304" pitchFamily="18" charset="0"/>
                <a:cs typeface="Times New Roman" panose="02020603050405020304" pitchFamily="18" charset="0"/>
              </a:rPr>
              <a:t>Object identification in live traffic streams reveal vehicle pileups and possible road congestion.</a:t>
            </a:r>
            <a:endParaRPr lang="en-US" sz="1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Attendance Tracking</a:t>
            </a:r>
            <a:r>
              <a:rPr lang="en-US" dirty="0">
                <a:latin typeface="Times New Roman" panose="02020603050405020304" pitchFamily="18" charset="0"/>
                <a:cs typeface="Times New Roman" panose="02020603050405020304" pitchFamily="18" charset="0"/>
              </a:rPr>
              <a:t>: Cameras capture them entering the workspace and facial recognition systems identify individuals to automatically mark their attendance.</a:t>
            </a:r>
            <a:endParaRPr lang="en-US" sz="1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Queue Monitoring</a:t>
            </a:r>
            <a:r>
              <a:rPr lang="en-US" dirty="0">
                <a:latin typeface="Times New Roman" panose="02020603050405020304" pitchFamily="18" charset="0"/>
                <a:cs typeface="Times New Roman" panose="02020603050405020304" pitchFamily="18" charset="0"/>
              </a:rPr>
              <a:t>: This allows management to proactively step in to reduce wait times and crowding at customer service points</a:t>
            </a:r>
            <a:r>
              <a:rPr lang="en-US" dirty="0" smtClean="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396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55A31A28-752D-41C4-9B6D-C049EB00A77D}"/>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22</a:t>
            </a:fld>
            <a:endParaRPr lang="en-US"/>
          </a:p>
        </p:txBody>
      </p:sp>
      <p:sp>
        <p:nvSpPr>
          <p:cNvPr id="6" name="Title 1">
            <a:extLst>
              <a:ext uri="{FF2B5EF4-FFF2-40B4-BE49-F238E27FC236}">
                <a16:creationId xmlns:a16="http://schemas.microsoft.com/office/drawing/2014/main" xmlns="" id="{5ADFF8EE-5F4D-4D43-A816-46D2BDAE6DFE}"/>
              </a:ext>
            </a:extLst>
          </p:cNvPr>
          <p:cNvSpPr txBox="1">
            <a:spLocks/>
          </p:cNvSpPr>
          <p:nvPr/>
        </p:nvSpPr>
        <p:spPr bwMode="auto">
          <a:xfrm>
            <a:off x="1066800" y="277573"/>
            <a:ext cx="594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smtClean="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4" name="TextBox 3">
            <a:extLst>
              <a:ext uri="{FF2B5EF4-FFF2-40B4-BE49-F238E27FC236}">
                <a16:creationId xmlns:a16="http://schemas.microsoft.com/office/drawing/2014/main" xmlns="" id="{600FD5DA-FADD-4353-A99D-8FD67EAC3745}"/>
              </a:ext>
            </a:extLst>
          </p:cNvPr>
          <p:cNvSpPr txBox="1"/>
          <p:nvPr/>
        </p:nvSpPr>
        <p:spPr>
          <a:xfrm>
            <a:off x="304800" y="1652647"/>
            <a:ext cx="8229600" cy="2062103"/>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Security </a:t>
            </a:r>
            <a:r>
              <a:rPr lang="en-US" sz="1600" dirty="0">
                <a:latin typeface="Times New Roman" panose="02020603050405020304" pitchFamily="18" charset="0"/>
                <a:cs typeface="Times New Roman" panose="02020603050405020304" pitchFamily="18" charset="0"/>
              </a:rPr>
              <a:t>Feeds from surveillance cameras are analyzed in real time to detect untoward events and prevent security breaches in a multitude of settings</a:t>
            </a:r>
            <a:r>
              <a:rPr lang="en-US" sz="1600" dirty="0" smtClean="0">
                <a:latin typeface="Times New Roman" panose="02020603050405020304" pitchFamily="18" charset="0"/>
                <a:cs typeface="Times New Roman" panose="02020603050405020304" pitchFamily="18" charset="0"/>
              </a:rPr>
              <a:t>.</a:t>
            </a:r>
            <a:endParaRPr lang="en-US" sz="1600" b="1"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Reliability </a:t>
            </a:r>
            <a:r>
              <a:rPr lang="en-US" sz="1600" dirty="0">
                <a:latin typeface="Times New Roman" panose="02020603050405020304" pitchFamily="18" charset="0"/>
                <a:cs typeface="Times New Roman" panose="02020603050405020304" pitchFamily="18" charset="0"/>
              </a:rPr>
              <a:t>computers and cameras don’t have the human factor of tiredness, which is eliminated in them. The efficiency is usually the same, it doesn’t depend on external factors such as illness or sentimental status.</a:t>
            </a: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Reduction of Costs </a:t>
            </a:r>
            <a:r>
              <a:rPr lang="en-US" sz="1600" dirty="0">
                <a:latin typeface="Times New Roman" panose="02020603050405020304" pitchFamily="18" charset="0"/>
                <a:cs typeface="Times New Roman" panose="02020603050405020304" pitchFamily="18" charset="0"/>
              </a:rPr>
              <a:t>time and error rate are reduced in the process of Computer Imagining. It reduces the cost of hire and train special staff to do the activities that computers will do as hundreds of workers.</a:t>
            </a:r>
          </a:p>
        </p:txBody>
      </p:sp>
    </p:spTree>
    <p:extLst>
      <p:ext uri="{BB962C8B-B14F-4D97-AF65-F5344CB8AC3E}">
        <p14:creationId xmlns:p14="http://schemas.microsoft.com/office/powerpoint/2010/main" val="175348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55A31A28-752D-41C4-9B6D-C049EB00A77D}"/>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23</a:t>
            </a:fld>
            <a:endParaRPr lang="en-US"/>
          </a:p>
        </p:txBody>
      </p:sp>
      <p:sp>
        <p:nvSpPr>
          <p:cNvPr id="6" name="Title 1">
            <a:extLst>
              <a:ext uri="{FF2B5EF4-FFF2-40B4-BE49-F238E27FC236}">
                <a16:creationId xmlns:a16="http://schemas.microsoft.com/office/drawing/2014/main" xmlns="" id="{063632FC-FBBA-4355-8256-7E3AAFA13A4B}"/>
              </a:ext>
            </a:extLst>
          </p:cNvPr>
          <p:cNvSpPr txBox="1">
            <a:spLocks/>
          </p:cNvSpPr>
          <p:nvPr/>
        </p:nvSpPr>
        <p:spPr bwMode="auto">
          <a:xfrm>
            <a:off x="1066800" y="277573"/>
            <a:ext cx="5943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GB" sz="3200" b="1" dirty="0" smtClean="0">
                <a:solidFill>
                  <a:srgbClr val="0070C0"/>
                </a:solidFill>
                <a:latin typeface="Times New Roman" panose="02020603050405020304" pitchFamily="18" charset="0"/>
                <a:cs typeface="Times New Roman" panose="02020603050405020304" pitchFamily="18" charset="0"/>
              </a:rPr>
              <a:t>Disadvantages</a:t>
            </a:r>
            <a:r>
              <a:rPr lang="en-US" sz="3200" b="1" dirty="0">
                <a:solidFill>
                  <a:srgbClr val="0070C0"/>
                </a:solidFill>
                <a:latin typeface="Times New Roman" panose="02020603050405020304" pitchFamily="18" charset="0"/>
                <a:cs typeface="Times New Roman" panose="02020603050405020304" pitchFamily="18" charset="0"/>
              </a:rPr>
              <a:t>..</a:t>
            </a:r>
            <a:endParaRPr lang="ar-EG" sz="3200" dirty="0"/>
          </a:p>
        </p:txBody>
      </p:sp>
      <p:sp>
        <p:nvSpPr>
          <p:cNvPr id="4" name="TextBox 3">
            <a:extLst>
              <a:ext uri="{FF2B5EF4-FFF2-40B4-BE49-F238E27FC236}">
                <a16:creationId xmlns:a16="http://schemas.microsoft.com/office/drawing/2014/main" xmlns="" id="{600FD5DA-FADD-4353-A99D-8FD67EAC3745}"/>
              </a:ext>
            </a:extLst>
          </p:cNvPr>
          <p:cNvSpPr txBox="1"/>
          <p:nvPr/>
        </p:nvSpPr>
        <p:spPr>
          <a:xfrm>
            <a:off x="304800" y="1675983"/>
            <a:ext cx="8229600" cy="2800767"/>
          </a:xfrm>
          <a:prstGeom prst="rect">
            <a:avLst/>
          </a:prstGeom>
          <a:noFill/>
        </p:spPr>
        <p:txBody>
          <a:bodyPr wrap="square" rtlCol="0">
            <a:spAutoFit/>
          </a:bodyPr>
          <a:lstStyle/>
          <a:p>
            <a:pPr marL="285750" lvl="0" indent="-285750">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Object </a:t>
            </a:r>
            <a:r>
              <a:rPr lang="en-US" sz="1600" b="1" dirty="0">
                <a:latin typeface="Times New Roman" panose="02020603050405020304" pitchFamily="18" charset="0"/>
                <a:cs typeface="Times New Roman" panose="02020603050405020304" pitchFamily="18" charset="0"/>
              </a:rPr>
              <a:t>Tracking </a:t>
            </a:r>
            <a:r>
              <a:rPr lang="en-US" sz="1600" dirty="0">
                <a:latin typeface="Times New Roman" panose="02020603050405020304" pitchFamily="18" charset="0"/>
                <a:cs typeface="Times New Roman" panose="02020603050405020304" pitchFamily="18" charset="0"/>
              </a:rPr>
              <a:t>Cameras can't fully track people's steps because they surround a specific place and not all the places’ people wander to</a:t>
            </a:r>
            <a:r>
              <a:rPr lang="ar-EG"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People Counting </a:t>
            </a:r>
            <a:r>
              <a:rPr lang="en-US" sz="1600" dirty="0">
                <a:latin typeface="Times New Roman" panose="02020603050405020304" pitchFamily="18" charset="0"/>
                <a:cs typeface="Times New Roman" panose="02020603050405020304" pitchFamily="18" charset="0"/>
              </a:rPr>
              <a:t>Cameras cannot count the people who pass in front of them, because sometimes they cannot determine whether the object passing in front of them is a person or not.</a:t>
            </a: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Image Classification </a:t>
            </a:r>
            <a:r>
              <a:rPr lang="en-US" sz="1600" dirty="0">
                <a:latin typeface="Times New Roman" panose="02020603050405020304" pitchFamily="18" charset="0"/>
                <a:cs typeface="Times New Roman" panose="02020603050405020304" pitchFamily="18" charset="0"/>
              </a:rPr>
              <a:t>Cameras can't classify the photos they take all day because some photos contain many objects and not a single object</a:t>
            </a:r>
            <a:r>
              <a:rPr lang="ar-SA"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Incident Detection </a:t>
            </a:r>
            <a:r>
              <a:rPr lang="en-US" sz="1600" dirty="0">
                <a:latin typeface="Times New Roman" panose="02020603050405020304" pitchFamily="18" charset="0"/>
                <a:cs typeface="Times New Roman" panose="02020603050405020304" pitchFamily="18" charset="0"/>
              </a:rPr>
              <a:t>Cameras cannot fully detect an incident because some events can happen far from the camera lens</a:t>
            </a:r>
            <a:r>
              <a:rPr lang="ar-SA"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Behavior Analysis </a:t>
            </a:r>
            <a:r>
              <a:rPr lang="en-US" sz="1600" dirty="0">
                <a:latin typeface="Times New Roman" panose="02020603050405020304" pitchFamily="18" charset="0"/>
                <a:cs typeface="Times New Roman" panose="02020603050405020304" pitchFamily="18" charset="0"/>
              </a:rPr>
              <a:t>Because there may be a lot of objects in front of the camera and each of them has a different behavior</a:t>
            </a:r>
            <a:r>
              <a:rPr lang="en-US" sz="1600" dirty="0"/>
              <a:t>.</a:t>
            </a:r>
          </a:p>
        </p:txBody>
      </p:sp>
    </p:spTree>
    <p:extLst>
      <p:ext uri="{BB962C8B-B14F-4D97-AF65-F5344CB8AC3E}">
        <p14:creationId xmlns:p14="http://schemas.microsoft.com/office/powerpoint/2010/main" val="820833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DCA77208-6EAE-4D41-AD1B-A82D72DA928C}"/>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24</a:t>
            </a:fld>
            <a:endParaRPr lang="en-US"/>
          </a:p>
        </p:txBody>
      </p:sp>
      <p:sp>
        <p:nvSpPr>
          <p:cNvPr id="9" name="TextBox 8">
            <a:extLst>
              <a:ext uri="{FF2B5EF4-FFF2-40B4-BE49-F238E27FC236}">
                <a16:creationId xmlns:a16="http://schemas.microsoft.com/office/drawing/2014/main" xmlns="" id="{600FD5DA-FADD-4353-A99D-8FD67EAC3745}"/>
              </a:ext>
            </a:extLst>
          </p:cNvPr>
          <p:cNvSpPr txBox="1"/>
          <p:nvPr/>
        </p:nvSpPr>
        <p:spPr>
          <a:xfrm>
            <a:off x="304800" y="1582162"/>
            <a:ext cx="8229600" cy="3046988"/>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organization of video information for video databases requires segmentation of a video into its constituent shots and their subsequent characterization in terms of content and camera work. In this paper, we look at these two steps using compressed video data directly. For shot detection, we suggest a scheme consisting of comparing intensity, row, and column histograms of successive I frames of MPEG video using the </a:t>
            </a:r>
            <a:r>
              <a:rPr lang="en-US" sz="1600" dirty="0" smtClean="0">
                <a:latin typeface="Times New Roman" panose="02020603050405020304" pitchFamily="18" charset="0"/>
                <a:cs typeface="Times New Roman" panose="02020603050405020304" pitchFamily="18" charset="0"/>
              </a:rPr>
              <a:t>chi-square </a:t>
            </a:r>
            <a:r>
              <a:rPr lang="en-US" sz="1600" dirty="0">
                <a:latin typeface="Times New Roman" panose="02020603050405020304" pitchFamily="18" charset="0"/>
                <a:cs typeface="Times New Roman" panose="02020603050405020304" pitchFamily="18" charset="0"/>
              </a:rPr>
              <a:t>test. For characterization of segmented shots, we address the problem of classifying shot motion into different categories using a set of features derived from motion vectors of P and B frames of MPEG video.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We </a:t>
            </a:r>
            <a:r>
              <a:rPr lang="en-US" sz="1600" dirty="0">
                <a:latin typeface="Times New Roman" panose="02020603050405020304" pitchFamily="18" charset="0"/>
                <a:cs typeface="Times New Roman" panose="02020603050405020304" pitchFamily="18" charset="0"/>
              </a:rPr>
              <a:t>propose a simple technique for extracting camera motion parameters from a sequence of images. The method can estimate qualitatively camera pan, tilt, zoom, roll, and horizontal and vertical tracking. Unlike most other comparable techniques, the present method can distinguish pan from horizontal tracking, and tilt from vertical tracking. The technique can be applied to the automated indexing of video and film sequences.</a:t>
            </a:r>
          </a:p>
        </p:txBody>
      </p:sp>
      <p:sp>
        <p:nvSpPr>
          <p:cNvPr id="8" name="Title 1">
            <a:extLst>
              <a:ext uri="{FF2B5EF4-FFF2-40B4-BE49-F238E27FC236}">
                <a16:creationId xmlns:a16="http://schemas.microsoft.com/office/drawing/2014/main" xmlns="" id="{19B213B7-671A-4D89-A7FA-A390BE42A938}"/>
              </a:ext>
            </a:extLst>
          </p:cNvPr>
          <p:cNvSpPr>
            <a:spLocks noGrp="1"/>
          </p:cNvSpPr>
          <p:nvPr>
            <p:ph type="title"/>
          </p:nvPr>
        </p:nvSpPr>
        <p:spPr>
          <a:xfrm>
            <a:off x="1066800" y="277573"/>
            <a:ext cx="5254254" cy="609600"/>
          </a:xfrm>
        </p:spPr>
        <p:txBody>
          <a:bodyPr/>
          <a:lstStyle/>
          <a:p>
            <a:r>
              <a:rPr lang="en-US" sz="3200" b="1">
                <a:solidFill>
                  <a:srgbClr val="0070C0"/>
                </a:solidFill>
                <a:latin typeface="Times New Roman" panose="02020603050405020304" pitchFamily="18" charset="0"/>
                <a:cs typeface="Times New Roman" panose="02020603050405020304" pitchFamily="18" charset="0"/>
              </a:rPr>
              <a:t>Conclusion</a:t>
            </a:r>
            <a:endParaRPr lang="ar-EG" sz="3200" dirty="0"/>
          </a:p>
        </p:txBody>
      </p:sp>
    </p:spTree>
    <p:extLst>
      <p:ext uri="{BB962C8B-B14F-4D97-AF65-F5344CB8AC3E}">
        <p14:creationId xmlns:p14="http://schemas.microsoft.com/office/powerpoint/2010/main" val="1710488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xmlns="" id="{E9ABE34E-662A-4AC8-AB5A-5AA1930E0793}"/>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25</a:t>
            </a:fld>
            <a:endParaRPr lang="en-US"/>
          </a:p>
        </p:txBody>
      </p:sp>
      <p:sp>
        <p:nvSpPr>
          <p:cNvPr id="10" name="Slide Number Placeholder 8">
            <a:extLst>
              <a:ext uri="{FF2B5EF4-FFF2-40B4-BE49-F238E27FC236}">
                <a16:creationId xmlns:a16="http://schemas.microsoft.com/office/drawing/2014/main" xmlns="" id="{8EC65F4D-743A-494D-83DE-0D4E56D59D7C}"/>
              </a:ext>
            </a:extLst>
          </p:cNvPr>
          <p:cNvSpPr txBox="1">
            <a:spLocks/>
          </p:cNvSpPr>
          <p:nvPr/>
        </p:nvSpPr>
        <p:spPr>
          <a:xfrm>
            <a:off x="0" y="1123950"/>
            <a:ext cx="533400" cy="182563"/>
          </a:xfrm>
          <a:prstGeom prst="rect">
            <a:avLst/>
          </a:prstGeom>
        </p:spPr>
        <p:txBody>
          <a:bodyPr vert="horz" anchor="ctr" anchorCtr="0">
            <a:normAutofit fontScale="47500" lnSpcReduction="20000"/>
          </a:bodyPr>
          <a:lstStyle>
            <a:defPPr>
              <a:defRPr lang="en-US"/>
            </a:defPPr>
            <a:lvl1pPr algn="ctr" rtl="0" fontAlgn="auto">
              <a:spcBef>
                <a:spcPts val="0"/>
              </a:spcBef>
              <a:spcAft>
                <a:spcPts val="0"/>
              </a:spcAft>
              <a:defRPr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defRPr/>
            </a:pPr>
            <a:fld id="{7C8AB547-9C1F-414B-B3AA-CAF45CA5E9D5}" type="slidenum">
              <a:rPr lang="en-US" smtClean="0"/>
              <a:pPr>
                <a:defRPr/>
              </a:pPr>
              <a:t>25</a:t>
            </a:fld>
            <a:endParaRPr lang="en-US"/>
          </a:p>
        </p:txBody>
      </p:sp>
      <p:sp>
        <p:nvSpPr>
          <p:cNvPr id="11" name="Title 3">
            <a:extLst>
              <a:ext uri="{FF2B5EF4-FFF2-40B4-BE49-F238E27FC236}">
                <a16:creationId xmlns:a16="http://schemas.microsoft.com/office/drawing/2014/main" xmlns="" id="{307C1B69-4361-4397-A8DB-BFB5E613EF67}"/>
              </a:ext>
            </a:extLst>
          </p:cNvPr>
          <p:cNvSpPr txBox="1">
            <a:spLocks/>
          </p:cNvSpPr>
          <p:nvPr/>
        </p:nvSpPr>
        <p:spPr bwMode="auto">
          <a:xfrm>
            <a:off x="1115616" y="268242"/>
            <a:ext cx="6237889"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pPr>
              <a:lnSpc>
                <a:spcPct val="90000"/>
              </a:lnSpc>
              <a:defRPr/>
            </a:pPr>
            <a:r>
              <a:rPr lang="en-GB" sz="3600" b="1" dirty="0">
                <a:solidFill>
                  <a:schemeClr val="accent1">
                    <a:lumMod val="50000"/>
                  </a:schemeClr>
                </a:solidFill>
                <a:latin typeface="Times New Roman" panose="02020603050405020304" pitchFamily="18" charset="0"/>
                <a:cs typeface="Times New Roman" panose="02020603050405020304" pitchFamily="18" charset="0"/>
              </a:rPr>
              <a:t>Thanks and Acknowledgement</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xmlns="" id="{583F86A7-485A-42CC-9196-CBB322B8C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3156" y="1606749"/>
            <a:ext cx="3659510" cy="1930002"/>
          </a:xfrm>
          <a:prstGeom prst="rect">
            <a:avLst/>
          </a:prstGeom>
        </p:spPr>
      </p:pic>
      <p:sp>
        <p:nvSpPr>
          <p:cNvPr id="13" name="TextBox 12">
            <a:extLst>
              <a:ext uri="{FF2B5EF4-FFF2-40B4-BE49-F238E27FC236}">
                <a16:creationId xmlns:a16="http://schemas.microsoft.com/office/drawing/2014/main" xmlns="" id="{9B6EBF54-32A9-42A7-9FCC-0284355C6D82}"/>
              </a:ext>
            </a:extLst>
          </p:cNvPr>
          <p:cNvSpPr txBox="1"/>
          <p:nvPr/>
        </p:nvSpPr>
        <p:spPr>
          <a:xfrm>
            <a:off x="2446471" y="979665"/>
            <a:ext cx="3713552" cy="1107996"/>
          </a:xfrm>
          <a:prstGeom prst="rect">
            <a:avLst/>
          </a:prstGeom>
          <a:noFill/>
        </p:spPr>
        <p:txBody>
          <a:bodyPr wrap="square" rtlCol="1">
            <a:spAutoFit/>
          </a:bodyPr>
          <a:lstStyle/>
          <a:p>
            <a:r>
              <a:rPr lang="en-US" sz="5400" b="1" dirty="0">
                <a:solidFill>
                  <a:srgbClr val="0070C0"/>
                </a:solidFill>
                <a:latin typeface="Times New Roman" panose="02020603050405020304" pitchFamily="18" charset="0"/>
                <a:cs typeface="Times New Roman" panose="02020603050405020304" pitchFamily="18" charset="0"/>
              </a:rPr>
              <a:t>Thank </a:t>
            </a:r>
            <a:r>
              <a:rPr lang="en-US" sz="6600" b="1" dirty="0">
                <a:solidFill>
                  <a:srgbClr val="0070C0"/>
                </a:solidFill>
                <a:latin typeface="Times New Roman" panose="02020603050405020304" pitchFamily="18" charset="0"/>
                <a:cs typeface="Times New Roman" panose="02020603050405020304" pitchFamily="18" charset="0"/>
              </a:rPr>
              <a:t>you</a:t>
            </a:r>
            <a:r>
              <a:rPr lang="en-US" sz="5400" b="1" dirty="0">
                <a:solidFill>
                  <a:srgbClr val="0070C0"/>
                </a:solidFill>
                <a:latin typeface="Times New Roman" panose="02020603050405020304" pitchFamily="18" charset="0"/>
                <a:cs typeface="Times New Roman" panose="02020603050405020304" pitchFamily="18" charset="0"/>
              </a:rPr>
              <a:t> </a:t>
            </a:r>
            <a:endParaRPr lang="ar-EG" sz="5400" b="1" dirty="0">
              <a:solidFill>
                <a:srgbClr val="0070C0"/>
              </a:solidFill>
              <a:latin typeface="Times New Roman" panose="02020603050405020304" pitchFamily="18" charset="0"/>
              <a:cs typeface="Times New Roman" panose="02020603050405020304" pitchFamily="18" charset="0"/>
            </a:endParaRPr>
          </a:p>
        </p:txBody>
      </p:sp>
      <p:sp>
        <p:nvSpPr>
          <p:cNvPr id="14" name="Slide Number Placeholder 8">
            <a:extLst>
              <a:ext uri="{FF2B5EF4-FFF2-40B4-BE49-F238E27FC236}">
                <a16:creationId xmlns:a16="http://schemas.microsoft.com/office/drawing/2014/main" xmlns="" id="{EA64B958-DE34-4E70-9827-4A14FCED95DF}"/>
              </a:ext>
            </a:extLst>
          </p:cNvPr>
          <p:cNvSpPr txBox="1">
            <a:spLocks/>
          </p:cNvSpPr>
          <p:nvPr/>
        </p:nvSpPr>
        <p:spPr>
          <a:xfrm>
            <a:off x="0" y="1123950"/>
            <a:ext cx="533400" cy="182563"/>
          </a:xfrm>
          <a:prstGeom prst="rect">
            <a:avLst/>
          </a:prstGeom>
        </p:spPr>
        <p:txBody>
          <a:bodyPr vert="horz" anchor="ctr" anchorCtr="0">
            <a:normAutofit fontScale="47500" lnSpcReduction="20000"/>
          </a:bodyPr>
          <a:lstStyle>
            <a:defPPr>
              <a:defRPr lang="en-US"/>
            </a:defPPr>
            <a:lvl1pPr algn="ctr" rtl="0" fontAlgn="auto">
              <a:spcBef>
                <a:spcPts val="0"/>
              </a:spcBef>
              <a:spcAft>
                <a:spcPts val="0"/>
              </a:spcAft>
              <a:defRPr sz="1400" b="1" kern="1200">
                <a:solidFill>
                  <a:srgbClr val="FFFFFF"/>
                </a:solidFill>
                <a:latin typeface="+mn-lt"/>
                <a:ea typeface="+mn-ea"/>
                <a:cs typeface="+mn-cs"/>
              </a:defRPr>
            </a:lvl1pPr>
            <a:lvl2pPr marL="457200" algn="l" rtl="0" fontAlgn="base">
              <a:spcBef>
                <a:spcPct val="0"/>
              </a:spcBef>
              <a:spcAft>
                <a:spcPct val="0"/>
              </a:spcAft>
              <a:defRPr kern="1200">
                <a:solidFill>
                  <a:schemeClr val="tx1"/>
                </a:solidFill>
                <a:latin typeface="Tw Cen MT" pitchFamily="34" charset="0"/>
                <a:ea typeface="+mn-ea"/>
                <a:cs typeface="Arial" charset="0"/>
              </a:defRPr>
            </a:lvl2pPr>
            <a:lvl3pPr marL="914400" algn="l" rtl="0" fontAlgn="base">
              <a:spcBef>
                <a:spcPct val="0"/>
              </a:spcBef>
              <a:spcAft>
                <a:spcPct val="0"/>
              </a:spcAft>
              <a:defRPr kern="1200">
                <a:solidFill>
                  <a:schemeClr val="tx1"/>
                </a:solidFill>
                <a:latin typeface="Tw Cen MT" pitchFamily="34" charset="0"/>
                <a:ea typeface="+mn-ea"/>
                <a:cs typeface="Arial" charset="0"/>
              </a:defRPr>
            </a:lvl3pPr>
            <a:lvl4pPr marL="1371600" algn="l" rtl="0" fontAlgn="base">
              <a:spcBef>
                <a:spcPct val="0"/>
              </a:spcBef>
              <a:spcAft>
                <a:spcPct val="0"/>
              </a:spcAft>
              <a:defRPr kern="1200">
                <a:solidFill>
                  <a:schemeClr val="tx1"/>
                </a:solidFill>
                <a:latin typeface="Tw Cen MT" pitchFamily="34" charset="0"/>
                <a:ea typeface="+mn-ea"/>
                <a:cs typeface="Arial" charset="0"/>
              </a:defRPr>
            </a:lvl4pPr>
            <a:lvl5pPr marL="1828800" algn="l" rtl="0" fontAlgn="base">
              <a:spcBef>
                <a:spcPct val="0"/>
              </a:spcBef>
              <a:spcAft>
                <a:spcPct val="0"/>
              </a:spcAft>
              <a:defRPr kern="1200">
                <a:solidFill>
                  <a:schemeClr val="tx1"/>
                </a:solidFill>
                <a:latin typeface="Tw Cen MT" pitchFamily="34" charset="0"/>
                <a:ea typeface="+mn-ea"/>
                <a:cs typeface="Arial" charset="0"/>
              </a:defRPr>
            </a:lvl5pPr>
            <a:lvl6pPr marL="2286000" algn="l" defTabSz="914400" rtl="0" eaLnBrk="1" latinLnBrk="0" hangingPunct="1">
              <a:defRPr kern="1200">
                <a:solidFill>
                  <a:schemeClr val="tx1"/>
                </a:solidFill>
                <a:latin typeface="Tw Cen MT" pitchFamily="34" charset="0"/>
                <a:ea typeface="+mn-ea"/>
                <a:cs typeface="Arial" charset="0"/>
              </a:defRPr>
            </a:lvl6pPr>
            <a:lvl7pPr marL="2743200" algn="l" defTabSz="914400" rtl="0" eaLnBrk="1" latinLnBrk="0" hangingPunct="1">
              <a:defRPr kern="1200">
                <a:solidFill>
                  <a:schemeClr val="tx1"/>
                </a:solidFill>
                <a:latin typeface="Tw Cen MT" pitchFamily="34" charset="0"/>
                <a:ea typeface="+mn-ea"/>
                <a:cs typeface="Arial" charset="0"/>
              </a:defRPr>
            </a:lvl7pPr>
            <a:lvl8pPr marL="3200400" algn="l" defTabSz="914400" rtl="0" eaLnBrk="1" latinLnBrk="0" hangingPunct="1">
              <a:defRPr kern="1200">
                <a:solidFill>
                  <a:schemeClr val="tx1"/>
                </a:solidFill>
                <a:latin typeface="Tw Cen MT" pitchFamily="34" charset="0"/>
                <a:ea typeface="+mn-ea"/>
                <a:cs typeface="Arial" charset="0"/>
              </a:defRPr>
            </a:lvl8pPr>
            <a:lvl9pPr marL="3657600" algn="l" defTabSz="914400" rtl="0" eaLnBrk="1" latinLnBrk="0" hangingPunct="1">
              <a:defRPr kern="1200">
                <a:solidFill>
                  <a:schemeClr val="tx1"/>
                </a:solidFill>
                <a:latin typeface="Tw Cen MT" pitchFamily="34" charset="0"/>
                <a:ea typeface="+mn-ea"/>
                <a:cs typeface="Arial" charset="0"/>
              </a:defRPr>
            </a:lvl9pPr>
          </a:lstStyle>
          <a:p>
            <a:pPr>
              <a:defRPr/>
            </a:pPr>
            <a:fld id="{7C8AB547-9C1F-414B-B3AA-CAF45CA5E9D5}" type="slidenum">
              <a:rPr lang="en-US" smtClean="0"/>
              <a:pPr>
                <a:defRPr/>
              </a:pPr>
              <a:t>25</a:t>
            </a:fld>
            <a:endParaRPr lang="en-US"/>
          </a:p>
        </p:txBody>
      </p:sp>
      <p:pic>
        <p:nvPicPr>
          <p:cNvPr id="15" name="Picture 14">
            <a:extLst>
              <a:ext uri="{FF2B5EF4-FFF2-40B4-BE49-F238E27FC236}">
                <a16:creationId xmlns:a16="http://schemas.microsoft.com/office/drawing/2014/main" xmlns="" id="{D2CA8426-F304-44BE-B6D9-ECB865E227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15173" y="3192009"/>
            <a:ext cx="6172829" cy="1754471"/>
          </a:xfrm>
          <a:prstGeom prst="rect">
            <a:avLst/>
          </a:prstGeom>
        </p:spPr>
      </p:pic>
      <p:pic>
        <p:nvPicPr>
          <p:cNvPr id="16" name="Picture 15">
            <a:extLst>
              <a:ext uri="{FF2B5EF4-FFF2-40B4-BE49-F238E27FC236}">
                <a16:creationId xmlns:a16="http://schemas.microsoft.com/office/drawing/2014/main" xmlns="" id="{2F5D4B14-1961-4517-B251-7F0793C875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7754" y="1306513"/>
            <a:ext cx="1650910" cy="1981093"/>
          </a:xfrm>
          <a:prstGeom prst="ellipse">
            <a:avLst/>
          </a:prstGeom>
          <a:ln>
            <a:noFill/>
          </a:ln>
          <a:effectLst>
            <a:softEdge rad="112500"/>
          </a:effectLst>
        </p:spPr>
      </p:pic>
      <p:sp>
        <p:nvSpPr>
          <p:cNvPr id="17" name="Rectangle 16">
            <a:extLst>
              <a:ext uri="{FF2B5EF4-FFF2-40B4-BE49-F238E27FC236}">
                <a16:creationId xmlns:a16="http://schemas.microsoft.com/office/drawing/2014/main" xmlns="" id="{E71FA872-76E5-474F-BCFF-FD97697AA7A9}"/>
              </a:ext>
            </a:extLst>
          </p:cNvPr>
          <p:cNvSpPr/>
          <p:nvPr/>
        </p:nvSpPr>
        <p:spPr>
          <a:xfrm>
            <a:off x="139585" y="1719398"/>
            <a:ext cx="4550466" cy="2477601"/>
          </a:xfrm>
          <a:prstGeom prst="rect">
            <a:avLst/>
          </a:prstGeom>
        </p:spPr>
        <p:txBody>
          <a:bodyPr wrap="square">
            <a:spAutoFit/>
          </a:bodyPr>
          <a:lstStyle/>
          <a:p>
            <a:r>
              <a:rPr lang="en-US" sz="1200" b="1" dirty="0">
                <a:latin typeface="Times New Roman" panose="02020603050405020304" pitchFamily="18" charset="0"/>
                <a:cs typeface="Times New Roman" panose="02020603050405020304" pitchFamily="18" charset="0"/>
              </a:rPr>
              <a:t>Dr. Ahmed A. </a:t>
            </a:r>
            <a:r>
              <a:rPr lang="en-US" sz="1200" b="1" dirty="0" err="1">
                <a:latin typeface="Times New Roman" panose="02020603050405020304" pitchFamily="18" charset="0"/>
                <a:cs typeface="Times New Roman" panose="02020603050405020304" pitchFamily="18" charset="0"/>
              </a:rPr>
              <a:t>Elngar</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Ph.D</a:t>
            </a:r>
            <a:r>
              <a:rPr lang="en-US" sz="1200" b="1" dirty="0">
                <a:latin typeface="Times New Roman" panose="02020603050405020304" pitchFamily="18" charset="0"/>
                <a:cs typeface="Times New Roman" panose="02020603050405020304" pitchFamily="18" charset="0"/>
              </a:rPr>
              <a:t>)</a:t>
            </a:r>
            <a:r>
              <a:rPr lang="en-US" sz="1200" b="1" dirty="0">
                <a:solidFill>
                  <a:srgbClr val="290AE2"/>
                </a:solidFill>
                <a:latin typeface="Times New Roman" panose="02020603050405020304" pitchFamily="18" charset="0"/>
                <a:cs typeface="Times New Roman" panose="02020603050405020304" pitchFamily="18" charset="0"/>
              </a:rPr>
              <a:t/>
            </a:r>
            <a:br>
              <a:rPr lang="en-US" sz="1200" b="1" dirty="0">
                <a:solidFill>
                  <a:srgbClr val="290AE2"/>
                </a:solidFill>
                <a:latin typeface="Times New Roman" panose="02020603050405020304" pitchFamily="18" charset="0"/>
                <a:cs typeface="Times New Roman" panose="02020603050405020304" pitchFamily="18" charset="0"/>
              </a:rPr>
            </a:br>
            <a:r>
              <a:rPr lang="en-US" sz="1200" b="1" dirty="0">
                <a:solidFill>
                  <a:srgbClr val="FF0000"/>
                </a:solidFill>
                <a:latin typeface="Times New Roman" panose="02020603050405020304" pitchFamily="18" charset="0"/>
                <a:cs typeface="Times New Roman" panose="02020603050405020304" pitchFamily="18" charset="0"/>
              </a:rPr>
              <a:t>Assistant Professor </a:t>
            </a:r>
            <a:r>
              <a:rPr lang="en-US" sz="1200" b="1" dirty="0">
                <a:solidFill>
                  <a:srgbClr val="290AE2"/>
                </a:solidFill>
                <a:latin typeface="Times New Roman" panose="02020603050405020304" pitchFamily="18" charset="0"/>
                <a:cs typeface="Times New Roman" panose="02020603050405020304" pitchFamily="18" charset="0"/>
              </a:rPr>
              <a:t/>
            </a:r>
            <a:br>
              <a:rPr lang="en-US" sz="1200" b="1" dirty="0">
                <a:solidFill>
                  <a:srgbClr val="290AE2"/>
                </a:solidFill>
                <a:latin typeface="Times New Roman" panose="02020603050405020304" pitchFamily="18" charset="0"/>
                <a:cs typeface="Times New Roman" panose="02020603050405020304" pitchFamily="18" charset="0"/>
              </a:rPr>
            </a:br>
            <a:r>
              <a:rPr lang="en-US" sz="1200" b="1" dirty="0">
                <a:solidFill>
                  <a:srgbClr val="C00000"/>
                </a:solidFill>
                <a:latin typeface="Times New Roman" panose="02020603050405020304" pitchFamily="18" charset="0"/>
                <a:cs typeface="Times New Roman" panose="02020603050405020304" pitchFamily="18" charset="0"/>
              </a:rPr>
              <a:t>Faculty of Computers &amp; Artificial Intelligence</a:t>
            </a:r>
          </a:p>
          <a:p>
            <a:r>
              <a:rPr lang="en-US" sz="1200" b="1" dirty="0">
                <a:solidFill>
                  <a:srgbClr val="FF0066"/>
                </a:solidFill>
                <a:latin typeface="Times New Roman" panose="02020603050405020304" pitchFamily="18" charset="0"/>
                <a:cs typeface="Times New Roman" panose="02020603050405020304" pitchFamily="18" charset="0"/>
              </a:rPr>
              <a:t>Beni-</a:t>
            </a:r>
            <a:r>
              <a:rPr lang="en-US" sz="1200" b="1" dirty="0" err="1">
                <a:solidFill>
                  <a:srgbClr val="FF0066"/>
                </a:solidFill>
                <a:latin typeface="Times New Roman" panose="02020603050405020304" pitchFamily="18" charset="0"/>
                <a:cs typeface="Times New Roman" panose="02020603050405020304" pitchFamily="18" charset="0"/>
              </a:rPr>
              <a:t>Suef</a:t>
            </a:r>
            <a:r>
              <a:rPr lang="en-US" sz="1200" b="1" dirty="0">
                <a:solidFill>
                  <a:srgbClr val="FF0066"/>
                </a:solidFill>
                <a:latin typeface="Times New Roman" panose="02020603050405020304" pitchFamily="18" charset="0"/>
                <a:cs typeface="Times New Roman" panose="02020603050405020304" pitchFamily="18" charset="0"/>
              </a:rPr>
              <a:t> University, Beni </a:t>
            </a:r>
            <a:r>
              <a:rPr lang="en-US" sz="1200" b="1" dirty="0" err="1">
                <a:solidFill>
                  <a:srgbClr val="FF0066"/>
                </a:solidFill>
                <a:latin typeface="Times New Roman" panose="02020603050405020304" pitchFamily="18" charset="0"/>
                <a:cs typeface="Times New Roman" panose="02020603050405020304" pitchFamily="18" charset="0"/>
              </a:rPr>
              <a:t>Suef</a:t>
            </a:r>
            <a:r>
              <a:rPr lang="en-US" sz="1200" b="1" dirty="0">
                <a:solidFill>
                  <a:srgbClr val="FF0066"/>
                </a:solidFill>
                <a:latin typeface="Times New Roman" panose="02020603050405020304" pitchFamily="18" charset="0"/>
                <a:cs typeface="Times New Roman" panose="02020603050405020304" pitchFamily="18" charset="0"/>
              </a:rPr>
              <a:t> City, office box # (62511),, Egypt</a:t>
            </a:r>
          </a:p>
          <a:p>
            <a:r>
              <a:rPr lang="en-US" sz="1200" b="1" dirty="0">
                <a:latin typeface="Times New Roman" panose="02020603050405020304" pitchFamily="18" charset="0"/>
                <a:cs typeface="Times New Roman" panose="02020603050405020304" pitchFamily="18" charset="0"/>
              </a:rPr>
              <a:t>Founder and Chair of the Scientific Innovation Research Group (SIRG)</a:t>
            </a:r>
          </a:p>
          <a:p>
            <a:r>
              <a:rPr lang="en-US" sz="1200" b="1" dirty="0">
                <a:solidFill>
                  <a:srgbClr val="005EA4"/>
                </a:solidFill>
                <a:latin typeface="Times New Roman" panose="02020603050405020304" pitchFamily="18" charset="0"/>
                <a:cs typeface="Times New Roman" panose="02020603050405020304" pitchFamily="18" charset="0"/>
              </a:rPr>
              <a:t>Managing Editor in Journal of </a:t>
            </a:r>
            <a:r>
              <a:rPr lang="en-US" sz="1200" b="1" dirty="0" err="1">
                <a:solidFill>
                  <a:srgbClr val="005EA4"/>
                </a:solidFill>
                <a:latin typeface="Times New Roman" panose="02020603050405020304" pitchFamily="18" charset="0"/>
                <a:cs typeface="Times New Roman" panose="02020603050405020304" pitchFamily="18" charset="0"/>
              </a:rPr>
              <a:t>CyberSecurity</a:t>
            </a:r>
            <a:r>
              <a:rPr lang="en-US" sz="1200" b="1" dirty="0">
                <a:solidFill>
                  <a:srgbClr val="005EA4"/>
                </a:solidFill>
                <a:latin typeface="Times New Roman" panose="02020603050405020304" pitchFamily="18" charset="0"/>
                <a:cs typeface="Times New Roman" panose="02020603050405020304" pitchFamily="18" charset="0"/>
              </a:rPr>
              <a:t> and Information</a:t>
            </a:r>
            <a:r>
              <a:rPr lang="en-US" sz="1200" b="1" dirty="0">
                <a:solidFill>
                  <a:srgbClr val="290AE2"/>
                </a:solidFill>
                <a:latin typeface="Times New Roman" panose="02020603050405020304" pitchFamily="18" charset="0"/>
                <a:cs typeface="Times New Roman" panose="02020603050405020304" pitchFamily="18" charset="0"/>
              </a:rPr>
              <a:t> </a:t>
            </a:r>
            <a:r>
              <a:rPr lang="en-US" sz="1200" b="1" dirty="0">
                <a:solidFill>
                  <a:srgbClr val="005EA4"/>
                </a:solidFill>
                <a:latin typeface="Times New Roman" panose="02020603050405020304" pitchFamily="18" charset="0"/>
                <a:cs typeface="Times New Roman" panose="02020603050405020304" pitchFamily="18" charset="0"/>
              </a:rPr>
              <a:t>Management (JCIM)</a:t>
            </a:r>
          </a:p>
          <a:p>
            <a:r>
              <a:rPr lang="en-US" sz="1200" b="1" dirty="0">
                <a:solidFill>
                  <a:srgbClr val="FF0000"/>
                </a:solidFill>
                <a:latin typeface="Times New Roman" panose="02020603050405020304" pitchFamily="18" charset="0"/>
                <a:cs typeface="Times New Roman" panose="02020603050405020304" pitchFamily="18" charset="0"/>
              </a:rPr>
              <a:t>Email: </a:t>
            </a:r>
            <a:r>
              <a:rPr lang="en-US" sz="1200" b="1" dirty="0">
                <a:solidFill>
                  <a:srgbClr val="290AE2"/>
                </a:solidFill>
                <a:latin typeface="Times New Roman" panose="02020603050405020304" pitchFamily="18" charset="0"/>
                <a:cs typeface="Times New Roman" panose="02020603050405020304" pitchFamily="18" charset="0"/>
              </a:rPr>
              <a:t>elngar_7@yahoo.co.uk</a:t>
            </a:r>
          </a:p>
          <a:p>
            <a:r>
              <a:rPr lang="en-US" sz="1200" b="1" dirty="0">
                <a:latin typeface="Times New Roman" panose="02020603050405020304" pitchFamily="18" charset="0"/>
                <a:cs typeface="Times New Roman" panose="02020603050405020304" pitchFamily="18" charset="0"/>
              </a:rPr>
              <a:t>Email: </a:t>
            </a:r>
            <a:r>
              <a:rPr lang="en-US" sz="1200" b="1" dirty="0">
                <a:solidFill>
                  <a:srgbClr val="290AE2"/>
                </a:solidFill>
                <a:latin typeface="Times New Roman" panose="02020603050405020304" pitchFamily="18" charset="0"/>
                <a:cs typeface="Times New Roman" panose="02020603050405020304" pitchFamily="18" charset="0"/>
              </a:rPr>
              <a:t>ahmedelnagar@fcis.bsu.edu.eg</a:t>
            </a:r>
            <a:br>
              <a:rPr lang="en-US" sz="1200" b="1" dirty="0">
                <a:solidFill>
                  <a:srgbClr val="290AE2"/>
                </a:solidFill>
                <a:latin typeface="Times New Roman" panose="02020603050405020304" pitchFamily="18" charset="0"/>
                <a:cs typeface="Times New Roman" panose="02020603050405020304" pitchFamily="18" charset="0"/>
              </a:rPr>
            </a:br>
            <a:r>
              <a:rPr lang="en-US" sz="1200" b="1" dirty="0">
                <a:solidFill>
                  <a:srgbClr val="290AE2"/>
                </a:solidFill>
                <a:latin typeface="Times New Roman" panose="02020603050405020304" pitchFamily="18" charset="0"/>
                <a:cs typeface="Times New Roman" panose="02020603050405020304" pitchFamily="18" charset="0"/>
              </a:rPr>
              <a:t>Mobile : (+2)01007400752</a:t>
            </a:r>
          </a:p>
          <a:p>
            <a:r>
              <a:rPr lang="en-US" sz="1200" b="1" dirty="0">
                <a:solidFill>
                  <a:srgbClr val="290AE2"/>
                </a:solidFill>
                <a:latin typeface="Times New Roman" panose="02020603050405020304" pitchFamily="18" charset="0"/>
                <a:cs typeface="Times New Roman" panose="02020603050405020304" pitchFamily="18" charset="0"/>
              </a:rPr>
              <a:t>www.sirg.club</a:t>
            </a:r>
            <a:r>
              <a:rPr lang="en-US" sz="1100" dirty="0">
                <a:latin typeface="Times New Roman" panose="02020603050405020304" pitchFamily="18" charset="0"/>
                <a:cs typeface="Times New Roman" panose="02020603050405020304" pitchFamily="18" charset="0"/>
              </a:rPr>
              <a:t/>
            </a:r>
            <a:br>
              <a:rPr lang="en-US" sz="1100" dirty="0">
                <a:latin typeface="Times New Roman" panose="02020603050405020304" pitchFamily="18" charset="0"/>
                <a:cs typeface="Times New Roman" panose="02020603050405020304" pitchFamily="18" charset="0"/>
              </a:rPr>
            </a:br>
            <a:endParaRPr lang="en-US" sz="1100" dirty="0">
              <a:effectLst/>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xmlns="" id="{056F39D3-9E5E-4B53-BFAA-CF0C7AA424B7}"/>
              </a:ext>
            </a:extLst>
          </p:cNvPr>
          <p:cNvPicPr>
            <a:picLocks noChangeAspect="1"/>
          </p:cNvPicPr>
          <p:nvPr/>
        </p:nvPicPr>
        <p:blipFill>
          <a:blip r:embed="rId5">
            <a:extLst>
              <a:ext uri="{BEBA8EAE-BF5A-486C-A8C5-ECC9F3942E4B}">
                <a14:imgProps xmlns:a14="http://schemas.microsoft.com/office/drawing/2010/main">
                  <a14:imgLayer>
                    <a14:imgEffect>
                      <a14:backgroundRemoval t="893" b="97768" l="889" r="98667">
                        <a14:foregroundMark x1="49333" y1="15179" x2="49333" y2="15179"/>
                        <a14:foregroundMark x1="51111" y1="83929" x2="51111" y2="83929"/>
                        <a14:foregroundMark x1="83556" y1="48214" x2="83556" y2="48214"/>
                        <a14:foregroundMark x1="16000" y1="46429" x2="16000" y2="46429"/>
                        <a14:foregroundMark x1="16444" y1="41518" x2="16444" y2="41518"/>
                        <a14:foregroundMark x1="16000" y1="45089" x2="20000" y2="47768"/>
                        <a14:foregroundMark x1="49333" y1="14732" x2="49333" y2="14732"/>
                        <a14:foregroundMark x1="49333" y1="14732" x2="50667" y2="83036"/>
                        <a14:foregroundMark x1="49778" y1="49107" x2="84444" y2="48661"/>
                        <a14:foregroundMark x1="49778" y1="48661" x2="13333" y2="47321"/>
                        <a14:foregroundMark x1="48444" y1="49107" x2="72444" y2="23214"/>
                        <a14:foregroundMark x1="50222" y1="50893" x2="76000" y2="70982"/>
                        <a14:foregroundMark x1="62222" y1="60714" x2="83111" y2="55804"/>
                        <a14:foregroundMark x1="66667" y1="50893" x2="78667" y2="31250"/>
                        <a14:foregroundMark x1="60444" y1="35714" x2="62222" y2="17857"/>
                        <a14:foregroundMark x1="49778" y1="48661" x2="32444" y2="21429"/>
                        <a14:foregroundMark x1="32889" y1="49107" x2="23556" y2="70089"/>
                        <a14:foregroundMark x1="51111" y1="50446" x2="35556" y2="79911"/>
                        <a14:foregroundMark x1="49333" y1="49554" x2="31111" y2="58036"/>
                        <a14:foregroundMark x1="62667" y1="62946" x2="65333" y2="78125"/>
                        <a14:foregroundMark x1="61778" y1="72321" x2="51556" y2="81696"/>
                      </a14:backgroundRemoval>
                    </a14:imgEffect>
                  </a14:imgLayer>
                </a14:imgProps>
              </a:ext>
              <a:ext uri="{28A0092B-C50C-407E-A947-70E740481C1C}">
                <a14:useLocalDpi xmlns:a14="http://schemas.microsoft.com/office/drawing/2010/main" val="0"/>
              </a:ext>
            </a:extLst>
          </a:blip>
          <a:stretch>
            <a:fillRect/>
          </a:stretch>
        </p:blipFill>
        <p:spPr>
          <a:xfrm>
            <a:off x="7852666" y="3719552"/>
            <a:ext cx="1255998" cy="1198351"/>
          </a:xfrm>
          <a:prstGeom prst="rect">
            <a:avLst/>
          </a:prstGeom>
        </p:spPr>
      </p:pic>
    </p:spTree>
    <p:extLst>
      <p:ext uri="{BB962C8B-B14F-4D97-AF65-F5344CB8AC3E}">
        <p14:creationId xmlns:p14="http://schemas.microsoft.com/office/powerpoint/2010/main" val="288608452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3</a:t>
            </a:fld>
            <a:endParaRPr lang="en-US"/>
          </a:p>
        </p:txBody>
      </p:sp>
      <p:sp>
        <p:nvSpPr>
          <p:cNvPr id="7" name="Title 1">
            <a:extLst>
              <a:ext uri="{FF2B5EF4-FFF2-40B4-BE49-F238E27FC236}">
                <a16:creationId xmlns:a16="http://schemas.microsoft.com/office/drawing/2014/main" xmlns="" id="{DEE78BBC-A2AE-41E3-A5EC-559548F8B2B6}"/>
              </a:ext>
            </a:extLst>
          </p:cNvPr>
          <p:cNvSpPr txBox="1">
            <a:spLocks/>
          </p:cNvSpPr>
          <p:nvPr/>
        </p:nvSpPr>
        <p:spPr bwMode="auto">
          <a:xfrm>
            <a:off x="1066800" y="32795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ar-EG" sz="3200" dirty="0"/>
          </a:p>
        </p:txBody>
      </p:sp>
      <p:sp>
        <p:nvSpPr>
          <p:cNvPr id="2" name="TextBox 1"/>
          <p:cNvSpPr txBox="1"/>
          <p:nvPr/>
        </p:nvSpPr>
        <p:spPr>
          <a:xfrm>
            <a:off x="533400" y="2038350"/>
            <a:ext cx="8229600" cy="107721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Video image processing is a technique to handle the video data in an effective and efficient way. It is one of the most popular aspects in the video and image based technologies such as surveillance. Shot change boundary detection is also one of the major research areas in video signal processing. Previous works have developed various algorithms in this domain.</a:t>
            </a:r>
          </a:p>
        </p:txBody>
      </p:sp>
    </p:spTree>
    <p:extLst>
      <p:ext uri="{BB962C8B-B14F-4D97-AF65-F5344CB8AC3E}">
        <p14:creationId xmlns:p14="http://schemas.microsoft.com/office/powerpoint/2010/main" val="15603609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4</a:t>
            </a:fld>
            <a:endParaRPr lang="en-US"/>
          </a:p>
        </p:txBody>
      </p:sp>
      <p:sp>
        <p:nvSpPr>
          <p:cNvPr id="7" name="Title 1">
            <a:extLst>
              <a:ext uri="{FF2B5EF4-FFF2-40B4-BE49-F238E27FC236}">
                <a16:creationId xmlns:a16="http://schemas.microsoft.com/office/drawing/2014/main" xmlns="" id="{DEE78BBC-A2AE-41E3-A5EC-559548F8B2B6}"/>
              </a:ext>
            </a:extLst>
          </p:cNvPr>
          <p:cNvSpPr txBox="1">
            <a:spLocks/>
          </p:cNvSpPr>
          <p:nvPr/>
        </p:nvSpPr>
        <p:spPr bwMode="auto">
          <a:xfrm>
            <a:off x="1066800" y="32795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smtClean="0">
                <a:solidFill>
                  <a:srgbClr val="0070C0"/>
                </a:solidFill>
                <a:latin typeface="Times New Roman" panose="02020603050405020304" pitchFamily="18" charset="0"/>
                <a:cs typeface="Times New Roman" panose="02020603050405020304" pitchFamily="18" charset="0"/>
              </a:rPr>
              <a:t>Introduction</a:t>
            </a:r>
            <a:endParaRPr lang="ar-EG" sz="3200" dirty="0"/>
          </a:p>
        </p:txBody>
      </p:sp>
      <p:sp>
        <p:nvSpPr>
          <p:cNvPr id="2" name="TextBox 1"/>
          <p:cNvSpPr txBox="1"/>
          <p:nvPr/>
        </p:nvSpPr>
        <p:spPr>
          <a:xfrm>
            <a:off x="457200" y="1752183"/>
            <a:ext cx="8229600" cy="280076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Shot boundary detection (SBD) is necessary for automatic video indexing and browsing. It can be applicable for numerous applications like indexing in video database, video compression etc. The basic unit of any video is frame. The frame sequences are indexed by frame number.</a:t>
            </a:r>
          </a:p>
          <a:p>
            <a:pPr algn="just"/>
            <a:r>
              <a:rPr lang="en-US" sz="1600" dirty="0">
                <a:latin typeface="Times New Roman" panose="02020603050405020304" pitchFamily="18" charset="0"/>
                <a:cs typeface="Times New Roman" panose="02020603050405020304" pitchFamily="18" charset="0"/>
              </a:rPr>
              <a:t>After breaking the video, the obtained frames have identical size. Generally in every one second 25-30 frames are taken. A video shot is a sequence of interrelated consecutive frames taken by a single camera at a stretch. In general, shots are combined to produce a video. Scene may be consist of a single or multiple shots which describe a story unit within a video. Shot boundary detection is based on the identification of visual dissimilarity due to the transitions. </a:t>
            </a:r>
          </a:p>
          <a:p>
            <a:pPr algn="just"/>
            <a:r>
              <a:rPr lang="en-US" sz="1600" dirty="0">
                <a:latin typeface="Times New Roman" panose="02020603050405020304" pitchFamily="18" charset="0"/>
                <a:cs typeface="Times New Roman" panose="02020603050405020304" pitchFamily="18" charset="0"/>
              </a:rPr>
              <a:t>The mismatch between two frames generally found while shot change. This dissimilarity appears in different form which is categorized into two types: abrupt (as hard cut) and gradual (dissolve, fade in, fadeout, wipe). An abrupt shot change can be seen in single frame.</a:t>
            </a:r>
          </a:p>
        </p:txBody>
      </p:sp>
    </p:spTree>
    <p:extLst>
      <p:ext uri="{BB962C8B-B14F-4D97-AF65-F5344CB8AC3E}">
        <p14:creationId xmlns:p14="http://schemas.microsoft.com/office/powerpoint/2010/main" val="40711374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5</a:t>
            </a:fld>
            <a:endParaRPr lang="en-US"/>
          </a:p>
        </p:txBody>
      </p:sp>
      <p:sp>
        <p:nvSpPr>
          <p:cNvPr id="7" name="Title 1">
            <a:extLst>
              <a:ext uri="{FF2B5EF4-FFF2-40B4-BE49-F238E27FC236}">
                <a16:creationId xmlns:a16="http://schemas.microsoft.com/office/drawing/2014/main" xmlns="" id="{DEE78BBC-A2AE-41E3-A5EC-559548F8B2B6}"/>
              </a:ext>
            </a:extLst>
          </p:cNvPr>
          <p:cNvSpPr txBox="1">
            <a:spLocks/>
          </p:cNvSpPr>
          <p:nvPr/>
        </p:nvSpPr>
        <p:spPr bwMode="auto">
          <a:xfrm>
            <a:off x="1066800" y="327958"/>
            <a:ext cx="2971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fontAlgn="base">
              <a:spcBef>
                <a:spcPct val="0"/>
              </a:spcBef>
              <a:spcAft>
                <a:spcPct val="0"/>
              </a:spcAft>
              <a:defRPr sz="4200" kern="1200">
                <a:solidFill>
                  <a:schemeClr val="tx2"/>
                </a:solidFill>
                <a:latin typeface="+mj-lt"/>
                <a:ea typeface="+mj-ea"/>
                <a:cs typeface="+mj-cs"/>
              </a:defRPr>
            </a:lvl1pPr>
            <a:lvl2pPr algn="l" rtl="0" fontAlgn="base">
              <a:spcBef>
                <a:spcPct val="0"/>
              </a:spcBef>
              <a:spcAft>
                <a:spcPct val="0"/>
              </a:spcAft>
              <a:defRPr sz="4200">
                <a:solidFill>
                  <a:schemeClr val="tx2"/>
                </a:solidFill>
                <a:latin typeface="Tw Cen MT" pitchFamily="34" charset="0"/>
              </a:defRPr>
            </a:lvl2pPr>
            <a:lvl3pPr algn="l" rtl="0" fontAlgn="base">
              <a:spcBef>
                <a:spcPct val="0"/>
              </a:spcBef>
              <a:spcAft>
                <a:spcPct val="0"/>
              </a:spcAft>
              <a:defRPr sz="4200">
                <a:solidFill>
                  <a:schemeClr val="tx2"/>
                </a:solidFill>
                <a:latin typeface="Tw Cen MT" pitchFamily="34" charset="0"/>
              </a:defRPr>
            </a:lvl3pPr>
            <a:lvl4pPr algn="l" rtl="0" fontAlgn="base">
              <a:spcBef>
                <a:spcPct val="0"/>
              </a:spcBef>
              <a:spcAft>
                <a:spcPct val="0"/>
              </a:spcAft>
              <a:defRPr sz="4200">
                <a:solidFill>
                  <a:schemeClr val="tx2"/>
                </a:solidFill>
                <a:latin typeface="Tw Cen MT" pitchFamily="34" charset="0"/>
              </a:defRPr>
            </a:lvl4pPr>
            <a:lvl5pPr algn="l" rtl="0" fontAlgn="base">
              <a:spcBef>
                <a:spcPct val="0"/>
              </a:spcBef>
              <a:spcAft>
                <a:spcPct val="0"/>
              </a:spcAft>
              <a:defRPr sz="4200">
                <a:solidFill>
                  <a:schemeClr val="tx2"/>
                </a:solidFill>
                <a:latin typeface="Tw Cen MT" pitchFamily="34" charset="0"/>
              </a:defRPr>
            </a:lvl5pPr>
            <a:lvl6pPr marL="457200" algn="l" rtl="0" fontAlgn="base">
              <a:spcBef>
                <a:spcPct val="0"/>
              </a:spcBef>
              <a:spcAft>
                <a:spcPct val="0"/>
              </a:spcAft>
              <a:defRPr sz="4200">
                <a:solidFill>
                  <a:schemeClr val="tx2"/>
                </a:solidFill>
                <a:latin typeface="Tw Cen MT" pitchFamily="34" charset="0"/>
              </a:defRPr>
            </a:lvl6pPr>
            <a:lvl7pPr marL="914400" algn="l" rtl="0" fontAlgn="base">
              <a:spcBef>
                <a:spcPct val="0"/>
              </a:spcBef>
              <a:spcAft>
                <a:spcPct val="0"/>
              </a:spcAft>
              <a:defRPr sz="4200">
                <a:solidFill>
                  <a:schemeClr val="tx2"/>
                </a:solidFill>
                <a:latin typeface="Tw Cen MT" pitchFamily="34" charset="0"/>
              </a:defRPr>
            </a:lvl7pPr>
            <a:lvl8pPr marL="1371600" algn="l" rtl="0" fontAlgn="base">
              <a:spcBef>
                <a:spcPct val="0"/>
              </a:spcBef>
              <a:spcAft>
                <a:spcPct val="0"/>
              </a:spcAft>
              <a:defRPr sz="4200">
                <a:solidFill>
                  <a:schemeClr val="tx2"/>
                </a:solidFill>
                <a:latin typeface="Tw Cen MT" pitchFamily="34" charset="0"/>
              </a:defRPr>
            </a:lvl8pPr>
            <a:lvl9pPr marL="1828800" algn="l" rtl="0" fontAlgn="base">
              <a:spcBef>
                <a:spcPct val="0"/>
              </a:spcBef>
              <a:spcAft>
                <a:spcPct val="0"/>
              </a:spcAft>
              <a:defRPr sz="4200">
                <a:solidFill>
                  <a:schemeClr val="tx2"/>
                </a:solidFill>
                <a:latin typeface="Tw Cen MT" pitchFamily="34" charset="0"/>
              </a:defRPr>
            </a:lvl9pPr>
            <a:extLst/>
          </a:lstStyle>
          <a:p>
            <a:r>
              <a:rPr lang="en-US" sz="3200" b="1" dirty="0">
                <a:solidFill>
                  <a:srgbClr val="0070C0"/>
                </a:solidFill>
                <a:latin typeface="Times New Roman" panose="02020603050405020304" pitchFamily="18" charset="0"/>
                <a:cs typeface="Times New Roman" panose="02020603050405020304" pitchFamily="18" charset="0"/>
              </a:rPr>
              <a:t>Definitions</a:t>
            </a:r>
            <a:endParaRPr lang="ar-EG" sz="3200" dirty="0"/>
          </a:p>
        </p:txBody>
      </p:sp>
      <p:sp>
        <p:nvSpPr>
          <p:cNvPr id="4" name="TextBox 3"/>
          <p:cNvSpPr txBox="1"/>
          <p:nvPr/>
        </p:nvSpPr>
        <p:spPr>
          <a:xfrm>
            <a:off x="457200" y="1752183"/>
            <a:ext cx="8229600" cy="2800767"/>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Video shot:</a:t>
            </a:r>
            <a:r>
              <a:rPr lang="en-US" sz="1600" dirty="0">
                <a:latin typeface="Times New Roman" panose="02020603050405020304" pitchFamily="18" charset="0"/>
                <a:cs typeface="Times New Roman" panose="02020603050405020304" pitchFamily="18" charset="0"/>
              </a:rPr>
              <a:t> A video shot is defined as a sequence of frames captured by one camera in a single continuous action in time and space. Generally, it is a group of frames that have consistent visual characteristics, such as color, texture, and motion. Depending on whether the transition between shots is abrupt or gradual, shot boundaries can be classified into two types: cut and gradual transitions. The cut transition is the classic, abrupt change where one frame belongs to the disappearing shot and the next one to the appearing shot.</a:t>
            </a:r>
          </a:p>
          <a:p>
            <a:pPr algn="just"/>
            <a:r>
              <a:rPr lang="en-US" sz="1600" b="1" dirty="0">
                <a:latin typeface="Times New Roman" panose="02020603050405020304" pitchFamily="18" charset="0"/>
                <a:cs typeface="Times New Roman" panose="02020603050405020304" pitchFamily="18" charset="0"/>
              </a:rPr>
              <a:t>Gradual transitions:</a:t>
            </a:r>
            <a:r>
              <a:rPr lang="en-US" sz="1600" dirty="0">
                <a:latin typeface="Times New Roman" panose="02020603050405020304" pitchFamily="18" charset="0"/>
                <a:cs typeface="Times New Roman" panose="02020603050405020304" pitchFamily="18" charset="0"/>
              </a:rPr>
              <a:t> can be categorized into dissolve, wipe, fade out/in, etc., in accordance with the attributes of different editing effects. For the dissolve transition, the last few frames of the disappearing shot temporally overlap with the first few frames of the appearing shot. During the overlap transition, the intensity of the disappearing shot reduces from normal to zero (fade out), whereas the intensity of the appearing shot increases from zero to normal (fade in). </a:t>
            </a:r>
          </a:p>
        </p:txBody>
      </p:sp>
    </p:spTree>
    <p:extLst>
      <p:ext uri="{BB962C8B-B14F-4D97-AF65-F5344CB8AC3E}">
        <p14:creationId xmlns:p14="http://schemas.microsoft.com/office/powerpoint/2010/main" val="3244981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CFF9A5D-9314-45E1-99E7-BB3B46813A93}"/>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6</a:t>
            </a:fld>
            <a:endParaRPr lang="en-US"/>
          </a:p>
        </p:txBody>
      </p:sp>
      <p:sp>
        <p:nvSpPr>
          <p:cNvPr id="8" name="Title 1">
            <a:extLst>
              <a:ext uri="{FF2B5EF4-FFF2-40B4-BE49-F238E27FC236}">
                <a16:creationId xmlns:a16="http://schemas.microsoft.com/office/drawing/2014/main" xmlns="" id="{337587D5-5B85-4E02-930D-69B6461B6C49}"/>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4" name="TextBox 3"/>
          <p:cNvSpPr txBox="1"/>
          <p:nvPr/>
        </p:nvSpPr>
        <p:spPr>
          <a:xfrm>
            <a:off x="457200" y="1764090"/>
            <a:ext cx="8229600" cy="1569660"/>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the fade transition, the disappearing shot fades out into a blank frame, afterwards the blank frame fades into the appearing shot. The wipe transition is in fact a set of shot change methods where the appearing and disappearing shots coexist in different spatial areas of the intermediary video frames, and the area taken by the former expands until it completely replaces the latter. The main focus of many recent works has been on abrupt transitions; gradual transitions are usually harder to identify, because of camera and/or object motions in a shot.</a:t>
            </a:r>
            <a:r>
              <a:rPr lang="en-US" sz="1600" b="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332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1CFF9A5D-9314-45E1-99E7-BB3B46813A93}"/>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7</a:t>
            </a:fld>
            <a:endParaRPr lang="en-US"/>
          </a:p>
        </p:txBody>
      </p:sp>
      <p:sp>
        <p:nvSpPr>
          <p:cNvPr id="8" name="Title 1">
            <a:extLst>
              <a:ext uri="{FF2B5EF4-FFF2-40B4-BE49-F238E27FC236}">
                <a16:creationId xmlns:a16="http://schemas.microsoft.com/office/drawing/2014/main" xmlns="" id="{337587D5-5B85-4E02-930D-69B6461B6C49}"/>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4" name="TextBox 3"/>
          <p:cNvSpPr txBox="1"/>
          <p:nvPr/>
        </p:nvSpPr>
        <p:spPr>
          <a:xfrm>
            <a:off x="457200" y="1504950"/>
            <a:ext cx="8229600" cy="3539430"/>
          </a:xfrm>
          <a:prstGeom prst="rect">
            <a:avLst/>
          </a:prstGeom>
          <a:noFill/>
        </p:spPr>
        <p:txBody>
          <a:bodyPr wrap="square" rtlCol="0">
            <a:spAutoFit/>
          </a:bodyPr>
          <a:lstStyle/>
          <a:p>
            <a:r>
              <a:rPr lang="en-US" sz="1600" b="1" dirty="0" smtClean="0">
                <a:latin typeface="Times New Roman" panose="02020603050405020304" pitchFamily="18" charset="0"/>
                <a:cs typeface="Times New Roman" panose="02020603050405020304" pitchFamily="18" charset="0"/>
              </a:rPr>
              <a:t>Video </a:t>
            </a:r>
            <a:r>
              <a:rPr lang="en-US" sz="1600" b="1" dirty="0">
                <a:latin typeface="Times New Roman" panose="02020603050405020304" pitchFamily="18" charset="0"/>
                <a:cs typeface="Times New Roman" panose="02020603050405020304" pitchFamily="18" charset="0"/>
              </a:rPr>
              <a:t>shot detection:</a:t>
            </a:r>
            <a:r>
              <a:rPr lang="en-US" sz="1600" dirty="0">
                <a:latin typeface="Times New Roman" panose="02020603050405020304" pitchFamily="18" charset="0"/>
                <a:cs typeface="Times New Roman" panose="02020603050405020304" pitchFamily="18" charset="0"/>
              </a:rPr>
              <a:t> Shot detection has long been on focus in the content-based video analysis community. Over the past decade</a:t>
            </a:r>
            <a:r>
              <a:rPr lang="en-US" sz="1600" dirty="0" smtClean="0">
                <a:latin typeface="Times New Roman" panose="02020603050405020304" pitchFamily="18" charset="0"/>
                <a:cs typeface="Times New Roman" panose="02020603050405020304" pitchFamily="18" charset="0"/>
              </a:rPr>
              <a:t>,</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shot boundary </a:t>
            </a:r>
            <a:r>
              <a:rPr lang="en-US" sz="1600" dirty="0" smtClean="0">
                <a:latin typeface="Times New Roman" panose="02020603050405020304" pitchFamily="18" charset="0"/>
                <a:cs typeface="Times New Roman" panose="02020603050405020304" pitchFamily="18" charset="0"/>
              </a:rPr>
              <a:t>detection </a:t>
            </a:r>
            <a:r>
              <a:rPr lang="en-US" sz="1600" dirty="0">
                <a:latin typeface="Times New Roman" panose="02020603050405020304" pitchFamily="18" charset="0"/>
                <a:cs typeface="Times New Roman" panose="02020603050405020304" pitchFamily="18" charset="0"/>
              </a:rPr>
              <a:t>(SBD) has been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seriously </a:t>
            </a:r>
            <a:r>
              <a:rPr lang="en-US" sz="1600" dirty="0">
                <a:latin typeface="Times New Roman" panose="02020603050405020304" pitchFamily="18" charset="0"/>
                <a:cs typeface="Times New Roman" panose="02020603050405020304" pitchFamily="18" charset="0"/>
              </a:rPr>
              <a:t>studied in video retrieval, video </a:t>
            </a:r>
            <a:r>
              <a:rPr lang="en-US" sz="1600" dirty="0" smtClean="0">
                <a:latin typeface="Times New Roman" panose="02020603050405020304" pitchFamily="18" charset="0"/>
                <a:cs typeface="Times New Roman" panose="02020603050405020304" pitchFamily="18" charset="0"/>
              </a:rPr>
              <a:t>summarization</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pattern </a:t>
            </a:r>
            <a:r>
              <a:rPr lang="en-US" sz="1600" dirty="0">
                <a:latin typeface="Times New Roman" panose="02020603050405020304" pitchFamily="18" charset="0"/>
                <a:cs typeface="Times New Roman" panose="02020603050405020304" pitchFamily="18" charset="0"/>
              </a:rPr>
              <a:t>recognition, and multimedia communities.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In </a:t>
            </a:r>
            <a:r>
              <a:rPr lang="en-US" sz="1600" dirty="0">
                <a:latin typeface="Times New Roman" panose="02020603050405020304" pitchFamily="18" charset="0"/>
                <a:cs typeface="Times New Roman" panose="02020603050405020304" pitchFamily="18" charset="0"/>
              </a:rPr>
              <a:t>recent years, more research has been done on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automatic </a:t>
            </a:r>
            <a:r>
              <a:rPr lang="en-US" sz="1600" dirty="0">
                <a:latin typeface="Times New Roman" panose="02020603050405020304" pitchFamily="18" charset="0"/>
                <a:cs typeface="Times New Roman" panose="02020603050405020304" pitchFamily="18" charset="0"/>
              </a:rPr>
              <a:t>shot detection. Since 2001, </a:t>
            </a:r>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TREC Video Retrieval (TRECVID) evaluation </a:t>
            </a:r>
            <a:r>
              <a:rPr lang="en-US" sz="1600" dirty="0" smtClean="0">
                <a:latin typeface="Times New Roman" panose="02020603050405020304" pitchFamily="18" charset="0"/>
                <a:cs typeface="Times New Roman" panose="02020603050405020304" pitchFamily="18" charset="0"/>
              </a:rPr>
              <a:t>tested</a:t>
            </a:r>
          </a:p>
          <a:p>
            <a:r>
              <a:rPr lang="en-US" sz="1600" dirty="0" smtClean="0">
                <a:latin typeface="Times New Roman" panose="02020603050405020304" pitchFamily="18" charset="0"/>
                <a:cs typeface="Times New Roman" panose="02020603050405020304" pitchFamily="18" charset="0"/>
              </a:rPr>
              <a:t>has </a:t>
            </a:r>
            <a:r>
              <a:rPr lang="en-US" sz="1600" dirty="0">
                <a:latin typeface="Times New Roman" panose="02020603050405020304" pitchFamily="18" charset="0"/>
                <a:cs typeface="Times New Roman" panose="02020603050405020304" pitchFamily="18" charset="0"/>
              </a:rPr>
              <a:t>been created to carry out benchmark evaluations </a:t>
            </a:r>
            <a:r>
              <a:rPr lang="en-US" sz="1600" dirty="0" smtClean="0">
                <a:latin typeface="Times New Roman" panose="02020603050405020304" pitchFamily="18" charset="0"/>
                <a:cs typeface="Times New Roman" panose="02020603050405020304" pitchFamily="18" charset="0"/>
              </a:rPr>
              <a:t>of</a:t>
            </a:r>
          </a:p>
          <a:p>
            <a:r>
              <a:rPr lang="en-US" sz="1600" dirty="0" smtClean="0">
                <a:latin typeface="Times New Roman" panose="02020603050405020304" pitchFamily="18" charset="0"/>
                <a:cs typeface="Times New Roman" panose="02020603050405020304" pitchFamily="18" charset="0"/>
              </a:rPr>
              <a:t>video </a:t>
            </a:r>
            <a:r>
              <a:rPr lang="en-US" sz="1600" dirty="0">
                <a:latin typeface="Times New Roman" panose="02020603050405020304" pitchFamily="18" charset="0"/>
                <a:cs typeface="Times New Roman" panose="02020603050405020304" pitchFamily="18" charset="0"/>
              </a:rPr>
              <a:t>shot </a:t>
            </a:r>
            <a:r>
              <a:rPr lang="en-US" sz="1600" dirty="0" smtClean="0">
                <a:latin typeface="Times New Roman" panose="02020603050405020304" pitchFamily="18" charset="0"/>
                <a:cs typeface="Times New Roman" panose="02020603050405020304" pitchFamily="18" charset="0"/>
              </a:rPr>
              <a:t>detection </a:t>
            </a:r>
            <a:r>
              <a:rPr lang="en-US" sz="1600" dirty="0">
                <a:latin typeface="Times New Roman" panose="02020603050405020304" pitchFamily="18" charset="0"/>
                <a:cs typeface="Times New Roman" panose="02020603050405020304" pitchFamily="18" charset="0"/>
              </a:rPr>
              <a:t>tasks, and has notably </a:t>
            </a:r>
            <a:r>
              <a:rPr lang="en-US" sz="1600" dirty="0" smtClean="0">
                <a:latin typeface="Times New Roman" panose="02020603050405020304" pitchFamily="18" charset="0"/>
                <a:cs typeface="Times New Roman" panose="02020603050405020304" pitchFamily="18" charset="0"/>
              </a:rPr>
              <a:t>improved</a:t>
            </a:r>
          </a:p>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development of SBD techniques. It shows that the detection of abrupt transitions has been tackled quite successfully, whereas the identification of gradual transitions is still a challenging problem</a:t>
            </a:r>
            <a:r>
              <a:rPr lang="en-US" sz="1600" dirty="0" smtClean="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p:txBody>
      </p:sp>
      <p:pic>
        <p:nvPicPr>
          <p:cNvPr id="6" name="Picture 5" descr="Graphical user interface, text, application&#10;&#10;Description automatically generated">
            <a:extLst>
              <a:ext uri="{FF2B5EF4-FFF2-40B4-BE49-F238E27FC236}">
                <a16:creationId xmlns="" xmlns:a16="http://schemas.microsoft.com/office/drawing/2014/main" id="{B13CB9E9-866C-4764-967C-7C9909448A91}"/>
              </a:ext>
            </a:extLst>
          </p:cNvPr>
          <p:cNvPicPr>
            <a:picLocks noChangeAspect="1"/>
          </p:cNvPicPr>
          <p:nvPr/>
        </p:nvPicPr>
        <p:blipFill rotWithShape="1">
          <a:blip r:embed="rId2">
            <a:extLst>
              <a:ext uri="{28A0092B-C50C-407E-A947-70E740481C1C}">
                <a14:useLocalDpi xmlns:a14="http://schemas.microsoft.com/office/drawing/2010/main" val="0"/>
              </a:ext>
            </a:extLst>
          </a:blip>
          <a:srcRect b="9677"/>
          <a:stretch/>
        </p:blipFill>
        <p:spPr>
          <a:xfrm>
            <a:off x="5181600" y="1809750"/>
            <a:ext cx="3810000" cy="2133600"/>
          </a:xfrm>
          <a:prstGeom prst="rect">
            <a:avLst/>
          </a:prstGeom>
        </p:spPr>
      </p:pic>
    </p:spTree>
    <p:extLst>
      <p:ext uri="{BB962C8B-B14F-4D97-AF65-F5344CB8AC3E}">
        <p14:creationId xmlns:p14="http://schemas.microsoft.com/office/powerpoint/2010/main" val="1415269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8</a:t>
            </a:fld>
            <a:endParaRPr lang="en-US"/>
          </a:p>
        </p:txBody>
      </p:sp>
      <p:sp>
        <p:nvSpPr>
          <p:cNvPr id="12" name="Title 1">
            <a:extLst>
              <a:ext uri="{FF2B5EF4-FFF2-40B4-BE49-F238E27FC236}">
                <a16:creationId xmlns:a16="http://schemas.microsoft.com/office/drawing/2014/main" xmlns="" id="{7997482E-C135-4B84-BA0A-844F45960FF8}"/>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Cont..</a:t>
            </a:r>
            <a:endParaRPr lang="ar-EG" sz="3200" dirty="0"/>
          </a:p>
        </p:txBody>
      </p:sp>
      <p:sp>
        <p:nvSpPr>
          <p:cNvPr id="4" name="TextBox 3"/>
          <p:cNvSpPr txBox="1"/>
          <p:nvPr/>
        </p:nvSpPr>
        <p:spPr>
          <a:xfrm>
            <a:off x="457200" y="1504950"/>
            <a:ext cx="8229600" cy="329320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The video shot detection used (GED):</a:t>
            </a:r>
            <a:r>
              <a:rPr lang="en-US" sz="1600" dirty="0">
                <a:latin typeface="Times New Roman" panose="02020603050405020304" pitchFamily="18" charset="0"/>
                <a:cs typeface="Times New Roman" panose="02020603050405020304" pitchFamily="18" charset="0"/>
              </a:rPr>
              <a:t> In spite of the latest advances, SBD on large-scale video data is still a very difficult task, with many problematic issues. For example, the problem of how to devise an efficient, unified technique which identifies different types of transitions and is less sensitive to the amount of camera panning and zooming, video object motions, color, and illumination variability in the shot. For this purpose, we suggest a Generalized Eigenvalue Decomposition (GED)-based technique which is not dependent on the content of data and will be utilized to identify various types of transitions, maximize the efficiency of SBD, and decrease the computational cost. We have executed our resolution and assessed it in accordance with the TRECVID benchmark dataset. Our method produced hopeful results, compared with the best results reported in the TRECVID assessments</a:t>
            </a:r>
            <a:r>
              <a:rPr lang="en-US" sz="1600" dirty="0" smtClean="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Shot boundary detection (SBD) is necessary for automatic video indexing and browsing. It can be applicable for numerous applications like indexing in video database, video compression etc. The basic unit of any video is frame. The frame sequences are indexed by frame number. </a:t>
            </a:r>
          </a:p>
        </p:txBody>
      </p:sp>
    </p:spTree>
    <p:extLst>
      <p:ext uri="{BB962C8B-B14F-4D97-AF65-F5344CB8AC3E}">
        <p14:creationId xmlns:p14="http://schemas.microsoft.com/office/powerpoint/2010/main" val="148620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xmlns="" id="{98723E9E-6AFD-454D-B010-30938CC4F941}"/>
              </a:ext>
            </a:extLst>
          </p:cNvPr>
          <p:cNvSpPr>
            <a:spLocks noGrp="1"/>
          </p:cNvSpPr>
          <p:nvPr>
            <p:ph type="sldNum" sz="quarter" idx="16"/>
          </p:nvPr>
        </p:nvSpPr>
        <p:spPr/>
        <p:txBody>
          <a:bodyPr>
            <a:normAutofit fontScale="47500" lnSpcReduction="20000"/>
          </a:bodyPr>
          <a:lstStyle/>
          <a:p>
            <a:pPr>
              <a:defRPr/>
            </a:pPr>
            <a:fld id="{7C8AB547-9C1F-414B-B3AA-CAF45CA5E9D5}" type="slidenum">
              <a:rPr lang="en-US" smtClean="0"/>
              <a:pPr>
                <a:defRPr/>
              </a:pPr>
              <a:t>9</a:t>
            </a:fld>
            <a:endParaRPr lang="en-US"/>
          </a:p>
        </p:txBody>
      </p:sp>
      <p:sp>
        <p:nvSpPr>
          <p:cNvPr id="11" name="Title 1">
            <a:extLst>
              <a:ext uri="{FF2B5EF4-FFF2-40B4-BE49-F238E27FC236}">
                <a16:creationId xmlns:a16="http://schemas.microsoft.com/office/drawing/2014/main" xmlns="" id="{A871FB74-EA80-475C-A2BA-8D507EE7A373}"/>
              </a:ext>
            </a:extLst>
          </p:cNvPr>
          <p:cNvSpPr>
            <a:spLocks noGrp="1"/>
          </p:cNvSpPr>
          <p:nvPr>
            <p:ph type="title"/>
          </p:nvPr>
        </p:nvSpPr>
        <p:spPr>
          <a:xfrm>
            <a:off x="1066800" y="277573"/>
            <a:ext cx="5254254" cy="609600"/>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Techniques of Detection</a:t>
            </a:r>
            <a:endParaRPr lang="en-US" sz="3200"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57200" y="1504950"/>
            <a:ext cx="8229600" cy="3046988"/>
          </a:xfrm>
          <a:prstGeom prst="rect">
            <a:avLst/>
          </a:prstGeom>
          <a:noFill/>
        </p:spPr>
        <p:txBody>
          <a:bodyPr wrap="square" rtlCol="0">
            <a:spAutoFit/>
          </a:bodyPr>
          <a:lstStyle/>
          <a:p>
            <a:pPr marL="285750" lvl="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Histogram Intersection</a:t>
            </a:r>
            <a:endParaRPr lang="en-US" sz="1600" dirty="0">
              <a:latin typeface="Times New Roman" panose="02020603050405020304" pitchFamily="18" charset="0"/>
              <a:cs typeface="Times New Roman" panose="02020603050405020304" pitchFamily="18" charset="0"/>
            </a:endParaRPr>
          </a:p>
          <a:p>
            <a:pPr lvl="0" algn="just"/>
            <a:r>
              <a:rPr lang="en-US" sz="1600" dirty="0">
                <a:latin typeface="Times New Roman" panose="02020603050405020304" pitchFamily="18" charset="0"/>
                <a:cs typeface="Times New Roman" panose="02020603050405020304" pitchFamily="18" charset="0"/>
              </a:rPr>
              <a:t>Histogram is used to count or visualize the frequency of data (i.e. the number of occurrences) over units of discrete intervals, called bins. Histograms have many applications within data and image processing. In this example, we will create a histogram of the frequency of pixel values within a 256-bit image. This example will illustrate the use of local memory, and local and global atomic </a:t>
            </a:r>
            <a:r>
              <a:rPr lang="en-US" sz="1600" dirty="0" smtClean="0">
                <a:latin typeface="Times New Roman" panose="02020603050405020304" pitchFamily="18" charset="0"/>
                <a:cs typeface="Times New Roman" panose="02020603050405020304" pitchFamily="18" charset="0"/>
              </a:rPr>
              <a:t>.</a:t>
            </a:r>
          </a:p>
          <a:p>
            <a:pPr marL="285750" lvl="0" indent="-285750" algn="just">
              <a:buFont typeface="Arial" panose="020B0604020202020204" pitchFamily="34" charset="0"/>
              <a:buChar char="•"/>
            </a:pPr>
            <a:r>
              <a:rPr lang="en-US" sz="1600" b="1" dirty="0" smtClean="0">
                <a:latin typeface="Times New Roman" panose="02020603050405020304" pitchFamily="18" charset="0"/>
                <a:cs typeface="Times New Roman" panose="02020603050405020304" pitchFamily="18" charset="0"/>
              </a:rPr>
              <a:t>Edge </a:t>
            </a:r>
            <a:r>
              <a:rPr lang="en-US" sz="1600" b="1" dirty="0">
                <a:latin typeface="Times New Roman" panose="02020603050405020304" pitchFamily="18" charset="0"/>
                <a:cs typeface="Times New Roman" panose="02020603050405020304" pitchFamily="18" charset="0"/>
              </a:rPr>
              <a:t>Based Tracking</a:t>
            </a:r>
          </a:p>
          <a:p>
            <a:pPr algn="just"/>
            <a:r>
              <a:rPr lang="en-US" sz="1600" dirty="0">
                <a:latin typeface="Times New Roman" panose="02020603050405020304" pitchFamily="18" charset="0"/>
                <a:cs typeface="Times New Roman" panose="02020603050405020304" pitchFamily="18" charset="0"/>
              </a:rPr>
              <a:t>In this method, to determine the shot boundary detection, an edge change calculation is assisted by Edge change ratio and motion vector compensation.it is computationally expensive than the simple histogram-based method and not outperform it. It can be used to remove false positives in both cut and gradual shot change transition in presence flash light occurrences. A shot transition is detected if the position of the edge in the current frame is larger in difference from the positions in the previous frame.</a:t>
            </a:r>
          </a:p>
        </p:txBody>
      </p:sp>
    </p:spTree>
    <p:extLst>
      <p:ext uri="{BB962C8B-B14F-4D97-AF65-F5344CB8AC3E}">
        <p14:creationId xmlns:p14="http://schemas.microsoft.com/office/powerpoint/2010/main" val="37730803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2608</Words>
  <Application>Microsoft Office PowerPoint</Application>
  <PresentationFormat>On-screen Show (16:9)</PresentationFormat>
  <Paragraphs>144</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HY얕은샘물M</vt:lpstr>
      <vt:lpstr>Times New Roman</vt:lpstr>
      <vt:lpstr>Tw Cen MT</vt:lpstr>
      <vt:lpstr>Wingdings</vt:lpstr>
      <vt:lpstr>Wingdings 2</vt:lpstr>
      <vt:lpstr>Widescreen Presentation</vt:lpstr>
      <vt:lpstr>PowerPoint Presentation</vt:lpstr>
      <vt:lpstr>Outline</vt:lpstr>
      <vt:lpstr>PowerPoint Presentation</vt:lpstr>
      <vt:lpstr>PowerPoint Presentation</vt:lpstr>
      <vt:lpstr>PowerPoint Presentation</vt:lpstr>
      <vt:lpstr>Cont..</vt:lpstr>
      <vt:lpstr>Cont..</vt:lpstr>
      <vt:lpstr>Cont..</vt:lpstr>
      <vt:lpstr>Techniques of Detection</vt:lpstr>
      <vt:lpstr>Cont..</vt:lpstr>
      <vt:lpstr>Cont..</vt:lpstr>
      <vt:lpstr>Categories</vt:lpstr>
      <vt:lpstr>Categories</vt:lpstr>
      <vt:lpstr>Video Shot (Motion) Detection with Python</vt:lpstr>
      <vt:lpstr>Code</vt:lpstr>
      <vt:lpstr>Run</vt:lpstr>
      <vt:lpstr>Run</vt:lpstr>
      <vt:lpstr>Cont..</vt:lpstr>
      <vt:lpstr>Types of Shots</vt:lpstr>
      <vt:lpstr>Cont..</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2021-01-19T13:48:34Z</dcterms:created>
  <dcterms:modified xsi:type="dcterms:W3CDTF">2021-12-23T13:16:49Z</dcterms:modified>
</cp:coreProperties>
</file>