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21" r:id="rId2"/>
  </p:sldMasterIdLst>
  <p:notesMasterIdLst>
    <p:notesMasterId r:id="rId26"/>
  </p:notesMasterIdLst>
  <p:sldIdLst>
    <p:sldId id="365" r:id="rId3"/>
    <p:sldId id="282" r:id="rId4"/>
    <p:sldId id="317" r:id="rId5"/>
    <p:sldId id="318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78" r:id="rId19"/>
    <p:sldId id="380" r:id="rId20"/>
    <p:sldId id="381" r:id="rId21"/>
    <p:sldId id="382" r:id="rId22"/>
    <p:sldId id="383" r:id="rId23"/>
    <p:sldId id="384" r:id="rId24"/>
    <p:sldId id="385" r:id="rId2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0116" autoAdjust="0"/>
  </p:normalViewPr>
  <p:slideViewPr>
    <p:cSldViewPr>
      <p:cViewPr varScale="1">
        <p:scale>
          <a:sx n="80" d="100"/>
          <a:sy n="80" d="100"/>
        </p:scale>
        <p:origin x="15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92" y="-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3" Type="http://schemas.openxmlformats.org/officeDocument/2006/relationships/slide" Target="slides/slide16.xml"/><Relationship Id="rId7" Type="http://schemas.openxmlformats.org/officeDocument/2006/relationships/slide" Target="slides/slide20.xml"/><Relationship Id="rId2" Type="http://schemas.openxmlformats.org/officeDocument/2006/relationships/slide" Target="slides/slide15.xml"/><Relationship Id="rId1" Type="http://schemas.openxmlformats.org/officeDocument/2006/relationships/slide" Target="slides/slide12.xml"/><Relationship Id="rId6" Type="http://schemas.openxmlformats.org/officeDocument/2006/relationships/slide" Target="slides/slide19.xml"/><Relationship Id="rId5" Type="http://schemas.openxmlformats.org/officeDocument/2006/relationships/slide" Target="slides/slide18.xml"/><Relationship Id="rId10" Type="http://schemas.openxmlformats.org/officeDocument/2006/relationships/slide" Target="slides/slide23.xml"/><Relationship Id="rId4" Type="http://schemas.openxmlformats.org/officeDocument/2006/relationships/slide" Target="slides/slide17.xml"/><Relationship Id="rId9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DC5CFF1-0DCF-8E42-B5D0-BB34D519AD8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684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98A9-7AAA-294B-99B7-B5A5EDDC4322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Unfortunately, it is very difficult to estimate the amount of effort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cryptanalyze ciphertext successfully. However, assuming there are no inherent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mathematical weaknesses in the algorithm, then a brute-force approach is indicated.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brute-force attack  involves trying every possible key until an intelligible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translation of the ciphertext into plaintext is obtained. On average, half of all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 must be tried to achieve success. That is, if there are x  different keys,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average an attacker would discover the actual key after x /2 tries. It is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note that there is more to a brute-force attack than simply running through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keys. Unless known plaintext is provided, the analyst must be able to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as plaintext. If the message is just plaintext in English,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result pops out easily, although the task of recognizing English would have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automated. If the text message has been compressed before encryption, then recognition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more difficult. And if the message is some more general type of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such as a numerical file, and this has been compressed, the problem becomes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more difficult to automate. Thus, to supplement the brute-force approach,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degree of knowledge about the expected plaintext is needed, and some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automatically distinguishing plaintext from garble is also needed.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4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EA38-B283-409A-A76B-975259F45547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57F73-CCC8-4F03-88E0-5E2D9092671C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1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4E291-8E6C-465D-8B82-79BE63A207C8}" type="slidenum">
              <a:rPr lang="en-US"/>
              <a:pPr/>
              <a:t>13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1408A-CDAC-41C4-8154-2C86FB5593F8}" type="slidenum">
              <a:rPr lang="en-US"/>
              <a:pPr/>
              <a:t>14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508E9-5CB7-43AE-8773-E41B8C4A85B7}" type="slidenum">
              <a:rPr lang="en-US"/>
              <a:pPr/>
              <a:t>15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508E9-5CB7-43AE-8773-E41B8C4A85B7}" type="slidenum">
              <a:rPr lang="en-US"/>
              <a:pPr/>
              <a:t>16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4173-D9C7-4CF5-8252-AABEAE05858B}" type="slidenum">
              <a:rPr lang="en-US"/>
              <a:pPr/>
              <a:t>17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A5B9A-C8C4-488F-A64B-6477481A13F3}" type="slidenum">
              <a:rPr lang="en-US"/>
              <a:pPr/>
              <a:t>18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A5B9A-C8C4-488F-A64B-6477481A13F3}" type="slidenum">
              <a:rPr lang="en-US"/>
              <a:pPr/>
              <a:t>19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21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064DE-3B90-411E-AF53-D16ABD71948B}" type="slidenum">
              <a:rPr lang="en-US"/>
              <a:pPr/>
              <a:t>20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500FF-36F3-CF41-9E8C-E5D6555524FB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most widely used encryption scheme is based on the Data Encryption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(DES)  issued in 1977, as Federal Information Processing Standard 46 (FIPS 46)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National Bureau of Standards, now known as the National Institute of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Technology (NIST). The algorithm itself is referred to as the Data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(DEA).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9758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87216-794F-44FB-B02D-80E4152DC77E}" type="slidenum">
              <a:rPr lang="en-US"/>
              <a:pPr/>
              <a:t>21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55B29-FCA1-4A59-B951-77AC41A41D91}" type="slidenum">
              <a:rPr lang="en-US"/>
              <a:pPr/>
              <a:t>22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1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55B29-FCA1-4A59-B951-77AC41A41D91}" type="slidenum">
              <a:rPr lang="en-US"/>
              <a:pPr/>
              <a:t>23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E5512-E29C-434C-87BC-7AAF26CDBCC1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plaintext is 64 bits in length and the key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56 bits in length; longer plaintext amounts are processed in 64-bit blocks. The 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structure is a minor variation of the Feistel network shown in Figure 2.2.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 rounds of processing. From the original 56-bit key, 16 subkeys are generated,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which is used for each round.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process of decryption with DES is essentially the same as the encryption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process. The rule is as follows: Use the ciphertext as input to the DES algorithm, but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 the subkeys K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in reverse order. That is, use K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on the first iteration, K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15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second iteration, and so on until K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is used on the 16th and last iteration.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Concerns about the strength of DES fall into two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concerns about the algorithm itself and concerns about the use of a 56-bit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first concern refers to the possibility that cryptanalysis is possible by exploiting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characteristics of the DES algorithm. Over the years, there have been numerous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attempts to find and exploit weaknesses in the algorithm, making DES the most studied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 in existence. Despite numerous approaches, no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has so far succeeded in discovering a fatal weakness in DES.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more serious concern is key length. With a key length of 56 bits,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possible keys, which is approximately 7.2 *  10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keys. Thus, on the face of it,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brute-force attack appears impractical. Assuming that on average half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space has to be searched, a single machine performing one DES encryption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microsecond would take more than a thousand years to break the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However, the assumption of one encryption per microsecond is overly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conservative. DES finally and definitively proved insecure in July 1998,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Electronic Frontier Foundation (EFF) announced that it had broken a DES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using a special-purpose “DES cracker” machine that was built for less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$250,000. The attack took less than three days. The EFF has published a detailed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description of the machine, enabling others to build their own cracker [EFF98].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And, of course, hardware prices will continue to drop as speeds increase, making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virtually worthless.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current technology, it is not even necessary to use special, purpose-built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hardware. Rather, the speed of commercial, off-the-shelf processors threaten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security of DES. A paper from Seagate Technology [SEAG08] suggests that a 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one billion (10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9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key combinations per second is reasonable for today’s multicore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computers. Recent offerings confirm this. Both Intel and AMD now offer hardware 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instructions to accelerate the use of AES. Tests run on a contemporary multicore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Intel machine resulted in an encryption rate of about half a billion [BASU12].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recent analysis suggests that with contemporary supercomputer technology,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rate of 10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encryptions/s is reasonable [AROR12].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9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890F9-AB78-4435-BFB6-2D695D6BF4D8}" type="slidenum">
              <a:rPr lang="en-US"/>
              <a:pPr/>
              <a:t>5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B417A-AEF5-4FAC-BBF1-DF67723E2038}" type="slidenum">
              <a:rPr lang="en-US"/>
              <a:pPr/>
              <a:t>6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16018-95B6-48D9-9F8B-022A1EB87251}" type="slidenum">
              <a:rPr lang="en-US"/>
              <a:pPr/>
              <a:t>7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32947-74FF-4A01-8F32-912D6F5DF979}" type="slidenum">
              <a:rPr lang="en-US"/>
              <a:pPr/>
              <a:t>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61FE8-2190-42B7-BB95-0A383D8C0395}" type="slidenum">
              <a:rPr lang="en-US"/>
              <a:pPr/>
              <a:t>9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EB950-C8F2-47D4-AF9D-A1B76DB35194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11270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0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8640-3A43-3A44-BDC0-D1E7B8EC8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39E34-7D76-1C45-A3CA-DB50C132EC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3AE07-B443-0449-879E-1A07A687B3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89803-1ED4-3A4F-BD32-2433A46CC5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FB95B-9CE7-A047-A167-44F68D48CF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64691-7625-BB4B-A163-F012898285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D359-7C78-AA4C-98BC-861E6D6A27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BF74-43A9-3646-B0C0-E49ECC19E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2FEC-FAE7-B44B-A1E6-25A45D2DB6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165ED-656A-D844-921A-9EBBD6C35F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5CBDE-002F-A64B-82B0-4D4ECE23B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F667723-249F-5F47-A024-0ED35B4B9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F111A01-9689-A34E-8D64-3E8DCDB54F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EC22D-616A-8940-96A4-9F7CC246C2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E098C-F631-B640-A1D5-5E0529F0EE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00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180D36-6E71-4BCA-A724-26F815EF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8E4DC-041F-F64F-A2C5-90D55FC456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D3AD3-3DBB-4645-86F7-2E6A0205CA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B909F-BA71-FD47-824F-68A158DFB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C5E56-63E4-9545-996D-251D87AAB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B811-A56F-8E4D-9A82-F81A354CD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AF04E-0F80-744B-9602-15D052CCA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9342F-4097-534F-A4C4-F0DE4CC98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1161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1162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2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11163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3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4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5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166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1167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7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7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7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7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7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1167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7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8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11168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11168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8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8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8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08C8DF4E-6EF1-6C47-94DC-1DC42DEF8A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168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Footlight MT Light" pitchFamily="18" charset="0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Footlight MT Light" pitchFamily="18" charset="0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Footlight MT Light" pitchFamily="18" charset="0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Footlight MT Light" pitchFamily="18" charset="0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Footlight MT Ligh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Excel_97-2003_Worksheet3.xls"/><Relationship Id="rId5" Type="http://schemas.openxmlformats.org/officeDocument/2006/relationships/oleObject" Target="../embeddings/Microsoft_Excel_97-2003_Worksheet1.xls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6.xls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Microsoft_Excel_97-2003_Worksheet7.xls"/><Relationship Id="rId5" Type="http://schemas.openxmlformats.org/officeDocument/2006/relationships/oleObject" Target="../embeddings/Microsoft_Excel_97-2003_Worksheet5.xls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9.xls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Microsoft_Excel_97-2003_Worksheet10.xls"/><Relationship Id="rId5" Type="http://schemas.openxmlformats.org/officeDocument/2006/relationships/oleObject" Target="../embeddings/Microsoft_Excel_97-2003_Worksheet8.xls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emf"/><Relationship Id="rId14" Type="http://schemas.openxmlformats.org/officeDocument/2006/relationships/oleObject" Target="../embeddings/Microsoft_Excel_97-2003_Worksheet1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Excel_97-2003_Worksheet12.xls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Excel_97-2003_Worksheet13.xls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Excel_97-2003_Worksheet14.xls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Excel_97-2003_Worksheet15.xls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Excel_97-2003_Worksheet16.xls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Excel_97-2003_Worksheet17.xls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Excel_97-2003_Worksheet18.xls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3571875"/>
            <a:ext cx="7115175" cy="785813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ea typeface="+mn-ea"/>
                <a:cs typeface="Times New Roman" pitchFamily="18" charset="0"/>
              </a:rPr>
              <a:t>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Assistant professor – Faculty of computers and information –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Beni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Suef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University</a:t>
            </a:r>
            <a:endParaRPr lang="ar-EG" sz="2200" dirty="0">
              <a:solidFill>
                <a:srgbClr val="0070C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1314450"/>
            <a:ext cx="7407275" cy="140017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ar-EG" dirty="0" smtClean="0">
                <a:solidFill>
                  <a:schemeClr val="tx2">
                    <a:satMod val="130000"/>
                  </a:schemeClr>
                </a:solidFill>
                <a:latin typeface="Footlight MT Light" pitchFamily="18" charset="0"/>
                <a:ea typeface="+mj-ea"/>
                <a:cs typeface="Times New Roman" pitchFamily="18" charset="0"/>
              </a:rPr>
              <a:t/>
            </a:r>
            <a:br>
              <a:rPr lang="ar-EG" dirty="0" smtClean="0">
                <a:solidFill>
                  <a:schemeClr val="tx2">
                    <a:satMod val="130000"/>
                  </a:schemeClr>
                </a:solidFill>
                <a:latin typeface="Footlight MT Light" pitchFamily="18" charset="0"/>
                <a:ea typeface="+mj-ea"/>
                <a:cs typeface="Times New Roman" pitchFamily="18" charset="0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Footlight MT Light" pitchFamily="18" charset="0"/>
                <a:ea typeface="+mj-ea"/>
                <a:cs typeface="Times New Roman" pitchFamily="18" charset="0"/>
              </a:rPr>
              <a:t>Security</a:t>
            </a:r>
            <a:r>
              <a:rPr lang="ar-EG" dirty="0" smtClean="0">
                <a:solidFill>
                  <a:schemeClr val="tx2">
                    <a:satMod val="130000"/>
                  </a:schemeClr>
                </a:solidFill>
                <a:latin typeface="Footlight MT Light" pitchFamily="18" charset="0"/>
                <a:ea typeface="+mj-ea"/>
                <a:cs typeface="Times New Roman" pitchFamily="18" charset="0"/>
              </a:rPr>
              <a:t/>
            </a:r>
            <a:br>
              <a:rPr lang="ar-EG" dirty="0" smtClean="0">
                <a:solidFill>
                  <a:schemeClr val="tx2">
                    <a:satMod val="130000"/>
                  </a:schemeClr>
                </a:solidFill>
                <a:latin typeface="Footlight MT Light" pitchFamily="18" charset="0"/>
                <a:ea typeface="+mj-ea"/>
                <a:cs typeface="Times New Roman" pitchFamily="18" charset="0"/>
              </a:rPr>
            </a:b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  <a:latin typeface="Footlight MT Light" pitchFamily="18" charset="0"/>
                <a:cs typeface="Times New Roman" pitchFamily="18" charset="0"/>
              </a:rPr>
              <a:t>  </a:t>
            </a:r>
            <a:endParaRPr lang="ar-EG" sz="4000" dirty="0" smtClean="0">
              <a:solidFill>
                <a:schemeClr val="bg2">
                  <a:lumMod val="75000"/>
                </a:schemeClr>
              </a:solidFill>
              <a:latin typeface="Footlight MT Light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7554" y="2143116"/>
            <a:ext cx="52864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smtClean="0">
                <a:solidFill>
                  <a:srgbClr val="C00000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Footlight MT Light" pitchFamily="18" charset="0"/>
                <a:ea typeface="+mj-ea"/>
                <a:cs typeface="Times New Roman" pitchFamily="18" charset="0"/>
              </a:rPr>
              <a:t>Symmetric Encryption and Message Confidentiality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Key Generation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10</a:t>
            </a:r>
            <a:r>
              <a:rPr lang="en-US" sz="280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-</a:t>
            </a:r>
            <a:r>
              <a:rPr lang="en-US" dirty="0"/>
              <a:t>Bit Key: Make up by sender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P10: Permutation 10 (Constant)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P8: Permutation 8 (Constant)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475136" name="Object 1024"/>
          <p:cNvGraphicFramePr>
            <a:graphicFrameLocks noChangeAspect="1"/>
          </p:cNvGraphicFramePr>
          <p:nvPr/>
        </p:nvGraphicFramePr>
        <p:xfrm>
          <a:off x="838200" y="2500306"/>
          <a:ext cx="563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5" imgW="4910400" imgH="403200" progId="Excel.Sheet.8">
                  <p:embed/>
                </p:oleObj>
              </mc:Choice>
              <mc:Fallback>
                <p:oleObj name="Worksheet" r:id="rId5" imgW="4910400" imgH="4032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00306"/>
                        <a:ext cx="563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7" name="Object 1025"/>
          <p:cNvGraphicFramePr>
            <a:graphicFrameLocks noChangeAspect="1"/>
          </p:cNvGraphicFramePr>
          <p:nvPr/>
        </p:nvGraphicFramePr>
        <p:xfrm>
          <a:off x="838200" y="3733800"/>
          <a:ext cx="5638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8" imgW="4910400" imgH="388800" progId="Excel.Sheet.8">
                  <p:embed/>
                </p:oleObj>
              </mc:Choice>
              <mc:Fallback>
                <p:oleObj name="Worksheet" r:id="rId8" imgW="4910400" imgH="3888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5638800" cy="447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8" name="Object 1026"/>
          <p:cNvGraphicFramePr>
            <a:graphicFrameLocks noChangeAspect="1"/>
          </p:cNvGraphicFramePr>
          <p:nvPr/>
        </p:nvGraphicFramePr>
        <p:xfrm>
          <a:off x="838200" y="4876800"/>
          <a:ext cx="4419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11" imgW="3931200" imgH="388800" progId="Excel.Sheet.8">
                  <p:embed/>
                </p:oleObj>
              </mc:Choice>
              <mc:Fallback>
                <p:oleObj name="Worksheet" r:id="rId11" imgW="3931200" imgH="38880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4419600" cy="438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Example of Key Generation</a:t>
            </a:r>
          </a:p>
        </p:txBody>
      </p:sp>
      <p:graphicFrame>
        <p:nvGraphicFramePr>
          <p:cNvPr id="476160" name="Object 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762000" y="1600200"/>
          <a:ext cx="7543800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5" imgW="6480000" imgH="4248000" progId="Excel.Sheet.8">
                  <p:embed/>
                </p:oleObj>
              </mc:Choice>
              <mc:Fallback>
                <p:oleObj name="Worksheet" r:id="rId5" imgW="6480000" imgH="42480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543800" cy="4945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8" name="Picture 4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05400" y="381000"/>
            <a:ext cx="3810000" cy="5791200"/>
          </a:xfrm>
        </p:spPr>
      </p:pic>
      <p:pic>
        <p:nvPicPr>
          <p:cNvPr id="354309" name="Picture 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685800" y="381000"/>
            <a:ext cx="3810000" cy="5715000"/>
          </a:xfr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14942" y="6162692"/>
            <a:ext cx="3143272" cy="69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S-DES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 Encryption Functions Block Diagram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50800" dist="12700" dir="2700000" sx="100500" sy="1005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Footlight MT Light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Encryption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989157"/>
            <a:ext cx="7583488" cy="42973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8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-</a:t>
            </a:r>
            <a:r>
              <a:rPr lang="en-US" dirty="0"/>
              <a:t>Bit Plaintext: Make up by sender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IP: Initial Permutation (constant)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IP</a:t>
            </a:r>
            <a:r>
              <a:rPr lang="en-US" baseline="30000" dirty="0"/>
              <a:t>-1</a:t>
            </a:r>
            <a:r>
              <a:rPr lang="en-US" dirty="0"/>
              <a:t>: Inversed Permutation (constant)</a:t>
            </a:r>
          </a:p>
        </p:txBody>
      </p:sp>
      <p:graphicFrame>
        <p:nvGraphicFramePr>
          <p:cNvPr id="477184" name="Object 0"/>
          <p:cNvGraphicFramePr>
            <a:graphicFrameLocks noChangeAspect="1"/>
          </p:cNvGraphicFramePr>
          <p:nvPr/>
        </p:nvGraphicFramePr>
        <p:xfrm>
          <a:off x="838200" y="2667000"/>
          <a:ext cx="556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5" imgW="3931200" imgH="403200" progId="Excel.Sheet.8">
                  <p:embed/>
                </p:oleObj>
              </mc:Choice>
              <mc:Fallback>
                <p:oleObj name="Worksheet" r:id="rId5" imgW="3931200" imgH="4032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556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5" name="Object 1"/>
          <p:cNvGraphicFramePr>
            <a:graphicFrameLocks noChangeAspect="1"/>
          </p:cNvGraphicFramePr>
          <p:nvPr/>
        </p:nvGraphicFramePr>
        <p:xfrm>
          <a:off x="838200" y="3810000"/>
          <a:ext cx="5486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8" imgW="3931200" imgH="388800" progId="Excel.Sheet.8">
                  <p:embed/>
                </p:oleObj>
              </mc:Choice>
              <mc:Fallback>
                <p:oleObj name="Worksheet" r:id="rId8" imgW="3931200" imgH="3888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5486400" cy="544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6" name="Object 2"/>
          <p:cNvGraphicFramePr>
            <a:graphicFrameLocks noChangeAspect="1"/>
          </p:cNvGraphicFramePr>
          <p:nvPr/>
        </p:nvGraphicFramePr>
        <p:xfrm>
          <a:off x="838200" y="5029200"/>
          <a:ext cx="5486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11" imgW="3931200" imgH="388800" progId="Excel.Sheet.8">
                  <p:embed/>
                </p:oleObj>
              </mc:Choice>
              <mc:Fallback>
                <p:oleObj name="Worksheet" r:id="rId11" imgW="3931200" imgH="38880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5486400" cy="544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Encryption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962400"/>
            <a:ext cx="3810000" cy="2514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/>
              <a:t>S0 Box (constant)</a:t>
            </a: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724400" y="3962400"/>
            <a:ext cx="3810000" cy="2514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/>
              <a:t>S1 Box (constant)</a:t>
            </a: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85800" y="1000108"/>
            <a:ext cx="7772400" cy="121920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E/P: Expansion/Permutation Rule (constant)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P4: Permutation 4 (constant)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graphicFrame>
        <p:nvGraphicFramePr>
          <p:cNvPr id="478208" name="Object 1024"/>
          <p:cNvGraphicFramePr>
            <a:graphicFrameLocks noChangeAspect="1"/>
          </p:cNvGraphicFramePr>
          <p:nvPr/>
        </p:nvGraphicFramePr>
        <p:xfrm>
          <a:off x="1828800" y="1571612"/>
          <a:ext cx="502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Worksheet" r:id="rId5" imgW="3931200" imgH="388800" progId="Excel.Sheet.8">
                  <p:embed/>
                </p:oleObj>
              </mc:Choice>
              <mc:Fallback>
                <p:oleObj name="Worksheet" r:id="rId5" imgW="3931200" imgH="3888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71612"/>
                        <a:ext cx="5029200" cy="49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09" name="Object 1025"/>
          <p:cNvGraphicFramePr>
            <a:graphicFrameLocks noChangeAspect="1"/>
          </p:cNvGraphicFramePr>
          <p:nvPr/>
        </p:nvGraphicFramePr>
        <p:xfrm>
          <a:off x="1219200" y="4343400"/>
          <a:ext cx="27432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8" imgW="1972800" imgH="1526400" progId="Excel.Sheet.8">
                  <p:embed/>
                </p:oleObj>
              </mc:Choice>
              <mc:Fallback>
                <p:oleObj name="Worksheet" r:id="rId8" imgW="1972800" imgH="15264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2743200" cy="2125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0" name="Object 1026"/>
          <p:cNvGraphicFramePr>
            <a:graphicFrameLocks noChangeAspect="1"/>
          </p:cNvGraphicFramePr>
          <p:nvPr/>
        </p:nvGraphicFramePr>
        <p:xfrm>
          <a:off x="5334000" y="4343400"/>
          <a:ext cx="26670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11" imgW="1972800" imgH="1526400" progId="Excel.Sheet.8">
                  <p:embed/>
                </p:oleObj>
              </mc:Choice>
              <mc:Fallback>
                <p:oleObj name="Worksheet" r:id="rId11" imgW="1972800" imgH="152640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2667000" cy="2065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1" name="Object 1027"/>
          <p:cNvGraphicFramePr>
            <a:graphicFrameLocks noChangeAspect="1"/>
          </p:cNvGraphicFramePr>
          <p:nvPr/>
        </p:nvGraphicFramePr>
        <p:xfrm>
          <a:off x="3048000" y="3124200"/>
          <a:ext cx="2438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14" imgW="1972800" imgH="388800" progId="Excel.Sheet.8">
                  <p:embed/>
                </p:oleObj>
              </mc:Choice>
              <mc:Fallback>
                <p:oleObj name="Worksheet" r:id="rId14" imgW="1972800" imgH="388800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438400" cy="481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Example of Encryption</a:t>
            </a:r>
          </a:p>
        </p:txBody>
      </p:sp>
      <p:graphicFrame>
        <p:nvGraphicFramePr>
          <p:cNvPr id="358404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1981200"/>
          <a:ext cx="7772400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5" imgW="8222400" imgH="3067200" progId="Excel.Sheet.8">
                  <p:embed/>
                </p:oleObj>
              </mc:Choice>
              <mc:Fallback>
                <p:oleObj name="Worksheet" r:id="rId5" imgW="8222400" imgH="30672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772400" cy="29003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S-boxes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285860"/>
            <a:ext cx="6338123" cy="423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Example of Encryption</a:t>
            </a:r>
          </a:p>
        </p:txBody>
      </p:sp>
      <p:graphicFrame>
        <p:nvGraphicFramePr>
          <p:cNvPr id="479232" name="Object 102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104481021"/>
              </p:ext>
            </p:extLst>
          </p:nvPr>
        </p:nvGraphicFramePr>
        <p:xfrm>
          <a:off x="685800" y="2060848"/>
          <a:ext cx="77724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5" imgW="8222400" imgH="4190400" progId="Excel.Sheet.8">
                  <p:embed/>
                </p:oleObj>
              </mc:Choice>
              <mc:Fallback>
                <p:oleObj name="Worksheet" r:id="rId5" imgW="8222400" imgH="41904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60848"/>
                        <a:ext cx="7772400" cy="3960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Example of Encryption</a:t>
            </a:r>
          </a:p>
        </p:txBody>
      </p:sp>
      <p:graphicFrame>
        <p:nvGraphicFramePr>
          <p:cNvPr id="480256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2362200"/>
          <a:ext cx="7772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5" imgW="8222400" imgH="1900800" progId="Excel.Sheet.8">
                  <p:embed/>
                </p:oleObj>
              </mc:Choice>
              <mc:Fallback>
                <p:oleObj name="Worksheet" r:id="rId5" imgW="8222400" imgH="19008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772400" cy="1797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Example of Encryption</a:t>
            </a:r>
          </a:p>
        </p:txBody>
      </p:sp>
      <p:graphicFrame>
        <p:nvGraphicFramePr>
          <p:cNvPr id="480256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2362200"/>
          <a:ext cx="7772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5" imgW="8222400" imgH="1900800" progId="Excel.Sheet.8">
                  <p:embed/>
                </p:oleObj>
              </mc:Choice>
              <mc:Fallback>
                <p:oleObj name="Worksheet" r:id="rId5" imgW="8222400" imgH="19008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772400" cy="1797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Brute Force attack</a:t>
            </a:r>
            <a:endParaRPr lang="en-AU" sz="3600" dirty="0">
              <a:solidFill>
                <a:srgbClr val="C00000"/>
              </a:solidFill>
              <a:latin typeface="Footlight MT Light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571612"/>
            <a:ext cx="7583488" cy="4572000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Involves trying every possible key until an intelligible translation of the ciphertext into plaintext is obtained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On average, half of all possible keys must be tried to achieve success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Unless known plaintext is provided, the analyst must be able to recognize plaintext as plaintext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To supplement the brute-force approach</a:t>
            </a:r>
          </a:p>
          <a:p>
            <a:pPr lvl="1">
              <a:buClr>
                <a:schemeClr val="bg1"/>
              </a:buClr>
            </a:pP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Some degree of knowledge about the expected plaintext is needed</a:t>
            </a:r>
          </a:p>
          <a:p>
            <a:pPr lvl="1">
              <a:buClr>
                <a:schemeClr val="bg1"/>
              </a:buClr>
            </a:pP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Some means of automatically distinguishing plaintext from garble is also needed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882650" y="6510338"/>
            <a:ext cx="7618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dirty="0">
                <a:solidFill>
                  <a:schemeClr val="bg2"/>
                </a:solidFill>
                <a:latin typeface="Tahoma" pitchFamily="34" charset="0"/>
              </a:rPr>
              <a:t>Adapted from </a:t>
            </a:r>
            <a:r>
              <a:rPr lang="en-US" sz="1200" dirty="0">
                <a:solidFill>
                  <a:schemeClr val="bg2"/>
                </a:solidFill>
                <a:latin typeface="Times New Roman" pitchFamily="18" charset="0"/>
              </a:rPr>
              <a:t>William Stalling, Network Security Essentials, Applications and Standards, Fifth Edition</a:t>
            </a:r>
            <a:endParaRPr lang="en-US" sz="1200" dirty="0">
              <a:solidFill>
                <a:schemeClr val="bg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Fk</a:t>
            </a:r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 again</a:t>
            </a:r>
          </a:p>
        </p:txBody>
      </p:sp>
      <p:graphicFrame>
        <p:nvGraphicFramePr>
          <p:cNvPr id="481280" name="Object 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3103563"/>
          <a:ext cx="77724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5" imgW="8078400" imgH="1944000" progId="Excel.Sheet.8">
                  <p:embed/>
                </p:oleObj>
              </mc:Choice>
              <mc:Fallback>
                <p:oleObj name="Worksheet" r:id="rId5" imgW="8078400" imgH="19440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03563"/>
                        <a:ext cx="7772400" cy="1870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Fk</a:t>
            </a:r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 again</a:t>
            </a:r>
          </a:p>
        </p:txBody>
      </p:sp>
      <p:graphicFrame>
        <p:nvGraphicFramePr>
          <p:cNvPr id="482304" name="Object 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2001838"/>
          <a:ext cx="7772400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Worksheet" r:id="rId5" imgW="8078400" imgH="4233600" progId="Excel.Sheet.8">
                  <p:embed/>
                </p:oleObj>
              </mc:Choice>
              <mc:Fallback>
                <p:oleObj name="Worksheet" r:id="rId5" imgW="8078400" imgH="42336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01838"/>
                        <a:ext cx="7772400" cy="40719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Fk</a:t>
            </a:r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 again</a:t>
            </a:r>
          </a:p>
        </p:txBody>
      </p:sp>
      <p:graphicFrame>
        <p:nvGraphicFramePr>
          <p:cNvPr id="483328" name="Object 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2908300"/>
          <a:ext cx="77724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r:id="rId5" imgW="8078400" imgH="2347200" progId="Excel.Sheet.8">
                  <p:embed/>
                </p:oleObj>
              </mc:Choice>
              <mc:Fallback>
                <p:oleObj name="Worksheet" r:id="rId5" imgW="8078400" imgH="23472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08300"/>
                        <a:ext cx="7772400" cy="2260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428868"/>
            <a:ext cx="7583488" cy="1283167"/>
          </a:xfrm>
        </p:spPr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Data Encryption Standard (DES)</a:t>
            </a:r>
            <a:endParaRPr lang="en-AU" sz="3600" dirty="0">
              <a:solidFill>
                <a:srgbClr val="C00000"/>
              </a:solidFill>
              <a:latin typeface="Footlight MT Light" pitchFamily="18" charset="0"/>
              <a:cs typeface="Times New Roman" pitchFamily="18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Most widely used encryption scheme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Issued in 1977 as Federal Information Processing Standard 46 (FIPS 46) by the National Institute of Standards and Technology (NIST)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The algorithm itself is referred to as the Data Encryption Algorithm (DEA)</a:t>
            </a:r>
            <a:endParaRPr lang="en-AU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41" y="5257800"/>
            <a:ext cx="1441872" cy="990599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882650" y="6510338"/>
            <a:ext cx="7618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dirty="0">
                <a:solidFill>
                  <a:schemeClr val="bg2"/>
                </a:solidFill>
                <a:latin typeface="Tahoma" pitchFamily="34" charset="0"/>
              </a:rPr>
              <a:t>Adapted from </a:t>
            </a:r>
            <a:r>
              <a:rPr lang="en-US" sz="1200" dirty="0">
                <a:solidFill>
                  <a:schemeClr val="bg2"/>
                </a:solidFill>
                <a:latin typeface="Times New Roman" pitchFamily="18" charset="0"/>
              </a:rPr>
              <a:t>William Stalling, Network Security Essentials, Applications and Standards, Fifth Edition</a:t>
            </a:r>
            <a:endParaRPr lang="en-US" sz="1200" dirty="0">
              <a:solidFill>
                <a:schemeClr val="bg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62753"/>
            <a:ext cx="7583488" cy="723041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DES algorithm </a:t>
            </a:r>
            <a:endParaRPr lang="en-AU" sz="3600" dirty="0">
              <a:solidFill>
                <a:srgbClr val="C00000"/>
              </a:solidFill>
              <a:latin typeface="Footlight MT Light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463" y="700101"/>
            <a:ext cx="7583488" cy="6086461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</a:rPr>
              <a:t>Description of the algorithm: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Plaintext is 64 bits in length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Key is 56 bits in length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Structure is a minor variation of the Feistel network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There are 16 rounds of processing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Process of decryption is essentially the same as the encryption process</a:t>
            </a:r>
          </a:p>
          <a:p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</a:rPr>
              <a:t>The strength of DES: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Concerns fall into two categories</a:t>
            </a:r>
          </a:p>
          <a:p>
            <a:pPr lvl="2"/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</a:rPr>
              <a:t>The algorithm itself</a:t>
            </a:r>
          </a:p>
          <a:p>
            <a:pPr lvl="3">
              <a:buClr>
                <a:schemeClr val="bg1"/>
              </a:buClr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</a:rPr>
              <a:t>Refers to the possibility that cryptanalysis is possible by exploiting the characteristics of the algorithm</a:t>
            </a:r>
          </a:p>
          <a:p>
            <a:pPr lvl="2"/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</a:rPr>
              <a:t>The use of a 56-bit key</a:t>
            </a:r>
          </a:p>
          <a:p>
            <a:pPr lvl="3"/>
            <a:endParaRPr lang="en-US" sz="2200" dirty="0" smtClean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882650" y="6510338"/>
            <a:ext cx="7618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Tahoma" pitchFamily="34" charset="0"/>
              </a:rPr>
              <a:t>Adapted from </a:t>
            </a:r>
            <a:r>
              <a:rPr lang="en-US" sz="1200" dirty="0">
                <a:solidFill>
                  <a:schemeClr val="bg2"/>
                </a:solidFill>
                <a:latin typeface="Times New Roman" pitchFamily="18" charset="0"/>
              </a:rPr>
              <a:t>William Stalling, Network Security Essentials, Applications and Standards, Fifth Edition</a:t>
            </a:r>
            <a:endParaRPr lang="en-US" sz="1200" dirty="0">
              <a:solidFill>
                <a:schemeClr val="bg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Simplified DES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214422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u="sng" dirty="0"/>
              <a:t>Encryption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Takes an 8</a:t>
            </a:r>
            <a:r>
              <a:rPr lang="en-US" sz="300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-</a:t>
            </a:r>
            <a:r>
              <a:rPr lang="en-US" sz="2800" dirty="0"/>
              <a:t>bit block of plaintext and a 10</a:t>
            </a:r>
            <a:r>
              <a:rPr lang="en-US" sz="300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-</a:t>
            </a:r>
            <a:r>
              <a:rPr lang="en-US" sz="2800" dirty="0"/>
              <a:t>bit key as input and produces an 8-bit of cipher.</a:t>
            </a:r>
          </a:p>
          <a:p>
            <a:pPr>
              <a:lnSpc>
                <a:spcPct val="90000"/>
              </a:lnSpc>
            </a:pPr>
            <a:r>
              <a:rPr lang="en-US" sz="2800" u="sng" dirty="0"/>
              <a:t>Decryption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Takes an 8</a:t>
            </a:r>
            <a:r>
              <a:rPr lang="en-US" sz="300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-</a:t>
            </a:r>
            <a:r>
              <a:rPr lang="en-US" sz="2800" dirty="0"/>
              <a:t>bit block of cipher and the same 10</a:t>
            </a:r>
            <a:r>
              <a:rPr lang="en-US" sz="300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-</a:t>
            </a:r>
            <a:r>
              <a:rPr lang="en-US" sz="2800" dirty="0"/>
              <a:t>bit key as input and produces an 8</a:t>
            </a:r>
            <a:r>
              <a:rPr lang="en-US" sz="3000" dirty="0">
                <a:solidFill>
                  <a:srgbClr val="FF0000"/>
                </a:solidFill>
                <a:latin typeface="DotumChe" pitchFamily="49" charset="-127"/>
                <a:ea typeface="DotumChe" pitchFamily="49" charset="-127"/>
              </a:rPr>
              <a:t>-</a:t>
            </a:r>
            <a:r>
              <a:rPr lang="en-US" sz="2800" dirty="0"/>
              <a:t>bit of original plaintext.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Both substitution and transposition operations are used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is a complex, multi-phase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71414"/>
            <a:ext cx="7583488" cy="113163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Five Functions of Simplified DES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500174"/>
            <a:ext cx="7583488" cy="42973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IP: Initial permutation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f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:</a:t>
            </a:r>
            <a:r>
              <a:rPr lang="en-US" sz="2800" dirty="0"/>
              <a:t> Key</a:t>
            </a:r>
            <a:r>
              <a:rPr lang="en-US" sz="2800" dirty="0">
                <a:latin typeface="Dotum" pitchFamily="34" charset="-127"/>
                <a:ea typeface="Dotum" pitchFamily="34" charset="-127"/>
              </a:rPr>
              <a:t>-</a:t>
            </a:r>
            <a:r>
              <a:rPr lang="en-US" sz="2800" dirty="0"/>
              <a:t>dependent </a:t>
            </a:r>
            <a:r>
              <a:rPr lang="en-US" sz="2800" dirty="0" smtClean="0"/>
              <a:t>function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Use a 8-bit key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Perform both permutation and substitution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SW ( simple permutation function)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Swap the two halves of data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f</a:t>
            </a:r>
            <a:r>
              <a:rPr lang="en-US" sz="2800" baseline="-25000" dirty="0" err="1"/>
              <a:t>k</a:t>
            </a:r>
            <a:r>
              <a:rPr lang="en-US" sz="2800" dirty="0"/>
              <a:t> again (different key)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IP</a:t>
            </a:r>
            <a:r>
              <a:rPr lang="en-US" sz="2800" baseline="30000" dirty="0"/>
              <a:t>-1</a:t>
            </a:r>
            <a:r>
              <a:rPr lang="en-US" sz="2800" dirty="0"/>
              <a:t>: Inverse permutation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0"/>
            <a:ext cx="5359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00760" y="6072206"/>
            <a:ext cx="3143272" cy="69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DES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 Block Diagram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50800" dist="12700" dir="2700000" sx="100500" sy="1005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Footlight MT Light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34191"/>
            <a:ext cx="7583488" cy="794479"/>
          </a:xfrm>
        </p:spPr>
        <p:txBody>
          <a:bodyPr/>
          <a:lstStyle/>
          <a:p>
            <a:pPr algn="l"/>
            <a:r>
              <a:rPr lang="en-US" sz="4000" dirty="0"/>
              <a:t>           </a:t>
            </a:r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DotumChe" pitchFamily="49" charset="-127"/>
                <a:ea typeface="DotumChe" pitchFamily="49" charset="-127"/>
                <a:cs typeface="+mn-cs"/>
              </a:rPr>
              <a:t>-</a:t>
            </a:r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DES Algorithm</a:t>
            </a:r>
            <a:b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</a:br>
            <a:endParaRPr lang="en-US" sz="3600" dirty="0" smtClean="0">
              <a:solidFill>
                <a:srgbClr val="C00000"/>
              </a:solidFill>
              <a:latin typeface="Footlight MT Light" pitchFamily="18" charset="0"/>
              <a:cs typeface="Times New Roman" pitchFamily="18" charset="0"/>
            </a:endParaRPr>
          </a:p>
        </p:txBody>
      </p:sp>
      <p:sp>
        <p:nvSpPr>
          <p:cNvPr id="34918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Cipher = IP</a:t>
            </a:r>
            <a:r>
              <a:rPr lang="en-US" baseline="30000" dirty="0"/>
              <a:t>-1</a:t>
            </a:r>
            <a:r>
              <a:rPr lang="en-US" dirty="0"/>
              <a:t>(f</a:t>
            </a:r>
            <a:r>
              <a:rPr lang="en-US" baseline="-25000" dirty="0"/>
              <a:t>k</a:t>
            </a:r>
            <a:r>
              <a:rPr lang="en-US" baseline="-50000" dirty="0"/>
              <a:t>2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SW</a:t>
            </a:r>
            <a:r>
              <a:rPr lang="en-US" dirty="0">
                <a:solidFill>
                  <a:srgbClr val="FF0066"/>
                </a:solidFill>
              </a:rPr>
              <a:t>(</a:t>
            </a:r>
            <a:r>
              <a:rPr lang="en-US" dirty="0"/>
              <a:t>f</a:t>
            </a:r>
            <a:r>
              <a:rPr lang="en-US" baseline="-25000" dirty="0"/>
              <a:t>k</a:t>
            </a:r>
            <a:r>
              <a:rPr lang="en-US" baseline="-50000" dirty="0"/>
              <a:t>1</a:t>
            </a:r>
            <a:r>
              <a:rPr lang="en-US" dirty="0">
                <a:solidFill>
                  <a:srgbClr val="33CC33"/>
                </a:solidFill>
              </a:rPr>
              <a:t>(</a:t>
            </a:r>
            <a:r>
              <a:rPr lang="en-US" dirty="0"/>
              <a:t>IP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/>
              <a:t>plaintext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33CC33"/>
                </a:solidFill>
              </a:rPr>
              <a:t>)</a:t>
            </a:r>
            <a:r>
              <a:rPr lang="en-US" dirty="0">
                <a:solidFill>
                  <a:srgbClr val="FF0066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P8</a:t>
            </a:r>
            <a:r>
              <a:rPr lang="en-US" dirty="0">
                <a:solidFill>
                  <a:srgbClr val="FF0066"/>
                </a:solidFill>
              </a:rPr>
              <a:t>(</a:t>
            </a:r>
            <a:r>
              <a:rPr lang="en-US" dirty="0"/>
              <a:t>Shift</a:t>
            </a:r>
            <a:r>
              <a:rPr lang="en-US" dirty="0">
                <a:solidFill>
                  <a:srgbClr val="33CC33"/>
                </a:solidFill>
              </a:rPr>
              <a:t>(</a:t>
            </a:r>
            <a:r>
              <a:rPr lang="en-US" dirty="0"/>
              <a:t>P10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/>
              <a:t>key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33CC33"/>
                </a:solidFill>
              </a:rPr>
              <a:t>)</a:t>
            </a:r>
            <a:r>
              <a:rPr lang="en-US" dirty="0">
                <a:solidFill>
                  <a:srgbClr val="FF0066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= P8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Shift</a:t>
            </a:r>
            <a:r>
              <a:rPr lang="en-US" dirty="0">
                <a:solidFill>
                  <a:srgbClr val="FF0066"/>
                </a:solidFill>
              </a:rPr>
              <a:t>(</a:t>
            </a:r>
            <a:r>
              <a:rPr lang="en-US" dirty="0"/>
              <a:t>Shift</a:t>
            </a:r>
            <a:r>
              <a:rPr lang="en-US" dirty="0">
                <a:solidFill>
                  <a:srgbClr val="33CC33"/>
                </a:solidFill>
              </a:rPr>
              <a:t>(</a:t>
            </a:r>
            <a:r>
              <a:rPr lang="en-US" dirty="0"/>
              <a:t>P10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/>
              <a:t>key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33CC33"/>
                </a:solidFill>
              </a:rPr>
              <a:t>)</a:t>
            </a:r>
            <a:r>
              <a:rPr lang="en-US" dirty="0">
                <a:solidFill>
                  <a:srgbClr val="FF0066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Plaintext = IP</a:t>
            </a:r>
            <a:r>
              <a:rPr lang="en-US" baseline="30000" dirty="0"/>
              <a:t>-1</a:t>
            </a:r>
            <a:r>
              <a:rPr lang="en-US" dirty="0"/>
              <a:t>(f</a:t>
            </a:r>
            <a:r>
              <a:rPr lang="en-US" baseline="-25000" dirty="0"/>
              <a:t>k</a:t>
            </a:r>
            <a:r>
              <a:rPr lang="en-US" baseline="-50000" dirty="0"/>
              <a:t>1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SW</a:t>
            </a:r>
            <a:r>
              <a:rPr lang="en-US" dirty="0">
                <a:solidFill>
                  <a:srgbClr val="FF0066"/>
                </a:solidFill>
              </a:rPr>
              <a:t>(</a:t>
            </a:r>
            <a:r>
              <a:rPr lang="en-US" dirty="0"/>
              <a:t>f</a:t>
            </a:r>
            <a:r>
              <a:rPr lang="en-US" baseline="-25000" dirty="0"/>
              <a:t>k</a:t>
            </a:r>
            <a:r>
              <a:rPr lang="en-US" baseline="-50000" dirty="0"/>
              <a:t>2</a:t>
            </a:r>
            <a:r>
              <a:rPr lang="en-US" dirty="0">
                <a:solidFill>
                  <a:srgbClr val="33CC33"/>
                </a:solidFill>
              </a:rPr>
              <a:t>(</a:t>
            </a:r>
            <a:r>
              <a:rPr lang="en-US" dirty="0"/>
              <a:t>IP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err="1"/>
              <a:t>ciphertext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33CC33"/>
                </a:solidFill>
              </a:rPr>
              <a:t>)</a:t>
            </a:r>
            <a:r>
              <a:rPr lang="en-US" dirty="0">
                <a:solidFill>
                  <a:srgbClr val="FF0066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785794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Footlight MT Light" pitchFamily="18" charset="0"/>
              </a:rPr>
              <a:t>We can concisely express the encryption algorithm as a composition of function: 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IP</a:t>
            </a:r>
            <a:r>
              <a:rPr lang="en-US" sz="2400" baseline="30000" dirty="0" smtClean="0">
                <a:solidFill>
                  <a:schemeClr val="bg2">
                    <a:lumMod val="75000"/>
                  </a:schemeClr>
                </a:solidFill>
              </a:rPr>
              <a:t>-1</a:t>
            </a:r>
            <a:r>
              <a:rPr lang="en-US" sz="24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Footlight MT Light" pitchFamily="18" charset="0"/>
              </a:rPr>
              <a:t> ° fk2°  SW ° fk1° IP </a:t>
            </a:r>
            <a:br>
              <a:rPr lang="en-US" sz="24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Footlight MT Light" pitchFamily="18" charset="0"/>
              </a:rPr>
            </a:br>
            <a:r>
              <a:rPr lang="en-US" sz="24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Footlight MT Light" pitchFamily="18" charset="0"/>
              </a:rPr>
              <a:t>OR AS: </a:t>
            </a:r>
            <a:endParaRPr lang="en-US" sz="2400" dirty="0">
              <a:solidFill>
                <a:schemeClr val="bg2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9530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Footlight MT Light" pitchFamily="18" charset="0"/>
                <a:cs typeface="Times New Roman" pitchFamily="18" charset="0"/>
              </a:rPr>
              <a:t>Key Generation</a:t>
            </a:r>
          </a:p>
        </p:txBody>
      </p:sp>
      <p:pic>
        <p:nvPicPr>
          <p:cNvPr id="3502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43400" y="1219200"/>
            <a:ext cx="4191000" cy="4572000"/>
          </a:xfrm>
        </p:spPr>
      </p:pic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447800"/>
            <a:ext cx="32226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48" y="5857892"/>
            <a:ext cx="3143272" cy="69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DES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 Block Diagram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50800" dist="12700" dir="2700000" sx="100500" sy="1005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Footlight MT Light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29190" y="5857892"/>
            <a:ext cx="3143272" cy="69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DES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uLnTx/>
                <a:uFillTx/>
                <a:latin typeface="Footlight MT Light" pitchFamily="18" charset="0"/>
                <a:ea typeface="+mj-ea"/>
                <a:cs typeface="Times New Roman" pitchFamily="18" charset="0"/>
              </a:rPr>
              <a:t> Key Generation Block Diagram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50800" dist="12700" dir="2700000" sx="100500" sy="1005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Footlight MT Light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7173</TotalTime>
  <Words>1340</Words>
  <Application>Microsoft Office PowerPoint</Application>
  <PresentationFormat>On-screen Show (4:3)</PresentationFormat>
  <Paragraphs>181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ＭＳ Ｐゴシック</vt:lpstr>
      <vt:lpstr>Arial</vt:lpstr>
      <vt:lpstr>Calisto MT</vt:lpstr>
      <vt:lpstr>Dotum</vt:lpstr>
      <vt:lpstr>DotumChe</vt:lpstr>
      <vt:lpstr>Footlight MT Light</vt:lpstr>
      <vt:lpstr>Perpetua Titling MT</vt:lpstr>
      <vt:lpstr>Tahoma</vt:lpstr>
      <vt:lpstr>Times New Roman</vt:lpstr>
      <vt:lpstr>Wingdings</vt:lpstr>
      <vt:lpstr>Wingdings 2</vt:lpstr>
      <vt:lpstr>ch01</vt:lpstr>
      <vt:lpstr>1_Precedent</vt:lpstr>
      <vt:lpstr>Worksheet</vt:lpstr>
      <vt:lpstr> Security   </vt:lpstr>
      <vt:lpstr>Brute Force attack</vt:lpstr>
      <vt:lpstr>Data Encryption Standard (DES)</vt:lpstr>
      <vt:lpstr>DES algorithm </vt:lpstr>
      <vt:lpstr>Simplified DES</vt:lpstr>
      <vt:lpstr>Five Functions of Simplified DES</vt:lpstr>
      <vt:lpstr>PowerPoint Presentation</vt:lpstr>
      <vt:lpstr>           S-DES Algorithm </vt:lpstr>
      <vt:lpstr>Key Generation</vt:lpstr>
      <vt:lpstr>Key Generation </vt:lpstr>
      <vt:lpstr>Example of Key Generation</vt:lpstr>
      <vt:lpstr>PowerPoint Presentation</vt:lpstr>
      <vt:lpstr>Encryption</vt:lpstr>
      <vt:lpstr>Encryption</vt:lpstr>
      <vt:lpstr>Example of Encryption</vt:lpstr>
      <vt:lpstr>S-boxes</vt:lpstr>
      <vt:lpstr>Example of Encryption</vt:lpstr>
      <vt:lpstr>Example of Encryption</vt:lpstr>
      <vt:lpstr>Example of Encryption</vt:lpstr>
      <vt:lpstr>Fk again</vt:lpstr>
      <vt:lpstr>Fk again</vt:lpstr>
      <vt:lpstr>Fk again</vt:lpstr>
      <vt:lpstr>The End</vt:lpstr>
    </vt:vector>
  </TitlesOfParts>
  <Manager/>
  <Company>School of Eng &amp; IT,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2</dc:subject>
  <dc:creator>Dr Lawrie Brown</dc:creator>
  <cp:keywords/>
  <dc:description/>
  <cp:lastModifiedBy>Administrator</cp:lastModifiedBy>
  <cp:revision>187</cp:revision>
  <cp:lastPrinted>2009-08-04T04:48:40Z</cp:lastPrinted>
  <dcterms:created xsi:type="dcterms:W3CDTF">2013-04-24T01:34:09Z</dcterms:created>
  <dcterms:modified xsi:type="dcterms:W3CDTF">2021-12-22T16:04:56Z</dcterms:modified>
  <cp:category/>
</cp:coreProperties>
</file>