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78" r:id="rId4"/>
    <p:sldId id="258" r:id="rId5"/>
    <p:sldId id="276" r:id="rId6"/>
    <p:sldId id="277" r:id="rId7"/>
    <p:sldId id="262" r:id="rId8"/>
    <p:sldId id="281" r:id="rId9"/>
    <p:sldId id="259" r:id="rId10"/>
    <p:sldId id="260" r:id="rId11"/>
    <p:sldId id="295" r:id="rId12"/>
    <p:sldId id="296" r:id="rId13"/>
    <p:sldId id="297" r:id="rId14"/>
    <p:sldId id="312" r:id="rId15"/>
    <p:sldId id="261" r:id="rId16"/>
    <p:sldId id="294" r:id="rId17"/>
    <p:sldId id="298" r:id="rId18"/>
    <p:sldId id="299" r:id="rId19"/>
    <p:sldId id="300" r:id="rId20"/>
    <p:sldId id="301" r:id="rId21"/>
    <p:sldId id="302" r:id="rId22"/>
    <p:sldId id="303" r:id="rId23"/>
    <p:sldId id="282" r:id="rId24"/>
    <p:sldId id="286" r:id="rId25"/>
    <p:sldId id="304" r:id="rId26"/>
    <p:sldId id="305" r:id="rId27"/>
    <p:sldId id="306" r:id="rId28"/>
    <p:sldId id="308" r:id="rId29"/>
    <p:sldId id="307" r:id="rId30"/>
    <p:sldId id="283" r:id="rId31"/>
    <p:sldId id="309" r:id="rId32"/>
    <p:sldId id="310"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06" autoAdjust="0"/>
  </p:normalViewPr>
  <p:slideViewPr>
    <p:cSldViewPr>
      <p:cViewPr varScale="1">
        <p:scale>
          <a:sx n="109" d="100"/>
          <a:sy n="109" d="100"/>
        </p:scale>
        <p:origin x="16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E0AB75-DCFE-4F55-8DDD-DF45DEAA64C3}" type="datetimeFigureOut">
              <a:rPr lang="en-US" smtClean="0"/>
              <a:t>10/17/2021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2973A33-A931-49F4-A7EF-30844C093C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E0AB75-DCFE-4F55-8DDD-DF45DEAA64C3}"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3A33-A931-49F4-A7EF-30844C093C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E0AB75-DCFE-4F55-8DDD-DF45DEAA64C3}"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3A33-A931-49F4-A7EF-30844C093C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E0AB75-DCFE-4F55-8DDD-DF45DEAA64C3}"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3A33-A931-49F4-A7EF-30844C093C66}"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E0AB75-DCFE-4F55-8DDD-DF45DEAA64C3}"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3A33-A931-49F4-A7EF-30844C093C6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E0AB75-DCFE-4F55-8DDD-DF45DEAA64C3}"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73A33-A931-49F4-A7EF-30844C093C66}"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E0AB75-DCFE-4F55-8DDD-DF45DEAA64C3}"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73A33-A931-49F4-A7EF-30844C093C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E0AB75-DCFE-4F55-8DDD-DF45DEAA64C3}"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73A33-A931-49F4-A7EF-30844C093C66}"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0AB75-DCFE-4F55-8DDD-DF45DEAA64C3}"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73A33-A931-49F4-A7EF-30844C093C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EE0AB75-DCFE-4F55-8DDD-DF45DEAA64C3}"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73A33-A931-49F4-A7EF-30844C093C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E0AB75-DCFE-4F55-8DDD-DF45DEAA64C3}" type="datetimeFigureOut">
              <a:rPr lang="en-US" smtClean="0"/>
              <a:t>10/17/2021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973A33-A931-49F4-A7EF-30844C093C6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E0AB75-DCFE-4F55-8DDD-DF45DEAA64C3}" type="datetimeFigureOut">
              <a:rPr lang="en-US" smtClean="0"/>
              <a:t>10/17/2021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2973A33-A931-49F4-A7EF-30844C093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Security</a:t>
            </a:r>
          </a:p>
        </p:txBody>
      </p:sp>
      <p:sp>
        <p:nvSpPr>
          <p:cNvPr id="3" name="Subtitle 2"/>
          <p:cNvSpPr>
            <a:spLocks noGrp="1"/>
          </p:cNvSpPr>
          <p:nvPr>
            <p:ph type="subTitle" idx="1"/>
          </p:nvPr>
        </p:nvSpPr>
        <p:spPr/>
        <p:txBody>
          <a:bodyPr/>
          <a:lstStyle/>
          <a:p>
            <a:pPr algn="ctr"/>
            <a:r>
              <a:rPr lang="en-US" dirty="0" smtClean="0"/>
              <a:t>Lab 1</a:t>
            </a:r>
          </a:p>
          <a:p>
            <a:pPr algn="l"/>
            <a:r>
              <a:rPr lang="en-US" dirty="0" smtClean="0"/>
              <a:t>Rehab </a:t>
            </a:r>
            <a:r>
              <a:rPr lang="en-US" dirty="0" err="1" smtClean="0"/>
              <a:t>Hosny</a:t>
            </a:r>
            <a:endParaRPr lang="en-US" dirty="0"/>
          </a:p>
        </p:txBody>
      </p:sp>
    </p:spTree>
    <p:extLst>
      <p:ext uri="{BB962C8B-B14F-4D97-AF65-F5344CB8AC3E}">
        <p14:creationId xmlns:p14="http://schemas.microsoft.com/office/powerpoint/2010/main" val="87440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4038600"/>
            <a:ext cx="8391909" cy="28194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solidFill>
                  <a:srgbClr val="FF0000"/>
                </a:solidFill>
              </a:rPr>
              <a:t>Passive Attacks</a:t>
            </a:r>
            <a:endParaRPr lang="en-US" dirty="0"/>
          </a:p>
        </p:txBody>
      </p:sp>
      <p:sp>
        <p:nvSpPr>
          <p:cNvPr id="5" name="Rectangle 4"/>
          <p:cNvSpPr/>
          <p:nvPr/>
        </p:nvSpPr>
        <p:spPr>
          <a:xfrm>
            <a:off x="228600" y="1524000"/>
            <a:ext cx="8763000" cy="3046988"/>
          </a:xfrm>
          <a:prstGeom prst="rect">
            <a:avLst/>
          </a:prstGeom>
        </p:spPr>
        <p:txBody>
          <a:bodyPr wrap="square">
            <a:spAutoFit/>
          </a:bodyPr>
          <a:lstStyle/>
          <a:p>
            <a:r>
              <a:rPr lang="en-US" sz="2400" b="1" dirty="0"/>
              <a:t>passive attack </a:t>
            </a:r>
            <a:r>
              <a:rPr lang="en-US" sz="2400" dirty="0"/>
              <a:t>attempts to learn </a:t>
            </a:r>
            <a:r>
              <a:rPr lang="en-US" sz="2400" dirty="0" smtClean="0"/>
              <a:t>or make </a:t>
            </a:r>
            <a:r>
              <a:rPr lang="en-US" sz="2400" dirty="0"/>
              <a:t>use of information from the system but does not affect system resources</a:t>
            </a:r>
            <a:r>
              <a:rPr lang="en-US" sz="2400" dirty="0" smtClean="0"/>
              <a:t>.</a:t>
            </a:r>
          </a:p>
          <a:p>
            <a:r>
              <a:rPr lang="en-US" sz="2400" dirty="0"/>
              <a:t>This can take forms such as reading emails, tracking internet use, or using a system's microphone and camera to "spy" on an individual. In a passive attack, the intruder/hacker does not attempt to alter the system or change data.</a:t>
            </a:r>
          </a:p>
        </p:txBody>
      </p:sp>
    </p:spTree>
    <p:extLst>
      <p:ext uri="{BB962C8B-B14F-4D97-AF65-F5344CB8AC3E}">
        <p14:creationId xmlns:p14="http://schemas.microsoft.com/office/powerpoint/2010/main" val="94711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Types </a:t>
            </a:r>
            <a:r>
              <a:rPr lang="en-US" dirty="0"/>
              <a:t>of Passive attacks are as following</a:t>
            </a:r>
            <a:r>
              <a:rPr lang="en-US" dirty="0" smtClean="0"/>
              <a:t>:</a:t>
            </a:r>
          </a:p>
          <a:p>
            <a:pPr marL="109728" indent="0">
              <a:buNone/>
            </a:pPr>
            <a:endParaRPr lang="en-US" dirty="0" smtClean="0"/>
          </a:p>
          <a:p>
            <a:pPr marL="624078" indent="-514350">
              <a:buFont typeface="+mj-lt"/>
              <a:buAutoNum type="arabicPeriod"/>
            </a:pPr>
            <a:r>
              <a:rPr lang="en-US" b="1" dirty="0"/>
              <a:t>The release of message </a:t>
            </a:r>
            <a:r>
              <a:rPr lang="en-US" b="1" dirty="0" smtClean="0"/>
              <a:t>content</a:t>
            </a:r>
          </a:p>
          <a:p>
            <a:pPr marL="624078" indent="-514350">
              <a:buFont typeface="+mj-lt"/>
              <a:buAutoNum type="arabicPeriod"/>
            </a:pPr>
            <a:r>
              <a:rPr lang="en-US" b="1" dirty="0"/>
              <a:t>Traffic analysis </a:t>
            </a:r>
            <a:endParaRPr lang="en-US" dirty="0"/>
          </a:p>
        </p:txBody>
      </p:sp>
      <p:sp>
        <p:nvSpPr>
          <p:cNvPr id="3" name="Title 2"/>
          <p:cNvSpPr>
            <a:spLocks noGrp="1"/>
          </p:cNvSpPr>
          <p:nvPr>
            <p:ph type="title"/>
          </p:nvPr>
        </p:nvSpPr>
        <p:spPr/>
        <p:txBody>
          <a:bodyPr>
            <a:normAutofit/>
          </a:bodyPr>
          <a:lstStyle/>
          <a:p>
            <a:r>
              <a:rPr lang="en-US" b="0" dirty="0">
                <a:effectLst/>
              </a:rPr>
              <a:t>Types of Passive </a:t>
            </a:r>
            <a:r>
              <a:rPr lang="en-US" b="0" dirty="0" smtClean="0">
                <a:effectLst/>
              </a:rPr>
              <a:t>attacks</a:t>
            </a:r>
            <a:endParaRPr lang="en-US" dirty="0"/>
          </a:p>
        </p:txBody>
      </p:sp>
    </p:spTree>
    <p:extLst>
      <p:ext uri="{BB962C8B-B14F-4D97-AF65-F5344CB8AC3E}">
        <p14:creationId xmlns:p14="http://schemas.microsoft.com/office/powerpoint/2010/main" val="35919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solidFill>
                  <a:schemeClr val="bg2">
                    <a:lumMod val="50000"/>
                  </a:schemeClr>
                </a:solidFill>
              </a:rPr>
              <a:t>1. </a:t>
            </a:r>
            <a:r>
              <a:rPr lang="en-US" b="1" dirty="0" smtClean="0"/>
              <a:t>The </a:t>
            </a:r>
            <a:r>
              <a:rPr lang="en-US" b="1" dirty="0"/>
              <a:t>release of message </a:t>
            </a:r>
            <a:r>
              <a:rPr lang="en-US" b="1" dirty="0" smtClean="0"/>
              <a:t>content</a:t>
            </a:r>
            <a:r>
              <a:rPr lang="en-US" dirty="0"/>
              <a:t/>
            </a:r>
            <a:br>
              <a:rPr lang="en-US" dirty="0"/>
            </a:br>
            <a:r>
              <a:rPr lang="en-US" dirty="0"/>
              <a:t>Telephonic conversation, an electronic mail message or a transferred file may contain sensitive or confidential </a:t>
            </a:r>
            <a:r>
              <a:rPr lang="en-US" dirty="0" smtClean="0"/>
              <a:t>information</a:t>
            </a:r>
            <a:endParaRPr lang="en-US" dirty="0"/>
          </a:p>
        </p:txBody>
      </p:sp>
      <p:sp>
        <p:nvSpPr>
          <p:cNvPr id="3" name="Title 2"/>
          <p:cNvSpPr>
            <a:spLocks noGrp="1"/>
          </p:cNvSpPr>
          <p:nvPr>
            <p:ph type="title"/>
          </p:nvPr>
        </p:nvSpPr>
        <p:spPr/>
        <p:txBody>
          <a:bodyPr/>
          <a:lstStyle/>
          <a:p>
            <a:r>
              <a:rPr lang="en-US" b="0" dirty="0">
                <a:effectLst/>
              </a:rPr>
              <a:t>Types of Passive </a:t>
            </a:r>
            <a:r>
              <a:rPr lang="en-US" b="0" dirty="0" smtClean="0">
                <a:effectLst/>
              </a:rPr>
              <a:t>attacks (Cont.)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7772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391909" cy="281940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93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458200" cy="5181600"/>
          </a:xfrm>
        </p:spPr>
        <p:txBody>
          <a:bodyPr>
            <a:normAutofit/>
          </a:bodyPr>
          <a:lstStyle/>
          <a:p>
            <a:pPr marL="109728" indent="0">
              <a:buNone/>
            </a:pPr>
            <a:r>
              <a:rPr lang="en-US" b="1" dirty="0" smtClean="0">
                <a:solidFill>
                  <a:schemeClr val="bg2">
                    <a:lumMod val="50000"/>
                  </a:schemeClr>
                </a:solidFill>
              </a:rPr>
              <a:t>2. </a:t>
            </a:r>
            <a:r>
              <a:rPr lang="en-US" b="1" dirty="0" smtClean="0"/>
              <a:t>Traffic analysis</a:t>
            </a:r>
            <a:endParaRPr lang="en-US" dirty="0" smtClean="0"/>
          </a:p>
          <a:p>
            <a:r>
              <a:rPr lang="en-US" dirty="0" smtClean="0"/>
              <a:t>Suppose </a:t>
            </a:r>
            <a:r>
              <a:rPr lang="en-US" dirty="0"/>
              <a:t>that we had a way of </a:t>
            </a:r>
            <a:r>
              <a:rPr lang="en-US" dirty="0" smtClean="0"/>
              <a:t>masking (encryption</a:t>
            </a:r>
            <a:r>
              <a:rPr lang="en-US" dirty="0"/>
              <a:t>) of information, so that the attacker even if captured the message could not extract any information from the </a:t>
            </a:r>
            <a:r>
              <a:rPr lang="en-US" dirty="0" smtClean="0"/>
              <a:t>message.</a:t>
            </a:r>
          </a:p>
          <a:p>
            <a:endParaRPr lang="en-US" dirty="0" smtClean="0"/>
          </a:p>
          <a:p>
            <a:r>
              <a:rPr lang="en-US" dirty="0" smtClean="0"/>
              <a:t>The </a:t>
            </a:r>
            <a:r>
              <a:rPr lang="en-US" dirty="0"/>
              <a:t>opponent could determine the location and identity of communicating host and could observe the frequency and length of messages being exchanged. This information might be useful in guessing the nature of the communication that was taking place</a:t>
            </a:r>
          </a:p>
        </p:txBody>
      </p:sp>
      <p:sp>
        <p:nvSpPr>
          <p:cNvPr id="3" name="Title 2"/>
          <p:cNvSpPr>
            <a:spLocks noGrp="1"/>
          </p:cNvSpPr>
          <p:nvPr>
            <p:ph type="title"/>
          </p:nvPr>
        </p:nvSpPr>
        <p:spPr/>
        <p:txBody>
          <a:bodyPr/>
          <a:lstStyle/>
          <a:p>
            <a:r>
              <a:rPr lang="en-US" b="0" dirty="0">
                <a:effectLst/>
              </a:rPr>
              <a:t>Types of Passive attacks (Cont.)</a:t>
            </a:r>
            <a:endParaRPr lang="en-US" dirty="0"/>
          </a:p>
        </p:txBody>
      </p:sp>
    </p:spTree>
    <p:extLst>
      <p:ext uri="{BB962C8B-B14F-4D97-AF65-F5344CB8AC3E}">
        <p14:creationId xmlns:p14="http://schemas.microsoft.com/office/powerpoint/2010/main" val="339049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Types of Passive attacks (Cont.)</a:t>
            </a: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229600" cy="451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5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1994" y="3744116"/>
            <a:ext cx="12" cy="6"/>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solidFill>
                  <a:srgbClr val="FF0000"/>
                </a:solidFill>
              </a:rPr>
              <a:t>Active Attacks</a:t>
            </a:r>
            <a:endParaRPr lang="en-US" dirty="0"/>
          </a:p>
        </p:txBody>
      </p:sp>
      <p:sp>
        <p:nvSpPr>
          <p:cNvPr id="3" name="Rectangle 2"/>
          <p:cNvSpPr/>
          <p:nvPr/>
        </p:nvSpPr>
        <p:spPr>
          <a:xfrm>
            <a:off x="457200" y="1484293"/>
            <a:ext cx="7391400" cy="954107"/>
          </a:xfrm>
          <a:prstGeom prst="rect">
            <a:avLst/>
          </a:prstGeom>
        </p:spPr>
        <p:txBody>
          <a:bodyPr wrap="square">
            <a:spAutoFit/>
          </a:bodyPr>
          <a:lstStyle/>
          <a:p>
            <a:pPr>
              <a:defRPr/>
            </a:pPr>
            <a:r>
              <a:rPr lang="en-US" sz="2800" dirty="0"/>
              <a:t>Involve some modification of the data stream or the creation of a false stream</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8205788" cy="4227513"/>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56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Types of active attacks are as following</a:t>
            </a:r>
            <a:r>
              <a:rPr lang="en-US" dirty="0" smtClean="0"/>
              <a:t>:</a:t>
            </a:r>
          </a:p>
          <a:p>
            <a:endParaRPr lang="en-US" dirty="0" smtClean="0"/>
          </a:p>
          <a:p>
            <a:pPr marL="1117854" lvl="2" indent="-514350">
              <a:buFont typeface="+mj-lt"/>
              <a:buAutoNum type="arabicPeriod"/>
            </a:pPr>
            <a:r>
              <a:rPr lang="en-US" sz="2800" b="1" dirty="0" smtClean="0"/>
              <a:t>Masquerade</a:t>
            </a:r>
          </a:p>
          <a:p>
            <a:pPr marL="1117854" lvl="2" indent="-514350">
              <a:buFont typeface="+mj-lt"/>
              <a:buAutoNum type="arabicPeriod"/>
            </a:pPr>
            <a:r>
              <a:rPr lang="en-US" sz="2800" b="1" dirty="0"/>
              <a:t>Modification of </a:t>
            </a:r>
            <a:r>
              <a:rPr lang="en-US" sz="2800" b="1" dirty="0" smtClean="0"/>
              <a:t>messages</a:t>
            </a:r>
          </a:p>
          <a:p>
            <a:pPr marL="1117854" lvl="2" indent="-514350">
              <a:buFont typeface="+mj-lt"/>
              <a:buAutoNum type="arabicPeriod"/>
            </a:pPr>
            <a:r>
              <a:rPr lang="en-US" sz="2800" b="1" dirty="0"/>
              <a:t>Repudiation </a:t>
            </a:r>
            <a:endParaRPr lang="en-US" sz="2800" b="1" dirty="0" smtClean="0"/>
          </a:p>
          <a:p>
            <a:pPr marL="1117854" lvl="2" indent="-514350">
              <a:buFont typeface="+mj-lt"/>
              <a:buAutoNum type="arabicPeriod"/>
            </a:pPr>
            <a:r>
              <a:rPr lang="en-US" sz="2800" b="1" dirty="0"/>
              <a:t>Replay </a:t>
            </a:r>
            <a:endParaRPr lang="en-US" sz="2800" b="1" dirty="0" smtClean="0"/>
          </a:p>
          <a:p>
            <a:pPr marL="1117854" lvl="2" indent="-514350">
              <a:buFont typeface="+mj-lt"/>
              <a:buAutoNum type="arabicPeriod"/>
            </a:pPr>
            <a:r>
              <a:rPr lang="en-US" sz="2800" b="1" dirty="0"/>
              <a:t>Denial of </a:t>
            </a:r>
            <a:r>
              <a:rPr lang="en-US" sz="2800" b="1" dirty="0" smtClean="0"/>
              <a:t>Service</a:t>
            </a:r>
            <a:r>
              <a:rPr lang="en-US" dirty="0"/>
              <a:t/>
            </a:r>
            <a:br>
              <a:rPr lang="en-US" dirty="0"/>
            </a:br>
            <a:r>
              <a:rPr lang="en-US" b="1" dirty="0"/>
              <a:t> </a:t>
            </a:r>
            <a:endParaRPr lang="en-US" dirty="0" smtClean="0"/>
          </a:p>
          <a:p>
            <a:endParaRPr lang="en-US" dirty="0"/>
          </a:p>
        </p:txBody>
      </p:sp>
      <p:sp>
        <p:nvSpPr>
          <p:cNvPr id="3" name="Title 2"/>
          <p:cNvSpPr>
            <a:spLocks noGrp="1"/>
          </p:cNvSpPr>
          <p:nvPr>
            <p:ph type="title"/>
          </p:nvPr>
        </p:nvSpPr>
        <p:spPr/>
        <p:txBody>
          <a:bodyPr>
            <a:normAutofit/>
          </a:bodyPr>
          <a:lstStyle/>
          <a:p>
            <a:r>
              <a:rPr lang="en-US" b="0" dirty="0">
                <a:effectLst/>
              </a:rPr>
              <a:t>Types of active </a:t>
            </a:r>
            <a:r>
              <a:rPr lang="en-US" b="0" dirty="0" smtClean="0">
                <a:effectLst/>
              </a:rPr>
              <a:t>attacks</a:t>
            </a:r>
            <a:endParaRPr lang="en-US" dirty="0"/>
          </a:p>
        </p:txBody>
      </p:sp>
    </p:spTree>
    <p:extLst>
      <p:ext uri="{BB962C8B-B14F-4D97-AF65-F5344CB8AC3E}">
        <p14:creationId xmlns:p14="http://schemas.microsoft.com/office/powerpoint/2010/main" val="418774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smtClean="0"/>
              <a:t>Masquerade</a:t>
            </a:r>
          </a:p>
          <a:p>
            <a:pPr marL="109728" indent="0">
              <a:buNone/>
            </a:pPr>
            <a:r>
              <a:rPr lang="en-US" dirty="0" smtClean="0"/>
              <a:t>Masquerade </a:t>
            </a:r>
            <a:r>
              <a:rPr lang="en-US" dirty="0"/>
              <a:t>attack takes place when one entity pretends to be different entity. A Masquerade attack involves one of the other form of active attacks.</a:t>
            </a:r>
          </a:p>
        </p:txBody>
      </p:sp>
      <p:sp>
        <p:nvSpPr>
          <p:cNvPr id="3" name="Title 2"/>
          <p:cNvSpPr>
            <a:spLocks noGrp="1"/>
          </p:cNvSpPr>
          <p:nvPr>
            <p:ph type="title"/>
          </p:nvPr>
        </p:nvSpPr>
        <p:spPr/>
        <p:txBody>
          <a:bodyPr/>
          <a:lstStyle/>
          <a:p>
            <a:r>
              <a:rPr lang="en-US" b="0" dirty="0">
                <a:effectLst/>
              </a:rPr>
              <a:t>Types of active </a:t>
            </a:r>
            <a:r>
              <a:rPr lang="en-US" b="0" dirty="0" smtClean="0">
                <a:effectLst/>
              </a:rPr>
              <a:t>attacks (Cont.)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7" y="3657600"/>
            <a:ext cx="89535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00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solidFill>
                  <a:schemeClr val="bg2">
                    <a:lumMod val="50000"/>
                  </a:schemeClr>
                </a:solidFill>
              </a:rPr>
              <a:t>2. </a:t>
            </a:r>
            <a:r>
              <a:rPr lang="en-US" b="1" dirty="0" smtClean="0"/>
              <a:t>Modification </a:t>
            </a:r>
            <a:r>
              <a:rPr lang="en-US" b="1" dirty="0"/>
              <a:t>of messages –</a:t>
            </a:r>
            <a:r>
              <a:rPr lang="en-US" dirty="0"/>
              <a:t/>
            </a:r>
            <a:br>
              <a:rPr lang="en-US" dirty="0"/>
            </a:br>
            <a:r>
              <a:rPr lang="en-US" dirty="0"/>
              <a:t>It means that some portion of a message is altered or that message is delayed or reordered to produce an </a:t>
            </a:r>
            <a:r>
              <a:rPr lang="en-US" dirty="0" smtClean="0"/>
              <a:t>unauthorized </a:t>
            </a:r>
            <a:r>
              <a:rPr lang="en-US" dirty="0"/>
              <a:t>effect. For example, a message meaning “Allow JOHN to read confidential file X” is modified as “Allow Smith to read confidential file X”.</a:t>
            </a:r>
          </a:p>
        </p:txBody>
      </p:sp>
      <p:sp>
        <p:nvSpPr>
          <p:cNvPr id="3" name="Title 2"/>
          <p:cNvSpPr>
            <a:spLocks noGrp="1"/>
          </p:cNvSpPr>
          <p:nvPr>
            <p:ph type="title"/>
          </p:nvPr>
        </p:nvSpPr>
        <p:spPr/>
        <p:txBody>
          <a:bodyPr/>
          <a:lstStyle/>
          <a:p>
            <a:r>
              <a:rPr lang="en-US" b="0" dirty="0">
                <a:effectLst/>
              </a:rPr>
              <a:t>Types of active attacks (Cont.)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14850"/>
            <a:ext cx="8458199"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230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458200" cy="5148072"/>
          </a:xfrm>
        </p:spPr>
        <p:txBody>
          <a:bodyPr/>
          <a:lstStyle/>
          <a:p>
            <a:pPr marL="109728" indent="0">
              <a:buNone/>
            </a:pPr>
            <a:r>
              <a:rPr lang="en-US" b="1" dirty="0" smtClean="0">
                <a:solidFill>
                  <a:schemeClr val="bg2">
                    <a:lumMod val="50000"/>
                  </a:schemeClr>
                </a:solidFill>
              </a:rPr>
              <a:t>3. </a:t>
            </a:r>
            <a:r>
              <a:rPr lang="en-US" b="1" dirty="0" smtClean="0"/>
              <a:t>Repudiation</a:t>
            </a:r>
          </a:p>
          <a:p>
            <a:pPr marL="109728" indent="0">
              <a:buNone/>
            </a:pPr>
            <a:endParaRPr lang="en-US" b="1" dirty="0"/>
          </a:p>
          <a:p>
            <a:pPr marL="109728" indent="0">
              <a:buNone/>
            </a:pPr>
            <a:r>
              <a:rPr lang="en-US" dirty="0"/>
              <a:t>This attack is done by either sender or receiver. The sender or receiver can deny later that he/she has send or receive a message. For example, customer ask his Bank “To transfer an amount to someone” and later on the sender(customer) deny that he had made such a request. This is repudiation </a:t>
            </a:r>
            <a:r>
              <a:rPr lang="en-US" b="1" dirty="0"/>
              <a:t> </a:t>
            </a:r>
            <a:endParaRPr lang="en-US" dirty="0"/>
          </a:p>
        </p:txBody>
      </p:sp>
      <p:sp>
        <p:nvSpPr>
          <p:cNvPr id="3" name="Title 2"/>
          <p:cNvSpPr>
            <a:spLocks noGrp="1"/>
          </p:cNvSpPr>
          <p:nvPr>
            <p:ph type="title"/>
          </p:nvPr>
        </p:nvSpPr>
        <p:spPr/>
        <p:txBody>
          <a:bodyPr/>
          <a:lstStyle/>
          <a:p>
            <a:r>
              <a:rPr lang="en-US" b="0" dirty="0">
                <a:effectLst/>
              </a:rPr>
              <a:t>Types of active attacks (Cont.)</a:t>
            </a:r>
            <a:endParaRPr lang="en-US" dirty="0"/>
          </a:p>
        </p:txBody>
      </p:sp>
    </p:spTree>
    <p:extLst>
      <p:ext uri="{BB962C8B-B14F-4D97-AF65-F5344CB8AC3E}">
        <p14:creationId xmlns:p14="http://schemas.microsoft.com/office/powerpoint/2010/main" val="119539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endParaRPr lang="en-US" sz="2800" dirty="0" smtClean="0"/>
          </a:p>
          <a:p>
            <a:r>
              <a:rPr lang="en-US" sz="2800" b="1" dirty="0"/>
              <a:t>network </a:t>
            </a:r>
            <a:r>
              <a:rPr lang="en-US" sz="2800" b="1" dirty="0" smtClean="0"/>
              <a:t>security: </a:t>
            </a:r>
            <a:r>
              <a:rPr lang="en-US" sz="2800" dirty="0"/>
              <a:t>measures are needed to protect data during their transmission. </a:t>
            </a:r>
            <a:endParaRPr lang="en-US" sz="2800" dirty="0" smtClean="0"/>
          </a:p>
          <a:p>
            <a:pPr marL="109728" indent="0">
              <a:buNone/>
            </a:pPr>
            <a:endParaRPr lang="en-US" sz="2800" dirty="0" smtClean="0"/>
          </a:p>
          <a:p>
            <a:r>
              <a:rPr lang="en-US" sz="2800" b="1" dirty="0" smtClean="0"/>
              <a:t>network</a:t>
            </a:r>
            <a:r>
              <a:rPr lang="en-US" sz="2800" dirty="0" smtClean="0"/>
              <a:t> </a:t>
            </a:r>
            <a:r>
              <a:rPr lang="en-US" sz="2800" b="1" dirty="0"/>
              <a:t>security</a:t>
            </a:r>
            <a:r>
              <a:rPr lang="en-US" sz="2800" dirty="0"/>
              <a:t> is somewhat misleading, because virtually all </a:t>
            </a:r>
            <a:r>
              <a:rPr lang="en-US" sz="2800" dirty="0" smtClean="0"/>
              <a:t>business, government</a:t>
            </a:r>
            <a:r>
              <a:rPr lang="en-US" sz="2800" dirty="0"/>
              <a:t>, and academic organizations interconnect their data </a:t>
            </a:r>
            <a:r>
              <a:rPr lang="en-US" sz="2800" dirty="0" smtClean="0"/>
              <a:t>processing equipment </a:t>
            </a:r>
            <a:r>
              <a:rPr lang="en-US" sz="2800" dirty="0"/>
              <a:t>with a collection of interconnected networks. Such a collection is </a:t>
            </a:r>
            <a:r>
              <a:rPr lang="en-US" sz="2800" dirty="0" smtClean="0"/>
              <a:t>often referred </a:t>
            </a:r>
            <a:r>
              <a:rPr lang="en-US" sz="2800" dirty="0"/>
              <a:t>to as an </a:t>
            </a:r>
            <a:r>
              <a:rPr lang="en-US" sz="2800" dirty="0" smtClean="0"/>
              <a:t>internet, and </a:t>
            </a:r>
            <a:r>
              <a:rPr lang="en-US" sz="2800" dirty="0"/>
              <a:t>the term internet security is used.</a:t>
            </a:r>
          </a:p>
        </p:txBody>
      </p:sp>
      <p:sp>
        <p:nvSpPr>
          <p:cNvPr id="2" name="Title 1"/>
          <p:cNvSpPr>
            <a:spLocks noGrp="1"/>
          </p:cNvSpPr>
          <p:nvPr>
            <p:ph type="title"/>
          </p:nvPr>
        </p:nvSpPr>
        <p:spPr/>
        <p:txBody>
          <a:bodyPr/>
          <a:lstStyle/>
          <a:p>
            <a:r>
              <a:rPr lang="en-US" dirty="0"/>
              <a:t>What is Network Security?</a:t>
            </a:r>
          </a:p>
        </p:txBody>
      </p:sp>
    </p:spTree>
    <p:extLst>
      <p:ext uri="{BB962C8B-B14F-4D97-AF65-F5344CB8AC3E}">
        <p14:creationId xmlns:p14="http://schemas.microsoft.com/office/powerpoint/2010/main" val="359591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solidFill>
                  <a:schemeClr val="bg2">
                    <a:lumMod val="50000"/>
                  </a:schemeClr>
                </a:solidFill>
              </a:rPr>
              <a:t>4. </a:t>
            </a:r>
            <a:r>
              <a:rPr lang="en-US" b="1" dirty="0" smtClean="0"/>
              <a:t>Replay</a:t>
            </a:r>
          </a:p>
          <a:p>
            <a:pPr marL="109728" indent="0">
              <a:buNone/>
            </a:pPr>
            <a:r>
              <a:rPr lang="en-US" dirty="0"/>
              <a:t/>
            </a:r>
            <a:br>
              <a:rPr lang="en-US" dirty="0"/>
            </a:br>
            <a:r>
              <a:rPr lang="en-US" dirty="0"/>
              <a:t>It involves the passive capture of a message and its subsequent the transmission to produce an authorized effect.</a:t>
            </a:r>
          </a:p>
        </p:txBody>
      </p:sp>
      <p:sp>
        <p:nvSpPr>
          <p:cNvPr id="3" name="Title 2"/>
          <p:cNvSpPr>
            <a:spLocks noGrp="1"/>
          </p:cNvSpPr>
          <p:nvPr>
            <p:ph type="title"/>
          </p:nvPr>
        </p:nvSpPr>
        <p:spPr/>
        <p:txBody>
          <a:bodyPr/>
          <a:lstStyle/>
          <a:p>
            <a:r>
              <a:rPr lang="en-US" b="0" dirty="0">
                <a:effectLst/>
              </a:rPr>
              <a:t>Types of active attacks (Cont.)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55373"/>
            <a:ext cx="8229600" cy="265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92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solidFill>
                  <a:schemeClr val="bg2">
                    <a:lumMod val="50000"/>
                  </a:schemeClr>
                </a:solidFill>
              </a:rPr>
              <a:t>5. </a:t>
            </a:r>
            <a:r>
              <a:rPr lang="en-US" b="1" dirty="0" smtClean="0"/>
              <a:t>Denial </a:t>
            </a:r>
            <a:r>
              <a:rPr lang="en-US" b="1" dirty="0"/>
              <a:t>of Service –</a:t>
            </a:r>
            <a:r>
              <a:rPr lang="en-US" dirty="0"/>
              <a:t/>
            </a:r>
            <a:br>
              <a:rPr lang="en-US" dirty="0"/>
            </a:br>
            <a:r>
              <a:rPr lang="en-US" dirty="0"/>
              <a:t>It prevents normal use of communication facilities. This attack may have a specific target. For example, an entity may suppress all messages directed to a particular destination. Another form of service denial is the disruption of an entire network wither by disabling the network or by overloading it by messages so as to degrade performance.</a:t>
            </a:r>
          </a:p>
        </p:txBody>
      </p:sp>
      <p:sp>
        <p:nvSpPr>
          <p:cNvPr id="3" name="Title 2"/>
          <p:cNvSpPr>
            <a:spLocks noGrp="1"/>
          </p:cNvSpPr>
          <p:nvPr>
            <p:ph type="title"/>
          </p:nvPr>
        </p:nvSpPr>
        <p:spPr/>
        <p:txBody>
          <a:bodyPr/>
          <a:lstStyle/>
          <a:p>
            <a:r>
              <a:rPr lang="en-US" b="0" dirty="0">
                <a:effectLst/>
              </a:rPr>
              <a:t>Types of active attacks (Cont.)</a:t>
            </a:r>
            <a:endParaRPr lang="en-US" dirty="0"/>
          </a:p>
        </p:txBody>
      </p:sp>
    </p:spTree>
    <p:extLst>
      <p:ext uri="{BB962C8B-B14F-4D97-AF65-F5344CB8AC3E}">
        <p14:creationId xmlns:p14="http://schemas.microsoft.com/office/powerpoint/2010/main" val="135175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b="1" dirty="0" smtClean="0">
                <a:solidFill>
                  <a:schemeClr val="bg2">
                    <a:lumMod val="50000"/>
                  </a:schemeClr>
                </a:solidFill>
              </a:rPr>
              <a:t>5. </a:t>
            </a:r>
            <a:r>
              <a:rPr lang="en-US" b="1" dirty="0" smtClean="0"/>
              <a:t>Denial of </a:t>
            </a:r>
            <a:r>
              <a:rPr lang="en-US" b="1" dirty="0"/>
              <a:t>Service </a:t>
            </a:r>
            <a:endParaRPr lang="en-US" b="1" dirty="0" smtClean="0"/>
          </a:p>
          <a:p>
            <a:pPr marL="109728"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396164"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54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algn="just">
              <a:spcBef>
                <a:spcPct val="50000"/>
              </a:spcBef>
              <a:buFontTx/>
              <a:buChar char="•"/>
            </a:pPr>
            <a:r>
              <a:rPr lang="en-US" sz="3600" b="1" dirty="0"/>
              <a:t>Cryptography</a:t>
            </a:r>
            <a:r>
              <a:rPr lang="en-US" b="1" dirty="0"/>
              <a:t> </a:t>
            </a:r>
            <a:r>
              <a:rPr lang="en-US" dirty="0"/>
              <a:t>: The art or science encompassing the principles and methods of transforming an intelligible message into one that is unintelligible, and the retransforming that message back to its original form.</a:t>
            </a:r>
            <a:endParaRPr lang="en-AU" dirty="0"/>
          </a:p>
          <a:p>
            <a:pPr algn="just">
              <a:spcBef>
                <a:spcPct val="50000"/>
              </a:spcBef>
              <a:buFontTx/>
              <a:buChar char="•"/>
            </a:pPr>
            <a:r>
              <a:rPr lang="en-AU" b="1" dirty="0"/>
              <a:t>plaintext</a:t>
            </a:r>
            <a:r>
              <a:rPr lang="en-AU" dirty="0"/>
              <a:t> – the original message </a:t>
            </a:r>
          </a:p>
          <a:p>
            <a:pPr algn="just">
              <a:spcBef>
                <a:spcPct val="50000"/>
              </a:spcBef>
              <a:buFontTx/>
              <a:buChar char="•"/>
            </a:pPr>
            <a:r>
              <a:rPr lang="en-AU" b="1" dirty="0" err="1"/>
              <a:t>ciphertext</a:t>
            </a:r>
            <a:r>
              <a:rPr lang="en-AU" dirty="0"/>
              <a:t> – the coded/transformed  message </a:t>
            </a:r>
          </a:p>
          <a:p>
            <a:endParaRPr lang="en-US" dirty="0"/>
          </a:p>
        </p:txBody>
      </p:sp>
      <p:sp>
        <p:nvSpPr>
          <p:cNvPr id="2" name="Title 1"/>
          <p:cNvSpPr>
            <a:spLocks noGrp="1"/>
          </p:cNvSpPr>
          <p:nvPr>
            <p:ph type="title"/>
          </p:nvPr>
        </p:nvSpPr>
        <p:spPr/>
        <p:txBody>
          <a:bodyPr/>
          <a:lstStyle/>
          <a:p>
            <a:r>
              <a:rPr lang="en-US" dirty="0"/>
              <a:t>cryptography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043055"/>
            <a:ext cx="8305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623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Bef>
                <a:spcPct val="50000"/>
              </a:spcBef>
              <a:buFontTx/>
              <a:buChar char="•"/>
            </a:pPr>
            <a:r>
              <a:rPr lang="en-AU" b="1" dirty="0"/>
              <a:t>cipher</a:t>
            </a:r>
            <a:r>
              <a:rPr lang="en-AU" dirty="0"/>
              <a:t> – an algorithm for transforming </a:t>
            </a:r>
            <a:r>
              <a:rPr lang="en-US" dirty="0"/>
              <a:t>an intelligible (plain) message into one that is unintelligible (</a:t>
            </a:r>
            <a:r>
              <a:rPr lang="en-US" dirty="0" err="1"/>
              <a:t>ciphertext</a:t>
            </a:r>
            <a:r>
              <a:rPr lang="en-US" dirty="0"/>
              <a:t>) by transposition and/or substitution methods</a:t>
            </a:r>
            <a:endParaRPr lang="en-AU" dirty="0"/>
          </a:p>
          <a:p>
            <a:pPr algn="just">
              <a:spcBef>
                <a:spcPct val="50000"/>
              </a:spcBef>
              <a:buFontTx/>
              <a:buChar char="•"/>
            </a:pPr>
            <a:r>
              <a:rPr lang="en-AU" b="1" dirty="0"/>
              <a:t>key</a:t>
            </a:r>
            <a:r>
              <a:rPr lang="en-AU" dirty="0"/>
              <a:t> – some information used in cipher known only to sender/receiver </a:t>
            </a:r>
          </a:p>
          <a:p>
            <a:endParaRPr lang="en-US" b="1" dirty="0"/>
          </a:p>
        </p:txBody>
      </p:sp>
      <p:sp>
        <p:nvSpPr>
          <p:cNvPr id="3" name="Title 2"/>
          <p:cNvSpPr>
            <a:spLocks noGrp="1"/>
          </p:cNvSpPr>
          <p:nvPr>
            <p:ph type="title"/>
          </p:nvPr>
        </p:nvSpPr>
        <p:spPr/>
        <p:txBody>
          <a:bodyPr/>
          <a:lstStyle/>
          <a:p>
            <a:r>
              <a:rPr lang="en-US" dirty="0"/>
              <a:t>Cryptography (Cont.)</a:t>
            </a:r>
          </a:p>
        </p:txBody>
      </p:sp>
    </p:spTree>
    <p:extLst>
      <p:ext uri="{BB962C8B-B14F-4D97-AF65-F5344CB8AC3E}">
        <p14:creationId xmlns:p14="http://schemas.microsoft.com/office/powerpoint/2010/main" val="238358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Encipher </a:t>
            </a:r>
            <a:r>
              <a:rPr lang="en-US" dirty="0"/>
              <a:t>(encode) The process of converting plaintext to cipher text using a cipher and a key</a:t>
            </a:r>
          </a:p>
          <a:p>
            <a:r>
              <a:rPr lang="en-US" b="1" dirty="0"/>
              <a:t>Decipher </a:t>
            </a:r>
            <a:r>
              <a:rPr lang="en-US" dirty="0"/>
              <a:t>(decode) the process of converting cipher text back into plaintext using a cipher and </a:t>
            </a:r>
            <a:r>
              <a:rPr lang="en-US" dirty="0" smtClean="0"/>
              <a:t>a key</a:t>
            </a:r>
            <a:endParaRPr lang="en-US" dirty="0"/>
          </a:p>
        </p:txBody>
      </p:sp>
      <p:sp>
        <p:nvSpPr>
          <p:cNvPr id="3" name="Title 2"/>
          <p:cNvSpPr>
            <a:spLocks noGrp="1"/>
          </p:cNvSpPr>
          <p:nvPr>
            <p:ph type="title"/>
          </p:nvPr>
        </p:nvSpPr>
        <p:spPr/>
        <p:txBody>
          <a:bodyPr/>
          <a:lstStyle/>
          <a:p>
            <a:r>
              <a:rPr lang="en-US" dirty="0"/>
              <a:t>Cryptography (Cont.)</a:t>
            </a:r>
          </a:p>
        </p:txBody>
      </p:sp>
    </p:spTree>
    <p:extLst>
      <p:ext uri="{BB962C8B-B14F-4D97-AF65-F5344CB8AC3E}">
        <p14:creationId xmlns:p14="http://schemas.microsoft.com/office/powerpoint/2010/main" val="2977622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lstStyle/>
          <a:p>
            <a:pPr marL="109728" indent="0">
              <a:buNone/>
            </a:pPr>
            <a:r>
              <a:rPr lang="en-US" dirty="0"/>
              <a:t>Cryptographic systems are generally classified along 3 independent dimensions</a:t>
            </a:r>
            <a:r>
              <a:rPr lang="en-US" dirty="0" smtClean="0"/>
              <a:t>:</a:t>
            </a:r>
          </a:p>
          <a:p>
            <a:pPr marL="109728" indent="0">
              <a:buNone/>
            </a:pPr>
            <a:endParaRPr lang="en-US" dirty="0" smtClean="0"/>
          </a:p>
          <a:p>
            <a:pPr marL="624078" indent="-514350">
              <a:lnSpc>
                <a:spcPct val="150000"/>
              </a:lnSpc>
              <a:buFont typeface="+mj-lt"/>
              <a:buAutoNum type="arabicPeriod"/>
            </a:pPr>
            <a:r>
              <a:rPr lang="en-US" b="1" dirty="0">
                <a:solidFill>
                  <a:schemeClr val="accent2">
                    <a:lumMod val="75000"/>
                  </a:schemeClr>
                </a:solidFill>
              </a:rPr>
              <a:t>Type of operations used for transforming plain text to cipher </a:t>
            </a:r>
            <a:r>
              <a:rPr lang="en-US" b="1" dirty="0" smtClean="0">
                <a:solidFill>
                  <a:schemeClr val="accent2">
                    <a:lumMod val="75000"/>
                  </a:schemeClr>
                </a:solidFill>
              </a:rPr>
              <a:t>text</a:t>
            </a:r>
          </a:p>
          <a:p>
            <a:pPr marL="624078" indent="-514350">
              <a:lnSpc>
                <a:spcPct val="150000"/>
              </a:lnSpc>
              <a:buFont typeface="+mj-lt"/>
              <a:buAutoNum type="arabicPeriod"/>
            </a:pPr>
            <a:r>
              <a:rPr lang="en-US" b="1" dirty="0">
                <a:solidFill>
                  <a:schemeClr val="accent2">
                    <a:lumMod val="75000"/>
                  </a:schemeClr>
                </a:solidFill>
              </a:rPr>
              <a:t>The way in which the plain text is </a:t>
            </a:r>
            <a:r>
              <a:rPr lang="en-US" b="1" dirty="0" smtClean="0">
                <a:solidFill>
                  <a:schemeClr val="accent2">
                    <a:lumMod val="75000"/>
                  </a:schemeClr>
                </a:solidFill>
              </a:rPr>
              <a:t>processed</a:t>
            </a:r>
          </a:p>
          <a:p>
            <a:pPr marL="624078" indent="-514350">
              <a:lnSpc>
                <a:spcPct val="150000"/>
              </a:lnSpc>
              <a:buFont typeface="+mj-lt"/>
              <a:buAutoNum type="arabicPeriod"/>
            </a:pPr>
            <a:r>
              <a:rPr lang="en-US" b="1" dirty="0">
                <a:solidFill>
                  <a:schemeClr val="accent2">
                    <a:lumMod val="75000"/>
                  </a:schemeClr>
                </a:solidFill>
              </a:rPr>
              <a:t>The number of keys </a:t>
            </a:r>
            <a:r>
              <a:rPr lang="en-US" b="1" dirty="0" smtClean="0">
                <a:solidFill>
                  <a:schemeClr val="accent2">
                    <a:lumMod val="75000"/>
                  </a:schemeClr>
                </a:solidFill>
              </a:rPr>
              <a:t>used</a:t>
            </a:r>
          </a:p>
        </p:txBody>
      </p:sp>
      <p:sp>
        <p:nvSpPr>
          <p:cNvPr id="3" name="Title 2"/>
          <p:cNvSpPr>
            <a:spLocks noGrp="1"/>
          </p:cNvSpPr>
          <p:nvPr>
            <p:ph type="title"/>
          </p:nvPr>
        </p:nvSpPr>
        <p:spPr>
          <a:xfrm>
            <a:off x="152400" y="304800"/>
            <a:ext cx="8534400" cy="1112838"/>
          </a:xfrm>
        </p:spPr>
        <p:txBody>
          <a:bodyPr>
            <a:normAutofit/>
          </a:bodyPr>
          <a:lstStyle/>
          <a:p>
            <a:r>
              <a:rPr lang="en-US" dirty="0"/>
              <a:t>Cryptography (Cont.)</a:t>
            </a:r>
          </a:p>
        </p:txBody>
      </p:sp>
    </p:spTree>
    <p:extLst>
      <p:ext uri="{BB962C8B-B14F-4D97-AF65-F5344CB8AC3E}">
        <p14:creationId xmlns:p14="http://schemas.microsoft.com/office/powerpoint/2010/main" val="649567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330891"/>
          </a:xfrm>
        </p:spPr>
        <p:txBody>
          <a:bodyPr/>
          <a:lstStyle/>
          <a:p>
            <a:pPr marL="109728" indent="0">
              <a:buNone/>
            </a:pPr>
            <a:r>
              <a:rPr lang="en-US" dirty="0" smtClean="0"/>
              <a:t>All </a:t>
            </a:r>
            <a:r>
              <a:rPr lang="en-US" dirty="0"/>
              <a:t>the encryption algorithms are based on two general principles: </a:t>
            </a:r>
            <a:endParaRPr lang="en-US" dirty="0" smtClean="0"/>
          </a:p>
          <a:p>
            <a:pPr marL="109728" indent="0">
              <a:buNone/>
            </a:pPr>
            <a:endParaRPr lang="en-US" dirty="0" smtClean="0"/>
          </a:p>
          <a:p>
            <a:pPr marL="624078" indent="-514350">
              <a:buFont typeface="+mj-lt"/>
              <a:buAutoNum type="alphaUcPeriod"/>
            </a:pPr>
            <a:r>
              <a:rPr lang="en-US" b="1" dirty="0" smtClean="0">
                <a:solidFill>
                  <a:schemeClr val="accent2">
                    <a:lumMod val="75000"/>
                  </a:schemeClr>
                </a:solidFill>
              </a:rPr>
              <a:t>substitution</a:t>
            </a:r>
            <a:r>
              <a:rPr lang="en-US" dirty="0"/>
              <a:t>, in which </a:t>
            </a:r>
            <a:r>
              <a:rPr lang="en-US" dirty="0" smtClean="0"/>
              <a:t>each element </a:t>
            </a:r>
            <a:r>
              <a:rPr lang="en-US" dirty="0"/>
              <a:t>in the plaintext is mapped into another </a:t>
            </a:r>
            <a:r>
              <a:rPr lang="en-US" dirty="0" smtClean="0"/>
              <a:t>element.</a:t>
            </a:r>
          </a:p>
          <a:p>
            <a:pPr marL="624078" indent="-514350">
              <a:buFont typeface="+mj-lt"/>
              <a:buAutoNum type="alphaUcPeriod"/>
            </a:pPr>
            <a:endParaRPr lang="en-US" dirty="0" smtClean="0"/>
          </a:p>
          <a:p>
            <a:pPr marL="624078" indent="-514350">
              <a:buFont typeface="+mj-lt"/>
              <a:buAutoNum type="alphaUcPeriod"/>
            </a:pPr>
            <a:r>
              <a:rPr lang="en-US" b="1" dirty="0" smtClean="0">
                <a:solidFill>
                  <a:schemeClr val="accent2">
                    <a:lumMod val="75000"/>
                  </a:schemeClr>
                </a:solidFill>
              </a:rPr>
              <a:t>transposition</a:t>
            </a:r>
            <a:r>
              <a:rPr lang="en-US" dirty="0"/>
              <a:t>, in </a:t>
            </a:r>
            <a:r>
              <a:rPr lang="en-US" dirty="0" smtClean="0"/>
              <a:t>which elements </a:t>
            </a:r>
            <a:r>
              <a:rPr lang="en-US" dirty="0"/>
              <a:t>in the plaintext are rearranged.</a:t>
            </a:r>
          </a:p>
        </p:txBody>
      </p:sp>
      <p:sp>
        <p:nvSpPr>
          <p:cNvPr id="3" name="Title 2"/>
          <p:cNvSpPr>
            <a:spLocks noGrp="1"/>
          </p:cNvSpPr>
          <p:nvPr>
            <p:ph type="title"/>
          </p:nvPr>
        </p:nvSpPr>
        <p:spPr>
          <a:xfrm>
            <a:off x="207818" y="457200"/>
            <a:ext cx="8915400" cy="1143000"/>
          </a:xfrm>
        </p:spPr>
        <p:txBody>
          <a:bodyPr>
            <a:normAutofit fontScale="90000"/>
          </a:bodyPr>
          <a:lstStyle/>
          <a:p>
            <a:r>
              <a:rPr lang="en-US" sz="3600" dirty="0" smtClean="0">
                <a:solidFill>
                  <a:schemeClr val="accent2">
                    <a:lumMod val="75000"/>
                  </a:schemeClr>
                </a:solidFill>
              </a:rPr>
              <a:t>1. </a:t>
            </a:r>
            <a:r>
              <a:rPr lang="en-US" sz="3600" dirty="0">
                <a:solidFill>
                  <a:schemeClr val="accent2">
                    <a:lumMod val="75000"/>
                  </a:schemeClr>
                </a:solidFill>
              </a:rPr>
              <a:t>Type of operations used for transforming plain text to cipher text</a:t>
            </a:r>
            <a:r>
              <a:rPr lang="en-US" dirty="0">
                <a:solidFill>
                  <a:schemeClr val="accent2">
                    <a:lumMod val="75000"/>
                  </a:schemeClr>
                </a:solidFill>
              </a:rPr>
              <a:t/>
            </a:r>
            <a:br>
              <a:rPr lang="en-US" dirty="0">
                <a:solidFill>
                  <a:schemeClr val="accent2">
                    <a:lumMod val="75000"/>
                  </a:schemeClr>
                </a:solidFill>
              </a:rPr>
            </a:br>
            <a:endParaRPr lang="en-US" dirty="0">
              <a:solidFill>
                <a:schemeClr val="accent2">
                  <a:lumMod val="75000"/>
                </a:schemeClr>
              </a:solidFill>
            </a:endParaRPr>
          </a:p>
        </p:txBody>
      </p:sp>
    </p:spTree>
    <p:extLst>
      <p:ext uri="{BB962C8B-B14F-4D97-AF65-F5344CB8AC3E}">
        <p14:creationId xmlns:p14="http://schemas.microsoft.com/office/powerpoint/2010/main" val="1934774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458200" cy="4995672"/>
          </a:xfrm>
        </p:spPr>
        <p:txBody>
          <a:bodyPr/>
          <a:lstStyle/>
          <a:p>
            <a:endParaRPr lang="en-US" dirty="0" smtClean="0"/>
          </a:p>
          <a:p>
            <a:r>
              <a:rPr lang="en-US" dirty="0" smtClean="0">
                <a:solidFill>
                  <a:schemeClr val="accent2">
                    <a:lumMod val="75000"/>
                  </a:schemeClr>
                </a:solidFill>
              </a:rPr>
              <a:t>A </a:t>
            </a:r>
            <a:r>
              <a:rPr lang="en-US" b="1" dirty="0">
                <a:solidFill>
                  <a:schemeClr val="accent2">
                    <a:lumMod val="75000"/>
                  </a:schemeClr>
                </a:solidFill>
              </a:rPr>
              <a:t>block cipher </a:t>
            </a:r>
            <a:r>
              <a:rPr lang="en-US" dirty="0"/>
              <a:t>processes the input and block of elements at a time, producing output block </a:t>
            </a:r>
            <a:r>
              <a:rPr lang="en-US" dirty="0" smtClean="0"/>
              <a:t>for each </a:t>
            </a:r>
            <a:r>
              <a:rPr lang="en-US" dirty="0"/>
              <a:t>input block</a:t>
            </a:r>
            <a:r>
              <a:rPr lang="en-US" dirty="0" smtClean="0"/>
              <a:t>.</a:t>
            </a:r>
          </a:p>
          <a:p>
            <a:endParaRPr lang="en-US" dirty="0"/>
          </a:p>
          <a:p>
            <a:r>
              <a:rPr lang="en-US" dirty="0">
                <a:solidFill>
                  <a:schemeClr val="accent2">
                    <a:lumMod val="75000"/>
                  </a:schemeClr>
                </a:solidFill>
              </a:rPr>
              <a:t>A </a:t>
            </a:r>
            <a:r>
              <a:rPr lang="en-US" b="1" dirty="0">
                <a:solidFill>
                  <a:schemeClr val="accent2">
                    <a:lumMod val="75000"/>
                  </a:schemeClr>
                </a:solidFill>
              </a:rPr>
              <a:t>stream cipher </a:t>
            </a:r>
            <a:r>
              <a:rPr lang="en-US" dirty="0"/>
              <a:t>processes the input elements continuously, producing output element one at </a:t>
            </a:r>
            <a:r>
              <a:rPr lang="en-US" dirty="0" smtClean="0"/>
              <a:t>a time</a:t>
            </a:r>
            <a:r>
              <a:rPr lang="en-US" dirty="0"/>
              <a:t>, as it goes along.</a:t>
            </a:r>
          </a:p>
        </p:txBody>
      </p:sp>
      <p:sp>
        <p:nvSpPr>
          <p:cNvPr id="3" name="Title 2"/>
          <p:cNvSpPr>
            <a:spLocks noGrp="1"/>
          </p:cNvSpPr>
          <p:nvPr>
            <p:ph type="title"/>
          </p:nvPr>
        </p:nvSpPr>
        <p:spPr/>
        <p:txBody>
          <a:bodyPr>
            <a:noAutofit/>
          </a:bodyPr>
          <a:lstStyle/>
          <a:p>
            <a:r>
              <a:rPr lang="en-US" sz="3200" dirty="0" smtClean="0">
                <a:solidFill>
                  <a:schemeClr val="accent2">
                    <a:lumMod val="75000"/>
                  </a:schemeClr>
                </a:solidFill>
              </a:rPr>
              <a:t>2. The </a:t>
            </a:r>
            <a:r>
              <a:rPr lang="en-US" sz="3200" dirty="0">
                <a:solidFill>
                  <a:schemeClr val="accent2">
                    <a:lumMod val="75000"/>
                  </a:schemeClr>
                </a:solidFill>
              </a:rPr>
              <a:t>way in which the plain text is </a:t>
            </a:r>
            <a:r>
              <a:rPr lang="en-US" sz="3200" dirty="0" smtClean="0">
                <a:solidFill>
                  <a:schemeClr val="accent2">
                    <a:lumMod val="75000"/>
                  </a:schemeClr>
                </a:solidFill>
              </a:rPr>
              <a:t>processed</a:t>
            </a:r>
            <a:endParaRPr lang="en-US" sz="3200" dirty="0"/>
          </a:p>
        </p:txBody>
      </p:sp>
    </p:spTree>
    <p:extLst>
      <p:ext uri="{BB962C8B-B14F-4D97-AF65-F5344CB8AC3E}">
        <p14:creationId xmlns:p14="http://schemas.microsoft.com/office/powerpoint/2010/main" val="393698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If </a:t>
            </a:r>
            <a:r>
              <a:rPr lang="en-US" dirty="0"/>
              <a:t>the sender and receiver uses same key then it is said to </a:t>
            </a:r>
            <a:r>
              <a:rPr lang="en-US" dirty="0" smtClean="0"/>
              <a:t>be </a:t>
            </a:r>
            <a:r>
              <a:rPr lang="en-US" b="1" dirty="0" smtClean="0">
                <a:solidFill>
                  <a:schemeClr val="accent2">
                    <a:lumMod val="75000"/>
                  </a:schemeClr>
                </a:solidFill>
              </a:rPr>
              <a:t>symmetric key (or) single key (or) conventional encryption</a:t>
            </a:r>
            <a:r>
              <a:rPr lang="en-US" dirty="0" smtClean="0"/>
              <a:t>.</a:t>
            </a:r>
          </a:p>
        </p:txBody>
      </p:sp>
      <p:sp>
        <p:nvSpPr>
          <p:cNvPr id="3" name="Title 2"/>
          <p:cNvSpPr>
            <a:spLocks noGrp="1"/>
          </p:cNvSpPr>
          <p:nvPr>
            <p:ph type="title"/>
          </p:nvPr>
        </p:nvSpPr>
        <p:spPr/>
        <p:txBody>
          <a:bodyPr>
            <a:normAutofit/>
          </a:bodyPr>
          <a:lstStyle/>
          <a:p>
            <a:r>
              <a:rPr lang="en-US" dirty="0" smtClean="0">
                <a:solidFill>
                  <a:schemeClr val="accent2">
                    <a:lumMod val="75000"/>
                  </a:schemeClr>
                </a:solidFill>
              </a:rPr>
              <a:t>3. The </a:t>
            </a:r>
            <a:r>
              <a:rPr lang="en-US" dirty="0">
                <a:solidFill>
                  <a:schemeClr val="accent2">
                    <a:lumMod val="75000"/>
                  </a:schemeClr>
                </a:solidFill>
              </a:rPr>
              <a:t>number of keys </a:t>
            </a:r>
            <a:r>
              <a:rPr lang="en-US" dirty="0" smtClean="0">
                <a:solidFill>
                  <a:schemeClr val="accent2">
                    <a:lumMod val="75000"/>
                  </a:schemeClr>
                </a:solidFill>
              </a:rPr>
              <a:t>used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52999"/>
            <a:ext cx="7592291" cy="167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20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i="1" dirty="0" smtClean="0"/>
          </a:p>
          <a:p>
            <a:endParaRPr lang="en-US" i="1" dirty="0"/>
          </a:p>
          <a:p>
            <a:r>
              <a:rPr lang="en-US" i="1" dirty="0" smtClean="0"/>
              <a:t>Confidentiality</a:t>
            </a:r>
          </a:p>
          <a:p>
            <a:endParaRPr lang="en-US" i="1" dirty="0" smtClean="0"/>
          </a:p>
          <a:p>
            <a:r>
              <a:rPr lang="en-US" i="1" dirty="0" smtClean="0"/>
              <a:t>Integrity</a:t>
            </a:r>
          </a:p>
          <a:p>
            <a:endParaRPr lang="en-US" i="1" dirty="0"/>
          </a:p>
          <a:p>
            <a:r>
              <a:rPr lang="en-US" i="1" dirty="0"/>
              <a:t>Availability</a:t>
            </a:r>
          </a:p>
          <a:p>
            <a:endParaRPr lang="en-US" dirty="0"/>
          </a:p>
        </p:txBody>
      </p:sp>
      <p:sp>
        <p:nvSpPr>
          <p:cNvPr id="2" name="Title 1"/>
          <p:cNvSpPr>
            <a:spLocks noGrp="1"/>
          </p:cNvSpPr>
          <p:nvPr>
            <p:ph type="title"/>
          </p:nvPr>
        </p:nvSpPr>
        <p:spPr/>
        <p:txBody>
          <a:bodyPr>
            <a:normAutofit fontScale="90000"/>
          </a:bodyPr>
          <a:lstStyle/>
          <a:p>
            <a:r>
              <a:rPr lang="en-US" dirty="0"/>
              <a:t>What are goals of Network Security?</a:t>
            </a:r>
          </a:p>
        </p:txBody>
      </p:sp>
    </p:spTree>
    <p:extLst>
      <p:ext uri="{BB962C8B-B14F-4D97-AF65-F5344CB8AC3E}">
        <p14:creationId xmlns:p14="http://schemas.microsoft.com/office/powerpoint/2010/main" val="321317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(Cont.)</a:t>
            </a:r>
            <a:endParaRPr lang="en-US" dirty="0"/>
          </a:p>
        </p:txBody>
      </p:sp>
      <p:sp>
        <p:nvSpPr>
          <p:cNvPr id="3" name="Content Placeholder 2"/>
          <p:cNvSpPr>
            <a:spLocks noGrp="1"/>
          </p:cNvSpPr>
          <p:nvPr>
            <p:ph idx="1"/>
          </p:nvPr>
        </p:nvSpPr>
        <p:spPr>
          <a:xfrm>
            <a:off x="381000" y="1481328"/>
            <a:ext cx="8305800" cy="5071872"/>
          </a:xfrm>
        </p:spPr>
        <p:txBody>
          <a:bodyPr/>
          <a:lstStyle/>
          <a:p>
            <a:endParaRPr lang="en-US" sz="2800" dirty="0"/>
          </a:p>
          <a:p>
            <a:r>
              <a:rPr lang="en-US" sz="2800" dirty="0"/>
              <a:t>If the sender and receiver use different keys then it is said to be </a:t>
            </a:r>
            <a:r>
              <a:rPr lang="en-US" sz="2800" b="1" dirty="0">
                <a:solidFill>
                  <a:schemeClr val="accent2">
                    <a:lumMod val="75000"/>
                  </a:schemeClr>
                </a:solidFill>
              </a:rPr>
              <a:t>asymmetric</a:t>
            </a:r>
            <a:r>
              <a:rPr lang="en-US" sz="2800" dirty="0"/>
              <a:t> </a:t>
            </a:r>
            <a:r>
              <a:rPr lang="en-US" sz="2800" b="1" dirty="0">
                <a:solidFill>
                  <a:schemeClr val="accent2">
                    <a:lumMod val="75000"/>
                  </a:schemeClr>
                </a:solidFill>
              </a:rPr>
              <a:t>key or public key encryption</a:t>
            </a:r>
            <a:r>
              <a:rPr lang="en-US" sz="2800" dirty="0"/>
              <a:t>.</a:t>
            </a:r>
          </a:p>
          <a:p>
            <a:pPr>
              <a:buFont typeface="ZapfDingbats" pitchFamily="82" charset="2"/>
              <a:buNone/>
            </a:pPr>
            <a:endParaRPr lang="en-US" sz="2800" dirty="0">
              <a:solidFill>
                <a:srgbClr val="FF0000"/>
              </a:solidFill>
            </a:endParaRPr>
          </a:p>
          <a:p>
            <a:pPr>
              <a:buFont typeface="ZapfDingbats" pitchFamily="82" charset="2"/>
              <a:buNone/>
            </a:pPr>
            <a:r>
              <a:rPr lang="en-US" sz="2800" dirty="0" smtClean="0">
                <a:solidFill>
                  <a:srgbClr val="FF0000"/>
                </a:solidFill>
              </a:rPr>
              <a:t>public-key</a:t>
            </a:r>
            <a:r>
              <a:rPr lang="en-US" sz="2800" dirty="0" smtClean="0"/>
              <a:t> </a:t>
            </a:r>
            <a:r>
              <a:rPr lang="en-US" sz="2800" dirty="0"/>
              <a:t>crypto: encryption key </a:t>
            </a:r>
            <a:r>
              <a:rPr lang="en-US" sz="2800" i="1" dirty="0"/>
              <a:t>public</a:t>
            </a:r>
            <a:r>
              <a:rPr lang="en-US" sz="2800" dirty="0"/>
              <a:t>, decryption key </a:t>
            </a:r>
            <a:r>
              <a:rPr lang="en-US" sz="2800" i="1" dirty="0"/>
              <a:t>secret  (</a:t>
            </a:r>
            <a:r>
              <a:rPr lang="en-US" sz="2800" dirty="0"/>
              <a:t>private)</a:t>
            </a:r>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132675"/>
            <a:ext cx="80010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90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8"/>
            <a:ext cx="8382000" cy="4919472"/>
          </a:xfrm>
        </p:spPr>
        <p:txBody>
          <a:bodyPr/>
          <a:lstStyle/>
          <a:p>
            <a:r>
              <a:rPr lang="en-US" dirty="0"/>
              <a:t>It represents the message as a sequence of 0s and </a:t>
            </a:r>
            <a:r>
              <a:rPr lang="en-US" dirty="0" smtClean="0"/>
              <a:t>1s. this </a:t>
            </a:r>
            <a:r>
              <a:rPr lang="en-US" dirty="0"/>
              <a:t>can be accomplished by writing all numbers in binary, for example, or </a:t>
            </a:r>
            <a:r>
              <a:rPr lang="en-US" dirty="0" smtClean="0"/>
              <a:t>by using </a:t>
            </a:r>
            <a:r>
              <a:rPr lang="en-US" dirty="0"/>
              <a:t>ASCII. </a:t>
            </a:r>
            <a:endParaRPr lang="en-US" dirty="0" smtClean="0"/>
          </a:p>
          <a:p>
            <a:r>
              <a:rPr lang="en-US" dirty="0" smtClean="0"/>
              <a:t>The key </a:t>
            </a:r>
            <a:r>
              <a:rPr lang="en-US" dirty="0"/>
              <a:t>is a random sequence of 0‟s and 1‟s of same length as the </a:t>
            </a:r>
            <a:r>
              <a:rPr lang="en-US" dirty="0" smtClean="0"/>
              <a:t>message. Once </a:t>
            </a:r>
            <a:r>
              <a:rPr lang="en-US" dirty="0"/>
              <a:t>a key is used, it </a:t>
            </a:r>
            <a:r>
              <a:rPr lang="en-US" dirty="0" smtClean="0"/>
              <a:t>is discarded </a:t>
            </a:r>
            <a:r>
              <a:rPr lang="en-US" dirty="0"/>
              <a:t>and never used again.</a:t>
            </a:r>
          </a:p>
        </p:txBody>
      </p:sp>
      <p:sp>
        <p:nvSpPr>
          <p:cNvPr id="3" name="Title 2"/>
          <p:cNvSpPr>
            <a:spLocks noGrp="1"/>
          </p:cNvSpPr>
          <p:nvPr>
            <p:ph type="title"/>
          </p:nvPr>
        </p:nvSpPr>
        <p:spPr/>
        <p:txBody>
          <a:bodyPr/>
          <a:lstStyle/>
          <a:p>
            <a:r>
              <a:rPr lang="en-US" dirty="0">
                <a:solidFill>
                  <a:schemeClr val="accent2">
                    <a:lumMod val="75000"/>
                  </a:schemeClr>
                </a:solidFill>
              </a:rPr>
              <a:t>One Time Pad Cipher</a:t>
            </a:r>
          </a:p>
        </p:txBody>
      </p:sp>
    </p:spTree>
    <p:extLst>
      <p:ext uri="{BB962C8B-B14F-4D97-AF65-F5344CB8AC3E}">
        <p14:creationId xmlns:p14="http://schemas.microsoft.com/office/powerpoint/2010/main" val="1501539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encrypt message </a:t>
            </a:r>
            <a:r>
              <a:rPr lang="en-US" i="1" dirty="0"/>
              <a:t>m </a:t>
            </a:r>
            <a:r>
              <a:rPr lang="en-US" dirty="0"/>
              <a:t>the sender computes </a:t>
            </a:r>
            <a:endParaRPr lang="en-US" dirty="0" smtClean="0"/>
          </a:p>
          <a:p>
            <a:pPr marL="109728" indent="0">
              <a:buNone/>
            </a:pPr>
            <a:r>
              <a:rPr lang="en-US" i="1" dirty="0"/>
              <a:t> </a:t>
            </a:r>
            <a:r>
              <a:rPr lang="en-US" i="1" dirty="0" smtClean="0"/>
              <a:t>      c </a:t>
            </a:r>
            <a:r>
              <a:rPr lang="en-US" dirty="0"/>
              <a:t>:= </a:t>
            </a:r>
            <a:r>
              <a:rPr lang="en-US" i="1" dirty="0"/>
              <a:t>m </a:t>
            </a:r>
            <a:r>
              <a:rPr lang="en-US" dirty="0"/>
              <a:t>⊕ </a:t>
            </a:r>
            <a:r>
              <a:rPr lang="en-US" i="1" dirty="0"/>
              <a:t>k</a:t>
            </a:r>
            <a:r>
              <a:rPr lang="en-US" dirty="0"/>
              <a:t>, </a:t>
            </a:r>
            <a:endParaRPr lang="en-US" dirty="0" smtClean="0"/>
          </a:p>
          <a:p>
            <a:pPr marL="109728" indent="0">
              <a:buNone/>
            </a:pPr>
            <a:r>
              <a:rPr lang="en-US" dirty="0" smtClean="0"/>
              <a:t>Where ⊕ </a:t>
            </a:r>
            <a:r>
              <a:rPr lang="en-US" dirty="0"/>
              <a:t>represents bit-wise </a:t>
            </a:r>
            <a:r>
              <a:rPr lang="en-US" dirty="0" smtClean="0"/>
              <a:t>exclusive-or.</a:t>
            </a:r>
          </a:p>
          <a:p>
            <a:endParaRPr lang="en-US" dirty="0"/>
          </a:p>
          <a:p>
            <a:r>
              <a:rPr lang="en-US" dirty="0" smtClean="0"/>
              <a:t>Decryption </a:t>
            </a:r>
            <a:r>
              <a:rPr lang="en-US" dirty="0"/>
              <a:t>is performed by setting </a:t>
            </a:r>
            <a:endParaRPr lang="en-US" dirty="0" smtClean="0"/>
          </a:p>
          <a:p>
            <a:pPr marL="109728" indent="0">
              <a:buNone/>
            </a:pPr>
            <a:r>
              <a:rPr lang="en-US" i="1" dirty="0" smtClean="0"/>
              <a:t>m </a:t>
            </a:r>
            <a:r>
              <a:rPr lang="en-US" dirty="0"/>
              <a:t>:= </a:t>
            </a:r>
            <a:r>
              <a:rPr lang="en-US" i="1" dirty="0"/>
              <a:t>c </a:t>
            </a:r>
            <a:r>
              <a:rPr lang="en-US" dirty="0"/>
              <a:t>⊕ </a:t>
            </a:r>
            <a:r>
              <a:rPr lang="en-US" i="1" dirty="0"/>
              <a:t>k</a:t>
            </a:r>
            <a:r>
              <a:rPr lang="en-US" dirty="0" smtClean="0"/>
              <a:t>.</a:t>
            </a:r>
            <a:endParaRPr lang="en-US" dirty="0"/>
          </a:p>
        </p:txBody>
      </p:sp>
      <p:sp>
        <p:nvSpPr>
          <p:cNvPr id="3" name="Title 2"/>
          <p:cNvSpPr>
            <a:spLocks noGrp="1"/>
          </p:cNvSpPr>
          <p:nvPr>
            <p:ph type="title"/>
          </p:nvPr>
        </p:nvSpPr>
        <p:spPr/>
        <p:txBody>
          <a:bodyPr/>
          <a:lstStyle/>
          <a:p>
            <a:r>
              <a:rPr lang="en-US" dirty="0">
                <a:solidFill>
                  <a:schemeClr val="accent2">
                    <a:lumMod val="75000"/>
                  </a:schemeClr>
                </a:solidFill>
              </a:rPr>
              <a:t>One Time Pad </a:t>
            </a:r>
            <a:r>
              <a:rPr lang="en-US" dirty="0" smtClean="0">
                <a:solidFill>
                  <a:schemeClr val="accent2">
                    <a:lumMod val="75000"/>
                  </a:schemeClr>
                </a:solidFill>
              </a:rPr>
              <a:t>Cipher (Cont.)</a:t>
            </a:r>
            <a:endParaRPr lang="en-US" dirty="0"/>
          </a:p>
        </p:txBody>
      </p:sp>
    </p:spTree>
    <p:extLst>
      <p:ext uri="{BB962C8B-B14F-4D97-AF65-F5344CB8AC3E}">
        <p14:creationId xmlns:p14="http://schemas.microsoft.com/office/powerpoint/2010/main" val="440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type of encryption</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65" y="3581400"/>
            <a:ext cx="852271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14400" y="1752600"/>
            <a:ext cx="6934200" cy="1384995"/>
          </a:xfrm>
          <a:prstGeom prst="rect">
            <a:avLst/>
          </a:prstGeom>
          <a:noFill/>
        </p:spPr>
        <p:txBody>
          <a:bodyPr wrap="square" rtlCol="0">
            <a:spAutoFit/>
          </a:bodyPr>
          <a:lstStyle/>
          <a:p>
            <a:r>
              <a:rPr lang="en-US" sz="2800" dirty="0" smtClean="0"/>
              <a:t>Key = 3</a:t>
            </a:r>
          </a:p>
          <a:p>
            <a:r>
              <a:rPr lang="en-US" sz="2800" dirty="0" smtClean="0"/>
              <a:t>Which means shift the character 3 times</a:t>
            </a:r>
            <a:endParaRPr lang="en-US" sz="2800" dirty="0"/>
          </a:p>
        </p:txBody>
      </p:sp>
    </p:spTree>
    <p:extLst>
      <p:ext uri="{BB962C8B-B14F-4D97-AF65-F5344CB8AC3E}">
        <p14:creationId xmlns:p14="http://schemas.microsoft.com/office/powerpoint/2010/main" val="2537185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8000" dirty="0" smtClean="0"/>
          </a:p>
          <a:p>
            <a:pPr marL="0" indent="0" algn="ctr">
              <a:buNone/>
            </a:pPr>
            <a:r>
              <a:rPr lang="en-US" sz="8000" dirty="0" smtClean="0"/>
              <a:t>THANKS</a:t>
            </a:r>
            <a:endParaRPr lang="en-US" sz="8000" dirty="0"/>
          </a:p>
        </p:txBody>
      </p:sp>
    </p:spTree>
    <p:extLst>
      <p:ext uri="{BB962C8B-B14F-4D97-AF65-F5344CB8AC3E}">
        <p14:creationId xmlns:p14="http://schemas.microsoft.com/office/powerpoint/2010/main" val="156234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1" dirty="0" smtClean="0"/>
              <a:t> </a:t>
            </a:r>
          </a:p>
          <a:p>
            <a:pPr marL="0" indent="0">
              <a:buNone/>
            </a:pPr>
            <a:r>
              <a:rPr lang="en-US" dirty="0" smtClean="0"/>
              <a:t>Only </a:t>
            </a:r>
            <a:r>
              <a:rPr lang="en-US" dirty="0"/>
              <a:t>the sender and intended receiver should be able to </a:t>
            </a:r>
            <a:r>
              <a:rPr lang="en-US" dirty="0" smtClean="0"/>
              <a:t>understand the </a:t>
            </a:r>
            <a:r>
              <a:rPr lang="en-US" dirty="0"/>
              <a:t>contents of the transmitted message. Because eavesdroppers may </a:t>
            </a:r>
            <a:r>
              <a:rPr lang="en-US" dirty="0" smtClean="0"/>
              <a:t>intercept the message</a:t>
            </a:r>
            <a:endParaRPr lang="en-US" i="1" dirty="0" smtClean="0"/>
          </a:p>
        </p:txBody>
      </p:sp>
      <p:sp>
        <p:nvSpPr>
          <p:cNvPr id="2" name="Title 1"/>
          <p:cNvSpPr>
            <a:spLocks noGrp="1"/>
          </p:cNvSpPr>
          <p:nvPr>
            <p:ph type="title"/>
          </p:nvPr>
        </p:nvSpPr>
        <p:spPr/>
        <p:txBody>
          <a:bodyPr>
            <a:normAutofit/>
          </a:bodyPr>
          <a:lstStyle/>
          <a:p>
            <a:r>
              <a:rPr lang="en-US" i="1" dirty="0"/>
              <a:t>Confidentiality</a:t>
            </a:r>
            <a:endParaRPr lang="en-US" dirty="0"/>
          </a:p>
        </p:txBody>
      </p:sp>
    </p:spTree>
    <p:extLst>
      <p:ext uri="{BB962C8B-B14F-4D97-AF65-F5344CB8AC3E}">
        <p14:creationId xmlns:p14="http://schemas.microsoft.com/office/powerpoint/2010/main" val="413999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i="1" dirty="0"/>
          </a:p>
          <a:p>
            <a:pPr marL="0" indent="0">
              <a:buNone/>
            </a:pPr>
            <a:r>
              <a:rPr lang="en-US" dirty="0" smtClean="0"/>
              <a:t>Alice </a:t>
            </a:r>
            <a:r>
              <a:rPr lang="en-US" dirty="0"/>
              <a:t>and Bob want to ensure that the content of their </a:t>
            </a:r>
            <a:r>
              <a:rPr lang="en-US" dirty="0" smtClean="0"/>
              <a:t>communication is </a:t>
            </a:r>
            <a:r>
              <a:rPr lang="en-US" dirty="0"/>
              <a:t>not altered, either maliciously or by accident, in transit. </a:t>
            </a:r>
            <a:r>
              <a:rPr lang="en-US" dirty="0" smtClean="0"/>
              <a:t>Extensions to </a:t>
            </a:r>
            <a:r>
              <a:rPr lang="en-US" dirty="0"/>
              <a:t>the </a:t>
            </a:r>
            <a:r>
              <a:rPr lang="en-US" dirty="0" err="1" smtClean="0"/>
              <a:t>checksumming</a:t>
            </a:r>
            <a:r>
              <a:rPr lang="en-US" dirty="0" smtClean="0"/>
              <a:t> </a:t>
            </a:r>
            <a:r>
              <a:rPr lang="en-US" dirty="0"/>
              <a:t>techniques </a:t>
            </a:r>
            <a:r>
              <a:rPr lang="en-US" dirty="0" smtClean="0"/>
              <a:t>that </a:t>
            </a:r>
            <a:r>
              <a:rPr lang="en-US" dirty="0"/>
              <a:t>we encountered in reliable transport </a:t>
            </a:r>
            <a:r>
              <a:rPr lang="en-US" dirty="0" smtClean="0"/>
              <a:t>and data </a:t>
            </a:r>
            <a:r>
              <a:rPr lang="en-US" dirty="0"/>
              <a:t>link protocols can be used to provide such message integrity.</a:t>
            </a:r>
          </a:p>
        </p:txBody>
      </p:sp>
      <p:sp>
        <p:nvSpPr>
          <p:cNvPr id="2" name="Title 1"/>
          <p:cNvSpPr>
            <a:spLocks noGrp="1"/>
          </p:cNvSpPr>
          <p:nvPr>
            <p:ph type="title"/>
          </p:nvPr>
        </p:nvSpPr>
        <p:spPr/>
        <p:txBody>
          <a:bodyPr/>
          <a:lstStyle/>
          <a:p>
            <a:r>
              <a:rPr lang="en-US" i="1" dirty="0"/>
              <a:t>integrity</a:t>
            </a:r>
            <a:endParaRPr lang="en-US" dirty="0"/>
          </a:p>
        </p:txBody>
      </p:sp>
    </p:spTree>
    <p:extLst>
      <p:ext uri="{BB962C8B-B14F-4D97-AF65-F5344CB8AC3E}">
        <p14:creationId xmlns:p14="http://schemas.microsoft.com/office/powerpoint/2010/main" val="136613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i="1" dirty="0" smtClean="0"/>
          </a:p>
          <a:p>
            <a:endParaRPr lang="en-US" i="1" dirty="0"/>
          </a:p>
          <a:p>
            <a:r>
              <a:rPr lang="en-US" dirty="0"/>
              <a:t>The property of a system or a system resource being accessible and usable upon demand by an authorized system entity, according to performance specifications for the system </a:t>
            </a:r>
          </a:p>
          <a:p>
            <a:endParaRPr lang="en-US" i="1" dirty="0"/>
          </a:p>
          <a:p>
            <a:endParaRPr lang="en-US" dirty="0"/>
          </a:p>
        </p:txBody>
      </p:sp>
      <p:sp>
        <p:nvSpPr>
          <p:cNvPr id="2" name="Title 1"/>
          <p:cNvSpPr>
            <a:spLocks noGrp="1"/>
          </p:cNvSpPr>
          <p:nvPr>
            <p:ph type="title"/>
          </p:nvPr>
        </p:nvSpPr>
        <p:spPr/>
        <p:txBody>
          <a:bodyPr/>
          <a:lstStyle/>
          <a:p>
            <a:r>
              <a:rPr lang="en-US" i="1" dirty="0"/>
              <a:t>Availability</a:t>
            </a:r>
            <a:endParaRPr lang="en-US" dirty="0"/>
          </a:p>
        </p:txBody>
      </p:sp>
    </p:spTree>
    <p:extLst>
      <p:ext uri="{BB962C8B-B14F-4D97-AF65-F5344CB8AC3E}">
        <p14:creationId xmlns:p14="http://schemas.microsoft.com/office/powerpoint/2010/main" val="317258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1- Firewalls</a:t>
            </a:r>
          </a:p>
          <a:p>
            <a:pPr lvl="1"/>
            <a:r>
              <a:rPr lang="en-US" dirty="0" smtClean="0"/>
              <a:t>May be hardware or software </a:t>
            </a:r>
          </a:p>
          <a:p>
            <a:pPr lvl="1"/>
            <a:r>
              <a:rPr lang="en-US" dirty="0">
                <a:solidFill>
                  <a:srgbClr val="FF0000"/>
                </a:solidFill>
                <a:latin typeface="Comic Sans MS" pitchFamily="66" charset="0"/>
              </a:rPr>
              <a:t>prevent illegal modification/access of internal data.</a:t>
            </a:r>
          </a:p>
          <a:p>
            <a:pPr lvl="1"/>
            <a:r>
              <a:rPr lang="en-US" dirty="0">
                <a:solidFill>
                  <a:srgbClr val="FF0000"/>
                </a:solidFill>
                <a:latin typeface="Comic Sans MS" pitchFamily="66" charset="0"/>
              </a:rPr>
              <a:t>allow only authorized access to inside </a:t>
            </a:r>
            <a:r>
              <a:rPr lang="en-US" dirty="0" smtClean="0">
                <a:solidFill>
                  <a:srgbClr val="FF0000"/>
                </a:solidFill>
                <a:latin typeface="Comic Sans MS" pitchFamily="66" charset="0"/>
              </a:rPr>
              <a:t>network</a:t>
            </a:r>
            <a:endParaRPr lang="en-US" dirty="0"/>
          </a:p>
        </p:txBody>
      </p:sp>
      <p:sp>
        <p:nvSpPr>
          <p:cNvPr id="2" name="Title 1"/>
          <p:cNvSpPr>
            <a:spLocks noGrp="1"/>
          </p:cNvSpPr>
          <p:nvPr>
            <p:ph type="title"/>
          </p:nvPr>
        </p:nvSpPr>
        <p:spPr/>
        <p:txBody>
          <a:bodyPr>
            <a:normAutofit fontScale="90000"/>
          </a:bodyPr>
          <a:lstStyle/>
          <a:p>
            <a:r>
              <a:rPr lang="en-US" dirty="0" smtClean="0"/>
              <a:t>What are types of network security?</a:t>
            </a:r>
            <a:endParaRPr lang="en-US" dirty="0"/>
          </a:p>
        </p:txBody>
      </p:sp>
      <p:pic>
        <p:nvPicPr>
          <p:cNvPr id="4" name="Picture 2" descr="https://fthmb.tqn.com/rGfjdN91md37iieqARIIPFttwGI=/6000x4000/filters:fill(auto,1)/shutterstock_639963214-firewall-59c5498b0d327a0011ecae0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7" y="4246419"/>
            <a:ext cx="3124200" cy="2082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tse3.mm.bing.net/th?id=OIP.MVioPhqPZy1ZMMhGRgcyfQHaEC&amp;pid=Api&amp;P=0&amp;w=304&amp;h=1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86200"/>
            <a:ext cx="556260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5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smtClean="0"/>
              <a:t>2- Antivirus software</a:t>
            </a:r>
          </a:p>
          <a:p>
            <a:pPr marL="0" indent="0">
              <a:buNone/>
            </a:pPr>
            <a:r>
              <a:rPr lang="en-US" dirty="0"/>
              <a:t> </a:t>
            </a:r>
            <a:r>
              <a:rPr lang="en-US" dirty="0" smtClean="0"/>
              <a:t>     - remove viruses and fix damage.</a:t>
            </a:r>
          </a:p>
          <a:p>
            <a:pPr marL="0" indent="0">
              <a:buNone/>
            </a:pPr>
            <a:endParaRPr lang="en-US" dirty="0"/>
          </a:p>
          <a:p>
            <a:pPr marL="109728" indent="0">
              <a:buNone/>
            </a:pPr>
            <a:r>
              <a:rPr lang="en-US" dirty="0" smtClean="0"/>
              <a:t>3- Access control</a:t>
            </a:r>
          </a:p>
          <a:p>
            <a:pPr marL="400050" lvl="1" indent="0">
              <a:buNone/>
            </a:pPr>
            <a:r>
              <a:rPr lang="en-US" dirty="0" smtClean="0"/>
              <a:t> - prevent unauthorized users from access to network.</a:t>
            </a:r>
            <a:endParaRPr lang="ar-EG" dirty="0"/>
          </a:p>
          <a:p>
            <a:pPr marL="144018" indent="0">
              <a:buNone/>
            </a:pPr>
            <a:r>
              <a:rPr lang="en-US" dirty="0" smtClean="0"/>
              <a:t>4- Data </a:t>
            </a:r>
            <a:r>
              <a:rPr lang="en-US" dirty="0"/>
              <a:t>loss prevention</a:t>
            </a:r>
          </a:p>
          <a:p>
            <a:pPr marL="400050" lvl="1" indent="0">
              <a:buNone/>
            </a:pPr>
            <a:endParaRPr lang="en-US" dirty="0" smtClean="0"/>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What are types of network security</a:t>
            </a:r>
            <a:r>
              <a:rPr lang="en-US" dirty="0" smtClean="0"/>
              <a:t>?(Cont.)</a:t>
            </a:r>
            <a:endParaRPr lang="en-US" dirty="0"/>
          </a:p>
        </p:txBody>
      </p:sp>
    </p:spTree>
    <p:extLst>
      <p:ext uri="{BB962C8B-B14F-4D97-AF65-F5344CB8AC3E}">
        <p14:creationId xmlns:p14="http://schemas.microsoft.com/office/powerpoint/2010/main" val="322608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Char char="•"/>
            </a:pPr>
            <a:r>
              <a:rPr lang="en-US" dirty="0">
                <a:solidFill>
                  <a:srgbClr val="0033CC"/>
                </a:solidFill>
              </a:rPr>
              <a:t>generic types of attacks</a:t>
            </a:r>
          </a:p>
          <a:p>
            <a:pPr lvl="1">
              <a:buFontTx/>
              <a:buChar char="–"/>
            </a:pPr>
            <a:r>
              <a:rPr lang="en-US" sz="3200" dirty="0" smtClean="0">
                <a:solidFill>
                  <a:srgbClr val="0033CC"/>
                </a:solidFill>
              </a:rPr>
              <a:t>passive</a:t>
            </a:r>
          </a:p>
          <a:p>
            <a:pPr lvl="1">
              <a:buFontTx/>
              <a:buChar char="–"/>
            </a:pPr>
            <a:r>
              <a:rPr lang="en-US" sz="3200" dirty="0" smtClean="0">
                <a:solidFill>
                  <a:srgbClr val="0033CC"/>
                </a:solidFill>
              </a:rPr>
              <a:t>Active</a:t>
            </a:r>
          </a:p>
          <a:p>
            <a:pPr marL="457200" lvl="1" indent="0">
              <a:buNone/>
            </a:pPr>
            <a:r>
              <a:rPr lang="en-US" sz="3200" dirty="0" smtClean="0"/>
              <a:t>Let </a:t>
            </a:r>
            <a:r>
              <a:rPr lang="en-US" sz="3200" dirty="0"/>
              <a:t>us introduce Alice and Bob, two people who want to communicate</a:t>
            </a:r>
            <a:endParaRPr lang="en-AU" sz="3200" dirty="0" smtClean="0">
              <a:solidFill>
                <a:srgbClr val="0033CC"/>
              </a:solidFill>
            </a:endParaRPr>
          </a:p>
          <a:p>
            <a:endParaRPr lang="en-US" dirty="0"/>
          </a:p>
        </p:txBody>
      </p:sp>
      <p:sp>
        <p:nvSpPr>
          <p:cNvPr id="2" name="Title 1"/>
          <p:cNvSpPr>
            <a:spLocks noGrp="1"/>
          </p:cNvSpPr>
          <p:nvPr>
            <p:ph type="title"/>
          </p:nvPr>
        </p:nvSpPr>
        <p:spPr/>
        <p:txBody>
          <a:bodyPr>
            <a:normAutofit/>
          </a:bodyPr>
          <a:lstStyle/>
          <a:p>
            <a:r>
              <a:rPr lang="en-AU" b="1" dirty="0" smtClean="0">
                <a:solidFill>
                  <a:srgbClr val="CC3300"/>
                </a:solidFill>
              </a:rPr>
              <a:t>Security Attack</a:t>
            </a:r>
            <a:endParaRPr lang="en-US" dirty="0"/>
          </a:p>
        </p:txBody>
      </p:sp>
    </p:spTree>
    <p:extLst>
      <p:ext uri="{BB962C8B-B14F-4D97-AF65-F5344CB8AC3E}">
        <p14:creationId xmlns:p14="http://schemas.microsoft.com/office/powerpoint/2010/main" val="3261373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6108</TotalTime>
  <Words>1260</Words>
  <Application>Microsoft Office PowerPoint</Application>
  <PresentationFormat>On-screen Show (4:3)</PresentationFormat>
  <Paragraphs>136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Comic Sans MS</vt:lpstr>
      <vt:lpstr>Lucida Sans Unicode</vt:lpstr>
      <vt:lpstr>Verdana</vt:lpstr>
      <vt:lpstr>Wingdings 2</vt:lpstr>
      <vt:lpstr>Wingdings 3</vt:lpstr>
      <vt:lpstr>ZapfDingbats</vt:lpstr>
      <vt:lpstr>Concourse</vt:lpstr>
      <vt:lpstr>Network Security</vt:lpstr>
      <vt:lpstr>What is Network Security?</vt:lpstr>
      <vt:lpstr>What are goals of Network Security?</vt:lpstr>
      <vt:lpstr>Confidentiality</vt:lpstr>
      <vt:lpstr>integrity</vt:lpstr>
      <vt:lpstr>Availability</vt:lpstr>
      <vt:lpstr>What are types of network security?</vt:lpstr>
      <vt:lpstr>What are types of network security?(Cont.)</vt:lpstr>
      <vt:lpstr>Security Attack</vt:lpstr>
      <vt:lpstr>Passive Attacks</vt:lpstr>
      <vt:lpstr>Types of Passive attacks</vt:lpstr>
      <vt:lpstr>Types of Passive attacks (Cont.)</vt:lpstr>
      <vt:lpstr>Types of Passive attacks (Cont.)</vt:lpstr>
      <vt:lpstr>Types of Passive attacks (Cont.)</vt:lpstr>
      <vt:lpstr>Active Attacks</vt:lpstr>
      <vt:lpstr>Types of active attacks</vt:lpstr>
      <vt:lpstr>Types of active attacks (Cont.)</vt:lpstr>
      <vt:lpstr>Types of active attacks (Cont.)</vt:lpstr>
      <vt:lpstr>Types of active attacks (Cont.)</vt:lpstr>
      <vt:lpstr>Types of active attacks (Cont.)</vt:lpstr>
      <vt:lpstr>Types of active attacks (Cont.)</vt:lpstr>
      <vt:lpstr>PowerPoint Presentation</vt:lpstr>
      <vt:lpstr>cryptography</vt:lpstr>
      <vt:lpstr>Cryptography (Cont.)</vt:lpstr>
      <vt:lpstr>Cryptography (Cont.)</vt:lpstr>
      <vt:lpstr>Cryptography (Cont.)</vt:lpstr>
      <vt:lpstr>1. Type of operations used for transforming plain text to cipher text </vt:lpstr>
      <vt:lpstr>2. The way in which the plain text is processed</vt:lpstr>
      <vt:lpstr>3. The number of keys used</vt:lpstr>
      <vt:lpstr>Cryptography (Cont.)</vt:lpstr>
      <vt:lpstr>One Time Pad Cipher</vt:lpstr>
      <vt:lpstr>One Time Pad Cipher (Cont.)</vt:lpstr>
      <vt:lpstr>Another type of encryption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engRehab</dc:creator>
  <cp:lastModifiedBy>Maydoum</cp:lastModifiedBy>
  <cp:revision>88</cp:revision>
  <dcterms:created xsi:type="dcterms:W3CDTF">2018-10-11T16:07:28Z</dcterms:created>
  <dcterms:modified xsi:type="dcterms:W3CDTF">2021-10-20T07:13:19Z</dcterms:modified>
</cp:coreProperties>
</file>