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Network Security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Lab </a:t>
            </a:r>
            <a:r>
              <a:rPr lang="ar-SA"/>
              <a:t>2</a:t>
            </a:r>
          </a:p>
          <a:p>
            <a:pPr algn="l"/>
            <a:r>
              <a:rPr lang="en-US"/>
              <a:t>Rehab </a:t>
            </a:r>
            <a:r>
              <a:rPr lang="en-US" dirty="0" err="1"/>
              <a:t>Hosny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                 </a:t>
            </a:r>
          </a:p>
          <a:p>
            <a:pPr marL="109728" indent="0">
              <a:buNone/>
            </a:pPr>
            <a:r>
              <a:rPr lang="en-US"/>
              <a:t> </a:t>
            </a:r>
            <a:r>
              <a:rPr lang="en-GB"/>
              <a:t>              </a:t>
            </a:r>
          </a:p>
          <a:p>
            <a:pPr marL="109728" indent="0">
              <a:buNone/>
            </a:pPr>
            <a:r>
              <a:rPr lang="en-GB"/>
              <a:t>             </a:t>
            </a:r>
            <a:r>
              <a:rPr lang="en-US"/>
              <a:t>                   </a:t>
            </a:r>
            <a:r>
              <a:rPr lang="en-US" dirty="0"/>
              <a:t>= (3*5)- (3* 2)= 9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2- find value multiplied by </a:t>
            </a:r>
            <a:r>
              <a:rPr lang="en-US" dirty="0" err="1"/>
              <a:t>determinated</a:t>
            </a:r>
            <a:r>
              <a:rPr lang="en-US" dirty="0"/>
              <a:t> value to obtain mod of this value is equal 1.</a:t>
            </a:r>
          </a:p>
          <a:p>
            <a:pPr marL="109728" indent="0">
              <a:buNone/>
            </a:pPr>
            <a:r>
              <a:rPr lang="en-US" dirty="0"/>
              <a:t>     ( 9* </a:t>
            </a:r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dirty="0"/>
              <a:t> ) mod 26= 1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 calculate </a:t>
            </a:r>
            <a:r>
              <a:rPr lang="en-US" dirty="0" err="1"/>
              <a:t>determinated</a:t>
            </a:r>
            <a:r>
              <a:rPr lang="en-US" dirty="0"/>
              <a:t> value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193726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58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/>
              <a:t>Inverse of</a:t>
            </a:r>
            <a:r>
              <a:rPr lang="en-GB"/>
              <a:t>         </a:t>
            </a:r>
            <a:r>
              <a:rPr lang="en-US"/>
              <a:t>  </a:t>
            </a:r>
            <a:r>
              <a:rPr lang="en-GB"/>
              <a:t>  </a:t>
            </a:r>
            <a:r>
              <a:rPr lang="en-US"/>
              <a:t>                  </a:t>
            </a:r>
            <a:r>
              <a:rPr lang="en-US" dirty="0"/>
              <a:t>= 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/>
              <a:t>   </a:t>
            </a:r>
            <a:r>
              <a:rPr lang="en-GB"/>
              <a:t>         </a:t>
            </a:r>
            <a:r>
              <a:rPr lang="en-US"/>
              <a:t>                 </a:t>
            </a:r>
            <a:r>
              <a:rPr lang="en-US" dirty="0"/>
              <a:t>mod 26=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3- calculate mod of invers of key matrix mod 26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193726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uble Bracket 4"/>
          <p:cNvSpPr/>
          <p:nvPr/>
        </p:nvSpPr>
        <p:spPr>
          <a:xfrm>
            <a:off x="4800600" y="1676400"/>
            <a:ext cx="16002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en-US" sz="2000" b="1" dirty="0"/>
              <a:t>5    -3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 -2     3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990600" y="2971800"/>
            <a:ext cx="16002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en-US" sz="2000" b="1" dirty="0"/>
              <a:t>5    -3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 -2     3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4807527" y="2971800"/>
            <a:ext cx="16002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en-US" sz="2000" b="1" dirty="0"/>
              <a:t>5    23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 24     3</a:t>
            </a:r>
          </a:p>
        </p:txBody>
      </p:sp>
    </p:spTree>
    <p:extLst>
      <p:ext uri="{BB962C8B-B14F-4D97-AF65-F5344CB8AC3E}">
        <p14:creationId xmlns:p14="http://schemas.microsoft.com/office/powerpoint/2010/main" val="262043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09728" indent="0">
              <a:buNone/>
            </a:pPr>
            <a:r>
              <a:rPr lang="en-US" dirty="0"/>
              <a:t>  3</a:t>
            </a:r>
            <a:r>
              <a:rPr lang="en-US"/>
              <a:t>*    </a:t>
            </a:r>
            <a:r>
              <a:rPr lang="en-GB"/>
              <a:t>               </a:t>
            </a:r>
            <a:r>
              <a:rPr lang="en-US"/>
              <a:t>          </a:t>
            </a:r>
            <a:r>
              <a:rPr lang="en-US" dirty="0"/>
              <a:t>mod 26 </a:t>
            </a:r>
            <a:r>
              <a:rPr lang="en-US"/>
              <a:t>=    </a:t>
            </a:r>
            <a:r>
              <a:rPr lang="en-GB"/>
              <a:t>           </a:t>
            </a:r>
            <a:r>
              <a:rPr lang="en-US"/>
              <a:t>             </a:t>
            </a:r>
            <a:r>
              <a:rPr lang="en-US" dirty="0"/>
              <a:t>mod 26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/>
              <a:t>=     </a:t>
            </a:r>
            <a:r>
              <a:rPr lang="en-GB"/>
              <a:t>          </a:t>
            </a:r>
            <a:r>
              <a:rPr lang="en-US"/>
              <a:t>              </a:t>
            </a:r>
            <a:r>
              <a:rPr lang="en-US" dirty="0"/>
              <a:t>this is invers(Key)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4- multiply results from step 2 by result from 3.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1527464" y="1752600"/>
            <a:ext cx="16002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en-US" sz="2000" b="1" dirty="0"/>
              <a:t>5    23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 24     3 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5181600" y="1752600"/>
            <a:ext cx="16002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en-US" sz="2000" b="1" dirty="0"/>
              <a:t>15    69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 72      9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1548246" y="3200400"/>
            <a:ext cx="16002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en-US" sz="2000" b="1" dirty="0"/>
              <a:t>15     17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 20     9</a:t>
            </a:r>
          </a:p>
        </p:txBody>
      </p:sp>
    </p:spTree>
    <p:extLst>
      <p:ext uri="{BB962C8B-B14F-4D97-AF65-F5344CB8AC3E}">
        <p14:creationId xmlns:p14="http://schemas.microsoft.com/office/powerpoint/2010/main" val="321588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/>
          <a:lstStyle/>
          <a:p>
            <a:r>
              <a:rPr lang="en-US" dirty="0"/>
              <a:t>Plaintext = inverse (key) * </a:t>
            </a:r>
            <a:r>
              <a:rPr lang="en-US" dirty="0" err="1"/>
              <a:t>ciphertext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D (HI) </a:t>
            </a:r>
            <a:r>
              <a:rPr lang="en-US"/>
              <a:t>= </a:t>
            </a:r>
            <a:r>
              <a:rPr lang="en-GB"/>
              <a:t>             </a:t>
            </a:r>
            <a:r>
              <a:rPr lang="en-US"/>
              <a:t>                   </a:t>
            </a:r>
            <a:r>
              <a:rPr lang="en-US" dirty="0"/>
              <a:t>*            =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D (HI) </a:t>
            </a:r>
            <a:r>
              <a:rPr lang="en-US"/>
              <a:t>=   </a:t>
            </a:r>
            <a:r>
              <a:rPr lang="en-GB"/>
              <a:t>            </a:t>
            </a:r>
            <a:r>
              <a:rPr lang="en-US"/>
              <a:t>          </a:t>
            </a:r>
            <a:r>
              <a:rPr lang="en-US" dirty="0"/>
              <a:t>mod 26 </a:t>
            </a:r>
            <a:r>
              <a:rPr lang="en-US"/>
              <a:t>=  </a:t>
            </a:r>
            <a:r>
              <a:rPr lang="en-GB"/>
              <a:t>      </a:t>
            </a:r>
            <a:r>
              <a:rPr lang="en-US"/>
              <a:t>         </a:t>
            </a:r>
            <a:r>
              <a:rPr lang="en-US" dirty="0"/>
              <a:t>= HE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(Cont.)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2590800" y="2133600"/>
            <a:ext cx="16002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en-US" sz="2000" b="1" dirty="0"/>
              <a:t>15     17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 20     9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4800600" y="1943100"/>
            <a:ext cx="7620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8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6400800" y="1960418"/>
            <a:ext cx="9144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241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212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2209800" y="3429000"/>
            <a:ext cx="9144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241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212</a:t>
            </a:r>
          </a:p>
        </p:txBody>
      </p:sp>
      <p:sp>
        <p:nvSpPr>
          <p:cNvPr id="10" name="Double Bracket 9"/>
          <p:cNvSpPr/>
          <p:nvPr/>
        </p:nvSpPr>
        <p:spPr>
          <a:xfrm>
            <a:off x="5105400" y="3408218"/>
            <a:ext cx="9144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432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/>
          <a:lstStyle/>
          <a:p>
            <a:r>
              <a:rPr lang="en-US" dirty="0"/>
              <a:t>Plaintext = inverse (key) * </a:t>
            </a:r>
            <a:r>
              <a:rPr lang="en-US" dirty="0" err="1"/>
              <a:t>ciphertext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D (JP) </a:t>
            </a:r>
            <a:r>
              <a:rPr lang="en-US"/>
              <a:t>=     </a:t>
            </a:r>
            <a:r>
              <a:rPr lang="en-GB"/>
              <a:t>            </a:t>
            </a:r>
            <a:r>
              <a:rPr lang="en-US"/>
              <a:t>               *</a:t>
            </a:r>
            <a:r>
              <a:rPr lang="en-GB"/>
              <a:t>     </a:t>
            </a:r>
            <a:r>
              <a:rPr lang="en-US"/>
              <a:t>            </a:t>
            </a:r>
            <a:r>
              <a:rPr lang="en-US" dirty="0"/>
              <a:t>=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D (JP) </a:t>
            </a:r>
            <a:r>
              <a:rPr lang="en-US"/>
              <a:t>=   </a:t>
            </a:r>
            <a:r>
              <a:rPr lang="en-GB"/>
              <a:t>          </a:t>
            </a:r>
            <a:r>
              <a:rPr lang="en-US"/>
              <a:t>          </a:t>
            </a:r>
            <a:r>
              <a:rPr lang="en-US" dirty="0"/>
              <a:t>mod 26 </a:t>
            </a:r>
            <a:r>
              <a:rPr lang="en-US"/>
              <a:t>=  </a:t>
            </a:r>
            <a:r>
              <a:rPr lang="en-GB"/>
              <a:t>        </a:t>
            </a:r>
            <a:r>
              <a:rPr lang="en-US"/>
              <a:t>         </a:t>
            </a:r>
            <a:r>
              <a:rPr lang="en-US" dirty="0"/>
              <a:t>= AD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(Cont.)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2590800" y="2133600"/>
            <a:ext cx="16002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en-US" sz="2000" b="1" dirty="0"/>
              <a:t>15     17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 20     9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6400800" y="1960418"/>
            <a:ext cx="9144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390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315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2133600" y="3810000"/>
            <a:ext cx="9144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400" b="1"/>
              <a:t>390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GB" sz="2400" b="1"/>
              <a:t>315</a:t>
            </a:r>
            <a:endParaRPr lang="en-US" sz="2400" b="1" dirty="0"/>
          </a:p>
        </p:txBody>
      </p:sp>
      <p:sp>
        <p:nvSpPr>
          <p:cNvPr id="10" name="Double Bracket 9"/>
          <p:cNvSpPr/>
          <p:nvPr/>
        </p:nvSpPr>
        <p:spPr>
          <a:xfrm>
            <a:off x="5105400" y="3837709"/>
            <a:ext cx="9144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1" name="Double Bracket 10"/>
          <p:cNvSpPr/>
          <p:nvPr/>
        </p:nvSpPr>
        <p:spPr>
          <a:xfrm>
            <a:off x="4724400" y="2112818"/>
            <a:ext cx="7620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7907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 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9600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84373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key = 3, Replaces each letter by 3rd letter.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Caeser</a:t>
            </a:r>
            <a:r>
              <a:rPr lang="en-US" dirty="0"/>
              <a:t> Cipher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3276600"/>
            <a:ext cx="852271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56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use mathematic operation: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C00000"/>
                </a:solidFill>
              </a:rPr>
              <a:t>Encryption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dirty="0"/>
              <a:t>       </a:t>
            </a:r>
            <a:r>
              <a:rPr lang="en-US" dirty="0" err="1"/>
              <a:t>cipherText</a:t>
            </a:r>
            <a:r>
              <a:rPr lang="en-US" dirty="0"/>
              <a:t>= (plaintext + key) mod 26</a:t>
            </a:r>
          </a:p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C00000"/>
                </a:solidFill>
              </a:rPr>
              <a:t>Decryption</a:t>
            </a:r>
            <a:r>
              <a:rPr lang="en-US" dirty="0"/>
              <a:t>: </a:t>
            </a:r>
          </a:p>
          <a:p>
            <a:pPr marL="109728" indent="0">
              <a:buNone/>
            </a:pPr>
            <a:r>
              <a:rPr lang="en-US" dirty="0"/>
              <a:t>       plaintext= (</a:t>
            </a:r>
            <a:r>
              <a:rPr lang="en-US" dirty="0" err="1"/>
              <a:t>ciphertext</a:t>
            </a:r>
            <a:r>
              <a:rPr lang="en-US" dirty="0"/>
              <a:t> - key) mod 26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Caeser</a:t>
            </a:r>
            <a:r>
              <a:rPr lang="en-US" dirty="0"/>
              <a:t> Cipher (Cont.)</a:t>
            </a:r>
          </a:p>
        </p:txBody>
      </p:sp>
      <p:pic>
        <p:nvPicPr>
          <p:cNvPr id="1028" name="Picture 4" descr="https://www.learner.org/courses/learningmath/algebra/images/session9/9d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13564"/>
            <a:ext cx="7467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2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686800" cy="4995672"/>
          </a:xfrm>
        </p:spPr>
        <p:txBody>
          <a:bodyPr/>
          <a:lstStyle/>
          <a:p>
            <a:r>
              <a:rPr lang="en-US" dirty="0"/>
              <a:t>each plaintext letter maps to a different random </a:t>
            </a:r>
            <a:r>
              <a:rPr lang="en-US" dirty="0" err="1"/>
              <a:t>ciphertext</a:t>
            </a:r>
            <a:r>
              <a:rPr lang="en-US" dirty="0"/>
              <a:t> letter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encrypt “Hello” using </a:t>
            </a:r>
            <a:r>
              <a:rPr lang="en-US" dirty="0" err="1"/>
              <a:t>Monoalphabetic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Ciphertext</a:t>
            </a:r>
            <a:r>
              <a:rPr lang="en-US" dirty="0"/>
              <a:t>= </a:t>
            </a:r>
            <a:r>
              <a:rPr lang="en-US" dirty="0" err="1"/>
              <a:t>cwggx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Monoalphabetic</a:t>
            </a:r>
            <a:r>
              <a:rPr lang="en-US" dirty="0"/>
              <a:t> Cipher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534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31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1328"/>
            <a:ext cx="8305800" cy="5071872"/>
          </a:xfrm>
        </p:spPr>
        <p:txBody>
          <a:bodyPr/>
          <a:lstStyle/>
          <a:p>
            <a:r>
              <a:rPr lang="en-US" dirty="0"/>
              <a:t>In order to encrypt a message using the Hill cipher, the sender and receiver must first agree upon a key matrix  of size </a:t>
            </a:r>
            <a:r>
              <a:rPr lang="en-US" i="1" dirty="0"/>
              <a:t>n</a:t>
            </a:r>
            <a:r>
              <a:rPr lang="en-US" dirty="0"/>
              <a:t> x 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the following example  key matrix  is a 2 x 2 matrix and the message will be enciphered in blocks of 2 characters. 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Cipher</a:t>
            </a:r>
          </a:p>
        </p:txBody>
      </p:sp>
    </p:spTree>
    <p:extLst>
      <p:ext uri="{BB962C8B-B14F-4D97-AF65-F5344CB8AC3E}">
        <p14:creationId xmlns:p14="http://schemas.microsoft.com/office/powerpoint/2010/main" val="22542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514807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Plaintext</a:t>
            </a:r>
            <a:r>
              <a:rPr lang="en-US" dirty="0"/>
              <a:t>:  HEAD</a:t>
            </a:r>
          </a:p>
          <a:p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key =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Cipher (Example)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4" y="2438400"/>
            <a:ext cx="193726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22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Ciphertext</a:t>
            </a:r>
            <a:r>
              <a:rPr lang="en-US" dirty="0"/>
              <a:t> = key * plaintext</a:t>
            </a:r>
          </a:p>
          <a:p>
            <a:pPr marL="109728" indent="0">
              <a:buNone/>
            </a:pPr>
            <a:r>
              <a:rPr lang="en-GB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 (HE)   =                    </a:t>
            </a:r>
            <a:r>
              <a:rPr lang="en-US"/>
              <a:t>*           </a:t>
            </a:r>
            <a:r>
              <a:rPr lang="en-GB"/>
              <a:t>*             =    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US"/>
              <a:t>E</a:t>
            </a:r>
            <a:r>
              <a:rPr lang="en-US" dirty="0"/>
              <a:t>(HE)  </a:t>
            </a:r>
            <a:r>
              <a:rPr lang="en-US"/>
              <a:t>=   </a:t>
            </a:r>
            <a:r>
              <a:rPr lang="en-GB"/>
              <a:t>         </a:t>
            </a:r>
            <a:r>
              <a:rPr lang="en-US"/>
              <a:t>         </a:t>
            </a:r>
            <a:r>
              <a:rPr lang="en-US" dirty="0"/>
              <a:t>mod 26 </a:t>
            </a:r>
            <a:r>
              <a:rPr lang="en-US"/>
              <a:t>=     </a:t>
            </a:r>
            <a:r>
              <a:rPr lang="en-GB"/>
              <a:t>         </a:t>
            </a:r>
            <a:r>
              <a:rPr lang="en-US"/>
              <a:t>     </a:t>
            </a:r>
            <a:r>
              <a:rPr lang="en-US" dirty="0"/>
              <a:t>= HI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109728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Hill Cipher (solution)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encryption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35" y="2162175"/>
            <a:ext cx="193726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11133"/>
            <a:ext cx="8229600" cy="1361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uble Bracket 6"/>
          <p:cNvSpPr/>
          <p:nvPr/>
        </p:nvSpPr>
        <p:spPr>
          <a:xfrm>
            <a:off x="6324600" y="2162175"/>
            <a:ext cx="7620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33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34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7" y="2162175"/>
            <a:ext cx="6572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Double Bracket 13"/>
          <p:cNvSpPr/>
          <p:nvPr/>
        </p:nvSpPr>
        <p:spPr>
          <a:xfrm>
            <a:off x="2551608" y="3581400"/>
            <a:ext cx="762000" cy="1295400"/>
          </a:xfrm>
          <a:prstGeom prst="bracketPair">
            <a:avLst>
              <a:gd name="adj" fmla="val 348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33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5" name="Double Bracket 14"/>
          <p:cNvSpPr/>
          <p:nvPr/>
        </p:nvSpPr>
        <p:spPr>
          <a:xfrm>
            <a:off x="5414962" y="3733800"/>
            <a:ext cx="7620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9393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 (AD)  =                     </a:t>
            </a:r>
            <a:r>
              <a:rPr lang="en-US"/>
              <a:t>*            </a:t>
            </a:r>
            <a:r>
              <a:rPr lang="en-GB"/>
              <a:t>*            =        </a:t>
            </a:r>
            <a:r>
              <a:rPr lang="en-US"/>
              <a:t>           </a:t>
            </a:r>
            <a:r>
              <a:rPr lang="en-US" dirty="0"/>
              <a:t>= JP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</a:t>
            </a:r>
            <a:r>
              <a:rPr lang="en-US" dirty="0" err="1"/>
              <a:t>ciphertext</a:t>
            </a:r>
            <a:r>
              <a:rPr lang="en-US" dirty="0"/>
              <a:t> = </a:t>
            </a:r>
            <a:r>
              <a:rPr lang="en-US" sz="2800" dirty="0"/>
              <a:t>HIJP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Hill Cipher (solution)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encryption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33" y="1676400"/>
            <a:ext cx="193726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80" y="1643928"/>
            <a:ext cx="7239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uble Bracket 5"/>
          <p:cNvSpPr/>
          <p:nvPr/>
        </p:nvSpPr>
        <p:spPr>
          <a:xfrm>
            <a:off x="6684818" y="1549111"/>
            <a:ext cx="7620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9231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9956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Plaintext= invers( Key) * </a:t>
            </a:r>
            <a:r>
              <a:rPr lang="en-US" dirty="0" err="1"/>
              <a:t>ciphertext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Solution: </a:t>
            </a:r>
          </a:p>
          <a:p>
            <a:pPr marL="109728" indent="0">
              <a:buNone/>
            </a:pPr>
            <a:r>
              <a:rPr lang="en-US" dirty="0"/>
              <a:t>1- calculate </a:t>
            </a:r>
            <a:r>
              <a:rPr lang="en-US" dirty="0" err="1"/>
              <a:t>determinated</a:t>
            </a:r>
            <a:r>
              <a:rPr lang="en-US" dirty="0"/>
              <a:t> value</a:t>
            </a:r>
          </a:p>
          <a:p>
            <a:pPr marL="109728" indent="0">
              <a:buNone/>
            </a:pPr>
            <a:r>
              <a:rPr lang="en-US" dirty="0"/>
              <a:t>2- find value multiplied by </a:t>
            </a:r>
            <a:r>
              <a:rPr lang="en-US" dirty="0" err="1"/>
              <a:t>determinated</a:t>
            </a:r>
            <a:r>
              <a:rPr lang="en-US" dirty="0"/>
              <a:t> value to obtain mod of this value is equal 1.</a:t>
            </a:r>
          </a:p>
          <a:p>
            <a:pPr marL="109728" indent="0">
              <a:buNone/>
            </a:pPr>
            <a:r>
              <a:rPr lang="en-US" dirty="0"/>
              <a:t>3- calculate invers of key matrix mod 26</a:t>
            </a:r>
          </a:p>
          <a:p>
            <a:pPr marL="109728" indent="0">
              <a:buNone/>
            </a:pPr>
            <a:r>
              <a:rPr lang="en-US" dirty="0"/>
              <a:t>4- multiply results from step 2 by result from3.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Hill Cipher (solution)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decryption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2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302</TotalTime>
  <Words>432</Words>
  <Application>Microsoft Office PowerPoint</Application>
  <PresentationFormat>On-screen Show (4:3)</PresentationFormat>
  <Paragraphs>167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Network Security </vt:lpstr>
      <vt:lpstr>Caeser Cipher </vt:lpstr>
      <vt:lpstr>Caeser Cipher (Cont.)</vt:lpstr>
      <vt:lpstr>Monoalphabetic Cipher</vt:lpstr>
      <vt:lpstr>Hill Cipher</vt:lpstr>
      <vt:lpstr>Hill Cipher (Example)</vt:lpstr>
      <vt:lpstr>Hill Cipher (solution) encryption</vt:lpstr>
      <vt:lpstr>Hill Cipher (solution) encryption</vt:lpstr>
      <vt:lpstr>Hill Cipher (solution) decryption </vt:lpstr>
      <vt:lpstr>1- calculate determinated value</vt:lpstr>
      <vt:lpstr>3- calculate mod of invers of key matrix mod 26</vt:lpstr>
      <vt:lpstr>4- multiply results from step 2 by result from 3.</vt:lpstr>
      <vt:lpstr>Solution (Cont.)</vt:lpstr>
      <vt:lpstr>Solution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engRehab</dc:creator>
  <cp:lastModifiedBy>rehab.hosne@fcis.bsu.edu.eg</cp:lastModifiedBy>
  <cp:revision>31</cp:revision>
  <dcterms:created xsi:type="dcterms:W3CDTF">2006-08-16T00:00:00Z</dcterms:created>
  <dcterms:modified xsi:type="dcterms:W3CDTF">2020-11-19T10:51:02Z</dcterms:modified>
</cp:coreProperties>
</file>