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5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7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A552D-4DF3-4A99-A153-A572050F9D69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2CA2-9D9C-4CDA-8BA1-BEA4A6416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1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7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2EAC-3F4E-49D8-BA77-734821B219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er-process_commun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Lecture 1</a:t>
            </a:r>
            <a:br>
              <a:rPr lang="en-US" b="1" dirty="0" smtClean="0"/>
            </a:br>
            <a:r>
              <a:rPr lang="en-US" sz="4400" b="1" dirty="0" smtClean="0"/>
              <a:t>Multithreaded Programming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680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Context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concept of </a:t>
            </a:r>
            <a:r>
              <a:rPr lang="en-US" i="1" dirty="0"/>
              <a:t>context switching </a:t>
            </a:r>
            <a:r>
              <a:rPr lang="en-US" dirty="0"/>
              <a:t>is integral to threading.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hardware timer is used by the </a:t>
            </a:r>
            <a:r>
              <a:rPr lang="en-US" dirty="0" smtClean="0"/>
              <a:t>processor to </a:t>
            </a:r>
            <a:r>
              <a:rPr lang="en-US" dirty="0"/>
              <a:t>determine the end of the </a:t>
            </a:r>
            <a:r>
              <a:rPr lang="en-US" dirty="0" err="1"/>
              <a:t>timeslice</a:t>
            </a:r>
            <a:r>
              <a:rPr lang="en-US" dirty="0"/>
              <a:t> for each thread.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timer signals at the end of the </a:t>
            </a:r>
            <a:r>
              <a:rPr lang="en-US" dirty="0" err="1"/>
              <a:t>timeslice</a:t>
            </a:r>
            <a:r>
              <a:rPr lang="en-US" dirty="0"/>
              <a:t> and </a:t>
            </a:r>
            <a:r>
              <a:rPr lang="en-US" dirty="0" smtClean="0"/>
              <a:t>in turn the processor saves all information required for the current thread onto a stack. Then the processor moves </a:t>
            </a:r>
            <a:r>
              <a:rPr lang="en-US" dirty="0"/>
              <a:t>this information from the stack into a </a:t>
            </a:r>
            <a:r>
              <a:rPr lang="en-US" dirty="0" smtClean="0"/>
              <a:t>predefined </a:t>
            </a:r>
            <a:r>
              <a:rPr lang="en-US" dirty="0"/>
              <a:t>data structure called a context structure. </a:t>
            </a:r>
            <a:endParaRPr lang="en-US" dirty="0" smtClean="0"/>
          </a:p>
          <a:p>
            <a:r>
              <a:rPr lang="en-US" dirty="0" smtClean="0"/>
              <a:t>When the </a:t>
            </a:r>
            <a:r>
              <a:rPr lang="en-US" dirty="0"/>
              <a:t>processor wants to switch back to a previously executing thread, it transfers all the information </a:t>
            </a:r>
            <a:r>
              <a:rPr lang="en-US" dirty="0" smtClean="0"/>
              <a:t>from the </a:t>
            </a:r>
            <a:r>
              <a:rPr lang="en-US" dirty="0"/>
              <a:t>context structure associated with the thread to the </a:t>
            </a:r>
            <a:r>
              <a:rPr lang="en-US" dirty="0" smtClean="0"/>
              <a:t>stack.</a:t>
            </a:r>
          </a:p>
        </p:txBody>
      </p:sp>
    </p:spTree>
    <p:extLst>
      <p:ext uri="{BB962C8B-B14F-4D97-AF65-F5344CB8AC3E}">
        <p14:creationId xmlns:p14="http://schemas.microsoft.com/office/powerpoint/2010/main" val="35688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1292"/>
            <a:ext cx="10515600" cy="521567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advantages of thread-based multitasking as compared </a:t>
            </a:r>
            <a:r>
              <a:rPr lang="en-US" dirty="0" smtClean="0"/>
              <a:t>to process-based multitasking :</a:t>
            </a:r>
          </a:p>
          <a:p>
            <a:pPr lvl="1"/>
            <a:r>
              <a:rPr lang="en-US" dirty="0" smtClean="0"/>
              <a:t>Threads </a:t>
            </a:r>
            <a:r>
              <a:rPr lang="en-US" dirty="0"/>
              <a:t>share the same address space.</a:t>
            </a:r>
          </a:p>
          <a:p>
            <a:pPr lvl="1"/>
            <a:r>
              <a:rPr lang="en-US" dirty="0" smtClean="0"/>
              <a:t>Context-switching </a:t>
            </a:r>
            <a:r>
              <a:rPr lang="en-US" dirty="0"/>
              <a:t>between threads is normally inexpensive.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between threads is normally inexpensive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Java supports thread-based multitasking .</a:t>
            </a:r>
          </a:p>
        </p:txBody>
      </p:sp>
    </p:spTree>
    <p:extLst>
      <p:ext uri="{BB962C8B-B14F-4D97-AF65-F5344CB8AC3E}">
        <p14:creationId xmlns:p14="http://schemas.microsoft.com/office/powerpoint/2010/main" val="26067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Applications are typically divided into processes during the design phase, and a master process </a:t>
            </a:r>
            <a:r>
              <a:rPr lang="en-US" dirty="0" smtClean="0"/>
              <a:t>explicitly spawns sub-processes </a:t>
            </a:r>
            <a:r>
              <a:rPr lang="en-US" dirty="0"/>
              <a:t>when it makes sense to logically separate </a:t>
            </a:r>
            <a:r>
              <a:rPr lang="en-US" dirty="0" smtClean="0"/>
              <a:t>significant </a:t>
            </a:r>
            <a:r>
              <a:rPr lang="en-US" dirty="0"/>
              <a:t>application functionalities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are </a:t>
            </a:r>
            <a:r>
              <a:rPr lang="en-US" dirty="0"/>
              <a:t>an architectural construct. </a:t>
            </a:r>
            <a:endParaRPr lang="en-US" dirty="0" smtClean="0"/>
          </a:p>
          <a:p>
            <a:r>
              <a:rPr lang="en-US" dirty="0" smtClean="0"/>
              <a:t>Thread </a:t>
            </a:r>
            <a:r>
              <a:rPr lang="en-US" dirty="0"/>
              <a:t>is a coding construct </a:t>
            </a:r>
            <a:r>
              <a:rPr lang="en-US" dirty="0" smtClean="0"/>
              <a:t>that does </a:t>
            </a:r>
            <a:r>
              <a:rPr lang="en-US" dirty="0"/>
              <a:t>not affect the architecture of an application.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single process might contain multiple </a:t>
            </a:r>
            <a:r>
              <a:rPr lang="en-US" dirty="0" smtClean="0"/>
              <a:t>threads.</a:t>
            </a:r>
          </a:p>
          <a:p>
            <a:r>
              <a:rPr lang="en-US" dirty="0"/>
              <a:t>All threads within a process share the same state and same memory space, and can </a:t>
            </a:r>
            <a:r>
              <a:rPr lang="en-US" dirty="0" smtClean="0"/>
              <a:t>communicate with </a:t>
            </a:r>
            <a:r>
              <a:rPr lang="en-US" dirty="0"/>
              <a:t>each other directly, because they share the same variables.</a:t>
            </a:r>
          </a:p>
        </p:txBody>
      </p:sp>
    </p:spTree>
    <p:extLst>
      <p:ext uri="{BB962C8B-B14F-4D97-AF65-F5344CB8AC3E}">
        <p14:creationId xmlns:p14="http://schemas.microsoft.com/office/powerpoint/2010/main" val="14025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</a:t>
            </a:r>
            <a:r>
              <a:rPr lang="en-US" b="1" dirty="0"/>
              <a:t>with master </a:t>
            </a:r>
            <a:r>
              <a:rPr lang="en-US" b="1" dirty="0" smtClean="0"/>
              <a:t>and children </a:t>
            </a:r>
            <a:r>
              <a:rPr lang="en-US" b="1" dirty="0"/>
              <a:t>threads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2" y="1433512"/>
            <a:ext cx="9718430" cy="50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7350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Threads are objects in the Java language. They can be created by using two different </a:t>
            </a:r>
            <a:r>
              <a:rPr lang="en-US" dirty="0" smtClean="0"/>
              <a:t>mechanisms: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Create a class that </a:t>
            </a:r>
            <a:r>
              <a:rPr lang="en-US" b="1" dirty="0"/>
              <a:t>extends</a:t>
            </a:r>
            <a:r>
              <a:rPr lang="en-US" dirty="0"/>
              <a:t> the standard </a:t>
            </a:r>
            <a:r>
              <a:rPr lang="en-US" b="1" i="1" dirty="0"/>
              <a:t>Thread</a:t>
            </a:r>
            <a:r>
              <a:rPr lang="en-US" i="1" dirty="0"/>
              <a:t> </a:t>
            </a:r>
            <a:r>
              <a:rPr lang="en-US" dirty="0"/>
              <a:t>class.</a:t>
            </a:r>
          </a:p>
          <a:p>
            <a:pPr marL="0" indent="0">
              <a:buNone/>
            </a:pPr>
            <a:r>
              <a:rPr lang="en-US" dirty="0"/>
              <a:t>2. Create a class that </a:t>
            </a:r>
            <a:r>
              <a:rPr lang="en-US" b="1" dirty="0"/>
              <a:t>implements</a:t>
            </a:r>
            <a:r>
              <a:rPr lang="en-US" dirty="0"/>
              <a:t> the standard </a:t>
            </a:r>
            <a:r>
              <a:rPr lang="en-US" b="1" i="1" dirty="0"/>
              <a:t>Runnable</a:t>
            </a:r>
            <a:r>
              <a:rPr lang="en-US" i="1" dirty="0"/>
              <a:t> </a:t>
            </a:r>
            <a:r>
              <a:rPr lang="en-US" dirty="0"/>
              <a:t>interface.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09" y="3479189"/>
            <a:ext cx="9585811" cy="30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hread </a:t>
            </a:r>
            <a:r>
              <a:rPr lang="en-US" dirty="0"/>
              <a:t>can be </a:t>
            </a:r>
            <a:r>
              <a:rPr lang="en-US" dirty="0" smtClean="0"/>
              <a:t>defined by:</a:t>
            </a:r>
          </a:p>
          <a:p>
            <a:pPr lvl="1"/>
            <a:r>
              <a:rPr lang="en-US" dirty="0" smtClean="0"/>
              <a:t>Extending </a:t>
            </a:r>
            <a:r>
              <a:rPr lang="en-US" dirty="0"/>
              <a:t>the </a:t>
            </a:r>
            <a:r>
              <a:rPr lang="en-US" dirty="0" err="1"/>
              <a:t>java.lang.Thread</a:t>
            </a:r>
            <a:r>
              <a:rPr lang="en-US" dirty="0"/>
              <a:t> </a:t>
            </a:r>
            <a:r>
              <a:rPr lang="en-US" dirty="0" smtClean="0"/>
              <a:t>class, or 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/>
              <a:t>the </a:t>
            </a:r>
            <a:r>
              <a:rPr lang="en-US" dirty="0" err="1"/>
              <a:t>java.lang.Runnable</a:t>
            </a:r>
            <a:r>
              <a:rPr lang="en-US" dirty="0"/>
              <a:t>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The </a:t>
            </a:r>
            <a:r>
              <a:rPr lang="en-US" dirty="0"/>
              <a:t>run() method should </a:t>
            </a:r>
            <a:r>
              <a:rPr lang="en-US" dirty="0" smtClean="0"/>
              <a:t>be overridden </a:t>
            </a:r>
            <a:r>
              <a:rPr lang="en-US" dirty="0"/>
              <a:t>and should contain the code that will be executed by the new thread.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must be </a:t>
            </a:r>
            <a:r>
              <a:rPr lang="en-US" dirty="0" smtClean="0"/>
              <a:t>public with </a:t>
            </a:r>
            <a:r>
              <a:rPr lang="en-US" dirty="0"/>
              <a:t>a void return type and should not take any arguments. </a:t>
            </a:r>
          </a:p>
        </p:txBody>
      </p:sp>
    </p:spTree>
    <p:extLst>
      <p:ext uri="{BB962C8B-B14F-4D97-AF65-F5344CB8AC3E}">
        <p14:creationId xmlns:p14="http://schemas.microsoft.com/office/powerpoint/2010/main" val="32746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Extending the 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Create a class by extending the Thread class and override the run() method: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extends Thread {</a:t>
            </a:r>
          </a:p>
          <a:p>
            <a:pPr marL="914400" lvl="2" indent="0">
              <a:buNone/>
            </a:pPr>
            <a:r>
              <a:rPr lang="en-US" dirty="0"/>
              <a:t>public void run() 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thread body of execution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2. Create a thread object: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dirty="0"/>
              <a:t>thr1 = new </a:t>
            </a:r>
            <a:r>
              <a:rPr lang="en-US" dirty="0" err="1"/>
              <a:t>MyThread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3. Start Execution of created thread:</a:t>
            </a:r>
          </a:p>
          <a:p>
            <a:pPr marL="0" indent="0">
              <a:buNone/>
            </a:pPr>
            <a:r>
              <a:rPr lang="en-US" dirty="0" smtClean="0"/>
              <a:t>	thr1.start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608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/* ThreadEx1.java: A simple program creating and invoking a thread object by</a:t>
            </a:r>
          </a:p>
          <a:p>
            <a:pPr marL="0" indent="0">
              <a:buNone/>
            </a:pPr>
            <a:r>
              <a:rPr lang="en-US" dirty="0"/>
              <a:t>extending the standard Thread class. */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extends Thread {</a:t>
            </a:r>
          </a:p>
          <a:p>
            <a:pPr marL="457200" lvl="1" indent="0">
              <a:buNone/>
            </a:pPr>
            <a:r>
              <a:rPr lang="en-US" dirty="0"/>
              <a:t>public void run()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(“ this thread is running ... 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ThreadEx1 {</a:t>
            </a:r>
          </a:p>
          <a:p>
            <a:pPr marL="457200" lvl="1" indent="0">
              <a:buNone/>
            </a:pPr>
            <a:r>
              <a:rPr lang="en-US" dirty="0"/>
              <a:t>public static void main(String [] </a:t>
            </a:r>
            <a:r>
              <a:rPr lang="en-US" dirty="0" err="1"/>
              <a:t>args</a:t>
            </a:r>
            <a:r>
              <a:rPr lang="en-US" dirty="0"/>
              <a:t> ) {</a:t>
            </a:r>
          </a:p>
          <a:p>
            <a:pPr marL="914400" lvl="2" indent="0">
              <a:buNone/>
            </a:pPr>
            <a:r>
              <a:rPr lang="en-US" dirty="0" err="1"/>
              <a:t>MyThread</a:t>
            </a:r>
            <a:r>
              <a:rPr lang="en-US" dirty="0"/>
              <a:t> t = new </a:t>
            </a:r>
            <a:r>
              <a:rPr lang="en-US" dirty="0" err="1"/>
              <a:t>MyThread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the Runnable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55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Create a class that implements the interface Runnable and override run() method: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implements Runnable {</a:t>
            </a:r>
          </a:p>
          <a:p>
            <a:pPr marL="914400" lvl="2" indent="0">
              <a:buNone/>
            </a:pPr>
            <a:r>
              <a:rPr lang="en-US" dirty="0"/>
              <a:t>…</a:t>
            </a:r>
          </a:p>
          <a:p>
            <a:pPr marL="914400" lvl="2" indent="0">
              <a:buNone/>
            </a:pPr>
            <a:r>
              <a:rPr lang="en-US" dirty="0"/>
              <a:t>public void run() {</a:t>
            </a:r>
          </a:p>
          <a:p>
            <a:pPr marL="914400" lvl="2" indent="0">
              <a:buNone/>
            </a:pPr>
            <a:r>
              <a:rPr lang="en-US" dirty="0" smtClean="0"/>
              <a:t>	// </a:t>
            </a:r>
            <a:r>
              <a:rPr lang="en-US" dirty="0"/>
              <a:t>thread body of execution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2. Creating Object:</a:t>
            </a:r>
          </a:p>
          <a:p>
            <a:pPr marL="457200" lvl="1" indent="0">
              <a:buNone/>
            </a:pPr>
            <a:r>
              <a:rPr lang="en-US" dirty="0" err="1"/>
              <a:t>MyThread</a:t>
            </a:r>
            <a:r>
              <a:rPr lang="en-US" dirty="0"/>
              <a:t> </a:t>
            </a:r>
            <a:r>
              <a:rPr lang="en-US" dirty="0" err="1"/>
              <a:t>myObject</a:t>
            </a:r>
            <a:r>
              <a:rPr lang="en-US" dirty="0"/>
              <a:t> = new </a:t>
            </a:r>
            <a:r>
              <a:rPr lang="en-US" dirty="0" err="1"/>
              <a:t>MyThread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3. Creating Thread Object:</a:t>
            </a:r>
          </a:p>
          <a:p>
            <a:pPr marL="457200" lvl="1" indent="0">
              <a:buNone/>
            </a:pPr>
            <a:r>
              <a:rPr lang="en-US" dirty="0"/>
              <a:t>Thread thr1 = new Thread(</a:t>
            </a:r>
            <a:r>
              <a:rPr lang="en-US" dirty="0" err="1"/>
              <a:t>myObject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4. Start Execution:</a:t>
            </a:r>
          </a:p>
          <a:p>
            <a:pPr marL="457200" lvl="1" indent="0">
              <a:buNone/>
            </a:pPr>
            <a:r>
              <a:rPr lang="en-US" dirty="0"/>
              <a:t>thr1.start();</a:t>
            </a:r>
          </a:p>
        </p:txBody>
      </p:sp>
    </p:spTree>
    <p:extLst>
      <p:ext uri="{BB962C8B-B14F-4D97-AF65-F5344CB8AC3E}">
        <p14:creationId xmlns:p14="http://schemas.microsoft.com/office/powerpoint/2010/main" val="661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/* ThreadEx2.java: A simple program creating and invoking a thread object by</a:t>
            </a:r>
          </a:p>
          <a:p>
            <a:pPr marL="0" indent="0">
              <a:buNone/>
            </a:pPr>
            <a:r>
              <a:rPr lang="en-US" dirty="0"/>
              <a:t>implementing Runnable interface. */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implements Runnable {</a:t>
            </a:r>
          </a:p>
          <a:p>
            <a:pPr marL="457200" lvl="1" indent="0">
              <a:buNone/>
            </a:pPr>
            <a:r>
              <a:rPr lang="en-US" dirty="0"/>
              <a:t>public void run()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(“ this thread is running ... 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ThreadEx2 {</a:t>
            </a:r>
          </a:p>
          <a:p>
            <a:pPr marL="457200" lvl="1" indent="0">
              <a:buNone/>
            </a:pPr>
            <a:r>
              <a:rPr lang="en-US" dirty="0"/>
              <a:t>public static void main(String [] </a:t>
            </a:r>
            <a:r>
              <a:rPr lang="en-US" dirty="0" err="1"/>
              <a:t>args</a:t>
            </a:r>
            <a:r>
              <a:rPr lang="en-US" dirty="0"/>
              <a:t> ) {</a:t>
            </a:r>
          </a:p>
          <a:p>
            <a:pPr marL="914400" lvl="2" indent="0">
              <a:buNone/>
            </a:pPr>
            <a:r>
              <a:rPr lang="en-US" dirty="0"/>
              <a:t>Thread t = new Thread(new </a:t>
            </a:r>
            <a:r>
              <a:rPr lang="en-US" dirty="0" err="1"/>
              <a:t>MyThread</a:t>
            </a:r>
            <a:r>
              <a:rPr lang="en-US" dirty="0"/>
              <a:t>());</a:t>
            </a:r>
          </a:p>
          <a:p>
            <a:pPr marL="914400" lvl="2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operating systems hold more than one activity (program) in memory and the processor </a:t>
            </a:r>
            <a:r>
              <a:rPr lang="en-US" dirty="0" smtClean="0"/>
              <a:t>can switch </a:t>
            </a:r>
            <a:r>
              <a:rPr lang="en-US" dirty="0"/>
              <a:t>among all to execute them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Multitasking/</a:t>
            </a:r>
            <a:r>
              <a:rPr lang="en-US" i="1" dirty="0" err="1" smtClean="0"/>
              <a:t>MultiProcesses</a:t>
            </a:r>
            <a:r>
              <a:rPr lang="en-US" i="1" dirty="0" smtClean="0"/>
              <a:t>:</a:t>
            </a:r>
            <a:r>
              <a:rPr lang="en-US" dirty="0" smtClean="0"/>
              <a:t> is the </a:t>
            </a:r>
            <a:r>
              <a:rPr lang="en-US" dirty="0"/>
              <a:t>simultaneous occurrence of several </a:t>
            </a:r>
            <a:r>
              <a:rPr lang="en-US" dirty="0" smtClean="0"/>
              <a:t>activities</a:t>
            </a:r>
            <a:r>
              <a:rPr lang="en-US" dirty="0"/>
              <a:t> (program)</a:t>
            </a:r>
            <a:r>
              <a:rPr lang="en-US" dirty="0" smtClean="0"/>
              <a:t> </a:t>
            </a:r>
            <a:r>
              <a:rPr lang="en-US" dirty="0"/>
              <a:t>on a </a:t>
            </a:r>
            <a:r>
              <a:rPr lang="en-US" dirty="0" smtClean="0"/>
              <a:t>computer.</a:t>
            </a:r>
          </a:p>
          <a:p>
            <a:r>
              <a:rPr lang="en-US" dirty="0"/>
              <a:t>The operating system supports multitasking in a cooperative or preemptive manner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For example,</a:t>
            </a:r>
          </a:p>
          <a:p>
            <a:pPr marL="0" indent="0">
              <a:buNone/>
            </a:pPr>
            <a:r>
              <a:rPr lang="en-US" sz="2000" dirty="0" smtClean="0"/>
              <a:t>you </a:t>
            </a:r>
            <a:r>
              <a:rPr lang="en-US" sz="2000" dirty="0"/>
              <a:t>can open a fi le using MS Word and you can work on MS </a:t>
            </a:r>
            <a:r>
              <a:rPr lang="en-US" sz="2000" dirty="0" smtClean="0"/>
              <a:t>Access for creating your database. </a:t>
            </a:r>
          </a:p>
          <a:p>
            <a:pPr marL="0" indent="0">
              <a:buNone/>
            </a:pPr>
            <a:r>
              <a:rPr lang="en-US" sz="2000" dirty="0" smtClean="0"/>
              <a:t>Two applications are available in memory and the processor </a:t>
            </a:r>
            <a:r>
              <a:rPr lang="en-US" sz="2000" dirty="0"/>
              <a:t>(by means of the operating system) switches to the application you are actively working on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5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Java threads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38" y="1365005"/>
            <a:ext cx="9343292" cy="544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6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fld id="{778BDEA8-CCD1-487D-9FE0-B986505DAA28}" type="slidenum">
              <a:rPr lang="zh-CN" altLang="en-GB" sz="1400" smtClean="0"/>
              <a:pPr eaLnBrk="1" hangingPunct="1"/>
              <a:t>21</a:t>
            </a:fld>
            <a:endParaRPr lang="en-GB" altLang="zh-CN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2389"/>
            <a:ext cx="10515600" cy="1045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>
            <a:normAutofit/>
          </a:bodyPr>
          <a:lstStyle/>
          <a:p>
            <a:pPr algn="ctr" eaLnBrk="1" hangingPunct="1"/>
            <a:r>
              <a:rPr lang="en-US" sz="3600" b="1" dirty="0" smtClean="0"/>
              <a:t>Life Cycle of Thread</a:t>
            </a:r>
          </a:p>
        </p:txBody>
      </p:sp>
      <p:grpSp>
        <p:nvGrpSpPr>
          <p:cNvPr id="30724" name="Group 57"/>
          <p:cNvGrpSpPr>
            <a:grpSpLocks/>
          </p:cNvGrpSpPr>
          <p:nvPr/>
        </p:nvGrpSpPr>
        <p:grpSpPr bwMode="auto">
          <a:xfrm>
            <a:off x="1828800" y="1066800"/>
            <a:ext cx="9065683" cy="5638800"/>
            <a:chOff x="864" y="672"/>
            <a:chExt cx="4283" cy="3552"/>
          </a:xfrm>
        </p:grpSpPr>
        <p:sp>
          <p:nvSpPr>
            <p:cNvPr id="30725" name="Freeform 43"/>
            <p:cNvSpPr>
              <a:spLocks/>
            </p:cNvSpPr>
            <p:nvPr/>
          </p:nvSpPr>
          <p:spPr bwMode="auto">
            <a:xfrm>
              <a:off x="1195" y="1824"/>
              <a:ext cx="920" cy="528"/>
            </a:xfrm>
            <a:custGeom>
              <a:avLst/>
              <a:gdLst>
                <a:gd name="T0" fmla="*/ 629 w 680"/>
                <a:gd name="T1" fmla="*/ 4906 h 384"/>
                <a:gd name="T2" fmla="*/ 1170 w 680"/>
                <a:gd name="T3" fmla="*/ 1229 h 384"/>
                <a:gd name="T4" fmla="*/ 7633 w 680"/>
                <a:gd name="T5" fmla="*/ 0 h 384"/>
                <a:gd name="T6" fmla="*/ 0 60000 65536"/>
                <a:gd name="T7" fmla="*/ 0 60000 65536"/>
                <a:gd name="T8" fmla="*/ 0 60000 65536"/>
                <a:gd name="T9" fmla="*/ 0 w 680"/>
                <a:gd name="T10" fmla="*/ 0 h 384"/>
                <a:gd name="T11" fmla="*/ 680 w 68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0" h="384">
                  <a:moveTo>
                    <a:pt x="56" y="384"/>
                  </a:moveTo>
                  <a:cubicBezTo>
                    <a:pt x="28" y="272"/>
                    <a:pt x="0" y="160"/>
                    <a:pt x="104" y="96"/>
                  </a:cubicBezTo>
                  <a:cubicBezTo>
                    <a:pt x="208" y="32"/>
                    <a:pt x="444" y="16"/>
                    <a:pt x="68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6" name="Freeform 42"/>
            <p:cNvSpPr>
              <a:spLocks/>
            </p:cNvSpPr>
            <p:nvPr/>
          </p:nvSpPr>
          <p:spPr bwMode="auto">
            <a:xfrm>
              <a:off x="1347" y="2880"/>
              <a:ext cx="864" cy="592"/>
            </a:xfrm>
            <a:custGeom>
              <a:avLst/>
              <a:gdLst>
                <a:gd name="T0" fmla="*/ 864 w 864"/>
                <a:gd name="T1" fmla="*/ 528 h 592"/>
                <a:gd name="T2" fmla="*/ 432 w 864"/>
                <a:gd name="T3" fmla="*/ 576 h 592"/>
                <a:gd name="T4" fmla="*/ 192 w 864"/>
                <a:gd name="T5" fmla="*/ 432 h 592"/>
                <a:gd name="T6" fmla="*/ 0 w 864"/>
                <a:gd name="T7" fmla="*/ 0 h 5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592"/>
                <a:gd name="T14" fmla="*/ 864 w 864"/>
                <a:gd name="T15" fmla="*/ 592 h 5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592">
                  <a:moveTo>
                    <a:pt x="864" y="528"/>
                  </a:moveTo>
                  <a:cubicBezTo>
                    <a:pt x="704" y="560"/>
                    <a:pt x="544" y="592"/>
                    <a:pt x="432" y="576"/>
                  </a:cubicBezTo>
                  <a:cubicBezTo>
                    <a:pt x="320" y="560"/>
                    <a:pt x="264" y="528"/>
                    <a:pt x="192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7" name="Oval 3"/>
            <p:cNvSpPr>
              <a:spLocks noChangeArrowheads="1"/>
            </p:cNvSpPr>
            <p:nvPr/>
          </p:nvSpPr>
          <p:spPr bwMode="auto">
            <a:xfrm>
              <a:off x="994" y="672"/>
              <a:ext cx="742" cy="43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28" name="Oval 4"/>
            <p:cNvSpPr>
              <a:spLocks noChangeArrowheads="1"/>
            </p:cNvSpPr>
            <p:nvPr/>
          </p:nvSpPr>
          <p:spPr bwMode="auto">
            <a:xfrm>
              <a:off x="864" y="2352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29" name="Oval 6"/>
            <p:cNvSpPr>
              <a:spLocks noChangeArrowheads="1"/>
            </p:cNvSpPr>
            <p:nvPr/>
          </p:nvSpPr>
          <p:spPr bwMode="auto">
            <a:xfrm>
              <a:off x="2101" y="1348"/>
              <a:ext cx="1118" cy="76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30" name="Rectangle 7"/>
            <p:cNvSpPr>
              <a:spLocks noChangeArrowheads="1"/>
            </p:cNvSpPr>
            <p:nvPr/>
          </p:nvSpPr>
          <p:spPr bwMode="auto">
            <a:xfrm>
              <a:off x="1104" y="748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new</a:t>
              </a:r>
            </a:p>
          </p:txBody>
        </p:sp>
        <p:sp>
          <p:nvSpPr>
            <p:cNvPr id="30731" name="Rectangle 8"/>
            <p:cNvSpPr>
              <a:spLocks noChangeArrowheads="1"/>
            </p:cNvSpPr>
            <p:nvPr/>
          </p:nvSpPr>
          <p:spPr bwMode="auto">
            <a:xfrm>
              <a:off x="2403" y="1536"/>
              <a:ext cx="4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dirty="0"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30732" name="Line 13"/>
            <p:cNvSpPr>
              <a:spLocks noChangeShapeType="1"/>
            </p:cNvSpPr>
            <p:nvPr/>
          </p:nvSpPr>
          <p:spPr bwMode="auto">
            <a:xfrm>
              <a:off x="1635" y="1056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Rectangle 21"/>
            <p:cNvSpPr>
              <a:spLocks noChangeArrowheads="1"/>
            </p:cNvSpPr>
            <p:nvPr/>
          </p:nvSpPr>
          <p:spPr bwMode="auto">
            <a:xfrm>
              <a:off x="1587" y="1104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start()</a:t>
              </a:r>
            </a:p>
          </p:txBody>
        </p:sp>
        <p:sp>
          <p:nvSpPr>
            <p:cNvPr id="30734" name="Oval 23"/>
            <p:cNvSpPr>
              <a:spLocks noChangeArrowheads="1"/>
            </p:cNvSpPr>
            <p:nvPr/>
          </p:nvSpPr>
          <p:spPr bwMode="auto">
            <a:xfrm>
              <a:off x="1875" y="3076"/>
              <a:ext cx="1118" cy="76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2163" y="3216"/>
              <a:ext cx="6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30736" name="Oval 25"/>
            <p:cNvSpPr>
              <a:spLocks noChangeArrowheads="1"/>
            </p:cNvSpPr>
            <p:nvPr/>
          </p:nvSpPr>
          <p:spPr bwMode="auto">
            <a:xfrm>
              <a:off x="3747" y="3705"/>
              <a:ext cx="851" cy="51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37" name="Line 26"/>
            <p:cNvSpPr>
              <a:spLocks noChangeShapeType="1"/>
            </p:cNvSpPr>
            <p:nvPr/>
          </p:nvSpPr>
          <p:spPr bwMode="auto">
            <a:xfrm>
              <a:off x="2835" y="3753"/>
              <a:ext cx="91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3891" y="3801"/>
              <a:ext cx="4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dead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2979" y="3793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stop()</a:t>
              </a:r>
            </a:p>
          </p:txBody>
        </p:sp>
        <p:sp>
          <p:nvSpPr>
            <p:cNvPr id="30740" name="Freeform 29"/>
            <p:cNvSpPr>
              <a:spLocks/>
            </p:cNvSpPr>
            <p:nvPr/>
          </p:nvSpPr>
          <p:spPr bwMode="auto">
            <a:xfrm>
              <a:off x="1971" y="1968"/>
              <a:ext cx="336" cy="1104"/>
            </a:xfrm>
            <a:custGeom>
              <a:avLst/>
              <a:gdLst>
                <a:gd name="T0" fmla="*/ 59266 w 152"/>
                <a:gd name="T1" fmla="*/ 0 h 432"/>
                <a:gd name="T2" fmla="*/ 4658 w 152"/>
                <a:gd name="T3" fmla="*/ 436543 h 432"/>
                <a:gd name="T4" fmla="*/ 86670 w 152"/>
                <a:gd name="T5" fmla="*/ 785780 h 432"/>
                <a:gd name="T6" fmla="*/ 0 60000 65536"/>
                <a:gd name="T7" fmla="*/ 0 60000 65536"/>
                <a:gd name="T8" fmla="*/ 0 60000 65536"/>
                <a:gd name="T9" fmla="*/ 0 w 152"/>
                <a:gd name="T10" fmla="*/ 0 h 432"/>
                <a:gd name="T11" fmla="*/ 152 w 15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432">
                  <a:moveTo>
                    <a:pt x="104" y="0"/>
                  </a:moveTo>
                  <a:cubicBezTo>
                    <a:pt x="52" y="84"/>
                    <a:pt x="0" y="168"/>
                    <a:pt x="8" y="240"/>
                  </a:cubicBezTo>
                  <a:cubicBezTo>
                    <a:pt x="16" y="312"/>
                    <a:pt x="128" y="400"/>
                    <a:pt x="152" y="43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1" name="Freeform 31"/>
            <p:cNvSpPr>
              <a:spLocks/>
            </p:cNvSpPr>
            <p:nvPr/>
          </p:nvSpPr>
          <p:spPr bwMode="auto">
            <a:xfrm>
              <a:off x="2979" y="3456"/>
              <a:ext cx="1008" cy="297"/>
            </a:xfrm>
            <a:custGeom>
              <a:avLst/>
              <a:gdLst>
                <a:gd name="T0" fmla="*/ 0 w 816"/>
                <a:gd name="T1" fmla="*/ 3 h 448"/>
                <a:gd name="T2" fmla="*/ 2346 w 816"/>
                <a:gd name="T3" fmla="*/ 3 h 448"/>
                <a:gd name="T4" fmla="*/ 4424 w 816"/>
                <a:gd name="T5" fmla="*/ 17 h 448"/>
                <a:gd name="T6" fmla="*/ 0 60000 65536"/>
                <a:gd name="T7" fmla="*/ 0 60000 65536"/>
                <a:gd name="T8" fmla="*/ 0 60000 65536"/>
                <a:gd name="T9" fmla="*/ 0 w 816"/>
                <a:gd name="T10" fmla="*/ 0 h 448"/>
                <a:gd name="T11" fmla="*/ 816 w 816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448">
                  <a:moveTo>
                    <a:pt x="0" y="64"/>
                  </a:moveTo>
                  <a:cubicBezTo>
                    <a:pt x="148" y="32"/>
                    <a:pt x="296" y="0"/>
                    <a:pt x="432" y="64"/>
                  </a:cubicBezTo>
                  <a:cubicBezTo>
                    <a:pt x="568" y="128"/>
                    <a:pt x="744" y="384"/>
                    <a:pt x="816" y="44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2" name="Text Box 32"/>
            <p:cNvSpPr txBox="1">
              <a:spLocks noChangeArrowheads="1"/>
            </p:cNvSpPr>
            <p:nvPr/>
          </p:nvSpPr>
          <p:spPr bwMode="auto">
            <a:xfrm>
              <a:off x="1971" y="2640"/>
              <a:ext cx="44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AU" i="1"/>
                <a:t>dispatch</a:t>
              </a:r>
              <a:endParaRPr lang="en-US" i="1"/>
            </a:p>
          </p:txBody>
        </p:sp>
        <p:sp>
          <p:nvSpPr>
            <p:cNvPr id="30743" name="Text Box 33"/>
            <p:cNvSpPr txBox="1">
              <a:spLocks noChangeArrowheads="1"/>
            </p:cNvSpPr>
            <p:nvPr/>
          </p:nvSpPr>
          <p:spPr bwMode="auto">
            <a:xfrm>
              <a:off x="2966" y="3484"/>
              <a:ext cx="5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AU" i="1"/>
                <a:t>completion</a:t>
              </a:r>
              <a:endParaRPr lang="en-US" i="1"/>
            </a:p>
          </p:txBody>
        </p:sp>
        <p:sp>
          <p:nvSpPr>
            <p:cNvPr id="30744" name="Rectangle 35"/>
            <p:cNvSpPr>
              <a:spLocks noChangeArrowheads="1"/>
            </p:cNvSpPr>
            <p:nvPr/>
          </p:nvSpPr>
          <p:spPr bwMode="auto">
            <a:xfrm>
              <a:off x="1203" y="2976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wait()</a:t>
              </a:r>
            </a:p>
          </p:txBody>
        </p:sp>
        <p:sp>
          <p:nvSpPr>
            <p:cNvPr id="30745" name="Rectangle 36"/>
            <p:cNvSpPr>
              <a:spLocks noChangeArrowheads="1"/>
            </p:cNvSpPr>
            <p:nvPr/>
          </p:nvSpPr>
          <p:spPr bwMode="auto">
            <a:xfrm>
              <a:off x="867" y="2400"/>
              <a:ext cx="5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waiting</a:t>
              </a:r>
            </a:p>
          </p:txBody>
        </p:sp>
        <p:sp>
          <p:nvSpPr>
            <p:cNvPr id="30746" name="Oval 37"/>
            <p:cNvSpPr>
              <a:spLocks noChangeArrowheads="1"/>
            </p:cNvSpPr>
            <p:nvPr/>
          </p:nvSpPr>
          <p:spPr bwMode="auto">
            <a:xfrm>
              <a:off x="3174" y="2208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47" name="Rectangle 38"/>
            <p:cNvSpPr>
              <a:spLocks noChangeArrowheads="1"/>
            </p:cNvSpPr>
            <p:nvPr/>
          </p:nvSpPr>
          <p:spPr bwMode="auto">
            <a:xfrm>
              <a:off x="3174" y="2256"/>
              <a:ext cx="6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sleeping</a:t>
              </a:r>
            </a:p>
          </p:txBody>
        </p:sp>
        <p:sp>
          <p:nvSpPr>
            <p:cNvPr id="30748" name="Oval 39"/>
            <p:cNvSpPr>
              <a:spLocks noChangeArrowheads="1"/>
            </p:cNvSpPr>
            <p:nvPr/>
          </p:nvSpPr>
          <p:spPr bwMode="auto">
            <a:xfrm>
              <a:off x="4187" y="2208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49" name="Rectangle 40"/>
            <p:cNvSpPr>
              <a:spLocks noChangeArrowheads="1"/>
            </p:cNvSpPr>
            <p:nvPr/>
          </p:nvSpPr>
          <p:spPr bwMode="auto">
            <a:xfrm>
              <a:off x="4179" y="2313"/>
              <a:ext cx="6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blocked</a:t>
              </a:r>
            </a:p>
          </p:txBody>
        </p:sp>
        <p:sp>
          <p:nvSpPr>
            <p:cNvPr id="30750" name="Rectangle 41"/>
            <p:cNvSpPr>
              <a:spLocks noChangeArrowheads="1"/>
            </p:cNvSpPr>
            <p:nvPr/>
          </p:nvSpPr>
          <p:spPr bwMode="auto">
            <a:xfrm>
              <a:off x="915" y="1920"/>
              <a:ext cx="726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notify()</a:t>
              </a:r>
            </a:p>
          </p:txBody>
        </p:sp>
        <p:sp>
          <p:nvSpPr>
            <p:cNvPr id="30751" name="Line 45"/>
            <p:cNvSpPr>
              <a:spLocks noChangeShapeType="1"/>
            </p:cNvSpPr>
            <p:nvPr/>
          </p:nvSpPr>
          <p:spPr bwMode="auto">
            <a:xfrm flipV="1">
              <a:off x="2787" y="273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2" name="Rectangle 44"/>
            <p:cNvSpPr>
              <a:spLocks noChangeArrowheads="1"/>
            </p:cNvSpPr>
            <p:nvPr/>
          </p:nvSpPr>
          <p:spPr bwMode="auto">
            <a:xfrm>
              <a:off x="2835" y="2784"/>
              <a:ext cx="720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sleep()</a:t>
              </a:r>
            </a:p>
          </p:txBody>
        </p:sp>
        <p:sp>
          <p:nvSpPr>
            <p:cNvPr id="30753" name="Freeform 46"/>
            <p:cNvSpPr>
              <a:spLocks/>
            </p:cNvSpPr>
            <p:nvPr/>
          </p:nvSpPr>
          <p:spPr bwMode="auto">
            <a:xfrm>
              <a:off x="2931" y="2736"/>
              <a:ext cx="1584" cy="624"/>
            </a:xfrm>
            <a:custGeom>
              <a:avLst/>
              <a:gdLst>
                <a:gd name="T0" fmla="*/ 0 w 1536"/>
                <a:gd name="T1" fmla="*/ 1254 h 560"/>
                <a:gd name="T2" fmla="*/ 677 w 1536"/>
                <a:gd name="T3" fmla="*/ 1254 h 560"/>
                <a:gd name="T4" fmla="*/ 1595 w 1536"/>
                <a:gd name="T5" fmla="*/ 798 h 560"/>
                <a:gd name="T6" fmla="*/ 1966 w 1536"/>
                <a:gd name="T7" fmla="*/ 0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60"/>
                <a:gd name="T14" fmla="*/ 1536 w 1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60">
                  <a:moveTo>
                    <a:pt x="0" y="528"/>
                  </a:moveTo>
                  <a:cubicBezTo>
                    <a:pt x="160" y="544"/>
                    <a:pt x="320" y="560"/>
                    <a:pt x="528" y="528"/>
                  </a:cubicBezTo>
                  <a:cubicBezTo>
                    <a:pt x="736" y="496"/>
                    <a:pt x="1080" y="424"/>
                    <a:pt x="1248" y="336"/>
                  </a:cubicBezTo>
                  <a:cubicBezTo>
                    <a:pt x="1416" y="248"/>
                    <a:pt x="1476" y="124"/>
                    <a:pt x="15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4" name="Freeform 47"/>
            <p:cNvSpPr>
              <a:spLocks/>
            </p:cNvSpPr>
            <p:nvPr/>
          </p:nvSpPr>
          <p:spPr bwMode="auto">
            <a:xfrm>
              <a:off x="2979" y="1968"/>
              <a:ext cx="576" cy="240"/>
            </a:xfrm>
            <a:custGeom>
              <a:avLst/>
              <a:gdLst>
                <a:gd name="T0" fmla="*/ 576 w 576"/>
                <a:gd name="T1" fmla="*/ 240 h 240"/>
                <a:gd name="T2" fmla="*/ 480 w 576"/>
                <a:gd name="T3" fmla="*/ 48 h 240"/>
                <a:gd name="T4" fmla="*/ 0 w 576"/>
                <a:gd name="T5" fmla="*/ 0 h 240"/>
                <a:gd name="T6" fmla="*/ 0 60000 65536"/>
                <a:gd name="T7" fmla="*/ 0 60000 65536"/>
                <a:gd name="T8" fmla="*/ 0 60000 65536"/>
                <a:gd name="T9" fmla="*/ 0 w 576"/>
                <a:gd name="T10" fmla="*/ 0 h 240"/>
                <a:gd name="T11" fmla="*/ 576 w 57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40">
                  <a:moveTo>
                    <a:pt x="576" y="240"/>
                  </a:moveTo>
                  <a:cubicBezTo>
                    <a:pt x="576" y="164"/>
                    <a:pt x="576" y="88"/>
                    <a:pt x="480" y="48"/>
                  </a:cubicBezTo>
                  <a:cubicBezTo>
                    <a:pt x="384" y="8"/>
                    <a:pt x="72" y="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5" name="Text Box 49"/>
            <p:cNvSpPr txBox="1">
              <a:spLocks noChangeArrowheads="1"/>
            </p:cNvSpPr>
            <p:nvPr/>
          </p:nvSpPr>
          <p:spPr bwMode="auto">
            <a:xfrm>
              <a:off x="4083" y="3312"/>
              <a:ext cx="6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AU" i="1"/>
                <a:t>Block on I/O</a:t>
              </a:r>
              <a:endParaRPr lang="en-US" i="1"/>
            </a:p>
          </p:txBody>
        </p:sp>
        <p:sp>
          <p:nvSpPr>
            <p:cNvPr id="30756" name="Text Box 50"/>
            <p:cNvSpPr txBox="1">
              <a:spLocks noChangeArrowheads="1"/>
            </p:cNvSpPr>
            <p:nvPr/>
          </p:nvSpPr>
          <p:spPr bwMode="auto">
            <a:xfrm>
              <a:off x="4323" y="1344"/>
              <a:ext cx="7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AU" i="1"/>
                <a:t>I/O completed</a:t>
              </a:r>
              <a:endParaRPr lang="en-US" i="1"/>
            </a:p>
          </p:txBody>
        </p:sp>
        <p:sp>
          <p:nvSpPr>
            <p:cNvPr id="30757" name="Text Box 51"/>
            <p:cNvSpPr txBox="1">
              <a:spLocks noChangeArrowheads="1"/>
            </p:cNvSpPr>
            <p:nvPr/>
          </p:nvSpPr>
          <p:spPr bwMode="auto">
            <a:xfrm>
              <a:off x="3075" y="1804"/>
              <a:ext cx="6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AU" i="1"/>
                <a:t>Time expired/</a:t>
              </a:r>
              <a:br>
                <a:rPr lang="en-AU" i="1"/>
              </a:br>
              <a:r>
                <a:rPr lang="en-AU" i="1"/>
                <a:t>interrupted</a:t>
              </a:r>
              <a:endParaRPr lang="en-US" i="1"/>
            </a:p>
          </p:txBody>
        </p:sp>
        <p:sp>
          <p:nvSpPr>
            <p:cNvPr id="30758" name="Rectangle 52"/>
            <p:cNvSpPr>
              <a:spLocks noChangeArrowheads="1"/>
            </p:cNvSpPr>
            <p:nvPr/>
          </p:nvSpPr>
          <p:spPr bwMode="auto">
            <a:xfrm>
              <a:off x="3651" y="2976"/>
              <a:ext cx="91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suspend()</a:t>
              </a:r>
            </a:p>
          </p:txBody>
        </p:sp>
        <p:sp>
          <p:nvSpPr>
            <p:cNvPr id="30759" name="Freeform 54"/>
            <p:cNvSpPr>
              <a:spLocks/>
            </p:cNvSpPr>
            <p:nvPr/>
          </p:nvSpPr>
          <p:spPr bwMode="auto">
            <a:xfrm>
              <a:off x="3219" y="1560"/>
              <a:ext cx="1392" cy="648"/>
            </a:xfrm>
            <a:custGeom>
              <a:avLst/>
              <a:gdLst>
                <a:gd name="T0" fmla="*/ 1392 w 1392"/>
                <a:gd name="T1" fmla="*/ 648 h 648"/>
                <a:gd name="T2" fmla="*/ 1248 w 1392"/>
                <a:gd name="T3" fmla="*/ 216 h 648"/>
                <a:gd name="T4" fmla="*/ 912 w 1392"/>
                <a:gd name="T5" fmla="*/ 24 h 648"/>
                <a:gd name="T6" fmla="*/ 0 w 1392"/>
                <a:gd name="T7" fmla="*/ 72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648"/>
                <a:gd name="T14" fmla="*/ 1392 w 1392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648">
                  <a:moveTo>
                    <a:pt x="1392" y="648"/>
                  </a:moveTo>
                  <a:cubicBezTo>
                    <a:pt x="1360" y="484"/>
                    <a:pt x="1328" y="320"/>
                    <a:pt x="1248" y="216"/>
                  </a:cubicBezTo>
                  <a:cubicBezTo>
                    <a:pt x="1168" y="112"/>
                    <a:pt x="1120" y="48"/>
                    <a:pt x="912" y="24"/>
                  </a:cubicBezTo>
                  <a:cubicBezTo>
                    <a:pt x="704" y="0"/>
                    <a:pt x="352" y="36"/>
                    <a:pt x="0" y="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0" name="Rectangle 53"/>
            <p:cNvSpPr>
              <a:spLocks noChangeArrowheads="1"/>
            </p:cNvSpPr>
            <p:nvPr/>
          </p:nvSpPr>
          <p:spPr bwMode="auto">
            <a:xfrm>
              <a:off x="3987" y="1680"/>
              <a:ext cx="91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resume()</a:t>
              </a:r>
            </a:p>
          </p:txBody>
        </p:sp>
        <p:sp>
          <p:nvSpPr>
            <p:cNvPr id="30761" name="Freeform 55"/>
            <p:cNvSpPr>
              <a:spLocks/>
            </p:cNvSpPr>
            <p:nvPr/>
          </p:nvSpPr>
          <p:spPr bwMode="auto">
            <a:xfrm>
              <a:off x="2979" y="2736"/>
              <a:ext cx="1832" cy="744"/>
            </a:xfrm>
            <a:custGeom>
              <a:avLst/>
              <a:gdLst>
                <a:gd name="T0" fmla="*/ 0 w 1832"/>
                <a:gd name="T1" fmla="*/ 672 h 744"/>
                <a:gd name="T2" fmla="*/ 384 w 1832"/>
                <a:gd name="T3" fmla="*/ 672 h 744"/>
                <a:gd name="T4" fmla="*/ 912 w 1832"/>
                <a:gd name="T5" fmla="*/ 672 h 744"/>
                <a:gd name="T6" fmla="*/ 1440 w 1832"/>
                <a:gd name="T7" fmla="*/ 720 h 744"/>
                <a:gd name="T8" fmla="*/ 1776 w 1832"/>
                <a:gd name="T9" fmla="*/ 528 h 744"/>
                <a:gd name="T10" fmla="*/ 1776 w 1832"/>
                <a:gd name="T11" fmla="*/ 0 h 7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2"/>
                <a:gd name="T19" fmla="*/ 0 h 744"/>
                <a:gd name="T20" fmla="*/ 1832 w 1832"/>
                <a:gd name="T21" fmla="*/ 744 h 7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2" h="744">
                  <a:moveTo>
                    <a:pt x="0" y="672"/>
                  </a:moveTo>
                  <a:cubicBezTo>
                    <a:pt x="116" y="672"/>
                    <a:pt x="232" y="672"/>
                    <a:pt x="384" y="672"/>
                  </a:cubicBezTo>
                  <a:cubicBezTo>
                    <a:pt x="536" y="672"/>
                    <a:pt x="736" y="664"/>
                    <a:pt x="912" y="672"/>
                  </a:cubicBezTo>
                  <a:cubicBezTo>
                    <a:pt x="1088" y="680"/>
                    <a:pt x="1296" y="744"/>
                    <a:pt x="1440" y="720"/>
                  </a:cubicBezTo>
                  <a:cubicBezTo>
                    <a:pt x="1584" y="696"/>
                    <a:pt x="1720" y="648"/>
                    <a:pt x="1776" y="528"/>
                  </a:cubicBezTo>
                  <a:cubicBezTo>
                    <a:pt x="1832" y="408"/>
                    <a:pt x="1804" y="204"/>
                    <a:pt x="177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2" name="Freeform 56"/>
            <p:cNvSpPr>
              <a:spLocks/>
            </p:cNvSpPr>
            <p:nvPr/>
          </p:nvSpPr>
          <p:spPr bwMode="auto">
            <a:xfrm>
              <a:off x="3123" y="1304"/>
              <a:ext cx="2024" cy="952"/>
            </a:xfrm>
            <a:custGeom>
              <a:avLst/>
              <a:gdLst>
                <a:gd name="T0" fmla="*/ 1776 w 2024"/>
                <a:gd name="T1" fmla="*/ 952 h 952"/>
                <a:gd name="T2" fmla="*/ 1968 w 2024"/>
                <a:gd name="T3" fmla="*/ 664 h 952"/>
                <a:gd name="T4" fmla="*/ 1968 w 2024"/>
                <a:gd name="T5" fmla="*/ 328 h 952"/>
                <a:gd name="T6" fmla="*/ 1632 w 2024"/>
                <a:gd name="T7" fmla="*/ 40 h 952"/>
                <a:gd name="T8" fmla="*/ 384 w 2024"/>
                <a:gd name="T9" fmla="*/ 88 h 952"/>
                <a:gd name="T10" fmla="*/ 0 w 2024"/>
                <a:gd name="T11" fmla="*/ 184 h 9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4"/>
                <a:gd name="T19" fmla="*/ 0 h 952"/>
                <a:gd name="T20" fmla="*/ 2024 w 2024"/>
                <a:gd name="T21" fmla="*/ 952 h 9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4" h="952">
                  <a:moveTo>
                    <a:pt x="1776" y="952"/>
                  </a:moveTo>
                  <a:cubicBezTo>
                    <a:pt x="1856" y="860"/>
                    <a:pt x="1936" y="768"/>
                    <a:pt x="1968" y="664"/>
                  </a:cubicBezTo>
                  <a:cubicBezTo>
                    <a:pt x="2000" y="560"/>
                    <a:pt x="2024" y="432"/>
                    <a:pt x="1968" y="328"/>
                  </a:cubicBezTo>
                  <a:cubicBezTo>
                    <a:pt x="1912" y="224"/>
                    <a:pt x="1896" y="80"/>
                    <a:pt x="1632" y="40"/>
                  </a:cubicBezTo>
                  <a:cubicBezTo>
                    <a:pt x="1368" y="0"/>
                    <a:pt x="656" y="64"/>
                    <a:pt x="384" y="88"/>
                  </a:cubicBezTo>
                  <a:cubicBezTo>
                    <a:pt x="112" y="112"/>
                    <a:pt x="56" y="148"/>
                    <a:pt x="0" y="18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314431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operating system </a:t>
            </a:r>
            <a:r>
              <a:rPr lang="en-US" dirty="0"/>
              <a:t>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operating </a:t>
            </a:r>
            <a:r>
              <a:rPr lang="en-US" dirty="0" smtClean="0"/>
              <a:t>system supports </a:t>
            </a:r>
            <a:r>
              <a:rPr lang="en-US" dirty="0"/>
              <a:t>multitasking in a cooperative or preemptive manner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</a:t>
            </a:r>
            <a:r>
              <a:rPr lang="en-US" i="1" dirty="0"/>
              <a:t>cooperative multitasking </a:t>
            </a:r>
            <a:r>
              <a:rPr lang="en-US" dirty="0"/>
              <a:t>each </a:t>
            </a:r>
            <a:r>
              <a:rPr lang="en-US" dirty="0" smtClean="0"/>
              <a:t>application is </a:t>
            </a:r>
            <a:r>
              <a:rPr lang="en-US" dirty="0"/>
              <a:t>responsible for relinquishing control to the processor to enable it to execute the other </a:t>
            </a:r>
            <a:r>
              <a:rPr lang="en-US" dirty="0" smtClean="0"/>
              <a:t>application, as in earlier </a:t>
            </a:r>
            <a:r>
              <a:rPr lang="en-US" dirty="0"/>
              <a:t>versions of operating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In the preemptive </a:t>
            </a:r>
            <a:r>
              <a:rPr lang="en-US" dirty="0"/>
              <a:t>type multitasking, the processor is responsible for executing each application in a </a:t>
            </a:r>
            <a:r>
              <a:rPr lang="en-US" dirty="0" smtClean="0"/>
              <a:t>certain amount </a:t>
            </a:r>
            <a:r>
              <a:rPr lang="en-US" dirty="0"/>
              <a:t>of time called a </a:t>
            </a:r>
            <a:r>
              <a:rPr lang="en-US" i="1" dirty="0" smtClean="0"/>
              <a:t>time slice</a:t>
            </a:r>
            <a:r>
              <a:rPr lang="en-US" dirty="0" smtClean="0"/>
              <a:t>, as in </a:t>
            </a:r>
            <a:r>
              <a:rPr lang="en-US" dirty="0"/>
              <a:t>m</a:t>
            </a:r>
            <a:r>
              <a:rPr lang="en-US" dirty="0" smtClean="0"/>
              <a:t>odern </a:t>
            </a:r>
            <a:r>
              <a:rPr lang="en-US" dirty="0"/>
              <a:t>operating </a:t>
            </a:r>
            <a:r>
              <a:rPr lang="en-US" dirty="0" smtClean="0"/>
              <a:t>systems.</a:t>
            </a:r>
          </a:p>
          <a:p>
            <a:r>
              <a:rPr lang="en-US" sz="2800" dirty="0"/>
              <a:t>A single processor computer is shared among multiple applications with preemptive </a:t>
            </a:r>
            <a:r>
              <a:rPr lang="en-US" sz="2800" dirty="0" smtClean="0"/>
              <a:t>multitasking</a:t>
            </a:r>
            <a:r>
              <a:rPr lang="en-US" dirty="0"/>
              <a:t>,</a:t>
            </a:r>
            <a:r>
              <a:rPr lang="en-US" sz="2800" dirty="0" smtClean="0"/>
              <a:t> </a:t>
            </a:r>
            <a:r>
              <a:rPr lang="en-US" dirty="0"/>
              <a:t>the processor is switching between the applications at intervals of milliseconds, you feel that </a:t>
            </a:r>
            <a:r>
              <a:rPr lang="en-US" dirty="0" smtClean="0"/>
              <a:t>all applications </a:t>
            </a:r>
            <a:r>
              <a:rPr lang="en-US" dirty="0"/>
              <a:t>run </a:t>
            </a:r>
            <a:r>
              <a:rPr lang="en-US" dirty="0" smtClean="0"/>
              <a:t>concurrently.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3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have true multitasking, the </a:t>
            </a:r>
            <a:r>
              <a:rPr lang="en-US" dirty="0" smtClean="0"/>
              <a:t>applications run </a:t>
            </a:r>
            <a:r>
              <a:rPr lang="en-US" dirty="0"/>
              <a:t>on a machine with multiple processors. Multitasking results in effective and simultaneous utilization </a:t>
            </a:r>
            <a:r>
              <a:rPr lang="en-US" dirty="0" smtClean="0"/>
              <a:t>of various </a:t>
            </a:r>
            <a:r>
              <a:rPr lang="en-US" dirty="0"/>
              <a:t>system resources such as processors, disks, and printers.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multitasking is managed by </a:t>
            </a:r>
            <a:r>
              <a:rPr lang="en-US" dirty="0" smtClean="0"/>
              <a:t>operating systems.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We focus </a:t>
            </a:r>
            <a:r>
              <a:rPr lang="en-US" dirty="0"/>
              <a:t>on </a:t>
            </a:r>
            <a:r>
              <a:rPr lang="en-US" dirty="0" smtClean="0"/>
              <a:t>learning how </a:t>
            </a:r>
            <a:r>
              <a:rPr lang="en-US" dirty="0"/>
              <a:t>to write an application containing multiple tasks </a:t>
            </a:r>
            <a:r>
              <a:rPr lang="en-US" dirty="0" smtClean="0"/>
              <a:t>that </a:t>
            </a:r>
            <a:r>
              <a:rPr lang="en-US" dirty="0"/>
              <a:t>can be executed concurrently. In Java, this is realized by using multithreading techniques.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1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</a:t>
            </a:r>
            <a:r>
              <a:rPr lang="en-US" i="1" dirty="0" smtClean="0"/>
              <a:t>Process </a:t>
            </a:r>
            <a:r>
              <a:rPr lang="en-US" dirty="0"/>
              <a:t>and </a:t>
            </a:r>
            <a:r>
              <a:rPr lang="en-US" i="1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process </a:t>
            </a:r>
            <a:r>
              <a:rPr lang="en-US" dirty="0"/>
              <a:t>is a </a:t>
            </a:r>
            <a:r>
              <a:rPr lang="en-US" dirty="0" smtClean="0"/>
              <a:t>program in </a:t>
            </a:r>
            <a:r>
              <a:rPr lang="en-US" dirty="0"/>
              <a:t>execution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process may be divided into a number of independent units known as </a:t>
            </a:r>
            <a:r>
              <a:rPr lang="en-US" i="1" dirty="0"/>
              <a:t>threads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thread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 err="1" smtClean="0"/>
              <a:t>dispatchable</a:t>
            </a:r>
            <a:r>
              <a:rPr lang="en-US" dirty="0" smtClean="0"/>
              <a:t> </a:t>
            </a:r>
            <a:r>
              <a:rPr lang="en-US" dirty="0"/>
              <a:t>unit of </a:t>
            </a:r>
            <a:r>
              <a:rPr lang="en-US" dirty="0" smtClean="0"/>
              <a:t>work.</a:t>
            </a:r>
          </a:p>
          <a:p>
            <a:r>
              <a:rPr lang="en-US" dirty="0" smtClean="0"/>
              <a:t>Threads </a:t>
            </a:r>
            <a:r>
              <a:rPr lang="en-US" dirty="0"/>
              <a:t>are </a:t>
            </a:r>
            <a:r>
              <a:rPr lang="en-US" i="1" dirty="0"/>
              <a:t>light-weight </a:t>
            </a:r>
            <a:r>
              <a:rPr lang="en-US" dirty="0"/>
              <a:t>processes </a:t>
            </a:r>
            <a:r>
              <a:rPr lang="en-US" dirty="0" smtClean="0"/>
              <a:t>within </a:t>
            </a:r>
            <a:r>
              <a:rPr lang="en-US" dirty="0"/>
              <a:t>a process </a:t>
            </a:r>
            <a:r>
              <a:rPr lang="en-US" dirty="0" smtClean="0"/>
              <a:t>.</a:t>
            </a:r>
          </a:p>
          <a:p>
            <a:r>
              <a:rPr lang="en-US" dirty="0"/>
              <a:t>A process is a collection </a:t>
            </a:r>
            <a:r>
              <a:rPr lang="en-US" dirty="0" smtClean="0"/>
              <a:t>of one </a:t>
            </a:r>
            <a:r>
              <a:rPr lang="en-US" dirty="0"/>
              <a:t>or more threads and associated system resources</a:t>
            </a:r>
            <a:r>
              <a:rPr lang="en-US" dirty="0" smtClean="0"/>
              <a:t>.</a:t>
            </a:r>
          </a:p>
          <a:p>
            <a:r>
              <a:rPr lang="en-US" dirty="0"/>
              <a:t>A process may have a number of threads in it. A thread may be assumed as a subset of a process.</a:t>
            </a:r>
          </a:p>
        </p:txBody>
      </p:sp>
    </p:spTree>
    <p:extLst>
      <p:ext uri="{BB962C8B-B14F-4D97-AF65-F5344CB8AC3E}">
        <p14:creationId xmlns:p14="http://schemas.microsoft.com/office/powerpoint/2010/main" val="9254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rocess </a:t>
            </a:r>
            <a:r>
              <a:rPr lang="en-US" b="1" dirty="0"/>
              <a:t>containing single and multiple threads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7" y="1608626"/>
            <a:ext cx="9923585" cy="45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33046"/>
            <a:ext cx="10591800" cy="5543917"/>
          </a:xfrm>
        </p:spPr>
        <p:txBody>
          <a:bodyPr>
            <a:normAutofit/>
          </a:bodyPr>
          <a:lstStyle/>
          <a:p>
            <a:r>
              <a:rPr lang="en-US" dirty="0"/>
              <a:t>If two applications are run on a computer (MS Word, MS Access), two processes are created.</a:t>
            </a:r>
          </a:p>
          <a:p>
            <a:r>
              <a:rPr lang="en-US" dirty="0"/>
              <a:t>Multitasking of two or more processes is known as </a:t>
            </a:r>
            <a:r>
              <a:rPr lang="en-US" i="1" dirty="0"/>
              <a:t>process-based multitasking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Multitasking </a:t>
            </a:r>
            <a:r>
              <a:rPr lang="en-US" dirty="0"/>
              <a:t>of two or </a:t>
            </a:r>
            <a:r>
              <a:rPr lang="en-US" dirty="0" smtClean="0"/>
              <a:t>more threads </a:t>
            </a:r>
            <a:r>
              <a:rPr lang="en-US" dirty="0"/>
              <a:t>is known as </a:t>
            </a:r>
            <a:r>
              <a:rPr lang="en-US" i="1" dirty="0"/>
              <a:t>thread-based </a:t>
            </a:r>
            <a:r>
              <a:rPr lang="en-US" i="1" dirty="0" smtClean="0"/>
              <a:t>multitasking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concept of multithreading in a programming </a:t>
            </a:r>
            <a:r>
              <a:rPr lang="en-US" dirty="0" smtClean="0"/>
              <a:t>language refers </a:t>
            </a:r>
            <a:r>
              <a:rPr lang="en-US" dirty="0"/>
              <a:t>to thread-based multitasking. </a:t>
            </a:r>
            <a:endParaRPr lang="en-US" dirty="0" smtClean="0"/>
          </a:p>
          <a:p>
            <a:r>
              <a:rPr lang="en-US" dirty="0" smtClean="0"/>
              <a:t>Process-based </a:t>
            </a:r>
            <a:r>
              <a:rPr lang="en-US" dirty="0"/>
              <a:t>multitasking is totally controlled by the </a:t>
            </a:r>
            <a:r>
              <a:rPr lang="en-US" b="1" dirty="0"/>
              <a:t>operating </a:t>
            </a:r>
            <a:r>
              <a:rPr lang="en-US" b="1" dirty="0" smtClean="0"/>
              <a:t>system</a:t>
            </a:r>
            <a:r>
              <a:rPr lang="en-US" dirty="0" smtClean="0"/>
              <a:t>. But </a:t>
            </a:r>
            <a:r>
              <a:rPr lang="en-US" dirty="0"/>
              <a:t>thread-based multitasking can be controlled by the </a:t>
            </a:r>
            <a:r>
              <a:rPr lang="en-US" b="1" dirty="0"/>
              <a:t>programmer</a:t>
            </a:r>
            <a:r>
              <a:rPr lang="en-US" dirty="0"/>
              <a:t> to some extent in a program.</a:t>
            </a:r>
          </a:p>
        </p:txBody>
      </p:sp>
    </p:spTree>
    <p:extLst>
      <p:ext uri="{BB962C8B-B14F-4D97-AF65-F5344CB8AC3E}">
        <p14:creationId xmlns:p14="http://schemas.microsoft.com/office/powerpoint/2010/main" val="31796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 vs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in execution is often referred as </a:t>
            </a:r>
            <a:r>
              <a:rPr lang="en-US" dirty="0" smtClean="0">
                <a:effectLst/>
              </a:rPr>
              <a:t>process</a:t>
            </a:r>
            <a:r>
              <a:rPr lang="en-US" dirty="0" smtClean="0"/>
              <a:t>. A </a:t>
            </a:r>
            <a:r>
              <a:rPr lang="en-US" dirty="0" smtClean="0">
                <a:effectLst/>
              </a:rPr>
              <a:t>thread</a:t>
            </a:r>
            <a:r>
              <a:rPr lang="en-US" dirty="0" smtClean="0"/>
              <a:t> is a subset(part) of the process.</a:t>
            </a:r>
          </a:p>
          <a:p>
            <a:r>
              <a:rPr lang="en-US" dirty="0" smtClean="0"/>
              <a:t>A process consists of multiple threads. A thread is a smallest part of the process that can execute concurrently with other parts(threads) of the process.</a:t>
            </a:r>
          </a:p>
          <a:p>
            <a:r>
              <a:rPr lang="en-US" dirty="0" smtClean="0"/>
              <a:t>A process is sometime referred as task. A thread is often referred as lightweight process.</a:t>
            </a:r>
          </a:p>
          <a:p>
            <a:r>
              <a:rPr lang="en-US" dirty="0" smtClean="0"/>
              <a:t>A process has its own address space. A thread uses the process’s address space and share it with the other threads of that process.</a:t>
            </a:r>
          </a:p>
        </p:txBody>
      </p:sp>
    </p:spTree>
    <p:extLst>
      <p:ext uri="{BB962C8B-B14F-4D97-AF65-F5344CB8AC3E}">
        <p14:creationId xmlns:p14="http://schemas.microsoft.com/office/powerpoint/2010/main" val="34652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 vs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can communicate with other thread (of the same process) directly by using methods like wait(), notify(), </a:t>
            </a:r>
            <a:r>
              <a:rPr lang="en-US" dirty="0" err="1" smtClean="0"/>
              <a:t>notifyAll</a:t>
            </a:r>
            <a:r>
              <a:rPr lang="en-US" dirty="0" smtClean="0"/>
              <a:t>(). A process can communicate with other process by using </a:t>
            </a:r>
            <a:r>
              <a:rPr lang="en-US" dirty="0" smtClean="0">
                <a:hlinkClick r:id="rId2"/>
              </a:rPr>
              <a:t>inter-process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threads are easily created. However the creation of new processes require duplication of the parent process.</a:t>
            </a:r>
          </a:p>
          <a:p>
            <a:r>
              <a:rPr lang="en-US" dirty="0" smtClean="0"/>
              <a:t>Threads have control over the other threads of the same process. A process does not have control over the sibling process, it has control over its child processes only.</a:t>
            </a:r>
          </a:p>
        </p:txBody>
      </p:sp>
    </p:spTree>
    <p:extLst>
      <p:ext uri="{BB962C8B-B14F-4D97-AF65-F5344CB8AC3E}">
        <p14:creationId xmlns:p14="http://schemas.microsoft.com/office/powerpoint/2010/main" val="18343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1151</Words>
  <Application>Microsoft Office PowerPoint</Application>
  <PresentationFormat>Custom</PresentationFormat>
  <Paragraphs>145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Lecture 1 Multithreaded Programming</vt:lpstr>
      <vt:lpstr>INTRODUCTION</vt:lpstr>
      <vt:lpstr>The operating system multitasking</vt:lpstr>
      <vt:lpstr>Actually,</vt:lpstr>
      <vt:lpstr>Concepts Process and Thread</vt:lpstr>
      <vt:lpstr>Process containing single and multiple threads</vt:lpstr>
      <vt:lpstr>PowerPoint Presentation</vt:lpstr>
      <vt:lpstr>Thread vs Process</vt:lpstr>
      <vt:lpstr>Thread vs Process</vt:lpstr>
      <vt:lpstr>Context Switching</vt:lpstr>
      <vt:lpstr>PowerPoint Presentation</vt:lpstr>
      <vt:lpstr>THREADS IN JAVA</vt:lpstr>
      <vt:lpstr>Program with master and children threads</vt:lpstr>
      <vt:lpstr>THREADS IN JAVA</vt:lpstr>
      <vt:lpstr>THREADS IN JAVA</vt:lpstr>
      <vt:lpstr>Extending the Thread Class</vt:lpstr>
      <vt:lpstr>Example</vt:lpstr>
      <vt:lpstr>Implementing the Runnable Interface</vt:lpstr>
      <vt:lpstr>Example</vt:lpstr>
      <vt:lpstr>Life cycle of Java threads</vt:lpstr>
      <vt:lpstr>Life Cycle of Thread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m_s_araby@yahoo.com</dc:creator>
  <cp:lastModifiedBy>dell</cp:lastModifiedBy>
  <cp:revision>34</cp:revision>
  <dcterms:created xsi:type="dcterms:W3CDTF">2016-03-11T18:02:49Z</dcterms:created>
  <dcterms:modified xsi:type="dcterms:W3CDTF">2020-02-29T19:23:11Z</dcterms:modified>
</cp:coreProperties>
</file>