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310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311" r:id="rId12"/>
    <p:sldId id="313" r:id="rId13"/>
    <p:sldId id="312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A552D-4DF3-4A99-A153-A572050F9D6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52CA2-9D9C-4CDA-8BA1-BEA4A6416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7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2EAC-3F4E-49D8-BA77-734821B219C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8E25-179E-4C1E-AFA0-5FB03FAB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Lecture 2</a:t>
            </a:r>
            <a:br>
              <a:rPr lang="en-US" b="1" dirty="0" smtClean="0"/>
            </a:br>
            <a:r>
              <a:rPr lang="en-US" sz="4400" b="1" dirty="0" smtClean="0"/>
              <a:t>Multithreaded Programming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80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/>
            <a:fld id="{778BDEA8-CCD1-487D-9FE0-B986505DAA28}" type="slidenum">
              <a:rPr lang="zh-CN" altLang="en-GB" sz="1400" smtClean="0"/>
              <a:pPr eaLnBrk="1" hangingPunct="1"/>
              <a:t>10</a:t>
            </a:fld>
            <a:endParaRPr lang="en-GB" altLang="zh-CN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2389"/>
            <a:ext cx="10515600" cy="1045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92075" tIns="46038" rIns="92075" bIns="46038">
            <a:normAutofit/>
          </a:bodyPr>
          <a:lstStyle/>
          <a:p>
            <a:pPr algn="ctr" eaLnBrk="1" hangingPunct="1"/>
            <a:r>
              <a:rPr lang="en-US" sz="3600" b="1" dirty="0" smtClean="0"/>
              <a:t>Life Cycle of Thread</a:t>
            </a:r>
          </a:p>
        </p:txBody>
      </p:sp>
      <p:grpSp>
        <p:nvGrpSpPr>
          <p:cNvPr id="30724" name="Group 57"/>
          <p:cNvGrpSpPr>
            <a:grpSpLocks/>
          </p:cNvGrpSpPr>
          <p:nvPr/>
        </p:nvGrpSpPr>
        <p:grpSpPr bwMode="auto">
          <a:xfrm>
            <a:off x="1828800" y="1066800"/>
            <a:ext cx="9065683" cy="5638800"/>
            <a:chOff x="864" y="672"/>
            <a:chExt cx="4283" cy="3552"/>
          </a:xfrm>
        </p:grpSpPr>
        <p:sp>
          <p:nvSpPr>
            <p:cNvPr id="30725" name="Freeform 43"/>
            <p:cNvSpPr>
              <a:spLocks/>
            </p:cNvSpPr>
            <p:nvPr/>
          </p:nvSpPr>
          <p:spPr bwMode="auto">
            <a:xfrm>
              <a:off x="1195" y="1824"/>
              <a:ext cx="920" cy="528"/>
            </a:xfrm>
            <a:custGeom>
              <a:avLst/>
              <a:gdLst>
                <a:gd name="T0" fmla="*/ 629 w 680"/>
                <a:gd name="T1" fmla="*/ 4906 h 384"/>
                <a:gd name="T2" fmla="*/ 1170 w 680"/>
                <a:gd name="T3" fmla="*/ 1229 h 384"/>
                <a:gd name="T4" fmla="*/ 7633 w 680"/>
                <a:gd name="T5" fmla="*/ 0 h 384"/>
                <a:gd name="T6" fmla="*/ 0 60000 65536"/>
                <a:gd name="T7" fmla="*/ 0 60000 65536"/>
                <a:gd name="T8" fmla="*/ 0 60000 65536"/>
                <a:gd name="T9" fmla="*/ 0 w 680"/>
                <a:gd name="T10" fmla="*/ 0 h 384"/>
                <a:gd name="T11" fmla="*/ 680 w 68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0" h="384">
                  <a:moveTo>
                    <a:pt x="56" y="384"/>
                  </a:moveTo>
                  <a:cubicBezTo>
                    <a:pt x="28" y="272"/>
                    <a:pt x="0" y="160"/>
                    <a:pt x="104" y="96"/>
                  </a:cubicBezTo>
                  <a:cubicBezTo>
                    <a:pt x="208" y="32"/>
                    <a:pt x="444" y="16"/>
                    <a:pt x="68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6" name="Freeform 42"/>
            <p:cNvSpPr>
              <a:spLocks/>
            </p:cNvSpPr>
            <p:nvPr/>
          </p:nvSpPr>
          <p:spPr bwMode="auto">
            <a:xfrm>
              <a:off x="1347" y="2880"/>
              <a:ext cx="864" cy="592"/>
            </a:xfrm>
            <a:custGeom>
              <a:avLst/>
              <a:gdLst>
                <a:gd name="T0" fmla="*/ 864 w 864"/>
                <a:gd name="T1" fmla="*/ 528 h 592"/>
                <a:gd name="T2" fmla="*/ 432 w 864"/>
                <a:gd name="T3" fmla="*/ 576 h 592"/>
                <a:gd name="T4" fmla="*/ 192 w 864"/>
                <a:gd name="T5" fmla="*/ 432 h 592"/>
                <a:gd name="T6" fmla="*/ 0 w 864"/>
                <a:gd name="T7" fmla="*/ 0 h 5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592"/>
                <a:gd name="T14" fmla="*/ 864 w 864"/>
                <a:gd name="T15" fmla="*/ 592 h 5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592">
                  <a:moveTo>
                    <a:pt x="864" y="528"/>
                  </a:moveTo>
                  <a:cubicBezTo>
                    <a:pt x="704" y="560"/>
                    <a:pt x="544" y="592"/>
                    <a:pt x="432" y="576"/>
                  </a:cubicBezTo>
                  <a:cubicBezTo>
                    <a:pt x="320" y="560"/>
                    <a:pt x="264" y="528"/>
                    <a:pt x="192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27" name="Oval 3"/>
            <p:cNvSpPr>
              <a:spLocks noChangeArrowheads="1"/>
            </p:cNvSpPr>
            <p:nvPr/>
          </p:nvSpPr>
          <p:spPr bwMode="auto">
            <a:xfrm>
              <a:off x="994" y="672"/>
              <a:ext cx="742" cy="43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28" name="Oval 4"/>
            <p:cNvSpPr>
              <a:spLocks noChangeArrowheads="1"/>
            </p:cNvSpPr>
            <p:nvPr/>
          </p:nvSpPr>
          <p:spPr bwMode="auto">
            <a:xfrm>
              <a:off x="864" y="2352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29" name="Oval 6"/>
            <p:cNvSpPr>
              <a:spLocks noChangeArrowheads="1"/>
            </p:cNvSpPr>
            <p:nvPr/>
          </p:nvSpPr>
          <p:spPr bwMode="auto">
            <a:xfrm>
              <a:off x="2101" y="1348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30" name="Rectangle 7"/>
            <p:cNvSpPr>
              <a:spLocks noChangeArrowheads="1"/>
            </p:cNvSpPr>
            <p:nvPr/>
          </p:nvSpPr>
          <p:spPr bwMode="auto">
            <a:xfrm>
              <a:off x="1104" y="748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new</a:t>
              </a:r>
            </a:p>
          </p:txBody>
        </p:sp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2403" y="1536"/>
              <a:ext cx="46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dirty="0">
                  <a:latin typeface="Times New Roman" pitchFamily="18" charset="0"/>
                </a:rPr>
                <a:t>ready</a:t>
              </a:r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>
              <a:off x="1635" y="1056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Rectangle 21"/>
            <p:cNvSpPr>
              <a:spLocks noChangeArrowheads="1"/>
            </p:cNvSpPr>
            <p:nvPr/>
          </p:nvSpPr>
          <p:spPr bwMode="auto">
            <a:xfrm>
              <a:off x="1587" y="1104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start()</a:t>
              </a:r>
            </a:p>
          </p:txBody>
        </p:sp>
        <p:sp>
          <p:nvSpPr>
            <p:cNvPr id="30734" name="Oval 23"/>
            <p:cNvSpPr>
              <a:spLocks noChangeArrowheads="1"/>
            </p:cNvSpPr>
            <p:nvPr/>
          </p:nvSpPr>
          <p:spPr bwMode="auto">
            <a:xfrm>
              <a:off x="1875" y="3076"/>
              <a:ext cx="1118" cy="76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2163" y="3216"/>
              <a:ext cx="6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running</a:t>
              </a:r>
            </a:p>
          </p:txBody>
        </p:sp>
        <p:sp>
          <p:nvSpPr>
            <p:cNvPr id="30736" name="Oval 25"/>
            <p:cNvSpPr>
              <a:spLocks noChangeArrowheads="1"/>
            </p:cNvSpPr>
            <p:nvPr/>
          </p:nvSpPr>
          <p:spPr bwMode="auto">
            <a:xfrm>
              <a:off x="3747" y="3705"/>
              <a:ext cx="851" cy="51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37" name="Line 26"/>
            <p:cNvSpPr>
              <a:spLocks noChangeShapeType="1"/>
            </p:cNvSpPr>
            <p:nvPr/>
          </p:nvSpPr>
          <p:spPr bwMode="auto">
            <a:xfrm>
              <a:off x="2835" y="3753"/>
              <a:ext cx="91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3891" y="3801"/>
              <a:ext cx="4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dead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2979" y="3793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stop()</a:t>
              </a:r>
            </a:p>
          </p:txBody>
        </p:sp>
        <p:sp>
          <p:nvSpPr>
            <p:cNvPr id="30740" name="Freeform 29"/>
            <p:cNvSpPr>
              <a:spLocks/>
            </p:cNvSpPr>
            <p:nvPr/>
          </p:nvSpPr>
          <p:spPr bwMode="auto">
            <a:xfrm>
              <a:off x="1971" y="1968"/>
              <a:ext cx="336" cy="1104"/>
            </a:xfrm>
            <a:custGeom>
              <a:avLst/>
              <a:gdLst>
                <a:gd name="T0" fmla="*/ 59266 w 152"/>
                <a:gd name="T1" fmla="*/ 0 h 432"/>
                <a:gd name="T2" fmla="*/ 4658 w 152"/>
                <a:gd name="T3" fmla="*/ 436543 h 432"/>
                <a:gd name="T4" fmla="*/ 86670 w 152"/>
                <a:gd name="T5" fmla="*/ 785780 h 432"/>
                <a:gd name="T6" fmla="*/ 0 60000 65536"/>
                <a:gd name="T7" fmla="*/ 0 60000 65536"/>
                <a:gd name="T8" fmla="*/ 0 60000 65536"/>
                <a:gd name="T9" fmla="*/ 0 w 152"/>
                <a:gd name="T10" fmla="*/ 0 h 432"/>
                <a:gd name="T11" fmla="*/ 152 w 15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432">
                  <a:moveTo>
                    <a:pt x="104" y="0"/>
                  </a:moveTo>
                  <a:cubicBezTo>
                    <a:pt x="52" y="84"/>
                    <a:pt x="0" y="168"/>
                    <a:pt x="8" y="240"/>
                  </a:cubicBezTo>
                  <a:cubicBezTo>
                    <a:pt x="16" y="312"/>
                    <a:pt x="128" y="400"/>
                    <a:pt x="152" y="43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Freeform 31"/>
            <p:cNvSpPr>
              <a:spLocks/>
            </p:cNvSpPr>
            <p:nvPr/>
          </p:nvSpPr>
          <p:spPr bwMode="auto">
            <a:xfrm>
              <a:off x="2979" y="3456"/>
              <a:ext cx="1008" cy="297"/>
            </a:xfrm>
            <a:custGeom>
              <a:avLst/>
              <a:gdLst>
                <a:gd name="T0" fmla="*/ 0 w 816"/>
                <a:gd name="T1" fmla="*/ 3 h 448"/>
                <a:gd name="T2" fmla="*/ 2346 w 816"/>
                <a:gd name="T3" fmla="*/ 3 h 448"/>
                <a:gd name="T4" fmla="*/ 4424 w 816"/>
                <a:gd name="T5" fmla="*/ 17 h 448"/>
                <a:gd name="T6" fmla="*/ 0 60000 65536"/>
                <a:gd name="T7" fmla="*/ 0 60000 65536"/>
                <a:gd name="T8" fmla="*/ 0 60000 65536"/>
                <a:gd name="T9" fmla="*/ 0 w 816"/>
                <a:gd name="T10" fmla="*/ 0 h 448"/>
                <a:gd name="T11" fmla="*/ 816 w 816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448">
                  <a:moveTo>
                    <a:pt x="0" y="64"/>
                  </a:moveTo>
                  <a:cubicBezTo>
                    <a:pt x="148" y="32"/>
                    <a:pt x="296" y="0"/>
                    <a:pt x="432" y="64"/>
                  </a:cubicBezTo>
                  <a:cubicBezTo>
                    <a:pt x="568" y="128"/>
                    <a:pt x="744" y="384"/>
                    <a:pt x="816" y="4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Text Box 32"/>
            <p:cNvSpPr txBox="1">
              <a:spLocks noChangeArrowheads="1"/>
            </p:cNvSpPr>
            <p:nvPr/>
          </p:nvSpPr>
          <p:spPr bwMode="auto">
            <a:xfrm>
              <a:off x="1971" y="2640"/>
              <a:ext cx="4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dispatch</a:t>
              </a:r>
              <a:endParaRPr lang="en-US" i="1"/>
            </a:p>
          </p:txBody>
        </p:sp>
        <p:sp>
          <p:nvSpPr>
            <p:cNvPr id="30743" name="Text Box 33"/>
            <p:cNvSpPr txBox="1">
              <a:spLocks noChangeArrowheads="1"/>
            </p:cNvSpPr>
            <p:nvPr/>
          </p:nvSpPr>
          <p:spPr bwMode="auto">
            <a:xfrm>
              <a:off x="2966" y="3484"/>
              <a:ext cx="5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completion</a:t>
              </a:r>
              <a:endParaRPr lang="en-US" i="1"/>
            </a:p>
          </p:txBody>
        </p:sp>
        <p:sp>
          <p:nvSpPr>
            <p:cNvPr id="30744" name="Rectangle 35"/>
            <p:cNvSpPr>
              <a:spLocks noChangeArrowheads="1"/>
            </p:cNvSpPr>
            <p:nvPr/>
          </p:nvSpPr>
          <p:spPr bwMode="auto">
            <a:xfrm>
              <a:off x="1203" y="2976"/>
              <a:ext cx="58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wait()</a:t>
              </a:r>
            </a:p>
          </p:txBody>
        </p:sp>
        <p:sp>
          <p:nvSpPr>
            <p:cNvPr id="30745" name="Rectangle 36"/>
            <p:cNvSpPr>
              <a:spLocks noChangeArrowheads="1"/>
            </p:cNvSpPr>
            <p:nvPr/>
          </p:nvSpPr>
          <p:spPr bwMode="auto">
            <a:xfrm>
              <a:off x="867" y="2400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waiting</a:t>
              </a:r>
            </a:p>
          </p:txBody>
        </p:sp>
        <p:sp>
          <p:nvSpPr>
            <p:cNvPr id="30746" name="Oval 37"/>
            <p:cNvSpPr>
              <a:spLocks noChangeArrowheads="1"/>
            </p:cNvSpPr>
            <p:nvPr/>
          </p:nvSpPr>
          <p:spPr bwMode="auto">
            <a:xfrm>
              <a:off x="3174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47" name="Rectangle 38"/>
            <p:cNvSpPr>
              <a:spLocks noChangeArrowheads="1"/>
            </p:cNvSpPr>
            <p:nvPr/>
          </p:nvSpPr>
          <p:spPr bwMode="auto">
            <a:xfrm>
              <a:off x="3174" y="2256"/>
              <a:ext cx="6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sleeping</a:t>
              </a:r>
            </a:p>
          </p:txBody>
        </p:sp>
        <p:sp>
          <p:nvSpPr>
            <p:cNvPr id="30748" name="Oval 39"/>
            <p:cNvSpPr>
              <a:spLocks noChangeArrowheads="1"/>
            </p:cNvSpPr>
            <p:nvPr/>
          </p:nvSpPr>
          <p:spPr bwMode="auto">
            <a:xfrm>
              <a:off x="4187" y="2208"/>
              <a:ext cx="816" cy="52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0749" name="Rectangle 40"/>
            <p:cNvSpPr>
              <a:spLocks noChangeArrowheads="1"/>
            </p:cNvSpPr>
            <p:nvPr/>
          </p:nvSpPr>
          <p:spPr bwMode="auto">
            <a:xfrm>
              <a:off x="4179" y="2313"/>
              <a:ext cx="6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>
                  <a:latin typeface="Times New Roman" pitchFamily="18" charset="0"/>
                </a:rPr>
                <a:t>blocked</a:t>
              </a:r>
            </a:p>
          </p:txBody>
        </p:sp>
        <p:sp>
          <p:nvSpPr>
            <p:cNvPr id="30750" name="Rectangle 41"/>
            <p:cNvSpPr>
              <a:spLocks noChangeArrowheads="1"/>
            </p:cNvSpPr>
            <p:nvPr/>
          </p:nvSpPr>
          <p:spPr bwMode="auto">
            <a:xfrm>
              <a:off x="915" y="1920"/>
              <a:ext cx="726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notify()</a:t>
              </a:r>
            </a:p>
          </p:txBody>
        </p:sp>
        <p:sp>
          <p:nvSpPr>
            <p:cNvPr id="30751" name="Line 45"/>
            <p:cNvSpPr>
              <a:spLocks noChangeShapeType="1"/>
            </p:cNvSpPr>
            <p:nvPr/>
          </p:nvSpPr>
          <p:spPr bwMode="auto">
            <a:xfrm flipV="1">
              <a:off x="2787" y="273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2" name="Rectangle 44"/>
            <p:cNvSpPr>
              <a:spLocks noChangeArrowheads="1"/>
            </p:cNvSpPr>
            <p:nvPr/>
          </p:nvSpPr>
          <p:spPr bwMode="auto">
            <a:xfrm>
              <a:off x="2835" y="2784"/>
              <a:ext cx="720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sleep()</a:t>
              </a:r>
            </a:p>
          </p:txBody>
        </p:sp>
        <p:sp>
          <p:nvSpPr>
            <p:cNvPr id="30753" name="Freeform 46"/>
            <p:cNvSpPr>
              <a:spLocks/>
            </p:cNvSpPr>
            <p:nvPr/>
          </p:nvSpPr>
          <p:spPr bwMode="auto">
            <a:xfrm>
              <a:off x="2931" y="2736"/>
              <a:ext cx="1584" cy="624"/>
            </a:xfrm>
            <a:custGeom>
              <a:avLst/>
              <a:gdLst>
                <a:gd name="T0" fmla="*/ 0 w 1536"/>
                <a:gd name="T1" fmla="*/ 1254 h 560"/>
                <a:gd name="T2" fmla="*/ 677 w 1536"/>
                <a:gd name="T3" fmla="*/ 1254 h 560"/>
                <a:gd name="T4" fmla="*/ 1595 w 1536"/>
                <a:gd name="T5" fmla="*/ 798 h 560"/>
                <a:gd name="T6" fmla="*/ 1966 w 1536"/>
                <a:gd name="T7" fmla="*/ 0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560"/>
                <a:gd name="T14" fmla="*/ 1536 w 1536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560">
                  <a:moveTo>
                    <a:pt x="0" y="528"/>
                  </a:moveTo>
                  <a:cubicBezTo>
                    <a:pt x="160" y="544"/>
                    <a:pt x="320" y="560"/>
                    <a:pt x="528" y="528"/>
                  </a:cubicBezTo>
                  <a:cubicBezTo>
                    <a:pt x="736" y="496"/>
                    <a:pt x="1080" y="424"/>
                    <a:pt x="1248" y="336"/>
                  </a:cubicBezTo>
                  <a:cubicBezTo>
                    <a:pt x="1416" y="248"/>
                    <a:pt x="1476" y="124"/>
                    <a:pt x="15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4" name="Freeform 47"/>
            <p:cNvSpPr>
              <a:spLocks/>
            </p:cNvSpPr>
            <p:nvPr/>
          </p:nvSpPr>
          <p:spPr bwMode="auto">
            <a:xfrm>
              <a:off x="2979" y="1968"/>
              <a:ext cx="576" cy="240"/>
            </a:xfrm>
            <a:custGeom>
              <a:avLst/>
              <a:gdLst>
                <a:gd name="T0" fmla="*/ 576 w 576"/>
                <a:gd name="T1" fmla="*/ 240 h 240"/>
                <a:gd name="T2" fmla="*/ 480 w 576"/>
                <a:gd name="T3" fmla="*/ 48 h 240"/>
                <a:gd name="T4" fmla="*/ 0 w 576"/>
                <a:gd name="T5" fmla="*/ 0 h 240"/>
                <a:gd name="T6" fmla="*/ 0 60000 65536"/>
                <a:gd name="T7" fmla="*/ 0 60000 65536"/>
                <a:gd name="T8" fmla="*/ 0 60000 65536"/>
                <a:gd name="T9" fmla="*/ 0 w 576"/>
                <a:gd name="T10" fmla="*/ 0 h 240"/>
                <a:gd name="T11" fmla="*/ 576 w 57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240">
                  <a:moveTo>
                    <a:pt x="576" y="240"/>
                  </a:moveTo>
                  <a:cubicBezTo>
                    <a:pt x="576" y="164"/>
                    <a:pt x="576" y="88"/>
                    <a:pt x="480" y="48"/>
                  </a:cubicBezTo>
                  <a:cubicBezTo>
                    <a:pt x="384" y="8"/>
                    <a:pt x="72" y="8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55" name="Text Box 49"/>
            <p:cNvSpPr txBox="1">
              <a:spLocks noChangeArrowheads="1"/>
            </p:cNvSpPr>
            <p:nvPr/>
          </p:nvSpPr>
          <p:spPr bwMode="auto">
            <a:xfrm>
              <a:off x="4083" y="3312"/>
              <a:ext cx="6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Block on I/O</a:t>
              </a:r>
              <a:endParaRPr lang="en-US" i="1"/>
            </a:p>
          </p:txBody>
        </p:sp>
        <p:sp>
          <p:nvSpPr>
            <p:cNvPr id="30756" name="Text Box 50"/>
            <p:cNvSpPr txBox="1">
              <a:spLocks noChangeArrowheads="1"/>
            </p:cNvSpPr>
            <p:nvPr/>
          </p:nvSpPr>
          <p:spPr bwMode="auto">
            <a:xfrm>
              <a:off x="4323" y="1344"/>
              <a:ext cx="7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I/O completed</a:t>
              </a:r>
              <a:endParaRPr lang="en-US" i="1"/>
            </a:p>
          </p:txBody>
        </p:sp>
        <p:sp>
          <p:nvSpPr>
            <p:cNvPr id="30757" name="Text Box 51"/>
            <p:cNvSpPr txBox="1">
              <a:spLocks noChangeArrowheads="1"/>
            </p:cNvSpPr>
            <p:nvPr/>
          </p:nvSpPr>
          <p:spPr bwMode="auto">
            <a:xfrm>
              <a:off x="3075" y="1804"/>
              <a:ext cx="67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AU" i="1"/>
                <a:t>Time expired/</a:t>
              </a:r>
              <a:br>
                <a:rPr lang="en-AU" i="1"/>
              </a:br>
              <a:r>
                <a:rPr lang="en-AU" i="1"/>
                <a:t>interrupted</a:t>
              </a:r>
              <a:endParaRPr lang="en-US" i="1"/>
            </a:p>
          </p:txBody>
        </p:sp>
        <p:sp>
          <p:nvSpPr>
            <p:cNvPr id="30758" name="Rectangle 52"/>
            <p:cNvSpPr>
              <a:spLocks noChangeArrowheads="1"/>
            </p:cNvSpPr>
            <p:nvPr/>
          </p:nvSpPr>
          <p:spPr bwMode="auto">
            <a:xfrm>
              <a:off x="3651" y="2976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suspend()</a:t>
              </a:r>
            </a:p>
          </p:txBody>
        </p:sp>
        <p:sp>
          <p:nvSpPr>
            <p:cNvPr id="30759" name="Freeform 54"/>
            <p:cNvSpPr>
              <a:spLocks/>
            </p:cNvSpPr>
            <p:nvPr/>
          </p:nvSpPr>
          <p:spPr bwMode="auto">
            <a:xfrm>
              <a:off x="3219" y="1560"/>
              <a:ext cx="1392" cy="648"/>
            </a:xfrm>
            <a:custGeom>
              <a:avLst/>
              <a:gdLst>
                <a:gd name="T0" fmla="*/ 1392 w 1392"/>
                <a:gd name="T1" fmla="*/ 648 h 648"/>
                <a:gd name="T2" fmla="*/ 1248 w 1392"/>
                <a:gd name="T3" fmla="*/ 216 h 648"/>
                <a:gd name="T4" fmla="*/ 912 w 1392"/>
                <a:gd name="T5" fmla="*/ 24 h 648"/>
                <a:gd name="T6" fmla="*/ 0 w 1392"/>
                <a:gd name="T7" fmla="*/ 72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648"/>
                <a:gd name="T14" fmla="*/ 1392 w 1392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648">
                  <a:moveTo>
                    <a:pt x="1392" y="648"/>
                  </a:moveTo>
                  <a:cubicBezTo>
                    <a:pt x="1360" y="484"/>
                    <a:pt x="1328" y="320"/>
                    <a:pt x="1248" y="216"/>
                  </a:cubicBezTo>
                  <a:cubicBezTo>
                    <a:pt x="1168" y="112"/>
                    <a:pt x="1120" y="48"/>
                    <a:pt x="912" y="24"/>
                  </a:cubicBezTo>
                  <a:cubicBezTo>
                    <a:pt x="704" y="0"/>
                    <a:pt x="352" y="36"/>
                    <a:pt x="0" y="7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0" name="Rectangle 53"/>
            <p:cNvSpPr>
              <a:spLocks noChangeArrowheads="1"/>
            </p:cNvSpPr>
            <p:nvPr/>
          </p:nvSpPr>
          <p:spPr bwMode="auto">
            <a:xfrm>
              <a:off x="3987" y="1680"/>
              <a:ext cx="912" cy="29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 eaLnBrk="0" hangingPunct="0"/>
              <a:r>
                <a:rPr lang="en-US" sz="2400">
                  <a:latin typeface="Times New Roman" pitchFamily="18" charset="0"/>
                </a:rPr>
                <a:t>resume()</a:t>
              </a:r>
            </a:p>
          </p:txBody>
        </p:sp>
        <p:sp>
          <p:nvSpPr>
            <p:cNvPr id="30761" name="Freeform 55"/>
            <p:cNvSpPr>
              <a:spLocks/>
            </p:cNvSpPr>
            <p:nvPr/>
          </p:nvSpPr>
          <p:spPr bwMode="auto">
            <a:xfrm>
              <a:off x="2979" y="2736"/>
              <a:ext cx="1832" cy="744"/>
            </a:xfrm>
            <a:custGeom>
              <a:avLst/>
              <a:gdLst>
                <a:gd name="T0" fmla="*/ 0 w 1832"/>
                <a:gd name="T1" fmla="*/ 672 h 744"/>
                <a:gd name="T2" fmla="*/ 384 w 1832"/>
                <a:gd name="T3" fmla="*/ 672 h 744"/>
                <a:gd name="T4" fmla="*/ 912 w 1832"/>
                <a:gd name="T5" fmla="*/ 672 h 744"/>
                <a:gd name="T6" fmla="*/ 1440 w 1832"/>
                <a:gd name="T7" fmla="*/ 720 h 744"/>
                <a:gd name="T8" fmla="*/ 1776 w 1832"/>
                <a:gd name="T9" fmla="*/ 528 h 744"/>
                <a:gd name="T10" fmla="*/ 1776 w 1832"/>
                <a:gd name="T11" fmla="*/ 0 h 7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2"/>
                <a:gd name="T19" fmla="*/ 0 h 744"/>
                <a:gd name="T20" fmla="*/ 1832 w 1832"/>
                <a:gd name="T21" fmla="*/ 744 h 7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2" h="744">
                  <a:moveTo>
                    <a:pt x="0" y="672"/>
                  </a:moveTo>
                  <a:cubicBezTo>
                    <a:pt x="116" y="672"/>
                    <a:pt x="232" y="672"/>
                    <a:pt x="384" y="672"/>
                  </a:cubicBezTo>
                  <a:cubicBezTo>
                    <a:pt x="536" y="672"/>
                    <a:pt x="736" y="664"/>
                    <a:pt x="912" y="672"/>
                  </a:cubicBezTo>
                  <a:cubicBezTo>
                    <a:pt x="1088" y="680"/>
                    <a:pt x="1296" y="744"/>
                    <a:pt x="1440" y="720"/>
                  </a:cubicBezTo>
                  <a:cubicBezTo>
                    <a:pt x="1584" y="696"/>
                    <a:pt x="1720" y="648"/>
                    <a:pt x="1776" y="528"/>
                  </a:cubicBezTo>
                  <a:cubicBezTo>
                    <a:pt x="1832" y="408"/>
                    <a:pt x="1804" y="204"/>
                    <a:pt x="177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62" name="Freeform 56"/>
            <p:cNvSpPr>
              <a:spLocks/>
            </p:cNvSpPr>
            <p:nvPr/>
          </p:nvSpPr>
          <p:spPr bwMode="auto">
            <a:xfrm>
              <a:off x="3123" y="1304"/>
              <a:ext cx="2024" cy="952"/>
            </a:xfrm>
            <a:custGeom>
              <a:avLst/>
              <a:gdLst>
                <a:gd name="T0" fmla="*/ 1776 w 2024"/>
                <a:gd name="T1" fmla="*/ 952 h 952"/>
                <a:gd name="T2" fmla="*/ 1968 w 2024"/>
                <a:gd name="T3" fmla="*/ 664 h 952"/>
                <a:gd name="T4" fmla="*/ 1968 w 2024"/>
                <a:gd name="T5" fmla="*/ 328 h 952"/>
                <a:gd name="T6" fmla="*/ 1632 w 2024"/>
                <a:gd name="T7" fmla="*/ 40 h 952"/>
                <a:gd name="T8" fmla="*/ 384 w 2024"/>
                <a:gd name="T9" fmla="*/ 88 h 952"/>
                <a:gd name="T10" fmla="*/ 0 w 2024"/>
                <a:gd name="T11" fmla="*/ 184 h 9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4"/>
                <a:gd name="T19" fmla="*/ 0 h 952"/>
                <a:gd name="T20" fmla="*/ 2024 w 2024"/>
                <a:gd name="T21" fmla="*/ 952 h 9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4" h="952">
                  <a:moveTo>
                    <a:pt x="1776" y="952"/>
                  </a:moveTo>
                  <a:cubicBezTo>
                    <a:pt x="1856" y="860"/>
                    <a:pt x="1936" y="768"/>
                    <a:pt x="1968" y="664"/>
                  </a:cubicBezTo>
                  <a:cubicBezTo>
                    <a:pt x="2000" y="560"/>
                    <a:pt x="2024" y="432"/>
                    <a:pt x="1968" y="328"/>
                  </a:cubicBezTo>
                  <a:cubicBezTo>
                    <a:pt x="1912" y="224"/>
                    <a:pt x="1896" y="80"/>
                    <a:pt x="1632" y="40"/>
                  </a:cubicBezTo>
                  <a:cubicBezTo>
                    <a:pt x="1368" y="0"/>
                    <a:pt x="656" y="64"/>
                    <a:pt x="384" y="88"/>
                  </a:cubicBezTo>
                  <a:cubicBezTo>
                    <a:pt x="112" y="112"/>
                    <a:pt x="56" y="148"/>
                    <a:pt x="0" y="1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314431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0" y="1295400"/>
            <a:ext cx="7924800" cy="4565650"/>
          </a:xfrm>
          <a:ln w="12700" cap="flat"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972800" cy="1066800"/>
          </a:xfrm>
        </p:spPr>
        <p:txBody>
          <a:bodyPr/>
          <a:lstStyle/>
          <a:p>
            <a:pPr eaLnBrk="1" hangingPunct="1"/>
            <a:r>
              <a:rPr lang="en-US" smtClean="0"/>
              <a:t>Thread States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A8A3ED-B7AC-4475-A9BE-0A76A04D5BF3}" type="slidenum">
              <a:rPr lang="en-US" sz="1800">
                <a:solidFill>
                  <a:srgbClr val="FFFFFF"/>
                </a:solidFill>
              </a:rPr>
              <a:pPr/>
              <a:t>11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5867401"/>
            <a:ext cx="1188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http://www.deitel.com/articles/java_tutorials/20051126/JavaMultithreading_Tutorial_Part2.html</a:t>
            </a:r>
          </a:p>
        </p:txBody>
      </p:sp>
    </p:spTree>
    <p:extLst>
      <p:ext uri="{BB962C8B-B14F-4D97-AF65-F5344CB8AC3E}">
        <p14:creationId xmlns:p14="http://schemas.microsoft.com/office/powerpoint/2010/main" val="314064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28600"/>
            <a:ext cx="103632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smtClean="0"/>
              <a:t>Thread States</a:t>
            </a:r>
            <a:endParaRPr lang="en-US" sz="3200" b="1" smtClean="0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FDD7A9-672E-4BF0-B37D-1F57DB344BD3}" type="slidenum">
              <a:rPr lang="en-US" sz="1800">
                <a:solidFill>
                  <a:srgbClr val="FFFFFF"/>
                </a:solidFill>
              </a:rPr>
              <a:pPr/>
              <a:t>12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552700" y="2428875"/>
            <a:ext cx="1219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04800" y="2743200"/>
          <a:ext cx="11684000" cy="329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5315712" imgH="2001012" progId="Word.Picture.8">
                  <p:embed/>
                </p:oleObj>
              </mc:Choice>
              <mc:Fallback>
                <p:oleObj r:id="rId3" imgW="5315712" imgH="20010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3200"/>
                        <a:ext cx="11684000" cy="3297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619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A thread can be in one of five states: New, Ready, Running, Blocked, or Finished.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termination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eorgia" pitchFamily="18" charset="0"/>
              <a:buNone/>
            </a:pPr>
            <a:r>
              <a:rPr lang="en-US" smtClean="0"/>
              <a:t>A thread becomes Not Runnable when one of these events occurs:</a:t>
            </a:r>
          </a:p>
          <a:p>
            <a:pPr>
              <a:buFont typeface="Georgia" pitchFamily="18" charset="0"/>
              <a:buNone/>
            </a:pPr>
            <a:endParaRPr lang="en-US" smtClean="0"/>
          </a:p>
          <a:p>
            <a:r>
              <a:rPr lang="en-US" smtClean="0"/>
              <a:t> Its sleep method is invoked.</a:t>
            </a:r>
          </a:p>
          <a:p>
            <a:r>
              <a:rPr lang="en-US" smtClean="0"/>
              <a:t> The thread calls the wait method to wait for a specific condition to be satisifed.</a:t>
            </a:r>
          </a:p>
          <a:p>
            <a:r>
              <a:rPr lang="en-US" smtClean="0"/>
              <a:t> The thread is blocking on I/O. 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BC5FDE-980F-48F4-A729-1064DAA31D7A}" type="slidenum">
              <a:rPr lang="en-US" sz="1800">
                <a:solidFill>
                  <a:srgbClr val="FFFFFF"/>
                </a:solidFill>
              </a:rPr>
              <a:pPr/>
              <a:t>13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1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are lightweight processes as the overhead of switching between threads is less</a:t>
            </a:r>
          </a:p>
          <a:p>
            <a:r>
              <a:rPr lang="en-US" dirty="0" smtClean="0"/>
              <a:t>They can be easily spawned</a:t>
            </a:r>
          </a:p>
          <a:p>
            <a:r>
              <a:rPr lang="en-US" dirty="0" smtClean="0"/>
              <a:t>The Java Virtual Machine spawns a thread when your program is run called the Main Thread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58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 we need threads?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 enhance parallel processing</a:t>
            </a:r>
          </a:p>
          <a:p>
            <a:r>
              <a:rPr lang="en-US" smtClean="0"/>
              <a:t>To increase response to the user</a:t>
            </a:r>
          </a:p>
          <a:p>
            <a:r>
              <a:rPr lang="en-US" smtClean="0"/>
              <a:t>To utilize the idle time of the CPU</a:t>
            </a:r>
          </a:p>
          <a:p>
            <a:r>
              <a:rPr lang="en-US" smtClean="0"/>
              <a:t>Prioritize your work depending on priority</a:t>
            </a:r>
          </a:p>
        </p:txBody>
      </p:sp>
    </p:spTree>
    <p:extLst>
      <p:ext uri="{BB962C8B-B14F-4D97-AF65-F5344CB8AC3E}">
        <p14:creationId xmlns:p14="http://schemas.microsoft.com/office/powerpoint/2010/main" val="18750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Consider a simple web server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web server listens for request and serves it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If the web server was not multithreaded, the requests processing would be in a queue, thus increasing the response time and also might hang the server if there was a bad request.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By implementing in a multithreaded environment, the web server can serve multiple request simultaneously thus improving response time</a:t>
            </a:r>
          </a:p>
        </p:txBody>
      </p:sp>
    </p:spTree>
    <p:extLst>
      <p:ext uri="{BB962C8B-B14F-4D97-AF65-F5344CB8AC3E}">
        <p14:creationId xmlns:p14="http://schemas.microsoft.com/office/powerpoint/2010/main" val="92654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threads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java threads can be created by extending the Thread class or implementing the Runnable Interface</a:t>
            </a:r>
          </a:p>
          <a:p>
            <a:r>
              <a:rPr lang="en-US" smtClean="0"/>
              <a:t>It is more preferred to implement the Runnable Interface so that we can extend properties from other classes</a:t>
            </a:r>
          </a:p>
          <a:p>
            <a:r>
              <a:rPr lang="en-US" smtClean="0"/>
              <a:t>Implement the run() method which is the starting point for thread execution</a:t>
            </a:r>
          </a:p>
        </p:txBody>
      </p:sp>
    </p:spTree>
    <p:extLst>
      <p:ext uri="{BB962C8B-B14F-4D97-AF65-F5344CB8AC3E}">
        <p14:creationId xmlns:p14="http://schemas.microsoft.com/office/powerpoint/2010/main" val="13264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500" dirty="0" smtClean="0"/>
              <a:t>Example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class </a:t>
            </a:r>
            <a:r>
              <a:rPr lang="en-US" sz="1500" dirty="0" err="1" smtClean="0"/>
              <a:t>mythread</a:t>
            </a:r>
            <a:r>
              <a:rPr lang="en-US" sz="1500" dirty="0" smtClean="0"/>
              <a:t> implements </a:t>
            </a:r>
            <a:r>
              <a:rPr lang="en-US" sz="1500" dirty="0" err="1" smtClean="0"/>
              <a:t>Runnable</a:t>
            </a:r>
            <a:r>
              <a:rPr lang="en-US" sz="1500" dirty="0" smtClean="0"/>
              <a:t>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	public void run(){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		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(“Thread Started”);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class </a:t>
            </a:r>
            <a:r>
              <a:rPr lang="en-US" sz="1500" dirty="0" err="1" smtClean="0"/>
              <a:t>mainclass</a:t>
            </a:r>
            <a:r>
              <a:rPr lang="en-US" sz="1500" dirty="0" smtClean="0"/>
              <a:t> {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	public static void main(String </a:t>
            </a:r>
            <a:r>
              <a:rPr lang="en-US" sz="1500" dirty="0" err="1" smtClean="0"/>
              <a:t>args</a:t>
            </a:r>
            <a:r>
              <a:rPr lang="en-US" sz="1500" dirty="0" smtClean="0"/>
              <a:t>[]){	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		Thread  t = new Thread(new </a:t>
            </a:r>
            <a:r>
              <a:rPr lang="en-US" sz="1500" dirty="0" err="1" smtClean="0"/>
              <a:t>mythread</a:t>
            </a:r>
            <a:r>
              <a:rPr lang="en-US" sz="1500" dirty="0" smtClean="0"/>
              <a:t>()); // This is the way to instantiate a 					 thread implementing </a:t>
            </a:r>
            <a:r>
              <a:rPr lang="en-US" sz="1500" dirty="0" err="1" smtClean="0"/>
              <a:t>runnable</a:t>
            </a:r>
            <a:r>
              <a:rPr lang="en-US" sz="1500" dirty="0" smtClean="0"/>
              <a:t> interface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		</a:t>
            </a:r>
            <a:r>
              <a:rPr lang="en-US" sz="1500" dirty="0" err="1" smtClean="0"/>
              <a:t>t.start</a:t>
            </a:r>
            <a:r>
              <a:rPr lang="en-US" sz="1500" dirty="0" smtClean="0"/>
              <a:t>(); // starts the thread by running the run method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		}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500" dirty="0" smtClean="0"/>
              <a:t>	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Calling </a:t>
            </a:r>
            <a:r>
              <a:rPr lang="en-US" sz="2800" dirty="0" err="1" smtClean="0"/>
              <a:t>t.run</a:t>
            </a:r>
            <a:r>
              <a:rPr lang="en-US" sz="2800" dirty="0" smtClean="0"/>
              <a:t>() does not start a thread, it is just a simple method call.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Creating an object does not create a thread, calling start() method creates the thread.</a:t>
            </a:r>
          </a:p>
        </p:txBody>
      </p:sp>
    </p:spTree>
    <p:extLst>
      <p:ext uri="{BB962C8B-B14F-4D97-AF65-F5344CB8AC3E}">
        <p14:creationId xmlns:p14="http://schemas.microsoft.com/office/powerpoint/2010/main" val="9996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Synchronization is prevent data corruption</a:t>
            </a:r>
          </a:p>
          <a:p>
            <a:r>
              <a:rPr lang="en-US" smtClean="0"/>
              <a:t>Synchronization allows only one thread to perform an operation on a object at a time.</a:t>
            </a:r>
          </a:p>
          <a:p>
            <a:r>
              <a:rPr lang="en-US" smtClean="0"/>
              <a:t>If multiple threads require an access to an object, synchronization helps in maintaining consistency.</a:t>
            </a:r>
          </a:p>
        </p:txBody>
      </p:sp>
    </p:spTree>
    <p:extLst>
      <p:ext uri="{BB962C8B-B14F-4D97-AF65-F5344CB8AC3E}">
        <p14:creationId xmlns:p14="http://schemas.microsoft.com/office/powerpoint/2010/main" val="27567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 </a:t>
            </a:r>
            <a:r>
              <a:rPr lang="en-US" b="1" dirty="0"/>
              <a:t>with master </a:t>
            </a:r>
            <a:r>
              <a:rPr lang="en-US" b="1" dirty="0" smtClean="0"/>
              <a:t>and children </a:t>
            </a:r>
            <a:r>
              <a:rPr lang="en-US" b="1" dirty="0"/>
              <a:t>threads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1433512"/>
            <a:ext cx="9718430" cy="5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600" b="1" smtClean="0"/>
              <a:t>public class Counter</a:t>
            </a:r>
            <a:r>
              <a:rPr lang="en-US" sz="1600" smtClean="0"/>
              <a:t>{</a:t>
            </a:r>
          </a:p>
          <a:p>
            <a:pPr>
              <a:buFont typeface="Arial" charset="0"/>
              <a:buNone/>
            </a:pPr>
            <a:r>
              <a:rPr lang="en-US" sz="1600" smtClean="0"/>
              <a:t>	private int count = 0;</a:t>
            </a:r>
          </a:p>
          <a:p>
            <a:pPr>
              <a:buFont typeface="Arial" charset="0"/>
              <a:buNone/>
            </a:pPr>
            <a:r>
              <a:rPr lang="en-US" sz="1600" smtClean="0"/>
              <a:t>	public int getCount(){</a:t>
            </a:r>
          </a:p>
          <a:p>
            <a:pPr>
              <a:buFont typeface="Arial" charset="0"/>
              <a:buNone/>
            </a:pPr>
            <a:r>
              <a:rPr lang="en-US" sz="1600" smtClean="0"/>
              <a:t>		  return count;</a:t>
            </a:r>
          </a:p>
          <a:p>
            <a:pPr>
              <a:buFont typeface="Arial" charset="0"/>
              <a:buNone/>
            </a:pPr>
            <a:r>
              <a:rPr lang="en-US" sz="1600" smtClean="0"/>
              <a:t>	}</a:t>
            </a:r>
            <a:br>
              <a:rPr lang="en-US" sz="1600" smtClean="0"/>
            </a:br>
            <a:endParaRPr lang="en-US" sz="1600" smtClean="0"/>
          </a:p>
          <a:p>
            <a:pPr>
              <a:buFont typeface="Arial" charset="0"/>
              <a:buNone/>
            </a:pPr>
            <a:r>
              <a:rPr lang="en-US" sz="1600" smtClean="0"/>
              <a:t>	public setCount(int count){</a:t>
            </a:r>
          </a:p>
          <a:p>
            <a:pPr>
              <a:buFont typeface="Arial" charset="0"/>
              <a:buNone/>
            </a:pPr>
            <a:r>
              <a:rPr lang="en-US" sz="1600" smtClean="0"/>
              <a:t>		   this.count = count;</a:t>
            </a:r>
          </a:p>
          <a:p>
            <a:pPr>
              <a:buFont typeface="Arial" charset="0"/>
              <a:buNone/>
            </a:pPr>
            <a:r>
              <a:rPr lang="en-US" sz="1600" smtClean="0"/>
              <a:t>	}</a:t>
            </a:r>
          </a:p>
          <a:p>
            <a:pPr>
              <a:buFont typeface="Arial" charset="0"/>
              <a:buNone/>
            </a:pPr>
            <a:r>
              <a:rPr lang="en-US" sz="1600" smtClean="0"/>
              <a:t>}</a:t>
            </a:r>
          </a:p>
          <a:p>
            <a:r>
              <a:rPr lang="en-US" sz="1600" smtClean="0"/>
              <a:t>In this example, the counter tells how many an access has been made.</a:t>
            </a:r>
          </a:p>
          <a:p>
            <a:r>
              <a:rPr lang="en-US" sz="1600" smtClean="0"/>
              <a:t>If a thread is accessing setCount and updating count and another thread is accessing getCount at the same time, there will be inconsistency in the value of count.</a:t>
            </a:r>
          </a:p>
        </p:txBody>
      </p:sp>
    </p:spTree>
    <p:extLst>
      <p:ext uri="{BB962C8B-B14F-4D97-AF65-F5344CB8AC3E}">
        <p14:creationId xmlns:p14="http://schemas.microsoft.com/office/powerpoint/2010/main" val="410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Fixing the 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594267"/>
            <a:ext cx="10515600" cy="4861617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1800" b="1" dirty="0" smtClean="0"/>
              <a:t>public class Counter</a:t>
            </a:r>
            <a:r>
              <a:rPr lang="en-US" sz="1800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	private static 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 = 0;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	public </a:t>
            </a:r>
            <a:r>
              <a:rPr lang="en-US" sz="1800" b="1" dirty="0" smtClean="0"/>
              <a:t>synchronized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getCount</a:t>
            </a:r>
            <a:r>
              <a:rPr lang="en-US" sz="1800" dirty="0" smtClean="0"/>
              <a:t>(){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		  return count;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	}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Arial" charset="0"/>
              <a:buNone/>
            </a:pPr>
            <a:r>
              <a:rPr lang="en-US" sz="1800" dirty="0" smtClean="0"/>
              <a:t>	public </a:t>
            </a:r>
            <a:r>
              <a:rPr lang="en-US" sz="1800" b="1" dirty="0" err="1" smtClean="0"/>
              <a:t>synchoronized</a:t>
            </a:r>
            <a:r>
              <a:rPr lang="en-US" sz="1800" b="1" dirty="0" smtClean="0"/>
              <a:t> </a:t>
            </a:r>
            <a:r>
              <a:rPr lang="en-US" sz="1800" dirty="0" err="1" smtClean="0"/>
              <a:t>setCount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count){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		   </a:t>
            </a:r>
            <a:r>
              <a:rPr lang="en-US" sz="1800" dirty="0" err="1" smtClean="0"/>
              <a:t>this.count</a:t>
            </a:r>
            <a:r>
              <a:rPr lang="en-US" sz="1800" dirty="0" smtClean="0"/>
              <a:t> = count;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	}</a:t>
            </a:r>
          </a:p>
          <a:p>
            <a:pPr>
              <a:buFont typeface="Arial" charset="0"/>
              <a:buNone/>
            </a:pPr>
            <a:r>
              <a:rPr lang="en-US" sz="1800" dirty="0" smtClean="0"/>
              <a:t>}</a:t>
            </a:r>
          </a:p>
          <a:p>
            <a:r>
              <a:rPr lang="en-US" sz="2400" dirty="0" smtClean="0"/>
              <a:t>By adding the synchronized keyword we make sure that when one thread is in the </a:t>
            </a:r>
            <a:r>
              <a:rPr lang="en-US" sz="2400" dirty="0" err="1" smtClean="0"/>
              <a:t>setCount</a:t>
            </a:r>
            <a:r>
              <a:rPr lang="en-US" sz="2400" dirty="0" smtClean="0"/>
              <a:t> method the other threads are all in waiting state. </a:t>
            </a:r>
          </a:p>
        </p:txBody>
      </p:sp>
    </p:spTree>
    <p:extLst>
      <p:ext uri="{BB962C8B-B14F-4D97-AF65-F5344CB8AC3E}">
        <p14:creationId xmlns:p14="http://schemas.microsoft.com/office/powerpoint/2010/main" val="31861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static methods?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600" b="1" dirty="0" smtClean="0"/>
              <a:t>public class Counter</a:t>
            </a:r>
            <a:r>
              <a:rPr lang="en-US" sz="1600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count = 0;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public </a:t>
            </a:r>
            <a:r>
              <a:rPr lang="en-US" sz="1600" b="1" dirty="0" smtClean="0"/>
              <a:t>static synchronized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getCount</a:t>
            </a:r>
            <a:r>
              <a:rPr lang="en-US" sz="1600" dirty="0" smtClean="0"/>
              <a:t>(){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	  return count;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}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Arial" charset="0"/>
              <a:buNone/>
            </a:pPr>
            <a:r>
              <a:rPr lang="en-US" sz="1600" dirty="0" smtClean="0"/>
              <a:t>	public </a:t>
            </a:r>
            <a:r>
              <a:rPr lang="en-US" sz="1600" b="1" dirty="0" smtClean="0"/>
              <a:t>static synchronized </a:t>
            </a:r>
            <a:r>
              <a:rPr lang="en-US" sz="1600" dirty="0" err="1" smtClean="0"/>
              <a:t>setCount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count){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	   </a:t>
            </a:r>
            <a:r>
              <a:rPr lang="en-US" sz="1600" dirty="0" err="1" smtClean="0"/>
              <a:t>this.count</a:t>
            </a:r>
            <a:r>
              <a:rPr lang="en-US" sz="1600" dirty="0" smtClean="0"/>
              <a:t> = count;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}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}</a:t>
            </a:r>
          </a:p>
          <a:p>
            <a:r>
              <a:rPr lang="en-US" sz="1600" dirty="0" smtClean="0"/>
              <a:t>In this example the methods are static and hence are associated with the class and not the instance. </a:t>
            </a:r>
          </a:p>
          <a:p>
            <a:r>
              <a:rPr lang="en-US" sz="1600" dirty="0" smtClean="0"/>
              <a:t>Hence the lock is placed on the class object that is, </a:t>
            </a:r>
            <a:r>
              <a:rPr lang="en-US" sz="1600" dirty="0" err="1" smtClean="0"/>
              <a:t>Counter.class</a:t>
            </a:r>
            <a:r>
              <a:rPr lang="en-US" sz="1600" dirty="0" smtClean="0"/>
              <a:t> object and not on the object itself.  Any other non static synchronized methods are still available for access by other threads.</a:t>
            </a:r>
          </a:p>
        </p:txBody>
      </p:sp>
    </p:spTree>
    <p:extLst>
      <p:ext uri="{BB962C8B-B14F-4D97-AF65-F5344CB8AC3E}">
        <p14:creationId xmlns:p14="http://schemas.microsoft.com/office/powerpoint/2010/main" val="12364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Synchronization mistake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600" b="1" dirty="0" smtClean="0"/>
              <a:t>public class Counter</a:t>
            </a:r>
            <a:r>
              <a:rPr lang="en-US" sz="1600" dirty="0" smtClean="0"/>
              <a:t>{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count = 0;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public </a:t>
            </a:r>
            <a:r>
              <a:rPr lang="en-US" sz="1600" b="1" dirty="0" smtClean="0"/>
              <a:t>static synchronized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getCount</a:t>
            </a:r>
            <a:r>
              <a:rPr lang="en-US" sz="1600" dirty="0" smtClean="0"/>
              <a:t>(){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	  return count;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}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 typeface="Arial" charset="0"/>
              <a:buNone/>
            </a:pPr>
            <a:r>
              <a:rPr lang="en-US" sz="1600" dirty="0" smtClean="0"/>
              <a:t>	public </a:t>
            </a:r>
            <a:r>
              <a:rPr lang="en-US" sz="1600" b="1" dirty="0" smtClean="0"/>
              <a:t>synchronized </a:t>
            </a:r>
            <a:r>
              <a:rPr lang="en-US" sz="1600" dirty="0" err="1" smtClean="0"/>
              <a:t>setCount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count){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	   </a:t>
            </a:r>
            <a:r>
              <a:rPr lang="en-US" sz="1600" dirty="0" err="1" smtClean="0"/>
              <a:t>this.count</a:t>
            </a:r>
            <a:r>
              <a:rPr lang="en-US" sz="1600" dirty="0" smtClean="0"/>
              <a:t> = count;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	}</a:t>
            </a:r>
          </a:p>
          <a:p>
            <a:pPr>
              <a:buFont typeface="Arial" charset="0"/>
              <a:buNone/>
            </a:pPr>
            <a:r>
              <a:rPr lang="en-US" sz="1600" dirty="0" smtClean="0"/>
              <a:t>}</a:t>
            </a:r>
          </a:p>
          <a:p>
            <a:r>
              <a:rPr lang="en-US" sz="1600" dirty="0" smtClean="0"/>
              <a:t>The common mistake here is one method is static synchronized and another method is non static synchronized.</a:t>
            </a:r>
          </a:p>
          <a:p>
            <a:r>
              <a:rPr lang="en-US" sz="1600" dirty="0" smtClean="0"/>
              <a:t>This makes a difference as locks are placed on two different objects. The class object and the instance and hence two different threads can access the methods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4446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4788" y="2967335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511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1428750"/>
          </a:xfrm>
        </p:spPr>
        <p:txBody>
          <a:bodyPr/>
          <a:lstStyle/>
          <a:p>
            <a:pPr eaLnBrk="1" hangingPunct="1"/>
            <a:r>
              <a:rPr lang="en-US" smtClean="0"/>
              <a:t>Threads Concept</a:t>
            </a:r>
          </a:p>
        </p:txBody>
      </p:sp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0A4B3-DD21-4835-AA25-AE3194E9E4C8}" type="slidenum">
              <a:rPr lang="en-US" sz="1800">
                <a:solidFill>
                  <a:srgbClr val="FFFFFF"/>
                </a:solidFill>
              </a:rPr>
              <a:pPr/>
              <a:t>3</a:t>
            </a:fld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320800" y="1371601"/>
            <a:ext cx="22352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/>
              <a:t>Multiple threads on multiple CPUs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219200" y="3429001"/>
            <a:ext cx="2540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600"/>
              <a:t>Multiple threads sharing a single CPU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19475"/>
              </p:ext>
            </p:extLst>
          </p:nvPr>
        </p:nvGraphicFramePr>
        <p:xfrm>
          <a:off x="3551767" y="1376364"/>
          <a:ext cx="803063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icture" r:id="rId3" imgW="6858000" imgH="6400800" progId="Word.Picture.8">
                  <p:embed/>
                </p:oleObj>
              </mc:Choice>
              <mc:Fallback>
                <p:oleObj name="Picture" r:id="rId3" imgW="6858000" imgH="6400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3551767" y="1376364"/>
                        <a:ext cx="8030633" cy="174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95780"/>
              </p:ext>
            </p:extLst>
          </p:nvPr>
        </p:nvGraphicFramePr>
        <p:xfrm>
          <a:off x="3653368" y="3433764"/>
          <a:ext cx="803063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icture" r:id="rId5" imgW="6858000" imgH="6400800" progId="Word.Picture.8">
                  <p:embed/>
                </p:oleObj>
              </mc:Choice>
              <mc:Fallback>
                <p:oleObj name="Picture" r:id="rId5" imgW="6858000" imgH="6400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3653368" y="3433764"/>
                        <a:ext cx="8030633" cy="1749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6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Threads are objects in the Java language. They can be created by using two different </a:t>
            </a:r>
            <a:r>
              <a:rPr lang="en-US" dirty="0" smtClean="0"/>
              <a:t>mechanisms: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Create a class that </a:t>
            </a:r>
            <a:r>
              <a:rPr lang="en-US" b="1" dirty="0"/>
              <a:t>extends</a:t>
            </a:r>
            <a:r>
              <a:rPr lang="en-US" dirty="0"/>
              <a:t> the standard </a:t>
            </a:r>
            <a:r>
              <a:rPr lang="en-US" b="1" i="1" dirty="0"/>
              <a:t>Thread</a:t>
            </a:r>
            <a:r>
              <a:rPr lang="en-US" i="1" dirty="0"/>
              <a:t> </a:t>
            </a:r>
            <a:r>
              <a:rPr lang="en-US" dirty="0"/>
              <a:t>class.</a:t>
            </a:r>
          </a:p>
          <a:p>
            <a:pPr marL="0" indent="0">
              <a:buNone/>
            </a:pPr>
            <a:r>
              <a:rPr lang="en-US" dirty="0"/>
              <a:t>2. Create a class that </a:t>
            </a:r>
            <a:r>
              <a:rPr lang="en-US" b="1" dirty="0"/>
              <a:t>implements</a:t>
            </a:r>
            <a:r>
              <a:rPr lang="en-US" dirty="0"/>
              <a:t> the standard </a:t>
            </a:r>
            <a:r>
              <a:rPr lang="en-US" b="1" i="1" dirty="0"/>
              <a:t>Runnable</a:t>
            </a:r>
            <a:r>
              <a:rPr lang="en-US" i="1" dirty="0"/>
              <a:t> </a:t>
            </a:r>
            <a:r>
              <a:rPr lang="en-US" dirty="0"/>
              <a:t>interface.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09" y="3479189"/>
            <a:ext cx="9585811" cy="30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hread </a:t>
            </a:r>
            <a:r>
              <a:rPr lang="en-US" dirty="0"/>
              <a:t>can be </a:t>
            </a:r>
            <a:r>
              <a:rPr lang="en-US" dirty="0" smtClean="0"/>
              <a:t>defined by:</a:t>
            </a:r>
          </a:p>
          <a:p>
            <a:pPr lvl="1"/>
            <a:r>
              <a:rPr lang="en-US" dirty="0" smtClean="0"/>
              <a:t>Extending </a:t>
            </a:r>
            <a:r>
              <a:rPr lang="en-US" dirty="0"/>
              <a:t>the </a:t>
            </a:r>
            <a:r>
              <a:rPr lang="en-US" dirty="0" err="1"/>
              <a:t>java.lang.Thread</a:t>
            </a:r>
            <a:r>
              <a:rPr lang="en-US" dirty="0"/>
              <a:t> </a:t>
            </a:r>
            <a:r>
              <a:rPr lang="en-US" dirty="0" smtClean="0"/>
              <a:t>class, or 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the </a:t>
            </a:r>
            <a:r>
              <a:rPr lang="en-US" dirty="0" err="1"/>
              <a:t>java.lang.Runnable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The </a:t>
            </a:r>
            <a:r>
              <a:rPr lang="en-US" dirty="0"/>
              <a:t>run() method should </a:t>
            </a:r>
            <a:r>
              <a:rPr lang="en-US" dirty="0" smtClean="0"/>
              <a:t>be overridden </a:t>
            </a:r>
            <a:r>
              <a:rPr lang="en-US" dirty="0"/>
              <a:t>and should contain the code that will be executed by the new thread.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must be </a:t>
            </a:r>
            <a:r>
              <a:rPr lang="en-US" dirty="0" smtClean="0"/>
              <a:t>public with </a:t>
            </a:r>
            <a:r>
              <a:rPr lang="en-US" dirty="0"/>
              <a:t>a void return type and should not take any arguments. </a:t>
            </a:r>
          </a:p>
        </p:txBody>
      </p:sp>
    </p:spTree>
    <p:extLst>
      <p:ext uri="{BB962C8B-B14F-4D97-AF65-F5344CB8AC3E}">
        <p14:creationId xmlns:p14="http://schemas.microsoft.com/office/powerpoint/2010/main" val="32746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Extending the Thread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Create a class by extending the Thread class and override the run() method: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extends Thread {</a:t>
            </a:r>
          </a:p>
          <a:p>
            <a:pPr marL="914400" lvl="2" indent="0">
              <a:buNone/>
            </a:pPr>
            <a:r>
              <a:rPr lang="en-US" dirty="0"/>
              <a:t>public void run() {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en-US" dirty="0"/>
              <a:t>thread body of execution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2. Create a thread object: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MyThread</a:t>
            </a:r>
            <a:r>
              <a:rPr lang="en-US" dirty="0" smtClean="0"/>
              <a:t> </a:t>
            </a:r>
            <a:r>
              <a:rPr lang="en-US" dirty="0"/>
              <a:t>thr1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3. Start Execution of created thread:</a:t>
            </a:r>
          </a:p>
          <a:p>
            <a:pPr marL="0" indent="0">
              <a:buNone/>
            </a:pPr>
            <a:r>
              <a:rPr lang="en-US" dirty="0" smtClean="0"/>
              <a:t>	thr1.start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608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/* ThreadEx1.java: A simple program creating and invoking a thread object by</a:t>
            </a:r>
          </a:p>
          <a:p>
            <a:pPr marL="0" indent="0">
              <a:buNone/>
            </a:pPr>
            <a:r>
              <a:rPr lang="en-US" dirty="0"/>
              <a:t>extending the standard Thread class. */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extends Thread {</a:t>
            </a:r>
          </a:p>
          <a:p>
            <a:pPr marL="457200" lvl="1" indent="0">
              <a:buNone/>
            </a:pPr>
            <a:r>
              <a:rPr lang="en-US" dirty="0"/>
              <a:t>public void run()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(“ this thread is running ... 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ThreadEx1 {</a:t>
            </a:r>
          </a:p>
          <a:p>
            <a:pPr marL="457200" lvl="1" indent="0">
              <a:buNone/>
            </a:pPr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pPr marL="914400" lvl="2" indent="0">
              <a:buNone/>
            </a:pPr>
            <a:r>
              <a:rPr lang="en-US" dirty="0" err="1"/>
              <a:t>MyThread</a:t>
            </a:r>
            <a:r>
              <a:rPr lang="en-US" dirty="0"/>
              <a:t> t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5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Create a class that implements the interface Runnable and override run() method: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implements Runnable {</a:t>
            </a:r>
          </a:p>
          <a:p>
            <a:pPr marL="914400" lvl="2" indent="0">
              <a:buNone/>
            </a:pPr>
            <a:r>
              <a:rPr lang="en-US" dirty="0"/>
              <a:t>…</a:t>
            </a:r>
          </a:p>
          <a:p>
            <a:pPr marL="914400" lvl="2" indent="0">
              <a:buNone/>
            </a:pPr>
            <a:r>
              <a:rPr lang="en-US" dirty="0"/>
              <a:t>public void run() {</a:t>
            </a:r>
          </a:p>
          <a:p>
            <a:pPr marL="914400" lvl="2" indent="0">
              <a:buNone/>
            </a:pPr>
            <a:r>
              <a:rPr lang="en-US" dirty="0" smtClean="0"/>
              <a:t>	// </a:t>
            </a:r>
            <a:r>
              <a:rPr lang="en-US" dirty="0"/>
              <a:t>thread body of execution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2. Creating Object:</a:t>
            </a:r>
          </a:p>
          <a:p>
            <a:pPr marL="457200" lvl="1" indent="0">
              <a:buNone/>
            </a:pPr>
            <a:r>
              <a:rPr lang="en-US" dirty="0" err="1"/>
              <a:t>MyThread</a:t>
            </a:r>
            <a:r>
              <a:rPr lang="en-US" dirty="0"/>
              <a:t> </a:t>
            </a:r>
            <a:r>
              <a:rPr lang="en-US" dirty="0" err="1"/>
              <a:t>myObject</a:t>
            </a:r>
            <a:r>
              <a:rPr lang="en-US" dirty="0"/>
              <a:t>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3. Creating Thread Object:</a:t>
            </a:r>
          </a:p>
          <a:p>
            <a:pPr marL="457200" lvl="1" indent="0">
              <a:buNone/>
            </a:pPr>
            <a:r>
              <a:rPr lang="en-US" dirty="0"/>
              <a:t>Thread thr1 = new Thread(</a:t>
            </a:r>
            <a:r>
              <a:rPr lang="en-US" dirty="0" err="1"/>
              <a:t>myObject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4. Start Execution:</a:t>
            </a:r>
          </a:p>
          <a:p>
            <a:pPr marL="457200" lvl="1" indent="0">
              <a:buNone/>
            </a:pPr>
            <a:r>
              <a:rPr lang="en-US" dirty="0"/>
              <a:t>thr1.start();</a:t>
            </a:r>
          </a:p>
        </p:txBody>
      </p:sp>
    </p:spTree>
    <p:extLst>
      <p:ext uri="{BB962C8B-B14F-4D97-AF65-F5344CB8AC3E}">
        <p14:creationId xmlns:p14="http://schemas.microsoft.com/office/powerpoint/2010/main" val="661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/* ThreadEx2.java: A simple program creating and invoking a thread object by</a:t>
            </a:r>
          </a:p>
          <a:p>
            <a:pPr marL="0" indent="0">
              <a:buNone/>
            </a:pPr>
            <a:r>
              <a:rPr lang="en-US" dirty="0"/>
              <a:t>implementing Runnable interface. */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implements Runnable {</a:t>
            </a:r>
          </a:p>
          <a:p>
            <a:pPr marL="457200" lvl="1" indent="0">
              <a:buNone/>
            </a:pPr>
            <a:r>
              <a:rPr lang="en-US" dirty="0"/>
              <a:t>public void run()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(“ this thread is running ... 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ThreadEx2 {</a:t>
            </a:r>
          </a:p>
          <a:p>
            <a:pPr marL="457200" lvl="1" indent="0">
              <a:buNone/>
            </a:pPr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pPr marL="914400" lvl="2" indent="0">
              <a:buNone/>
            </a:pPr>
            <a:r>
              <a:rPr lang="en-US" dirty="0"/>
              <a:t>Thread t = new Thread(new </a:t>
            </a:r>
            <a:r>
              <a:rPr lang="en-US" dirty="0" err="1"/>
              <a:t>MyThread</a:t>
            </a:r>
            <a:r>
              <a:rPr lang="en-US" dirty="0"/>
              <a:t>());</a:t>
            </a:r>
          </a:p>
          <a:p>
            <a:pPr marL="914400" lvl="2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613</Words>
  <Application>Microsoft Office PowerPoint</Application>
  <PresentationFormat>Custom</PresentationFormat>
  <Paragraphs>189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Picture</vt:lpstr>
      <vt:lpstr>Microsoft Word Picture</vt:lpstr>
      <vt:lpstr>Lecture 2 Multithreaded Programming</vt:lpstr>
      <vt:lpstr>Program with master and children threads</vt:lpstr>
      <vt:lpstr>Threads Concept</vt:lpstr>
      <vt:lpstr>THREADS IN JAVA</vt:lpstr>
      <vt:lpstr>THREADS IN JAVA</vt:lpstr>
      <vt:lpstr>Extending the Thread Class</vt:lpstr>
      <vt:lpstr>Example</vt:lpstr>
      <vt:lpstr>Implementing the Runnable Interface</vt:lpstr>
      <vt:lpstr>Example</vt:lpstr>
      <vt:lpstr>Life Cycle of Thread</vt:lpstr>
      <vt:lpstr>Thread States</vt:lpstr>
      <vt:lpstr>Thread States</vt:lpstr>
      <vt:lpstr>Thread termination</vt:lpstr>
      <vt:lpstr>Threads</vt:lpstr>
      <vt:lpstr>Why do we need threads?</vt:lpstr>
      <vt:lpstr>Example</vt:lpstr>
      <vt:lpstr>Creating threads</vt:lpstr>
      <vt:lpstr>Running threads</vt:lpstr>
      <vt:lpstr>Synchronization</vt:lpstr>
      <vt:lpstr>Example </vt:lpstr>
      <vt:lpstr>Fixing the example</vt:lpstr>
      <vt:lpstr>What about static methods?</vt:lpstr>
      <vt:lpstr>Common Synchronization mistake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m_s_araby@yahoo.com</dc:creator>
  <cp:lastModifiedBy>dell</cp:lastModifiedBy>
  <cp:revision>41</cp:revision>
  <dcterms:created xsi:type="dcterms:W3CDTF">2016-03-11T18:02:49Z</dcterms:created>
  <dcterms:modified xsi:type="dcterms:W3CDTF">2020-03-14T19:49:16Z</dcterms:modified>
</cp:coreProperties>
</file>