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304" r:id="rId9"/>
    <p:sldId id="305" r:id="rId10"/>
    <p:sldId id="306" r:id="rId11"/>
    <p:sldId id="307" r:id="rId12"/>
    <p:sldId id="308" r:id="rId13"/>
    <p:sldId id="309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552D-4DF3-4A99-A153-A572050F9D6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2CA2-9D9C-4CDA-8BA1-BEA4A641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371" y="4342150"/>
            <a:ext cx="5025259" cy="41138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47" tIns="42268" rIns="86047" bIns="42268"/>
          <a:lstStyle/>
          <a:p>
            <a:endParaRPr lang="en-AU" smtClean="0"/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4713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4713"/>
          </a:xfrm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71" y="4342150"/>
            <a:ext cx="5025259" cy="41138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47" tIns="42268" rIns="86047" bIns="42268"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Multithreaded Programming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80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80861660-B337-49BD-BF20-3D0655ACF82B}" type="slidenum">
              <a:rPr lang="zh-CN" altLang="en-GB" sz="1400" smtClean="0"/>
              <a:pPr eaLnBrk="1" hangingPunct="1"/>
              <a:t>10</a:t>
            </a:fld>
            <a:endParaRPr lang="en-GB" altLang="zh-CN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1451" y="388938"/>
            <a:ext cx="103632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4000" smtClean="0"/>
              <a:t>the driver: 3 Threads sharing the same object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320800" y="1752600"/>
            <a:ext cx="9857317" cy="44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class InternetBankingSystem {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public static void main(String [] args  ) {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  Account </a:t>
            </a:r>
            <a:r>
              <a:rPr lang="en-US" sz="2400">
                <a:solidFill>
                  <a:srgbClr val="FF6633"/>
                </a:solidFill>
                <a:latin typeface="Times New Roman" pitchFamily="18" charset="0"/>
              </a:rPr>
              <a:t>accountObject</a:t>
            </a:r>
            <a:r>
              <a:rPr lang="en-US" sz="2400">
                <a:latin typeface="Times New Roman" pitchFamily="18" charset="0"/>
              </a:rPr>
              <a:t> = new Account ();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  </a:t>
            </a:r>
            <a:r>
              <a:rPr lang="en-US" sz="2000">
                <a:latin typeface="Times New Roman" pitchFamily="18" charset="0"/>
              </a:rPr>
              <a:t>Thread t1 = new Thread(new MyThread(</a:t>
            </a:r>
            <a:r>
              <a:rPr lang="en-US" sz="2000" b="1">
                <a:solidFill>
                  <a:srgbClr val="FF6633"/>
                </a:solidFill>
                <a:latin typeface="Times New Roman" pitchFamily="18" charset="0"/>
              </a:rPr>
              <a:t>accountObject</a:t>
            </a:r>
            <a:r>
              <a:rPr lang="en-US" sz="2000">
                <a:latin typeface="Times New Roman" pitchFamily="18" charset="0"/>
              </a:rPr>
              <a:t>));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       Thread t2 = new Thread(new YourThread(</a:t>
            </a:r>
            <a:r>
              <a:rPr lang="en-US" sz="2000" b="1">
                <a:solidFill>
                  <a:srgbClr val="FF6633"/>
                </a:solidFill>
                <a:latin typeface="Times New Roman" pitchFamily="18" charset="0"/>
              </a:rPr>
              <a:t>accountObject</a:t>
            </a:r>
            <a:r>
              <a:rPr lang="en-US" sz="2000">
                <a:latin typeface="Times New Roman" pitchFamily="18" charset="0"/>
              </a:rPr>
              <a:t>));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       Thread t3 = new Thread(new HerThread(</a:t>
            </a:r>
            <a:r>
              <a:rPr lang="en-US" sz="2000" b="1">
                <a:solidFill>
                  <a:srgbClr val="FF6633"/>
                </a:solidFill>
                <a:latin typeface="Times New Roman" pitchFamily="18" charset="0"/>
              </a:rPr>
              <a:t>accountObject</a:t>
            </a:r>
            <a:r>
              <a:rPr lang="en-US" sz="2000">
                <a:latin typeface="Times New Roman" pitchFamily="18" charset="0"/>
              </a:rPr>
              <a:t>));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  t1.start();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  t2.start();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  t3.start();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   // DO some other operation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       } // end main()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91585336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7C7FF68C-D3D6-4925-9BC2-6F9C74E64BBA}" type="slidenum">
              <a:rPr lang="zh-CN" altLang="en-GB" sz="1400" smtClean="0"/>
              <a:pPr eaLnBrk="1" hangingPunct="1"/>
              <a:t>11</a:t>
            </a:fld>
            <a:endParaRPr lang="en-GB" altLang="zh-CN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04800"/>
            <a:ext cx="10058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b="1" smtClean="0">
                <a:latin typeface="Arial" charset="0"/>
              </a:rPr>
              <a:t>Shared account object between 3 threads</a:t>
            </a:r>
            <a:endParaRPr lang="en-US" sz="2400" b="1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711200" y="1371600"/>
            <a:ext cx="8026400" cy="532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</a:rPr>
              <a:t>class MyThread implements Runnable  {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</a:t>
            </a:r>
            <a:r>
              <a:rPr lang="en-US"/>
              <a:t>Account</a:t>
            </a:r>
            <a:r>
              <a:rPr lang="en-US" sz="2000">
                <a:latin typeface="Times New Roman" pitchFamily="18" charset="0"/>
              </a:rPr>
              <a:t> account;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MyThread (</a:t>
            </a:r>
            <a:r>
              <a:rPr lang="en-US"/>
              <a:t>Account</a:t>
            </a:r>
            <a:r>
              <a:rPr lang="en-US" sz="2000">
                <a:latin typeface="Times New Roman" pitchFamily="18" charset="0"/>
              </a:rPr>
              <a:t> s) {  account = s;}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void run() { </a:t>
            </a:r>
            <a:r>
              <a:rPr lang="en-US" sz="2000" u="sng">
                <a:latin typeface="Times New Roman" pitchFamily="18" charset="0"/>
              </a:rPr>
              <a:t>account.deposit</a:t>
            </a:r>
            <a:r>
              <a:rPr lang="en-US" sz="2000">
                <a:latin typeface="Times New Roman" pitchFamily="18" charset="0"/>
              </a:rPr>
              <a:t>(); }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} // end class MyThread</a:t>
            </a:r>
          </a:p>
          <a:p>
            <a:pPr algn="l" eaLnBrk="0" hangingPunct="0"/>
            <a:endParaRPr lang="en-US" sz="2000">
              <a:latin typeface="Times New Roman" pitchFamily="18" charset="0"/>
            </a:endParaRP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class YourThread implements Runnable  {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</a:t>
            </a:r>
            <a:r>
              <a:rPr lang="en-US"/>
              <a:t>Account </a:t>
            </a:r>
            <a:r>
              <a:rPr lang="en-US" sz="2000">
                <a:latin typeface="Times New Roman" pitchFamily="18" charset="0"/>
              </a:rPr>
              <a:t>account;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YourThread (</a:t>
            </a:r>
            <a:r>
              <a:rPr lang="en-US"/>
              <a:t>Account</a:t>
            </a:r>
            <a:r>
              <a:rPr lang="en-US" sz="2000">
                <a:latin typeface="Times New Roman" pitchFamily="18" charset="0"/>
              </a:rPr>
              <a:t> s) { account = s;}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void run() { </a:t>
            </a:r>
            <a:r>
              <a:rPr lang="en-US" sz="2000" u="sng">
                <a:latin typeface="Times New Roman" pitchFamily="18" charset="0"/>
              </a:rPr>
              <a:t>account.withdraw</a:t>
            </a:r>
            <a:r>
              <a:rPr lang="en-US" sz="2000">
                <a:latin typeface="Times New Roman" pitchFamily="18" charset="0"/>
              </a:rPr>
              <a:t>(); }     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} // end class YourThread</a:t>
            </a:r>
          </a:p>
          <a:p>
            <a:pPr algn="l" eaLnBrk="0" hangingPunct="0"/>
            <a:endParaRPr lang="en-US" sz="2000">
              <a:latin typeface="Times New Roman" pitchFamily="18" charset="0"/>
            </a:endParaRP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class HerThread implements Runnable  {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</a:t>
            </a:r>
            <a:r>
              <a:rPr lang="en-US"/>
              <a:t>Account </a:t>
            </a:r>
            <a:r>
              <a:rPr lang="en-US" sz="2000">
                <a:latin typeface="Times New Roman" pitchFamily="18" charset="0"/>
              </a:rPr>
              <a:t>account;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HerThread (</a:t>
            </a:r>
            <a:r>
              <a:rPr lang="en-US"/>
              <a:t>Account</a:t>
            </a:r>
            <a:r>
              <a:rPr lang="en-US" sz="2000">
                <a:latin typeface="Times New Roman" pitchFamily="18" charset="0"/>
              </a:rPr>
              <a:t> s) { account = s; }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        public void run() {</a:t>
            </a:r>
            <a:r>
              <a:rPr lang="en-US" sz="2000" u="sng">
                <a:latin typeface="Times New Roman" pitchFamily="18" charset="0"/>
              </a:rPr>
              <a:t>account.enquire</a:t>
            </a:r>
            <a:r>
              <a:rPr lang="en-US" sz="2000">
                <a:latin typeface="Times New Roman" pitchFamily="18" charset="0"/>
              </a:rPr>
              <a:t>(); }</a:t>
            </a:r>
          </a:p>
          <a:p>
            <a:pPr algn="l" eaLnBrk="0" hangingPunct="0"/>
            <a:r>
              <a:rPr lang="en-US" sz="2000">
                <a:latin typeface="Times New Roman" pitchFamily="18" charset="0"/>
              </a:rPr>
              <a:t>} // end class HerThread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9245600" y="2895600"/>
            <a:ext cx="2946400" cy="1905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 rot="-4401460">
            <a:off x="7990682" y="1432190"/>
            <a:ext cx="547687" cy="2880784"/>
          </a:xfrm>
          <a:prstGeom prst="downArrow">
            <a:avLst>
              <a:gd name="adj1" fmla="val 50000"/>
              <a:gd name="adj2" fmla="val 1972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auto">
          <a:xfrm rot="-6150426">
            <a:off x="7959726" y="2877080"/>
            <a:ext cx="641350" cy="2535767"/>
          </a:xfrm>
          <a:prstGeom prst="downArrow">
            <a:avLst>
              <a:gd name="adj1" fmla="val 50000"/>
              <a:gd name="adj2" fmla="val 1482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 rot="-7607752">
            <a:off x="8357129" y="4071410"/>
            <a:ext cx="549275" cy="3039533"/>
          </a:xfrm>
          <a:prstGeom prst="downArrow">
            <a:avLst>
              <a:gd name="adj1" fmla="val 50000"/>
              <a:gd name="adj2" fmla="val 20753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9751485" y="3124200"/>
            <a:ext cx="1932516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Times New Roman" pitchFamily="18" charset="0"/>
              </a:rPr>
              <a:t>account</a:t>
            </a:r>
          </a:p>
          <a:p>
            <a:pPr algn="l" eaLnBrk="0" hangingPunct="0"/>
            <a:r>
              <a:rPr lang="en-US" sz="2800" dirty="0">
                <a:latin typeface="Times New Roman" pitchFamily="18" charset="0"/>
              </a:rPr>
              <a:t>(shared object)</a:t>
            </a:r>
          </a:p>
        </p:txBody>
      </p:sp>
    </p:spTree>
    <p:extLst>
      <p:ext uri="{BB962C8B-B14F-4D97-AF65-F5344CB8AC3E}">
        <p14:creationId xmlns:p14="http://schemas.microsoft.com/office/powerpoint/2010/main" val="43246631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A1018A19-5B7C-4427-9E8D-E1DBB8617F27}" type="slidenum">
              <a:rPr lang="zh-CN" altLang="en-GB" sz="1400" smtClean="0"/>
              <a:pPr eaLnBrk="1" hangingPunct="1"/>
              <a:t>12</a:t>
            </a:fld>
            <a:endParaRPr lang="en-GB" altLang="zh-CN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Monitor (shared object access): serializes operation on shared objects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class Account {   // the 'monitor'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balance;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// if 'synchronized' is removed, the outcome is unpredictable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public </a:t>
            </a:r>
            <a:r>
              <a:rPr lang="en-US" sz="1800" u="sng" dirty="0" smtClean="0">
                <a:solidFill>
                  <a:schemeClr val="hlink"/>
                </a:solidFill>
              </a:rPr>
              <a:t>synchronized</a:t>
            </a:r>
            <a:r>
              <a:rPr lang="en-US" sz="1800" dirty="0" smtClean="0"/>
              <a:t> void deposit( 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 // METHOD BODY : balance += </a:t>
            </a:r>
            <a:r>
              <a:rPr lang="en-US" sz="1800" dirty="0" err="1" smtClean="0"/>
              <a:t>deposit_amount</a:t>
            </a:r>
            <a:r>
              <a:rPr lang="en-US" sz="18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public </a:t>
            </a:r>
            <a:r>
              <a:rPr lang="en-US" sz="1800" u="sng" dirty="0" smtClean="0">
                <a:solidFill>
                  <a:schemeClr val="hlink"/>
                </a:solidFill>
              </a:rPr>
              <a:t>synchronized</a:t>
            </a:r>
            <a:r>
              <a:rPr lang="en-US" sz="1800" dirty="0" smtClean="0"/>
              <a:t> void withdraw( 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// METHOD BODY: balance -= </a:t>
            </a:r>
            <a:r>
              <a:rPr lang="en-US" sz="1800" dirty="0" err="1" smtClean="0"/>
              <a:t>deposit_amount</a:t>
            </a:r>
            <a:r>
              <a:rPr lang="en-US" sz="1800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public </a:t>
            </a:r>
            <a:r>
              <a:rPr lang="en-US" sz="1800" u="sng" dirty="0" smtClean="0">
                <a:solidFill>
                  <a:schemeClr val="hlink"/>
                </a:solidFill>
              </a:rPr>
              <a:t>synchronized</a:t>
            </a:r>
            <a:r>
              <a:rPr lang="en-US" sz="1800" dirty="0" smtClean="0"/>
              <a:t> void enquire( 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 // METHOD BODY: display balance.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23833811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A68029F8-464D-4AD8-A37D-01707F7C2684}" type="slidenum">
              <a:rPr lang="zh-CN" altLang="en-GB" sz="1400" smtClean="0"/>
              <a:pPr eaLnBrk="1" hangingPunct="1"/>
              <a:t>13</a:t>
            </a:fld>
            <a:endParaRPr lang="en-GB" altLang="zh-CN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Architecture for Multithread Servers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Multithreading enables servers to maximize their throughput, measured as the number of requests processed per second.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Threads may need to treat requests with varying priorities: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corporate server could prioritize request processing according to class of customers.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Architectures: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Worker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Thread-per-request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Thread-per-connection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Thread-per-object</a:t>
            </a:r>
          </a:p>
        </p:txBody>
      </p:sp>
    </p:spTree>
    <p:extLst>
      <p:ext uri="{BB962C8B-B14F-4D97-AF65-F5344CB8AC3E}">
        <p14:creationId xmlns:p14="http://schemas.microsoft.com/office/powerpoint/2010/main" val="40657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4788" y="2967335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51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394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object can be explicitly locked in this way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synchronized(</a:t>
            </a:r>
            <a:r>
              <a:rPr lang="en-US" sz="2300" dirty="0" err="1" smtClean="0"/>
              <a:t>myInstance</a:t>
            </a:r>
            <a:r>
              <a:rPr lang="en-US" sz="2300" dirty="0" smtClean="0"/>
              <a:t>){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try{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wait();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}catch(</a:t>
            </a:r>
            <a:r>
              <a:rPr lang="en-US" sz="2300" dirty="0" err="1" smtClean="0"/>
              <a:t>InterruptedException</a:t>
            </a:r>
            <a:r>
              <a:rPr lang="en-US" sz="2300" dirty="0" smtClean="0"/>
              <a:t> ex){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3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System.out.println</a:t>
            </a:r>
            <a:r>
              <a:rPr lang="en-US" sz="2300" dirty="0" smtClean="0"/>
              <a:t>(“</a:t>
            </a:r>
            <a:r>
              <a:rPr lang="en-US" sz="2300" dirty="0" err="1" smtClean="0"/>
              <a:t>Iam</a:t>
            </a:r>
            <a:r>
              <a:rPr lang="en-US" sz="2300" dirty="0" smtClean="0"/>
              <a:t> in this “);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	</a:t>
            </a:r>
            <a:r>
              <a:rPr lang="en-US" sz="2300" dirty="0" err="1" smtClean="0"/>
              <a:t>notifyAll</a:t>
            </a:r>
            <a:r>
              <a:rPr lang="en-US" sz="2300" dirty="0" smtClean="0"/>
              <a:t>();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dirty="0" smtClean="0"/>
              <a:t>}</a:t>
            </a: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The synchronized keyword locks the object. The wait keyword waits for the lock to be acquired, if the object was already locked by another thread. </a:t>
            </a:r>
            <a:r>
              <a:rPr lang="en-US" sz="3200" dirty="0" err="1" smtClean="0"/>
              <a:t>Notifyall</a:t>
            </a:r>
            <a:r>
              <a:rPr lang="en-US" sz="3200" dirty="0" smtClean="0"/>
              <a:t>() notifies other threads that the lock is about to be released by the current thread.</a:t>
            </a: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Another method notify() is available for use, which wakes up only the next thread which is in queue for the object, </a:t>
            </a:r>
            <a:r>
              <a:rPr lang="en-US" sz="3200" dirty="0" err="1" smtClean="0"/>
              <a:t>notifyall</a:t>
            </a:r>
            <a:r>
              <a:rPr lang="en-US" sz="3200" dirty="0" smtClean="0"/>
              <a:t>() wakes up all the threads and transfers the lock to another thread having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33863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Multithreaded Server: For Serving Multiple Clients Concurrently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Modern Applications</a:t>
            </a:r>
          </a:p>
          <a:p>
            <a:pPr lvl="1"/>
            <a:r>
              <a:rPr lang="en-US" smtClean="0"/>
              <a:t>Example: Multithreaded Web Server</a:t>
            </a: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5249333" y="3633788"/>
            <a:ext cx="2370667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endParaRPr lang="en-US" sz="1800">
              <a:latin typeface="Arial" pitchFamily="34" charset="0"/>
            </a:endParaRPr>
          </a:p>
        </p:txBody>
      </p:sp>
      <p:pic>
        <p:nvPicPr>
          <p:cNvPr id="18437" name="Content Placeholder 7" descr="earth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328988"/>
            <a:ext cx="256328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556000" y="4319588"/>
            <a:ext cx="2370667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endParaRPr lang="en-US" sz="1800">
              <a:latin typeface="Arial" pitchFamily="34" charset="0"/>
            </a:endParaRPr>
          </a:p>
        </p:txBody>
      </p:sp>
      <p:pic>
        <p:nvPicPr>
          <p:cNvPr id="18439" name="Picture 2" descr="Z:\Documents\Downloads\server_datace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2947989"/>
            <a:ext cx="105833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11"/>
          <p:cNvSpPr txBox="1">
            <a:spLocks noChangeArrowheads="1"/>
          </p:cNvSpPr>
          <p:nvPr/>
        </p:nvSpPr>
        <p:spPr bwMode="auto">
          <a:xfrm>
            <a:off x="6604001" y="2795588"/>
            <a:ext cx="768159" cy="43088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sz="1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Web/FTP </a:t>
            </a:r>
          </a:p>
          <a:p>
            <a:pPr eaLnBrk="1" hangingPunct="1"/>
            <a:r>
              <a:rPr lang="en-US" sz="1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1" name="TextBox 12"/>
          <p:cNvSpPr txBox="1">
            <a:spLocks noChangeArrowheads="1"/>
          </p:cNvSpPr>
          <p:nvPr/>
        </p:nvSpPr>
        <p:spPr bwMode="auto">
          <a:xfrm>
            <a:off x="1570567" y="3868739"/>
            <a:ext cx="10160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sz="1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 1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1828800" y="5005389"/>
            <a:ext cx="9144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sz="1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2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3" name="TextBox 14"/>
          <p:cNvSpPr txBox="1">
            <a:spLocks noChangeArrowheads="1"/>
          </p:cNvSpPr>
          <p:nvPr/>
        </p:nvSpPr>
        <p:spPr bwMode="auto">
          <a:xfrm>
            <a:off x="3048000" y="6148389"/>
            <a:ext cx="9144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sz="11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N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4" name="Freeform 20"/>
          <p:cNvSpPr>
            <a:spLocks noChangeArrowheads="1"/>
          </p:cNvSpPr>
          <p:nvPr/>
        </p:nvSpPr>
        <p:spPr bwMode="auto">
          <a:xfrm>
            <a:off x="2946400" y="3938588"/>
            <a:ext cx="1320800" cy="685800"/>
          </a:xfrm>
          <a:custGeom>
            <a:avLst/>
            <a:gdLst>
              <a:gd name="T0" fmla="*/ 0 w 772732"/>
              <a:gd name="T1" fmla="*/ 0 h 804929"/>
              <a:gd name="T2" fmla="*/ 2769686 w 772732"/>
              <a:gd name="T3" fmla="*/ 131010 h 804929"/>
              <a:gd name="T4" fmla="*/ 7225258 w 772732"/>
              <a:gd name="T5" fmla="*/ 185851 h 804929"/>
              <a:gd name="T6" fmla="*/ 0 60000 65536"/>
              <a:gd name="T7" fmla="*/ 0 60000 65536"/>
              <a:gd name="T8" fmla="*/ 0 60000 65536"/>
              <a:gd name="T9" fmla="*/ 0 w 772732"/>
              <a:gd name="T10" fmla="*/ 0 h 804929"/>
              <a:gd name="T11" fmla="*/ 772732 w 772732"/>
              <a:gd name="T12" fmla="*/ 804929 h 8049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732" h="804929">
                <a:moveTo>
                  <a:pt x="0" y="0"/>
                </a:moveTo>
                <a:cubicBezTo>
                  <a:pt x="83712" y="211428"/>
                  <a:pt x="167425" y="422856"/>
                  <a:pt x="296214" y="553791"/>
                </a:cubicBezTo>
                <a:cubicBezTo>
                  <a:pt x="425003" y="684726"/>
                  <a:pt x="727656" y="804929"/>
                  <a:pt x="772732" y="785611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5" name="Freeform 23"/>
          <p:cNvSpPr>
            <a:spLocks noChangeArrowheads="1"/>
          </p:cNvSpPr>
          <p:nvPr/>
        </p:nvSpPr>
        <p:spPr bwMode="auto">
          <a:xfrm>
            <a:off x="7112001" y="2882900"/>
            <a:ext cx="1902884" cy="979488"/>
          </a:xfrm>
          <a:custGeom>
            <a:avLst/>
            <a:gdLst>
              <a:gd name="T0" fmla="*/ 0 w 1300766"/>
              <a:gd name="T1" fmla="*/ 3892424 h 824248"/>
              <a:gd name="T2" fmla="*/ 1157409 w 1300766"/>
              <a:gd name="T3" fmla="*/ 2250305 h 824248"/>
              <a:gd name="T4" fmla="*/ 2463202 w 1300766"/>
              <a:gd name="T5" fmla="*/ 1155562 h 824248"/>
              <a:gd name="T6" fmla="*/ 2997390 w 1300766"/>
              <a:gd name="T7" fmla="*/ 0 h 824248"/>
              <a:gd name="T8" fmla="*/ 0 60000 65536"/>
              <a:gd name="T9" fmla="*/ 0 60000 65536"/>
              <a:gd name="T10" fmla="*/ 0 60000 65536"/>
              <a:gd name="T11" fmla="*/ 0 60000 65536"/>
              <a:gd name="T12" fmla="*/ 0 w 1300766"/>
              <a:gd name="T13" fmla="*/ 0 h 824248"/>
              <a:gd name="T14" fmla="*/ 1300766 w 1300766"/>
              <a:gd name="T15" fmla="*/ 824248 h 824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0766" h="824248">
                <a:moveTo>
                  <a:pt x="0" y="824248"/>
                </a:moveTo>
                <a:cubicBezTo>
                  <a:pt x="162059" y="698679"/>
                  <a:pt x="324118" y="573110"/>
                  <a:pt x="502276" y="476518"/>
                </a:cubicBezTo>
                <a:cubicBezTo>
                  <a:pt x="680434" y="379926"/>
                  <a:pt x="935865" y="324118"/>
                  <a:pt x="1068947" y="244698"/>
                </a:cubicBezTo>
                <a:cubicBezTo>
                  <a:pt x="1202029" y="165278"/>
                  <a:pt x="1251397" y="82639"/>
                  <a:pt x="1300766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6" name="Group 27"/>
          <p:cNvGrpSpPr>
            <a:grpSpLocks/>
          </p:cNvGrpSpPr>
          <p:nvPr/>
        </p:nvGrpSpPr>
        <p:grpSpPr bwMode="auto">
          <a:xfrm>
            <a:off x="8636000" y="2414588"/>
            <a:ext cx="3149600" cy="571500"/>
            <a:chOff x="6477000" y="2209800"/>
            <a:chExt cx="2362200" cy="571500"/>
          </a:xfrm>
        </p:grpSpPr>
        <p:pic>
          <p:nvPicPr>
            <p:cNvPr id="18460" name="Picture 15" descr="g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TextBox 24"/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Process Request Client 1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47" name="Freeform 25"/>
          <p:cNvSpPr>
            <a:spLocks noChangeArrowheads="1"/>
          </p:cNvSpPr>
          <p:nvPr/>
        </p:nvSpPr>
        <p:spPr bwMode="auto">
          <a:xfrm>
            <a:off x="7228417" y="3509963"/>
            <a:ext cx="1820333" cy="417512"/>
          </a:xfrm>
          <a:custGeom>
            <a:avLst/>
            <a:gdLst>
              <a:gd name="T0" fmla="*/ 0 w 1365160"/>
              <a:gd name="T1" fmla="*/ 425268 h 416416"/>
              <a:gd name="T2" fmla="*/ 515427 w 1365160"/>
              <a:gd name="T3" fmla="*/ 70147 h 416416"/>
              <a:gd name="T4" fmla="*/ 979308 w 1365160"/>
              <a:gd name="T5" fmla="*/ 4380 h 416416"/>
              <a:gd name="T6" fmla="*/ 1365880 w 1365160"/>
              <a:gd name="T7" fmla="*/ 70147 h 416416"/>
              <a:gd name="T8" fmla="*/ 0 60000 65536"/>
              <a:gd name="T9" fmla="*/ 0 60000 65536"/>
              <a:gd name="T10" fmla="*/ 0 60000 65536"/>
              <a:gd name="T11" fmla="*/ 0 60000 65536"/>
              <a:gd name="T12" fmla="*/ 0 w 1365160"/>
              <a:gd name="T13" fmla="*/ 0 h 416416"/>
              <a:gd name="T14" fmla="*/ 1365160 w 1365160"/>
              <a:gd name="T15" fmla="*/ 416416 h 416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5160" h="416416">
                <a:moveTo>
                  <a:pt x="0" y="416416"/>
                </a:moveTo>
                <a:cubicBezTo>
                  <a:pt x="176011" y="276895"/>
                  <a:pt x="352023" y="137374"/>
                  <a:pt x="515155" y="68687"/>
                </a:cubicBezTo>
                <a:cubicBezTo>
                  <a:pt x="678287" y="0"/>
                  <a:pt x="837127" y="4292"/>
                  <a:pt x="978794" y="4292"/>
                </a:cubicBezTo>
                <a:cubicBezTo>
                  <a:pt x="1120461" y="4292"/>
                  <a:pt x="1242810" y="36489"/>
                  <a:pt x="1365160" y="68687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48" name="Group 28"/>
          <p:cNvGrpSpPr>
            <a:grpSpLocks/>
          </p:cNvGrpSpPr>
          <p:nvPr/>
        </p:nvGrpSpPr>
        <p:grpSpPr bwMode="auto">
          <a:xfrm>
            <a:off x="8839200" y="3328988"/>
            <a:ext cx="3149600" cy="571500"/>
            <a:chOff x="6629400" y="3124200"/>
            <a:chExt cx="2362200" cy="571500"/>
          </a:xfrm>
        </p:grpSpPr>
        <p:pic>
          <p:nvPicPr>
            <p:cNvPr id="18458" name="Picture 16" descr="g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9" name="TextBox 26"/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Process Request Client 2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49" name="Freeform 29"/>
          <p:cNvSpPr>
            <a:spLocks noChangeArrowheads="1"/>
          </p:cNvSpPr>
          <p:nvPr/>
        </p:nvSpPr>
        <p:spPr bwMode="auto">
          <a:xfrm>
            <a:off x="7298267" y="3770313"/>
            <a:ext cx="1750484" cy="658812"/>
          </a:xfrm>
          <a:custGeom>
            <a:avLst/>
            <a:gdLst>
              <a:gd name="T0" fmla="*/ 0 w 1313645"/>
              <a:gd name="T1" fmla="*/ 182106 h 658968"/>
              <a:gd name="T2" fmla="*/ 384530 w 1313645"/>
              <a:gd name="T3" fmla="*/ 14993 h 658968"/>
              <a:gd name="T4" fmla="*/ 602431 w 1313645"/>
              <a:gd name="T5" fmla="*/ 92122 h 658968"/>
              <a:gd name="T6" fmla="*/ 820330 w 1313645"/>
              <a:gd name="T7" fmla="*/ 516325 h 658968"/>
              <a:gd name="T8" fmla="*/ 1307401 w 1313645"/>
              <a:gd name="T9" fmla="*/ 657722 h 658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3645"/>
              <a:gd name="T16" fmla="*/ 0 h 658968"/>
              <a:gd name="T17" fmla="*/ 1313645 w 1313645"/>
              <a:gd name="T18" fmla="*/ 658968 h 658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3645" h="658968">
                <a:moveTo>
                  <a:pt x="0" y="182450"/>
                </a:moveTo>
                <a:cubicBezTo>
                  <a:pt x="142741" y="106250"/>
                  <a:pt x="285482" y="30050"/>
                  <a:pt x="386366" y="15025"/>
                </a:cubicBezTo>
                <a:cubicBezTo>
                  <a:pt x="487251" y="0"/>
                  <a:pt x="532327" y="8585"/>
                  <a:pt x="605307" y="92298"/>
                </a:cubicBezTo>
                <a:cubicBezTo>
                  <a:pt x="678287" y="176011"/>
                  <a:pt x="706192" y="422856"/>
                  <a:pt x="824248" y="517301"/>
                </a:cubicBezTo>
                <a:cubicBezTo>
                  <a:pt x="942304" y="611746"/>
                  <a:pt x="1127974" y="635357"/>
                  <a:pt x="1313645" y="658968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50" name="Group 30"/>
          <p:cNvGrpSpPr>
            <a:grpSpLocks/>
          </p:cNvGrpSpPr>
          <p:nvPr/>
        </p:nvGrpSpPr>
        <p:grpSpPr bwMode="auto">
          <a:xfrm>
            <a:off x="8839200" y="4129088"/>
            <a:ext cx="3149600" cy="571500"/>
            <a:chOff x="6477000" y="2209800"/>
            <a:chExt cx="2362200" cy="571500"/>
          </a:xfrm>
        </p:grpSpPr>
        <p:pic>
          <p:nvPicPr>
            <p:cNvPr id="18456" name="Picture 31" descr="g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Box 32"/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sz="11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Process Request Client N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51" name="Freeform 22"/>
          <p:cNvSpPr>
            <a:spLocks noChangeArrowheads="1"/>
          </p:cNvSpPr>
          <p:nvPr/>
        </p:nvSpPr>
        <p:spPr bwMode="auto">
          <a:xfrm>
            <a:off x="4224868" y="4892675"/>
            <a:ext cx="1132417" cy="1068388"/>
          </a:xfrm>
          <a:custGeom>
            <a:avLst/>
            <a:gdLst>
              <a:gd name="T0" fmla="*/ 0 w 850005"/>
              <a:gd name="T1" fmla="*/ 1064488 h 1068946"/>
              <a:gd name="T2" fmla="*/ 435039 w 850005"/>
              <a:gd name="T3" fmla="*/ 872109 h 1068946"/>
              <a:gd name="T4" fmla="*/ 844485 w 850005"/>
              <a:gd name="T5" fmla="*/ 0 h 1068946"/>
              <a:gd name="T6" fmla="*/ 0 60000 65536"/>
              <a:gd name="T7" fmla="*/ 0 60000 65536"/>
              <a:gd name="T8" fmla="*/ 0 60000 65536"/>
              <a:gd name="T9" fmla="*/ 0 w 850005"/>
              <a:gd name="T10" fmla="*/ 0 h 1068946"/>
              <a:gd name="T11" fmla="*/ 850005 w 850005"/>
              <a:gd name="T12" fmla="*/ 1068946 h 10689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0005" h="1068946">
                <a:moveTo>
                  <a:pt x="0" y="1068946"/>
                </a:moveTo>
                <a:cubicBezTo>
                  <a:pt x="148107" y="1061433"/>
                  <a:pt x="296215" y="1053921"/>
                  <a:pt x="437882" y="875763"/>
                </a:cubicBezTo>
                <a:cubicBezTo>
                  <a:pt x="579549" y="697605"/>
                  <a:pt x="714777" y="348802"/>
                  <a:pt x="8500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452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67" y="3852863"/>
            <a:ext cx="172085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33" y="4983163"/>
            <a:ext cx="172085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4" name="Freeform 21"/>
          <p:cNvSpPr>
            <a:spLocks noChangeArrowheads="1"/>
          </p:cNvSpPr>
          <p:nvPr/>
        </p:nvSpPr>
        <p:spPr bwMode="auto">
          <a:xfrm>
            <a:off x="3005667" y="4867275"/>
            <a:ext cx="1236133" cy="293688"/>
          </a:xfrm>
          <a:custGeom>
            <a:avLst/>
            <a:gdLst>
              <a:gd name="T0" fmla="*/ 0 w 927279"/>
              <a:gd name="T1" fmla="*/ 140213 h 294067"/>
              <a:gd name="T2" fmla="*/ 411489 w 927279"/>
              <a:gd name="T3" fmla="*/ 267679 h 294067"/>
              <a:gd name="T4" fmla="*/ 925847 w 927279"/>
              <a:gd name="T5" fmla="*/ 0 h 294067"/>
              <a:gd name="T6" fmla="*/ 925847 w 927279"/>
              <a:gd name="T7" fmla="*/ 0 h 294067"/>
              <a:gd name="T8" fmla="*/ 0 60000 65536"/>
              <a:gd name="T9" fmla="*/ 0 60000 65536"/>
              <a:gd name="T10" fmla="*/ 0 60000 65536"/>
              <a:gd name="T11" fmla="*/ 0 60000 65536"/>
              <a:gd name="T12" fmla="*/ 0 w 927279"/>
              <a:gd name="T13" fmla="*/ 0 h 294067"/>
              <a:gd name="T14" fmla="*/ 927279 w 927279"/>
              <a:gd name="T15" fmla="*/ 294067 h 2940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7279" h="294067">
                <a:moveTo>
                  <a:pt x="0" y="141668"/>
                </a:moveTo>
                <a:cubicBezTo>
                  <a:pt x="128789" y="217867"/>
                  <a:pt x="257578" y="294067"/>
                  <a:pt x="412124" y="270456"/>
                </a:cubicBezTo>
                <a:cubicBezTo>
                  <a:pt x="566670" y="246845"/>
                  <a:pt x="927279" y="0"/>
                  <a:pt x="927279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455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2744788"/>
            <a:ext cx="172296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Threaded Applications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Modern Applications</a:t>
            </a:r>
          </a:p>
          <a:p>
            <a:pPr lvl="1"/>
            <a:r>
              <a:rPr lang="en-US" smtClean="0"/>
              <a:t>Example: Internet Browser + Youtube</a:t>
            </a:r>
          </a:p>
        </p:txBody>
      </p:sp>
      <p:pic>
        <p:nvPicPr>
          <p:cNvPr id="19460" name="Picture 4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1" y="2819400"/>
            <a:ext cx="433916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2946400" y="3124200"/>
            <a:ext cx="7010400" cy="1295400"/>
            <a:chOff x="1371600" y="2819400"/>
            <a:chExt cx="5257800" cy="1295400"/>
          </a:xfrm>
        </p:grpSpPr>
        <p:sp>
          <p:nvSpPr>
            <p:cNvPr id="19466" name="Rounded Rectangle 5"/>
            <p:cNvSpPr>
              <a:spLocks noChangeArrowheads="1"/>
            </p:cNvSpPr>
            <p:nvPr/>
          </p:nvSpPr>
          <p:spPr bwMode="auto">
            <a:xfrm>
              <a:off x="1371600" y="28194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800">
                <a:latin typeface="Arial" charset="0"/>
              </a:endParaRPr>
            </a:p>
          </p:txBody>
        </p:sp>
        <p:cxnSp>
          <p:nvCxnSpPr>
            <p:cNvPr id="19467" name="Straight Arrow Connector 7"/>
            <p:cNvCxnSpPr>
              <a:cxnSpLocks noChangeShapeType="1"/>
            </p:cNvCxnSpPr>
            <p:nvPr/>
          </p:nvCxnSpPr>
          <p:spPr bwMode="auto">
            <a:xfrm>
              <a:off x="3505200" y="3200400"/>
              <a:ext cx="12954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8" name="Rounded Rectangle 8"/>
            <p:cNvSpPr>
              <a:spLocks noChangeArrowheads="1"/>
            </p:cNvSpPr>
            <p:nvPr/>
          </p:nvSpPr>
          <p:spPr bwMode="auto">
            <a:xfrm>
              <a:off x="4800600" y="3048000"/>
              <a:ext cx="1828800" cy="3810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Video Streaming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2946400" y="4495800"/>
            <a:ext cx="7010400" cy="2133600"/>
            <a:chOff x="1371600" y="4191000"/>
            <a:chExt cx="5257800" cy="2133600"/>
          </a:xfrm>
        </p:grpSpPr>
        <p:sp>
          <p:nvSpPr>
            <p:cNvPr id="19463" name="Rounded Rectangle 11"/>
            <p:cNvSpPr>
              <a:spLocks noChangeArrowheads="1"/>
            </p:cNvSpPr>
            <p:nvPr/>
          </p:nvSpPr>
          <p:spPr bwMode="auto">
            <a:xfrm>
              <a:off x="1371600" y="4191000"/>
              <a:ext cx="1905000" cy="2133600"/>
            </a:xfrm>
            <a:prstGeom prst="roundRect">
              <a:avLst>
                <a:gd name="adj" fmla="val 7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800">
                <a:latin typeface="Arial" charset="0"/>
              </a:endParaRPr>
            </a:p>
          </p:txBody>
        </p:sp>
        <p:cxnSp>
          <p:nvCxnSpPr>
            <p:cNvPr id="19464" name="Straight Arrow Connector 12"/>
            <p:cNvCxnSpPr>
              <a:cxnSpLocks noChangeShapeType="1"/>
            </p:cNvCxnSpPr>
            <p:nvPr/>
          </p:nvCxnSpPr>
          <p:spPr bwMode="auto">
            <a:xfrm>
              <a:off x="3276600" y="4572000"/>
              <a:ext cx="15240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Rounded Rectangle 13"/>
            <p:cNvSpPr>
              <a:spLocks noChangeArrowheads="1"/>
            </p:cNvSpPr>
            <p:nvPr/>
          </p:nvSpPr>
          <p:spPr bwMode="auto">
            <a:xfrm>
              <a:off x="4800600" y="4419600"/>
              <a:ext cx="1828800" cy="762000"/>
            </a:xfrm>
            <a:prstGeom prst="roundRect">
              <a:avLst>
                <a:gd name="adj" fmla="val 11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Favorities, Share,</a:t>
              </a:r>
            </a:p>
            <a:p>
              <a:r>
                <a:rPr lang="en-US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Comments Posting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ACD60B2E-985F-40E1-837A-EB1CF846D803}" type="slidenum">
              <a:rPr lang="zh-CN" altLang="en-GB" sz="1400" smtClean="0"/>
              <a:pPr eaLnBrk="1" hangingPunct="1"/>
              <a:t>5</a:t>
            </a:fld>
            <a:endParaRPr lang="en-GB" altLang="zh-CN" sz="1400" smtClean="0"/>
          </a:p>
        </p:txBody>
      </p:sp>
      <p:sp>
        <p:nvSpPr>
          <p:cNvPr id="1028" name="Arc 2"/>
          <p:cNvSpPr>
            <a:spLocks/>
          </p:cNvSpPr>
          <p:nvPr/>
        </p:nvSpPr>
        <p:spPr bwMode="auto">
          <a:xfrm>
            <a:off x="6269567" y="2478088"/>
            <a:ext cx="1849967" cy="8874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rc 3"/>
          <p:cNvSpPr>
            <a:spLocks/>
          </p:cNvSpPr>
          <p:nvPr/>
        </p:nvSpPr>
        <p:spPr bwMode="auto">
          <a:xfrm>
            <a:off x="2933701" y="2479676"/>
            <a:ext cx="3342217" cy="15208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6845301" y="2495550"/>
            <a:ext cx="4155017" cy="3449638"/>
            <a:chOff x="3234" y="1034"/>
            <a:chExt cx="1963" cy="2173"/>
          </a:xfrm>
        </p:grpSpPr>
        <p:grpSp>
          <p:nvGrpSpPr>
            <p:cNvPr id="1250" name="Group 5"/>
            <p:cNvGrpSpPr>
              <a:grpSpLocks/>
            </p:cNvGrpSpPr>
            <p:nvPr/>
          </p:nvGrpSpPr>
          <p:grpSpPr bwMode="auto">
            <a:xfrm>
              <a:off x="3234" y="1963"/>
              <a:ext cx="1963" cy="1244"/>
              <a:chOff x="3234" y="1963"/>
              <a:chExt cx="1963" cy="1244"/>
            </a:xfrm>
          </p:grpSpPr>
          <p:sp>
            <p:nvSpPr>
              <p:cNvPr id="1426" name="Freeform 6"/>
              <p:cNvSpPr>
                <a:spLocks/>
              </p:cNvSpPr>
              <p:nvPr/>
            </p:nvSpPr>
            <p:spPr bwMode="auto">
              <a:xfrm>
                <a:off x="4465" y="2260"/>
                <a:ext cx="407" cy="798"/>
              </a:xfrm>
              <a:custGeom>
                <a:avLst/>
                <a:gdLst>
                  <a:gd name="T0" fmla="*/ 406 w 407"/>
                  <a:gd name="T1" fmla="*/ 797 h 798"/>
                  <a:gd name="T2" fmla="*/ 406 w 407"/>
                  <a:gd name="T3" fmla="*/ 0 h 798"/>
                  <a:gd name="T4" fmla="*/ 0 w 407"/>
                  <a:gd name="T5" fmla="*/ 599 h 798"/>
                  <a:gd name="T6" fmla="*/ 406 w 407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7"/>
                  <a:gd name="T13" fmla="*/ 0 h 798"/>
                  <a:gd name="T14" fmla="*/ 407 w 407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7" h="798">
                    <a:moveTo>
                      <a:pt x="406" y="797"/>
                    </a:moveTo>
                    <a:lnTo>
                      <a:pt x="406" y="0"/>
                    </a:lnTo>
                    <a:lnTo>
                      <a:pt x="0" y="599"/>
                    </a:lnTo>
                    <a:lnTo>
                      <a:pt x="406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Freeform 7"/>
              <p:cNvSpPr>
                <a:spLocks/>
              </p:cNvSpPr>
              <p:nvPr/>
            </p:nvSpPr>
            <p:spPr bwMode="auto">
              <a:xfrm>
                <a:off x="3234" y="1963"/>
                <a:ext cx="1963" cy="487"/>
              </a:xfrm>
              <a:custGeom>
                <a:avLst/>
                <a:gdLst>
                  <a:gd name="T0" fmla="*/ 0 w 1963"/>
                  <a:gd name="T1" fmla="*/ 286 h 487"/>
                  <a:gd name="T2" fmla="*/ 1551 w 1963"/>
                  <a:gd name="T3" fmla="*/ 0 h 487"/>
                  <a:gd name="T4" fmla="*/ 1962 w 1963"/>
                  <a:gd name="T5" fmla="*/ 220 h 487"/>
                  <a:gd name="T6" fmla="*/ 366 w 1963"/>
                  <a:gd name="T7" fmla="*/ 486 h 487"/>
                  <a:gd name="T8" fmla="*/ 0 w 1963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3"/>
                  <a:gd name="T16" fmla="*/ 0 h 487"/>
                  <a:gd name="T17" fmla="*/ 1963 w 1963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3" h="487">
                    <a:moveTo>
                      <a:pt x="0" y="286"/>
                    </a:moveTo>
                    <a:lnTo>
                      <a:pt x="1551" y="0"/>
                    </a:lnTo>
                    <a:lnTo>
                      <a:pt x="1962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Freeform 8"/>
              <p:cNvSpPr>
                <a:spLocks/>
              </p:cNvSpPr>
              <p:nvPr/>
            </p:nvSpPr>
            <p:spPr bwMode="auto">
              <a:xfrm>
                <a:off x="3234" y="2249"/>
                <a:ext cx="366" cy="958"/>
              </a:xfrm>
              <a:custGeom>
                <a:avLst/>
                <a:gdLst>
                  <a:gd name="T0" fmla="*/ 0 w 366"/>
                  <a:gd name="T1" fmla="*/ 0 h 958"/>
                  <a:gd name="T2" fmla="*/ 365 w 366"/>
                  <a:gd name="T3" fmla="*/ 200 h 958"/>
                  <a:gd name="T4" fmla="*/ 365 w 366"/>
                  <a:gd name="T5" fmla="*/ 957 h 958"/>
                  <a:gd name="T6" fmla="*/ 0 w 366"/>
                  <a:gd name="T7" fmla="*/ 702 h 958"/>
                  <a:gd name="T8" fmla="*/ 0 w 366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958"/>
                  <a:gd name="T17" fmla="*/ 366 w 366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958">
                    <a:moveTo>
                      <a:pt x="0" y="0"/>
                    </a:moveTo>
                    <a:lnTo>
                      <a:pt x="365" y="200"/>
                    </a:lnTo>
                    <a:lnTo>
                      <a:pt x="365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Freeform 9"/>
              <p:cNvSpPr>
                <a:spLocks/>
              </p:cNvSpPr>
              <p:nvPr/>
            </p:nvSpPr>
            <p:spPr bwMode="auto">
              <a:xfrm>
                <a:off x="3599" y="2392"/>
                <a:ext cx="327" cy="815"/>
              </a:xfrm>
              <a:custGeom>
                <a:avLst/>
                <a:gdLst>
                  <a:gd name="T0" fmla="*/ 0 w 327"/>
                  <a:gd name="T1" fmla="*/ 814 h 815"/>
                  <a:gd name="T2" fmla="*/ 0 w 327"/>
                  <a:gd name="T3" fmla="*/ 57 h 815"/>
                  <a:gd name="T4" fmla="*/ 326 w 327"/>
                  <a:gd name="T5" fmla="*/ 0 h 815"/>
                  <a:gd name="T6" fmla="*/ 326 w 327"/>
                  <a:gd name="T7" fmla="*/ 740 h 815"/>
                  <a:gd name="T8" fmla="*/ 0 w 327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815"/>
                  <a:gd name="T17" fmla="*/ 327 w 327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6" y="0"/>
                    </a:lnTo>
                    <a:lnTo>
                      <a:pt x="326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Freeform 10"/>
              <p:cNvSpPr>
                <a:spLocks/>
              </p:cNvSpPr>
              <p:nvPr/>
            </p:nvSpPr>
            <p:spPr bwMode="auto">
              <a:xfrm>
                <a:off x="4871" y="2183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Freeform 11"/>
              <p:cNvSpPr>
                <a:spLocks/>
              </p:cNvSpPr>
              <p:nvPr/>
            </p:nvSpPr>
            <p:spPr bwMode="auto">
              <a:xfrm>
                <a:off x="3599" y="2183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Freeform 12"/>
              <p:cNvSpPr>
                <a:spLocks/>
              </p:cNvSpPr>
              <p:nvPr/>
            </p:nvSpPr>
            <p:spPr bwMode="auto">
              <a:xfrm>
                <a:off x="3234" y="2251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1" name="Group 13"/>
            <p:cNvGrpSpPr>
              <a:grpSpLocks/>
            </p:cNvGrpSpPr>
            <p:nvPr/>
          </p:nvGrpSpPr>
          <p:grpSpPr bwMode="auto">
            <a:xfrm>
              <a:off x="3611" y="1379"/>
              <a:ext cx="1376" cy="877"/>
              <a:chOff x="3611" y="1379"/>
              <a:chExt cx="1376" cy="877"/>
            </a:xfrm>
          </p:grpSpPr>
          <p:sp>
            <p:nvSpPr>
              <p:cNvPr id="1353" name="Rectangle 14"/>
              <p:cNvSpPr>
                <a:spLocks noChangeArrowheads="1"/>
              </p:cNvSpPr>
              <p:nvPr/>
            </p:nvSpPr>
            <p:spPr bwMode="auto">
              <a:xfrm>
                <a:off x="3700" y="1666"/>
                <a:ext cx="1195" cy="81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4" name="AutoShape 15"/>
              <p:cNvSpPr>
                <a:spLocks noChangeArrowheads="1"/>
              </p:cNvSpPr>
              <p:nvPr/>
            </p:nvSpPr>
            <p:spPr bwMode="auto">
              <a:xfrm>
                <a:off x="3680" y="1694"/>
                <a:ext cx="68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55" name="Group 16"/>
              <p:cNvGrpSpPr>
                <a:grpSpLocks/>
              </p:cNvGrpSpPr>
              <p:nvPr/>
            </p:nvGrpSpPr>
            <p:grpSpPr bwMode="auto">
              <a:xfrm>
                <a:off x="4882" y="1725"/>
                <a:ext cx="74" cy="87"/>
                <a:chOff x="4882" y="1725"/>
                <a:chExt cx="74" cy="87"/>
              </a:xfrm>
            </p:grpSpPr>
            <p:sp>
              <p:nvSpPr>
                <p:cNvPr id="1416" name="AutoShape 17"/>
                <p:cNvSpPr>
                  <a:spLocks noChangeArrowheads="1"/>
                </p:cNvSpPr>
                <p:nvPr/>
              </p:nvSpPr>
              <p:spPr bwMode="auto">
                <a:xfrm>
                  <a:off x="4882" y="1725"/>
                  <a:ext cx="74" cy="87"/>
                </a:xfrm>
                <a:prstGeom prst="roundRect">
                  <a:avLst>
                    <a:gd name="adj" fmla="val 16778"/>
                  </a:avLst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7" name="Group 18"/>
                <p:cNvGrpSpPr>
                  <a:grpSpLocks/>
                </p:cNvGrpSpPr>
                <p:nvPr/>
              </p:nvGrpSpPr>
              <p:grpSpPr bwMode="auto">
                <a:xfrm>
                  <a:off x="4906" y="1730"/>
                  <a:ext cx="44" cy="75"/>
                  <a:chOff x="4906" y="1730"/>
                  <a:chExt cx="44" cy="75"/>
                </a:xfrm>
              </p:grpSpPr>
              <p:sp>
                <p:nvSpPr>
                  <p:cNvPr id="14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4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51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6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7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8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9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804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3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56" name="AutoShape 27"/>
              <p:cNvSpPr>
                <a:spLocks noChangeArrowheads="1"/>
              </p:cNvSpPr>
              <p:nvPr/>
            </p:nvSpPr>
            <p:spPr bwMode="auto">
              <a:xfrm>
                <a:off x="4845" y="1694"/>
                <a:ext cx="67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7" name="Freeform 28"/>
              <p:cNvSpPr>
                <a:spLocks/>
              </p:cNvSpPr>
              <p:nvPr/>
            </p:nvSpPr>
            <p:spPr bwMode="auto">
              <a:xfrm>
                <a:off x="3611" y="1592"/>
                <a:ext cx="1376" cy="587"/>
              </a:xfrm>
              <a:custGeom>
                <a:avLst/>
                <a:gdLst>
                  <a:gd name="T0" fmla="*/ 100 w 1376"/>
                  <a:gd name="T1" fmla="*/ 0 h 587"/>
                  <a:gd name="T2" fmla="*/ 85 w 1376"/>
                  <a:gd name="T3" fmla="*/ 74 h 587"/>
                  <a:gd name="T4" fmla="*/ 140 w 1376"/>
                  <a:gd name="T5" fmla="*/ 74 h 587"/>
                  <a:gd name="T6" fmla="*/ 133 w 1376"/>
                  <a:gd name="T7" fmla="*/ 162 h 587"/>
                  <a:gd name="T8" fmla="*/ 74 w 1376"/>
                  <a:gd name="T9" fmla="*/ 162 h 587"/>
                  <a:gd name="T10" fmla="*/ 0 w 1376"/>
                  <a:gd name="T11" fmla="*/ 586 h 587"/>
                  <a:gd name="T12" fmla="*/ 1375 w 1376"/>
                  <a:gd name="T13" fmla="*/ 586 h 587"/>
                  <a:gd name="T14" fmla="*/ 1301 w 1376"/>
                  <a:gd name="T15" fmla="*/ 156 h 587"/>
                  <a:gd name="T16" fmla="*/ 1243 w 1376"/>
                  <a:gd name="T17" fmla="*/ 156 h 587"/>
                  <a:gd name="T18" fmla="*/ 1231 w 1376"/>
                  <a:gd name="T19" fmla="*/ 73 h 587"/>
                  <a:gd name="T20" fmla="*/ 1291 w 1376"/>
                  <a:gd name="T21" fmla="*/ 73 h 587"/>
                  <a:gd name="T22" fmla="*/ 1275 w 1376"/>
                  <a:gd name="T23" fmla="*/ 0 h 587"/>
                  <a:gd name="T24" fmla="*/ 100 w 1376"/>
                  <a:gd name="T25" fmla="*/ 0 h 5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76"/>
                  <a:gd name="T40" fmla="*/ 0 h 587"/>
                  <a:gd name="T41" fmla="*/ 1376 w 1376"/>
                  <a:gd name="T42" fmla="*/ 587 h 5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76" h="587">
                    <a:moveTo>
                      <a:pt x="100" y="0"/>
                    </a:moveTo>
                    <a:lnTo>
                      <a:pt x="85" y="74"/>
                    </a:lnTo>
                    <a:lnTo>
                      <a:pt x="140" y="74"/>
                    </a:lnTo>
                    <a:lnTo>
                      <a:pt x="133" y="162"/>
                    </a:lnTo>
                    <a:lnTo>
                      <a:pt x="74" y="162"/>
                    </a:lnTo>
                    <a:lnTo>
                      <a:pt x="0" y="586"/>
                    </a:lnTo>
                    <a:lnTo>
                      <a:pt x="1375" y="586"/>
                    </a:lnTo>
                    <a:lnTo>
                      <a:pt x="1301" y="156"/>
                    </a:lnTo>
                    <a:lnTo>
                      <a:pt x="1243" y="156"/>
                    </a:lnTo>
                    <a:lnTo>
                      <a:pt x="1231" y="73"/>
                    </a:lnTo>
                    <a:lnTo>
                      <a:pt x="1291" y="73"/>
                    </a:lnTo>
                    <a:lnTo>
                      <a:pt x="1275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8" name="Group 29"/>
              <p:cNvGrpSpPr>
                <a:grpSpLocks/>
              </p:cNvGrpSpPr>
              <p:nvPr/>
            </p:nvGrpSpPr>
            <p:grpSpPr bwMode="auto">
              <a:xfrm>
                <a:off x="3686" y="2093"/>
                <a:ext cx="1237" cy="44"/>
                <a:chOff x="3686" y="2093"/>
                <a:chExt cx="1237" cy="44"/>
              </a:xfrm>
            </p:grpSpPr>
            <p:sp>
              <p:nvSpPr>
                <p:cNvPr id="1414" name="Line 30"/>
                <p:cNvSpPr>
                  <a:spLocks noChangeShapeType="1"/>
                </p:cNvSpPr>
                <p:nvPr/>
              </p:nvSpPr>
              <p:spPr bwMode="auto">
                <a:xfrm>
                  <a:off x="3696" y="2093"/>
                  <a:ext cx="1215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5" name="Line 31"/>
                <p:cNvSpPr>
                  <a:spLocks noChangeShapeType="1"/>
                </p:cNvSpPr>
                <p:nvPr/>
              </p:nvSpPr>
              <p:spPr bwMode="auto">
                <a:xfrm>
                  <a:off x="3686" y="2133"/>
                  <a:ext cx="1237" cy="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9" name="Freeform 32"/>
              <p:cNvSpPr>
                <a:spLocks/>
              </p:cNvSpPr>
              <p:nvPr/>
            </p:nvSpPr>
            <p:spPr bwMode="auto">
              <a:xfrm>
                <a:off x="3611" y="2178"/>
                <a:ext cx="1376" cy="78"/>
              </a:xfrm>
              <a:custGeom>
                <a:avLst/>
                <a:gdLst>
                  <a:gd name="T0" fmla="*/ 0 w 1376"/>
                  <a:gd name="T1" fmla="*/ 0 h 78"/>
                  <a:gd name="T2" fmla="*/ 12 w 1376"/>
                  <a:gd name="T3" fmla="*/ 77 h 78"/>
                  <a:gd name="T4" fmla="*/ 1363 w 1376"/>
                  <a:gd name="T5" fmla="*/ 77 h 78"/>
                  <a:gd name="T6" fmla="*/ 1375 w 1376"/>
                  <a:gd name="T7" fmla="*/ 0 h 78"/>
                  <a:gd name="T8" fmla="*/ 0 w 1376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6"/>
                  <a:gd name="T16" fmla="*/ 0 h 78"/>
                  <a:gd name="T17" fmla="*/ 1376 w 1376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6" h="78">
                    <a:moveTo>
                      <a:pt x="0" y="0"/>
                    </a:moveTo>
                    <a:lnTo>
                      <a:pt x="12" y="77"/>
                    </a:lnTo>
                    <a:lnTo>
                      <a:pt x="1363" y="77"/>
                    </a:lnTo>
                    <a:lnTo>
                      <a:pt x="137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Freeform 33"/>
              <p:cNvSpPr>
                <a:spLocks/>
              </p:cNvSpPr>
              <p:nvPr/>
            </p:nvSpPr>
            <p:spPr bwMode="auto">
              <a:xfrm>
                <a:off x="4833" y="1749"/>
                <a:ext cx="54" cy="157"/>
              </a:xfrm>
              <a:custGeom>
                <a:avLst/>
                <a:gdLst>
                  <a:gd name="T0" fmla="*/ 38 w 54"/>
                  <a:gd name="T1" fmla="*/ 156 h 157"/>
                  <a:gd name="T2" fmla="*/ 53 w 54"/>
                  <a:gd name="T3" fmla="*/ 0 h 157"/>
                  <a:gd name="T4" fmla="*/ 0 w 54"/>
                  <a:gd name="T5" fmla="*/ 0 h 157"/>
                  <a:gd name="T6" fmla="*/ 38 w 54"/>
                  <a:gd name="T7" fmla="*/ 156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57"/>
                  <a:gd name="T14" fmla="*/ 54 w 54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57">
                    <a:moveTo>
                      <a:pt x="38" y="15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38" y="156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Freeform 34"/>
              <p:cNvSpPr>
                <a:spLocks/>
              </p:cNvSpPr>
              <p:nvPr/>
            </p:nvSpPr>
            <p:spPr bwMode="auto">
              <a:xfrm>
                <a:off x="4828" y="1695"/>
                <a:ext cx="54" cy="46"/>
              </a:xfrm>
              <a:custGeom>
                <a:avLst/>
                <a:gdLst>
                  <a:gd name="T0" fmla="*/ 53 w 54"/>
                  <a:gd name="T1" fmla="*/ 45 h 46"/>
                  <a:gd name="T2" fmla="*/ 28 w 54"/>
                  <a:gd name="T3" fmla="*/ 0 h 46"/>
                  <a:gd name="T4" fmla="*/ 0 w 54"/>
                  <a:gd name="T5" fmla="*/ 0 h 46"/>
                  <a:gd name="T6" fmla="*/ 0 w 54"/>
                  <a:gd name="T7" fmla="*/ 45 h 46"/>
                  <a:gd name="T8" fmla="*/ 53 w 54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6"/>
                  <a:gd name="T17" fmla="*/ 54 w 5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6">
                    <a:moveTo>
                      <a:pt x="53" y="45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53" y="4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5"/>
              <p:cNvSpPr>
                <a:spLocks/>
              </p:cNvSpPr>
              <p:nvPr/>
            </p:nvSpPr>
            <p:spPr bwMode="auto">
              <a:xfrm>
                <a:off x="3719" y="1592"/>
                <a:ext cx="1160" cy="318"/>
              </a:xfrm>
              <a:custGeom>
                <a:avLst/>
                <a:gdLst>
                  <a:gd name="T0" fmla="*/ 99 w 1160"/>
                  <a:gd name="T1" fmla="*/ 0 h 318"/>
                  <a:gd name="T2" fmla="*/ 43 w 1160"/>
                  <a:gd name="T3" fmla="*/ 51 h 318"/>
                  <a:gd name="T4" fmla="*/ 0 w 1160"/>
                  <a:gd name="T5" fmla="*/ 316 h 318"/>
                  <a:gd name="T6" fmla="*/ 1154 w 1160"/>
                  <a:gd name="T7" fmla="*/ 317 h 318"/>
                  <a:gd name="T8" fmla="*/ 1110 w 1160"/>
                  <a:gd name="T9" fmla="*/ 62 h 318"/>
                  <a:gd name="T10" fmla="*/ 1159 w 1160"/>
                  <a:gd name="T11" fmla="*/ 0 h 318"/>
                  <a:gd name="T12" fmla="*/ 99 w 1160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0"/>
                  <a:gd name="T22" fmla="*/ 0 h 318"/>
                  <a:gd name="T23" fmla="*/ 1160 w 1160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0" h="318">
                    <a:moveTo>
                      <a:pt x="99" y="0"/>
                    </a:moveTo>
                    <a:lnTo>
                      <a:pt x="43" y="51"/>
                    </a:lnTo>
                    <a:lnTo>
                      <a:pt x="0" y="316"/>
                    </a:lnTo>
                    <a:lnTo>
                      <a:pt x="1154" y="317"/>
                    </a:lnTo>
                    <a:lnTo>
                      <a:pt x="1110" y="62"/>
                    </a:lnTo>
                    <a:lnTo>
                      <a:pt x="1159" y="0"/>
                    </a:lnTo>
                    <a:lnTo>
                      <a:pt x="9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Freeform 36"/>
              <p:cNvSpPr>
                <a:spLocks/>
              </p:cNvSpPr>
              <p:nvPr/>
            </p:nvSpPr>
            <p:spPr bwMode="auto">
              <a:xfrm>
                <a:off x="3720" y="1630"/>
                <a:ext cx="1161" cy="276"/>
              </a:xfrm>
              <a:custGeom>
                <a:avLst/>
                <a:gdLst>
                  <a:gd name="T0" fmla="*/ 37 w 1161"/>
                  <a:gd name="T1" fmla="*/ 0 h 276"/>
                  <a:gd name="T2" fmla="*/ 0 w 1161"/>
                  <a:gd name="T3" fmla="*/ 274 h 276"/>
                  <a:gd name="T4" fmla="*/ 1160 w 1161"/>
                  <a:gd name="T5" fmla="*/ 275 h 276"/>
                  <a:gd name="T6" fmla="*/ 1112 w 1161"/>
                  <a:gd name="T7" fmla="*/ 0 h 276"/>
                  <a:gd name="T8" fmla="*/ 37 w 1161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1"/>
                  <a:gd name="T16" fmla="*/ 0 h 276"/>
                  <a:gd name="T17" fmla="*/ 1161 w 1161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1" h="276">
                    <a:moveTo>
                      <a:pt x="37" y="0"/>
                    </a:moveTo>
                    <a:lnTo>
                      <a:pt x="0" y="274"/>
                    </a:lnTo>
                    <a:lnTo>
                      <a:pt x="1160" y="275"/>
                    </a:lnTo>
                    <a:lnTo>
                      <a:pt x="1112" y="0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Freeform 37"/>
              <p:cNvSpPr>
                <a:spLocks/>
              </p:cNvSpPr>
              <p:nvPr/>
            </p:nvSpPr>
            <p:spPr bwMode="auto">
              <a:xfrm>
                <a:off x="3815" y="1630"/>
                <a:ext cx="970" cy="124"/>
              </a:xfrm>
              <a:custGeom>
                <a:avLst/>
                <a:gdLst>
                  <a:gd name="T0" fmla="*/ 14 w 970"/>
                  <a:gd name="T1" fmla="*/ 0 h 124"/>
                  <a:gd name="T2" fmla="*/ 0 w 970"/>
                  <a:gd name="T3" fmla="*/ 123 h 124"/>
                  <a:gd name="T4" fmla="*/ 969 w 970"/>
                  <a:gd name="T5" fmla="*/ 123 h 124"/>
                  <a:gd name="T6" fmla="*/ 949 w 970"/>
                  <a:gd name="T7" fmla="*/ 0 h 124"/>
                  <a:gd name="T8" fmla="*/ 14 w 970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0"/>
                  <a:gd name="T16" fmla="*/ 0 h 124"/>
                  <a:gd name="T17" fmla="*/ 970 w 970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0" h="124">
                    <a:moveTo>
                      <a:pt x="14" y="0"/>
                    </a:moveTo>
                    <a:lnTo>
                      <a:pt x="0" y="123"/>
                    </a:lnTo>
                    <a:lnTo>
                      <a:pt x="969" y="123"/>
                    </a:lnTo>
                    <a:lnTo>
                      <a:pt x="949" y="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Freeform 38"/>
              <p:cNvSpPr>
                <a:spLocks/>
              </p:cNvSpPr>
              <p:nvPr/>
            </p:nvSpPr>
            <p:spPr bwMode="auto">
              <a:xfrm>
                <a:off x="3816" y="1674"/>
                <a:ext cx="969" cy="80"/>
              </a:xfrm>
              <a:custGeom>
                <a:avLst/>
                <a:gdLst>
                  <a:gd name="T0" fmla="*/ 10 w 969"/>
                  <a:gd name="T1" fmla="*/ 0 h 80"/>
                  <a:gd name="T2" fmla="*/ 0 w 969"/>
                  <a:gd name="T3" fmla="*/ 79 h 80"/>
                  <a:gd name="T4" fmla="*/ 968 w 969"/>
                  <a:gd name="T5" fmla="*/ 79 h 80"/>
                  <a:gd name="T6" fmla="*/ 952 w 969"/>
                  <a:gd name="T7" fmla="*/ 0 h 80"/>
                  <a:gd name="T8" fmla="*/ 10 w 96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9"/>
                  <a:gd name="T16" fmla="*/ 0 h 80"/>
                  <a:gd name="T17" fmla="*/ 969 w 969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9" h="80">
                    <a:moveTo>
                      <a:pt x="10" y="0"/>
                    </a:moveTo>
                    <a:lnTo>
                      <a:pt x="0" y="79"/>
                    </a:lnTo>
                    <a:lnTo>
                      <a:pt x="968" y="79"/>
                    </a:lnTo>
                    <a:lnTo>
                      <a:pt x="952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Rectangle 39"/>
              <p:cNvSpPr>
                <a:spLocks noChangeArrowheads="1"/>
              </p:cNvSpPr>
              <p:nvPr/>
            </p:nvSpPr>
            <p:spPr bwMode="auto">
              <a:xfrm>
                <a:off x="3826" y="1699"/>
                <a:ext cx="938" cy="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7" name="Rectangle 40"/>
              <p:cNvSpPr>
                <a:spLocks noChangeArrowheads="1"/>
              </p:cNvSpPr>
              <p:nvPr/>
            </p:nvSpPr>
            <p:spPr bwMode="auto">
              <a:xfrm>
                <a:off x="3896" y="1852"/>
                <a:ext cx="944" cy="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8" name="Freeform 41"/>
              <p:cNvSpPr>
                <a:spLocks/>
              </p:cNvSpPr>
              <p:nvPr/>
            </p:nvSpPr>
            <p:spPr bwMode="auto">
              <a:xfrm>
                <a:off x="3775" y="1842"/>
                <a:ext cx="127" cy="37"/>
              </a:xfrm>
              <a:custGeom>
                <a:avLst/>
                <a:gdLst>
                  <a:gd name="T0" fmla="*/ 6 w 127"/>
                  <a:gd name="T1" fmla="*/ 0 h 37"/>
                  <a:gd name="T2" fmla="*/ 0 w 127"/>
                  <a:gd name="T3" fmla="*/ 36 h 37"/>
                  <a:gd name="T4" fmla="*/ 126 w 127"/>
                  <a:gd name="T5" fmla="*/ 36 h 37"/>
                  <a:gd name="T6" fmla="*/ 126 w 127"/>
                  <a:gd name="T7" fmla="*/ 0 h 37"/>
                  <a:gd name="T8" fmla="*/ 6 w 127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37"/>
                  <a:gd name="T17" fmla="*/ 127 w 127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37">
                    <a:moveTo>
                      <a:pt x="6" y="0"/>
                    </a:moveTo>
                    <a:lnTo>
                      <a:pt x="0" y="36"/>
                    </a:lnTo>
                    <a:lnTo>
                      <a:pt x="126" y="36"/>
                    </a:lnTo>
                    <a:lnTo>
                      <a:pt x="12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F3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69" name="Group 42"/>
              <p:cNvGrpSpPr>
                <a:grpSpLocks/>
              </p:cNvGrpSpPr>
              <p:nvPr/>
            </p:nvGrpSpPr>
            <p:grpSpPr bwMode="auto">
              <a:xfrm>
                <a:off x="3774" y="1656"/>
                <a:ext cx="42" cy="59"/>
                <a:chOff x="3774" y="1656"/>
                <a:chExt cx="42" cy="59"/>
              </a:xfrm>
            </p:grpSpPr>
            <p:sp>
              <p:nvSpPr>
                <p:cNvPr id="1408" name="Freeform 43"/>
                <p:cNvSpPr>
                  <a:spLocks/>
                </p:cNvSpPr>
                <p:nvPr/>
              </p:nvSpPr>
              <p:spPr bwMode="auto">
                <a:xfrm>
                  <a:off x="3785" y="1656"/>
                  <a:ext cx="31" cy="2"/>
                </a:xfrm>
                <a:custGeom>
                  <a:avLst/>
                  <a:gdLst>
                    <a:gd name="T0" fmla="*/ 30 w 31"/>
                    <a:gd name="T1" fmla="*/ 0 h 2"/>
                    <a:gd name="T2" fmla="*/ 0 w 31"/>
                    <a:gd name="T3" fmla="*/ 0 h 2"/>
                    <a:gd name="T4" fmla="*/ 5 w 31"/>
                    <a:gd name="T5" fmla="*/ 1 h 2"/>
                    <a:gd name="T6" fmla="*/ 27 w 31"/>
                    <a:gd name="T7" fmla="*/ 1 h 2"/>
                    <a:gd name="T8" fmla="*/ 30 w 31"/>
                    <a:gd name="T9" fmla="*/ 0 h 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"/>
                    <a:gd name="T17" fmla="*/ 31 w 31"/>
                    <a:gd name="T18" fmla="*/ 2 h 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5" y="1"/>
                      </a:lnTo>
                      <a:lnTo>
                        <a:pt x="27" y="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9" name="Freeform 44"/>
                <p:cNvSpPr>
                  <a:spLocks/>
                </p:cNvSpPr>
                <p:nvPr/>
              </p:nvSpPr>
              <p:spPr bwMode="auto">
                <a:xfrm>
                  <a:off x="3774" y="1656"/>
                  <a:ext cx="12" cy="59"/>
                </a:xfrm>
                <a:custGeom>
                  <a:avLst/>
                  <a:gdLst>
                    <a:gd name="T0" fmla="*/ 7 w 12"/>
                    <a:gd name="T1" fmla="*/ 0 h 59"/>
                    <a:gd name="T2" fmla="*/ 0 w 12"/>
                    <a:gd name="T3" fmla="*/ 58 h 59"/>
                    <a:gd name="T4" fmla="*/ 6 w 12"/>
                    <a:gd name="T5" fmla="*/ 49 h 59"/>
                    <a:gd name="T6" fmla="*/ 11 w 12"/>
                    <a:gd name="T7" fmla="*/ 7 h 59"/>
                    <a:gd name="T8" fmla="*/ 7 w 1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59"/>
                    <a:gd name="T17" fmla="*/ 12 w 1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59">
                      <a:moveTo>
                        <a:pt x="7" y="0"/>
                      </a:moveTo>
                      <a:lnTo>
                        <a:pt x="0" y="58"/>
                      </a:lnTo>
                      <a:lnTo>
                        <a:pt x="6" y="49"/>
                      </a:lnTo>
                      <a:lnTo>
                        <a:pt x="11" y="7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0" name="Freeform 45"/>
                <p:cNvSpPr>
                  <a:spLocks/>
                </p:cNvSpPr>
                <p:nvPr/>
              </p:nvSpPr>
              <p:spPr bwMode="auto">
                <a:xfrm>
                  <a:off x="3783" y="1662"/>
                  <a:ext cx="30" cy="43"/>
                </a:xfrm>
                <a:custGeom>
                  <a:avLst/>
                  <a:gdLst>
                    <a:gd name="T0" fmla="*/ 6 w 30"/>
                    <a:gd name="T1" fmla="*/ 0 h 43"/>
                    <a:gd name="T2" fmla="*/ 0 w 30"/>
                    <a:gd name="T3" fmla="*/ 42 h 43"/>
                    <a:gd name="T4" fmla="*/ 24 w 30"/>
                    <a:gd name="T5" fmla="*/ 42 h 43"/>
                    <a:gd name="T6" fmla="*/ 29 w 30"/>
                    <a:gd name="T7" fmla="*/ 0 h 43"/>
                    <a:gd name="T8" fmla="*/ 6 w 30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3"/>
                    <a:gd name="T17" fmla="*/ 30 w 30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3">
                      <a:moveTo>
                        <a:pt x="6" y="0"/>
                      </a:moveTo>
                      <a:lnTo>
                        <a:pt x="0" y="42"/>
                      </a:lnTo>
                      <a:lnTo>
                        <a:pt x="24" y="42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11" name="Group 46"/>
                <p:cNvGrpSpPr>
                  <a:grpSpLocks/>
                </p:cNvGrpSpPr>
                <p:nvPr/>
              </p:nvGrpSpPr>
              <p:grpSpPr bwMode="auto">
                <a:xfrm>
                  <a:off x="3791" y="1659"/>
                  <a:ext cx="15" cy="38"/>
                  <a:chOff x="3791" y="1659"/>
                  <a:chExt cx="15" cy="38"/>
                </a:xfrm>
              </p:grpSpPr>
              <p:sp>
                <p:nvSpPr>
                  <p:cNvPr id="1412" name="Freeform 47"/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7"/>
                  </a:xfrm>
                  <a:custGeom>
                    <a:avLst/>
                    <a:gdLst>
                      <a:gd name="T0" fmla="*/ 0 w 15"/>
                      <a:gd name="T1" fmla="*/ 23 h 37"/>
                      <a:gd name="T2" fmla="*/ 3 w 15"/>
                      <a:gd name="T3" fmla="*/ 0 h 37"/>
                      <a:gd name="T4" fmla="*/ 13 w 15"/>
                      <a:gd name="T5" fmla="*/ 0 h 37"/>
                      <a:gd name="T6" fmla="*/ 14 w 15"/>
                      <a:gd name="T7" fmla="*/ 36 h 37"/>
                      <a:gd name="T8" fmla="*/ 0 w 15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7"/>
                      <a:gd name="T17" fmla="*/ 15 w 15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3" name="Freeform 48"/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8"/>
                  </a:xfrm>
                  <a:custGeom>
                    <a:avLst/>
                    <a:gdLst>
                      <a:gd name="T0" fmla="*/ 0 w 15"/>
                      <a:gd name="T1" fmla="*/ 24 h 38"/>
                      <a:gd name="T2" fmla="*/ 3 w 15"/>
                      <a:gd name="T3" fmla="*/ 0 h 38"/>
                      <a:gd name="T4" fmla="*/ 13 w 15"/>
                      <a:gd name="T5" fmla="*/ 0 h 38"/>
                      <a:gd name="T6" fmla="*/ 14 w 15"/>
                      <a:gd name="T7" fmla="*/ 37 h 38"/>
                      <a:gd name="T8" fmla="*/ 0 w 15"/>
                      <a:gd name="T9" fmla="*/ 24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8"/>
                      <a:gd name="T17" fmla="*/ 15 w 15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8">
                        <a:moveTo>
                          <a:pt x="0" y="24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7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70" name="Group 49"/>
              <p:cNvGrpSpPr>
                <a:grpSpLocks/>
              </p:cNvGrpSpPr>
              <p:nvPr/>
            </p:nvGrpSpPr>
            <p:grpSpPr bwMode="auto">
              <a:xfrm>
                <a:off x="3832" y="1379"/>
                <a:ext cx="928" cy="281"/>
                <a:chOff x="3832" y="1379"/>
                <a:chExt cx="928" cy="281"/>
              </a:xfrm>
            </p:grpSpPr>
            <p:grpSp>
              <p:nvGrpSpPr>
                <p:cNvPr id="1395" name="Group 50"/>
                <p:cNvGrpSpPr>
                  <a:grpSpLocks/>
                </p:cNvGrpSpPr>
                <p:nvPr/>
              </p:nvGrpSpPr>
              <p:grpSpPr bwMode="auto">
                <a:xfrm>
                  <a:off x="3832" y="1379"/>
                  <a:ext cx="928" cy="256"/>
                  <a:chOff x="3832" y="1379"/>
                  <a:chExt cx="928" cy="256"/>
                </a:xfrm>
              </p:grpSpPr>
              <p:sp>
                <p:nvSpPr>
                  <p:cNvPr id="1406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379"/>
                    <a:ext cx="928" cy="256"/>
                  </a:xfrm>
                  <a:prstGeom prst="roundRect">
                    <a:avLst>
                      <a:gd name="adj" fmla="val 12208"/>
                    </a:avLst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06"/>
                    <a:ext cx="928" cy="229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96" name="Group 53"/>
                <p:cNvGrpSpPr>
                  <a:grpSpLocks/>
                </p:cNvGrpSpPr>
                <p:nvPr/>
              </p:nvGrpSpPr>
              <p:grpSpPr bwMode="auto">
                <a:xfrm>
                  <a:off x="3911" y="1413"/>
                  <a:ext cx="775" cy="247"/>
                  <a:chOff x="3911" y="1413"/>
                  <a:chExt cx="775" cy="247"/>
                </a:xfrm>
              </p:grpSpPr>
              <p:grpSp>
                <p:nvGrpSpPr>
                  <p:cNvPr id="1397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911" y="1413"/>
                    <a:ext cx="177" cy="247"/>
                    <a:chOff x="3911" y="1413"/>
                    <a:chExt cx="177" cy="247"/>
                  </a:xfrm>
                </p:grpSpPr>
                <p:sp>
                  <p:nvSpPr>
                    <p:cNvPr id="1403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1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4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8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9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295" y="1413"/>
                    <a:ext cx="0" cy="2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9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509" y="1413"/>
                    <a:ext cx="177" cy="247"/>
                    <a:chOff x="4509" y="1413"/>
                    <a:chExt cx="177" cy="247"/>
                  </a:xfrm>
                </p:grpSpPr>
                <p:sp>
                  <p:nvSpPr>
                    <p:cNvPr id="140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6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3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2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9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371" name="Group 63"/>
              <p:cNvGrpSpPr>
                <a:grpSpLocks/>
              </p:cNvGrpSpPr>
              <p:nvPr/>
            </p:nvGrpSpPr>
            <p:grpSpPr bwMode="auto">
              <a:xfrm>
                <a:off x="3811" y="1635"/>
                <a:ext cx="44" cy="19"/>
                <a:chOff x="3811" y="1635"/>
                <a:chExt cx="44" cy="19"/>
              </a:xfrm>
            </p:grpSpPr>
            <p:sp>
              <p:nvSpPr>
                <p:cNvPr id="1392" name="Freeform 64"/>
                <p:cNvSpPr>
                  <a:spLocks/>
                </p:cNvSpPr>
                <p:nvPr/>
              </p:nvSpPr>
              <p:spPr bwMode="auto">
                <a:xfrm>
                  <a:off x="3823" y="1641"/>
                  <a:ext cx="32" cy="13"/>
                </a:xfrm>
                <a:custGeom>
                  <a:avLst/>
                  <a:gdLst>
                    <a:gd name="T0" fmla="*/ 0 w 32"/>
                    <a:gd name="T1" fmla="*/ 0 h 13"/>
                    <a:gd name="T2" fmla="*/ 0 w 32"/>
                    <a:gd name="T3" fmla="*/ 12 h 13"/>
                    <a:gd name="T4" fmla="*/ 30 w 32"/>
                    <a:gd name="T5" fmla="*/ 12 h 13"/>
                    <a:gd name="T6" fmla="*/ 31 w 32"/>
                    <a:gd name="T7" fmla="*/ 0 h 13"/>
                    <a:gd name="T8" fmla="*/ 0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0" y="12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3" name="Freeform 65"/>
                <p:cNvSpPr>
                  <a:spLocks/>
                </p:cNvSpPr>
                <p:nvPr/>
              </p:nvSpPr>
              <p:spPr bwMode="auto">
                <a:xfrm>
                  <a:off x="3811" y="1635"/>
                  <a:ext cx="42" cy="14"/>
                </a:xfrm>
                <a:custGeom>
                  <a:avLst/>
                  <a:gdLst>
                    <a:gd name="T0" fmla="*/ 2 w 42"/>
                    <a:gd name="T1" fmla="*/ 0 h 14"/>
                    <a:gd name="T2" fmla="*/ 0 w 42"/>
                    <a:gd name="T3" fmla="*/ 13 h 14"/>
                    <a:gd name="T4" fmla="*/ 40 w 42"/>
                    <a:gd name="T5" fmla="*/ 13 h 14"/>
                    <a:gd name="T6" fmla="*/ 41 w 42"/>
                    <a:gd name="T7" fmla="*/ 0 h 14"/>
                    <a:gd name="T8" fmla="*/ 2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40" y="13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4" name="Rectangle 66"/>
                <p:cNvSpPr>
                  <a:spLocks noChangeArrowheads="1"/>
                </p:cNvSpPr>
                <p:nvPr/>
              </p:nvSpPr>
              <p:spPr bwMode="auto">
                <a:xfrm flipV="1">
                  <a:off x="3823" y="1653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2" name="Group 67"/>
              <p:cNvGrpSpPr>
                <a:grpSpLocks/>
              </p:cNvGrpSpPr>
              <p:nvPr/>
            </p:nvGrpSpPr>
            <p:grpSpPr bwMode="auto">
              <a:xfrm>
                <a:off x="4734" y="1639"/>
                <a:ext cx="44" cy="19"/>
                <a:chOff x="4734" y="1639"/>
                <a:chExt cx="44" cy="19"/>
              </a:xfrm>
            </p:grpSpPr>
            <p:sp>
              <p:nvSpPr>
                <p:cNvPr id="1389" name="Freeform 68"/>
                <p:cNvSpPr>
                  <a:spLocks/>
                </p:cNvSpPr>
                <p:nvPr/>
              </p:nvSpPr>
              <p:spPr bwMode="auto">
                <a:xfrm>
                  <a:off x="4734" y="1645"/>
                  <a:ext cx="32" cy="13"/>
                </a:xfrm>
                <a:custGeom>
                  <a:avLst/>
                  <a:gdLst>
                    <a:gd name="T0" fmla="*/ 31 w 32"/>
                    <a:gd name="T1" fmla="*/ 0 h 13"/>
                    <a:gd name="T2" fmla="*/ 31 w 32"/>
                    <a:gd name="T3" fmla="*/ 12 h 13"/>
                    <a:gd name="T4" fmla="*/ 1 w 32"/>
                    <a:gd name="T5" fmla="*/ 12 h 13"/>
                    <a:gd name="T6" fmla="*/ 0 w 32"/>
                    <a:gd name="T7" fmla="*/ 0 h 13"/>
                    <a:gd name="T8" fmla="*/ 31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31" y="0"/>
                      </a:moveTo>
                      <a:lnTo>
                        <a:pt x="31" y="12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0" name="Freeform 69"/>
                <p:cNvSpPr>
                  <a:spLocks/>
                </p:cNvSpPr>
                <p:nvPr/>
              </p:nvSpPr>
              <p:spPr bwMode="auto">
                <a:xfrm>
                  <a:off x="4736" y="1639"/>
                  <a:ext cx="42" cy="14"/>
                </a:xfrm>
                <a:custGeom>
                  <a:avLst/>
                  <a:gdLst>
                    <a:gd name="T0" fmla="*/ 39 w 42"/>
                    <a:gd name="T1" fmla="*/ 0 h 14"/>
                    <a:gd name="T2" fmla="*/ 41 w 42"/>
                    <a:gd name="T3" fmla="*/ 13 h 14"/>
                    <a:gd name="T4" fmla="*/ 1 w 42"/>
                    <a:gd name="T5" fmla="*/ 13 h 14"/>
                    <a:gd name="T6" fmla="*/ 0 w 42"/>
                    <a:gd name="T7" fmla="*/ 0 h 14"/>
                    <a:gd name="T8" fmla="*/ 39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39" y="0"/>
                      </a:moveTo>
                      <a:lnTo>
                        <a:pt x="41" y="13"/>
                      </a:ln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39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1" name="Rectangle 70"/>
                <p:cNvSpPr>
                  <a:spLocks noChangeArrowheads="1"/>
                </p:cNvSpPr>
                <p:nvPr/>
              </p:nvSpPr>
              <p:spPr bwMode="auto">
                <a:xfrm flipV="1">
                  <a:off x="4737" y="1657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3" name="Group 71"/>
              <p:cNvGrpSpPr>
                <a:grpSpLocks/>
              </p:cNvGrpSpPr>
              <p:nvPr/>
            </p:nvGrpSpPr>
            <p:grpSpPr bwMode="auto">
              <a:xfrm>
                <a:off x="3744" y="2003"/>
                <a:ext cx="43" cy="59"/>
                <a:chOff x="3744" y="2003"/>
                <a:chExt cx="43" cy="59"/>
              </a:xfrm>
            </p:grpSpPr>
            <p:sp>
              <p:nvSpPr>
                <p:cNvPr id="1382" name="Freeform 72"/>
                <p:cNvSpPr>
                  <a:spLocks/>
                </p:cNvSpPr>
                <p:nvPr/>
              </p:nvSpPr>
              <p:spPr bwMode="auto">
                <a:xfrm>
                  <a:off x="3754" y="2003"/>
                  <a:ext cx="33" cy="1"/>
                </a:xfrm>
                <a:custGeom>
                  <a:avLst/>
                  <a:gdLst>
                    <a:gd name="T0" fmla="*/ 32 w 33"/>
                    <a:gd name="T1" fmla="*/ 0 h 1"/>
                    <a:gd name="T2" fmla="*/ 0 w 33"/>
                    <a:gd name="T3" fmla="*/ 0 h 1"/>
                    <a:gd name="T4" fmla="*/ 5 w 33"/>
                    <a:gd name="T5" fmla="*/ 0 h 1"/>
                    <a:gd name="T6" fmla="*/ 29 w 33"/>
                    <a:gd name="T7" fmla="*/ 0 h 1"/>
                    <a:gd name="T8" fmla="*/ 32 w 3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"/>
                    <a:gd name="T17" fmla="*/ 33 w 3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">
                      <a:moveTo>
                        <a:pt x="32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0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3" name="Freeform 73"/>
                <p:cNvSpPr>
                  <a:spLocks/>
                </p:cNvSpPr>
                <p:nvPr/>
              </p:nvSpPr>
              <p:spPr bwMode="auto">
                <a:xfrm>
                  <a:off x="3744" y="2003"/>
                  <a:ext cx="11" cy="59"/>
                </a:xfrm>
                <a:custGeom>
                  <a:avLst/>
                  <a:gdLst>
                    <a:gd name="T0" fmla="*/ 6 w 11"/>
                    <a:gd name="T1" fmla="*/ 0 h 59"/>
                    <a:gd name="T2" fmla="*/ 0 w 11"/>
                    <a:gd name="T3" fmla="*/ 58 h 59"/>
                    <a:gd name="T4" fmla="*/ 5 w 11"/>
                    <a:gd name="T5" fmla="*/ 49 h 59"/>
                    <a:gd name="T6" fmla="*/ 10 w 11"/>
                    <a:gd name="T7" fmla="*/ 7 h 59"/>
                    <a:gd name="T8" fmla="*/ 6 w 11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59"/>
                    <a:gd name="T17" fmla="*/ 11 w 11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59">
                      <a:moveTo>
                        <a:pt x="6" y="0"/>
                      </a:moveTo>
                      <a:lnTo>
                        <a:pt x="0" y="58"/>
                      </a:lnTo>
                      <a:lnTo>
                        <a:pt x="5" y="49"/>
                      </a:lnTo>
                      <a:lnTo>
                        <a:pt x="10" y="7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4" name="Freeform 74"/>
                <p:cNvSpPr>
                  <a:spLocks/>
                </p:cNvSpPr>
                <p:nvPr/>
              </p:nvSpPr>
              <p:spPr bwMode="auto">
                <a:xfrm>
                  <a:off x="3753" y="2009"/>
                  <a:ext cx="30" cy="42"/>
                </a:xfrm>
                <a:custGeom>
                  <a:avLst/>
                  <a:gdLst>
                    <a:gd name="T0" fmla="*/ 6 w 30"/>
                    <a:gd name="T1" fmla="*/ 0 h 42"/>
                    <a:gd name="T2" fmla="*/ 0 w 30"/>
                    <a:gd name="T3" fmla="*/ 41 h 42"/>
                    <a:gd name="T4" fmla="*/ 25 w 30"/>
                    <a:gd name="T5" fmla="*/ 41 h 42"/>
                    <a:gd name="T6" fmla="*/ 29 w 30"/>
                    <a:gd name="T7" fmla="*/ 0 h 42"/>
                    <a:gd name="T8" fmla="*/ 6 w 30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2"/>
                    <a:gd name="T17" fmla="*/ 30 w 3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2">
                      <a:moveTo>
                        <a:pt x="6" y="0"/>
                      </a:moveTo>
                      <a:lnTo>
                        <a:pt x="0" y="41"/>
                      </a:lnTo>
                      <a:lnTo>
                        <a:pt x="25" y="41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85" name="Group 75"/>
                <p:cNvGrpSpPr>
                  <a:grpSpLocks/>
                </p:cNvGrpSpPr>
                <p:nvPr/>
              </p:nvGrpSpPr>
              <p:grpSpPr bwMode="auto">
                <a:xfrm>
                  <a:off x="3762" y="2006"/>
                  <a:ext cx="14" cy="37"/>
                  <a:chOff x="3762" y="2006"/>
                  <a:chExt cx="14" cy="37"/>
                </a:xfrm>
              </p:grpSpPr>
              <p:sp>
                <p:nvSpPr>
                  <p:cNvPr id="1387" name="Freeform 76"/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3" cy="36"/>
                  </a:xfrm>
                  <a:custGeom>
                    <a:avLst/>
                    <a:gdLst>
                      <a:gd name="T0" fmla="*/ 0 w 13"/>
                      <a:gd name="T1" fmla="*/ 23 h 36"/>
                      <a:gd name="T2" fmla="*/ 3 w 13"/>
                      <a:gd name="T3" fmla="*/ 0 h 36"/>
                      <a:gd name="T4" fmla="*/ 11 w 13"/>
                      <a:gd name="T5" fmla="*/ 0 h 36"/>
                      <a:gd name="T6" fmla="*/ 12 w 13"/>
                      <a:gd name="T7" fmla="*/ 35 h 36"/>
                      <a:gd name="T8" fmla="*/ 0 w 13"/>
                      <a:gd name="T9" fmla="*/ 23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"/>
                      <a:gd name="T16" fmla="*/ 0 h 36"/>
                      <a:gd name="T17" fmla="*/ 13 w 13"/>
                      <a:gd name="T18" fmla="*/ 36 h 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" h="36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1" y="0"/>
                        </a:lnTo>
                        <a:lnTo>
                          <a:pt x="12" y="35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8" name="Freeform 77"/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4" cy="37"/>
                  </a:xfrm>
                  <a:custGeom>
                    <a:avLst/>
                    <a:gdLst>
                      <a:gd name="T0" fmla="*/ 0 w 14"/>
                      <a:gd name="T1" fmla="*/ 23 h 37"/>
                      <a:gd name="T2" fmla="*/ 3 w 14"/>
                      <a:gd name="T3" fmla="*/ 0 h 37"/>
                      <a:gd name="T4" fmla="*/ 12 w 14"/>
                      <a:gd name="T5" fmla="*/ 0 h 37"/>
                      <a:gd name="T6" fmla="*/ 13 w 14"/>
                      <a:gd name="T7" fmla="*/ 36 h 37"/>
                      <a:gd name="T8" fmla="*/ 0 w 14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37"/>
                      <a:gd name="T17" fmla="*/ 14 w 14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2" y="0"/>
                        </a:lnTo>
                        <a:lnTo>
                          <a:pt x="13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6" name="Freeform 78"/>
                <p:cNvSpPr>
                  <a:spLocks/>
                </p:cNvSpPr>
                <p:nvPr/>
              </p:nvSpPr>
              <p:spPr bwMode="auto">
                <a:xfrm>
                  <a:off x="3785" y="2003"/>
                  <a:ext cx="2" cy="59"/>
                </a:xfrm>
                <a:custGeom>
                  <a:avLst/>
                  <a:gdLst>
                    <a:gd name="T0" fmla="*/ 1 w 2"/>
                    <a:gd name="T1" fmla="*/ 0 h 59"/>
                    <a:gd name="T2" fmla="*/ 1 w 2"/>
                    <a:gd name="T3" fmla="*/ 58 h 59"/>
                    <a:gd name="T4" fmla="*/ 0 w 2"/>
                    <a:gd name="T5" fmla="*/ 49 h 59"/>
                    <a:gd name="T6" fmla="*/ 1 w 2"/>
                    <a:gd name="T7" fmla="*/ 5 h 59"/>
                    <a:gd name="T8" fmla="*/ 1 w 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59"/>
                    <a:gd name="T17" fmla="*/ 2 w 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59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0" y="49"/>
                      </a:lnTo>
                      <a:lnTo>
                        <a:pt x="1" y="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74" name="Group 79"/>
              <p:cNvGrpSpPr>
                <a:grpSpLocks/>
              </p:cNvGrpSpPr>
              <p:nvPr/>
            </p:nvGrpSpPr>
            <p:grpSpPr bwMode="auto">
              <a:xfrm>
                <a:off x="4677" y="1936"/>
                <a:ext cx="220" cy="43"/>
                <a:chOff x="4677" y="1936"/>
                <a:chExt cx="220" cy="43"/>
              </a:xfrm>
            </p:grpSpPr>
            <p:sp>
              <p:nvSpPr>
                <p:cNvPr id="1379" name="Rectangle 80"/>
                <p:cNvSpPr>
                  <a:spLocks noChangeArrowheads="1"/>
                </p:cNvSpPr>
                <p:nvPr/>
              </p:nvSpPr>
              <p:spPr bwMode="auto">
                <a:xfrm>
                  <a:off x="4677" y="1936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0" name="Line 81"/>
                <p:cNvSpPr>
                  <a:spLocks noChangeShapeType="1"/>
                </p:cNvSpPr>
                <p:nvPr/>
              </p:nvSpPr>
              <p:spPr bwMode="auto">
                <a:xfrm>
                  <a:off x="4704" y="1960"/>
                  <a:ext cx="29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1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8" y="1946"/>
                  <a:ext cx="67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5" name="Group 83"/>
              <p:cNvGrpSpPr>
                <a:grpSpLocks/>
              </p:cNvGrpSpPr>
              <p:nvPr/>
            </p:nvGrpSpPr>
            <p:grpSpPr bwMode="auto">
              <a:xfrm>
                <a:off x="4678" y="2017"/>
                <a:ext cx="220" cy="43"/>
                <a:chOff x="4678" y="2017"/>
                <a:chExt cx="220" cy="43"/>
              </a:xfrm>
            </p:grpSpPr>
            <p:sp>
              <p:nvSpPr>
                <p:cNvPr id="1376" name="Rectangle 84"/>
                <p:cNvSpPr>
                  <a:spLocks noChangeArrowheads="1"/>
                </p:cNvSpPr>
                <p:nvPr/>
              </p:nvSpPr>
              <p:spPr bwMode="auto">
                <a:xfrm>
                  <a:off x="4678" y="2017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7" name="Line 85"/>
                <p:cNvSpPr>
                  <a:spLocks noChangeShapeType="1"/>
                </p:cNvSpPr>
                <p:nvPr/>
              </p:nvSpPr>
              <p:spPr bwMode="auto">
                <a:xfrm>
                  <a:off x="4705" y="2040"/>
                  <a:ext cx="28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8" name="Rectangle 86"/>
                <p:cNvSpPr>
                  <a:spLocks noChangeArrowheads="1"/>
                </p:cNvSpPr>
                <p:nvPr/>
              </p:nvSpPr>
              <p:spPr bwMode="auto">
                <a:xfrm>
                  <a:off x="4808" y="2027"/>
                  <a:ext cx="68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2" name="Group 87"/>
            <p:cNvGrpSpPr>
              <a:grpSpLocks/>
            </p:cNvGrpSpPr>
            <p:nvPr/>
          </p:nvGrpSpPr>
          <p:grpSpPr bwMode="auto">
            <a:xfrm>
              <a:off x="3770" y="1034"/>
              <a:ext cx="574" cy="439"/>
              <a:chOff x="3770" y="1034"/>
              <a:chExt cx="574" cy="439"/>
            </a:xfrm>
          </p:grpSpPr>
          <p:grpSp>
            <p:nvGrpSpPr>
              <p:cNvPr id="1279" name="Group 88"/>
              <p:cNvGrpSpPr>
                <a:grpSpLocks/>
              </p:cNvGrpSpPr>
              <p:nvPr/>
            </p:nvGrpSpPr>
            <p:grpSpPr bwMode="auto">
              <a:xfrm>
                <a:off x="3770" y="1034"/>
                <a:ext cx="294" cy="217"/>
                <a:chOff x="3770" y="1034"/>
                <a:chExt cx="294" cy="217"/>
              </a:xfrm>
            </p:grpSpPr>
            <p:grpSp>
              <p:nvGrpSpPr>
                <p:cNvPr id="1328" name="Group 89"/>
                <p:cNvGrpSpPr>
                  <a:grpSpLocks/>
                </p:cNvGrpSpPr>
                <p:nvPr/>
              </p:nvGrpSpPr>
              <p:grpSpPr bwMode="auto">
                <a:xfrm>
                  <a:off x="3770" y="1035"/>
                  <a:ext cx="294" cy="216"/>
                  <a:chOff x="3770" y="1035"/>
                  <a:chExt cx="294" cy="216"/>
                </a:xfrm>
              </p:grpSpPr>
              <p:sp>
                <p:nvSpPr>
                  <p:cNvPr id="1348" name="Freeform 90"/>
                  <p:cNvSpPr>
                    <a:spLocks/>
                  </p:cNvSpPr>
                  <p:nvPr/>
                </p:nvSpPr>
                <p:spPr bwMode="auto">
                  <a:xfrm>
                    <a:off x="3770" y="1035"/>
                    <a:ext cx="294" cy="216"/>
                  </a:xfrm>
                  <a:custGeom>
                    <a:avLst/>
                    <a:gdLst>
                      <a:gd name="T0" fmla="*/ 45 w 294"/>
                      <a:gd name="T1" fmla="*/ 215 h 216"/>
                      <a:gd name="T2" fmla="*/ 0 w 294"/>
                      <a:gd name="T3" fmla="*/ 0 h 216"/>
                      <a:gd name="T4" fmla="*/ 224 w 294"/>
                      <a:gd name="T5" fmla="*/ 0 h 216"/>
                      <a:gd name="T6" fmla="*/ 293 w 294"/>
                      <a:gd name="T7" fmla="*/ 215 h 216"/>
                      <a:gd name="T8" fmla="*/ 45 w 294"/>
                      <a:gd name="T9" fmla="*/ 215 h 2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216"/>
                      <a:gd name="T17" fmla="*/ 294 w 294"/>
                      <a:gd name="T18" fmla="*/ 216 h 2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216">
                        <a:moveTo>
                          <a:pt x="45" y="215"/>
                        </a:moveTo>
                        <a:lnTo>
                          <a:pt x="0" y="0"/>
                        </a:lnTo>
                        <a:lnTo>
                          <a:pt x="224" y="0"/>
                        </a:lnTo>
                        <a:lnTo>
                          <a:pt x="293" y="215"/>
                        </a:lnTo>
                        <a:lnTo>
                          <a:pt x="45" y="215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49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775" y="1061"/>
                    <a:ext cx="281" cy="162"/>
                    <a:chOff x="3775" y="1061"/>
                    <a:chExt cx="281" cy="162"/>
                  </a:xfrm>
                </p:grpSpPr>
                <p:sp>
                  <p:nvSpPr>
                    <p:cNvPr id="1350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775" y="1061"/>
                      <a:ext cx="240" cy="33"/>
                    </a:xfrm>
                    <a:custGeom>
                      <a:avLst/>
                      <a:gdLst>
                        <a:gd name="T0" fmla="*/ 0 w 240"/>
                        <a:gd name="T1" fmla="*/ 0 h 33"/>
                        <a:gd name="T2" fmla="*/ 228 w 240"/>
                        <a:gd name="T3" fmla="*/ 0 h 33"/>
                        <a:gd name="T4" fmla="*/ 239 w 240"/>
                        <a:gd name="T5" fmla="*/ 32 h 33"/>
                        <a:gd name="T6" fmla="*/ 7 w 240"/>
                        <a:gd name="T7" fmla="*/ 32 h 33"/>
                        <a:gd name="T8" fmla="*/ 0 w 240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33"/>
                        <a:gd name="T17" fmla="*/ 240 w 240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33">
                          <a:moveTo>
                            <a:pt x="0" y="0"/>
                          </a:moveTo>
                          <a:lnTo>
                            <a:pt x="228" y="0"/>
                          </a:lnTo>
                          <a:lnTo>
                            <a:pt x="239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1" name="Freeform 93"/>
                    <p:cNvSpPr>
                      <a:spLocks/>
                    </p:cNvSpPr>
                    <p:nvPr/>
                  </p:nvSpPr>
                  <p:spPr bwMode="auto">
                    <a:xfrm>
                      <a:off x="3788" y="1126"/>
                      <a:ext cx="248" cy="33"/>
                    </a:xfrm>
                    <a:custGeom>
                      <a:avLst/>
                      <a:gdLst>
                        <a:gd name="T0" fmla="*/ 0 w 248"/>
                        <a:gd name="T1" fmla="*/ 0 h 33"/>
                        <a:gd name="T2" fmla="*/ 236 w 248"/>
                        <a:gd name="T3" fmla="*/ 0 h 33"/>
                        <a:gd name="T4" fmla="*/ 247 w 248"/>
                        <a:gd name="T5" fmla="*/ 32 h 33"/>
                        <a:gd name="T6" fmla="*/ 7 w 248"/>
                        <a:gd name="T7" fmla="*/ 32 h 33"/>
                        <a:gd name="T8" fmla="*/ 0 w 248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8"/>
                        <a:gd name="T16" fmla="*/ 0 h 33"/>
                        <a:gd name="T17" fmla="*/ 248 w 248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8" h="33">
                          <a:moveTo>
                            <a:pt x="0" y="0"/>
                          </a:moveTo>
                          <a:lnTo>
                            <a:pt x="236" y="0"/>
                          </a:lnTo>
                          <a:lnTo>
                            <a:pt x="247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2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3802" y="1190"/>
                      <a:ext cx="254" cy="33"/>
                    </a:xfrm>
                    <a:custGeom>
                      <a:avLst/>
                      <a:gdLst>
                        <a:gd name="T0" fmla="*/ 0 w 254"/>
                        <a:gd name="T1" fmla="*/ 0 h 33"/>
                        <a:gd name="T2" fmla="*/ 243 w 254"/>
                        <a:gd name="T3" fmla="*/ 0 h 33"/>
                        <a:gd name="T4" fmla="*/ 253 w 254"/>
                        <a:gd name="T5" fmla="*/ 32 h 33"/>
                        <a:gd name="T6" fmla="*/ 7 w 254"/>
                        <a:gd name="T7" fmla="*/ 32 h 33"/>
                        <a:gd name="T8" fmla="*/ 0 w 25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4"/>
                        <a:gd name="T16" fmla="*/ 0 h 33"/>
                        <a:gd name="T17" fmla="*/ 254 w 25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4" h="33">
                          <a:moveTo>
                            <a:pt x="0" y="0"/>
                          </a:moveTo>
                          <a:lnTo>
                            <a:pt x="243" y="0"/>
                          </a:lnTo>
                          <a:lnTo>
                            <a:pt x="253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29" name="Group 95"/>
                <p:cNvGrpSpPr>
                  <a:grpSpLocks/>
                </p:cNvGrpSpPr>
                <p:nvPr/>
              </p:nvGrpSpPr>
              <p:grpSpPr bwMode="auto">
                <a:xfrm>
                  <a:off x="3773" y="1034"/>
                  <a:ext cx="268" cy="199"/>
                  <a:chOff x="3773" y="1034"/>
                  <a:chExt cx="268" cy="199"/>
                </a:xfrm>
              </p:grpSpPr>
              <p:grpSp>
                <p:nvGrpSpPr>
                  <p:cNvPr id="1330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773" y="1035"/>
                    <a:ext cx="47" cy="198"/>
                    <a:chOff x="3773" y="1035"/>
                    <a:chExt cx="47" cy="198"/>
                  </a:xfrm>
                </p:grpSpPr>
                <p:sp>
                  <p:nvSpPr>
                    <p:cNvPr id="1340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3773" y="1035"/>
                      <a:ext cx="7" cy="10"/>
                    </a:xfrm>
                    <a:custGeom>
                      <a:avLst/>
                      <a:gdLst>
                        <a:gd name="T0" fmla="*/ 3 w 7"/>
                        <a:gd name="T1" fmla="*/ 9 h 10"/>
                        <a:gd name="T2" fmla="*/ 4 w 7"/>
                        <a:gd name="T3" fmla="*/ 9 h 10"/>
                        <a:gd name="T4" fmla="*/ 4 w 7"/>
                        <a:gd name="T5" fmla="*/ 7 h 10"/>
                        <a:gd name="T6" fmla="*/ 6 w 7"/>
                        <a:gd name="T7" fmla="*/ 7 h 10"/>
                        <a:gd name="T8" fmla="*/ 6 w 7"/>
                        <a:gd name="T9" fmla="*/ 4 h 10"/>
                        <a:gd name="T10" fmla="*/ 6 w 7"/>
                        <a:gd name="T11" fmla="*/ 2 h 10"/>
                        <a:gd name="T12" fmla="*/ 4 w 7"/>
                        <a:gd name="T13" fmla="*/ 0 h 10"/>
                        <a:gd name="T14" fmla="*/ 3 w 7"/>
                        <a:gd name="T15" fmla="*/ 0 h 10"/>
                        <a:gd name="T16" fmla="*/ 1 w 7"/>
                        <a:gd name="T17" fmla="*/ 0 h 10"/>
                        <a:gd name="T18" fmla="*/ 0 w 7"/>
                        <a:gd name="T19" fmla="*/ 0 h 10"/>
                        <a:gd name="T20" fmla="*/ 0 w 7"/>
                        <a:gd name="T21" fmla="*/ 2 h 10"/>
                        <a:gd name="T22" fmla="*/ 0 w 7"/>
                        <a:gd name="T23" fmla="*/ 4 h 10"/>
                        <a:gd name="T24" fmla="*/ 0 w 7"/>
                        <a:gd name="T25" fmla="*/ 7 h 10"/>
                        <a:gd name="T26" fmla="*/ 1 w 7"/>
                        <a:gd name="T27" fmla="*/ 9 h 10"/>
                        <a:gd name="T28" fmla="*/ 3 w 7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7"/>
                        <a:gd name="T46" fmla="*/ 0 h 10"/>
                        <a:gd name="T47" fmla="*/ 7 w 7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7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4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1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3778" y="1063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5 w 7"/>
                        <a:gd name="T13" fmla="*/ 4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2 h 10"/>
                        <a:gd name="T26" fmla="*/ 0 w 7"/>
                        <a:gd name="T27" fmla="*/ 4 h 10"/>
                        <a:gd name="T28" fmla="*/ 0 w 7"/>
                        <a:gd name="T29" fmla="*/ 7 h 10"/>
                        <a:gd name="T30" fmla="*/ 1 w 7"/>
                        <a:gd name="T31" fmla="*/ 7 h 10"/>
                        <a:gd name="T32" fmla="*/ 1 w 7"/>
                        <a:gd name="T33" fmla="*/ 9 h 10"/>
                        <a:gd name="T34" fmla="*/ 2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5" y="4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2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3785" y="1089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6 w 7"/>
                        <a:gd name="T13" fmla="*/ 2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7 h 10"/>
                        <a:gd name="T28" fmla="*/ 1 w 7"/>
                        <a:gd name="T29" fmla="*/ 9 h 10"/>
                        <a:gd name="T30" fmla="*/ 2 w 7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10"/>
                        <a:gd name="T50" fmla="*/ 7 w 7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3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3789" y="1117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4 w 8"/>
                        <a:gd name="T3" fmla="*/ 9 h 10"/>
                        <a:gd name="T4" fmla="*/ 6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6 w 8"/>
                        <a:gd name="T11" fmla="*/ 2 h 10"/>
                        <a:gd name="T12" fmla="*/ 4 w 8"/>
                        <a:gd name="T13" fmla="*/ 0 h 10"/>
                        <a:gd name="T14" fmla="*/ 3 w 8"/>
                        <a:gd name="T15" fmla="*/ 0 h 10"/>
                        <a:gd name="T16" fmla="*/ 1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1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6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4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3796" y="1145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4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4 w 6"/>
                        <a:gd name="T13" fmla="*/ 1 h 8"/>
                        <a:gd name="T14" fmla="*/ 3 w 6"/>
                        <a:gd name="T15" fmla="*/ 1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1 w 6"/>
                        <a:gd name="T21" fmla="*/ 1 h 8"/>
                        <a:gd name="T22" fmla="*/ 0 w 6"/>
                        <a:gd name="T23" fmla="*/ 3 h 8"/>
                        <a:gd name="T24" fmla="*/ 0 w 6"/>
                        <a:gd name="T25" fmla="*/ 4 h 8"/>
                        <a:gd name="T26" fmla="*/ 0 w 6"/>
                        <a:gd name="T27" fmla="*/ 6 h 8"/>
                        <a:gd name="T28" fmla="*/ 1 w 6"/>
                        <a:gd name="T29" fmla="*/ 6 h 8"/>
                        <a:gd name="T30" fmla="*/ 1 w 6"/>
                        <a:gd name="T31" fmla="*/ 7 h 8"/>
                        <a:gd name="T32" fmla="*/ 2 w 6"/>
                        <a:gd name="T33" fmla="*/ 7 h 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6"/>
                        <a:gd name="T52" fmla="*/ 0 h 8"/>
                        <a:gd name="T53" fmla="*/ 6 w 6"/>
                        <a:gd name="T54" fmla="*/ 8 h 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4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5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3800" y="1169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0 h 10"/>
                        <a:gd name="T22" fmla="*/ 0 w 8"/>
                        <a:gd name="T23" fmla="*/ 2 h 10"/>
                        <a:gd name="T24" fmla="*/ 0 w 8"/>
                        <a:gd name="T25" fmla="*/ 4 h 10"/>
                        <a:gd name="T26" fmla="*/ 0 w 8"/>
                        <a:gd name="T27" fmla="*/ 7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6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3806" y="1196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0 h 10"/>
                        <a:gd name="T18" fmla="*/ 0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2 w 8"/>
                        <a:gd name="T27" fmla="*/ 9 h 10"/>
                        <a:gd name="T28" fmla="*/ 3 w 8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8"/>
                        <a:gd name="T46" fmla="*/ 0 h 10"/>
                        <a:gd name="T47" fmla="*/ 8 w 8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7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3811" y="1224"/>
                      <a:ext cx="9" cy="9"/>
                    </a:xfrm>
                    <a:custGeom>
                      <a:avLst/>
                      <a:gdLst>
                        <a:gd name="T0" fmla="*/ 4 w 9"/>
                        <a:gd name="T1" fmla="*/ 8 h 9"/>
                        <a:gd name="T2" fmla="*/ 6 w 9"/>
                        <a:gd name="T3" fmla="*/ 8 h 9"/>
                        <a:gd name="T4" fmla="*/ 8 w 9"/>
                        <a:gd name="T5" fmla="*/ 8 h 9"/>
                        <a:gd name="T6" fmla="*/ 8 w 9"/>
                        <a:gd name="T7" fmla="*/ 6 h 9"/>
                        <a:gd name="T8" fmla="*/ 8 w 9"/>
                        <a:gd name="T9" fmla="*/ 4 h 9"/>
                        <a:gd name="T10" fmla="*/ 8 w 9"/>
                        <a:gd name="T11" fmla="*/ 2 h 9"/>
                        <a:gd name="T12" fmla="*/ 8 w 9"/>
                        <a:gd name="T13" fmla="*/ 0 h 9"/>
                        <a:gd name="T14" fmla="*/ 6 w 9"/>
                        <a:gd name="T15" fmla="*/ 0 h 9"/>
                        <a:gd name="T16" fmla="*/ 4 w 9"/>
                        <a:gd name="T17" fmla="*/ 0 h 9"/>
                        <a:gd name="T18" fmla="*/ 2 w 9"/>
                        <a:gd name="T19" fmla="*/ 0 h 9"/>
                        <a:gd name="T20" fmla="*/ 0 w 9"/>
                        <a:gd name="T21" fmla="*/ 0 h 9"/>
                        <a:gd name="T22" fmla="*/ 0 w 9"/>
                        <a:gd name="T23" fmla="*/ 2 h 9"/>
                        <a:gd name="T24" fmla="*/ 0 w 9"/>
                        <a:gd name="T25" fmla="*/ 4 h 9"/>
                        <a:gd name="T26" fmla="*/ 0 w 9"/>
                        <a:gd name="T27" fmla="*/ 6 h 9"/>
                        <a:gd name="T28" fmla="*/ 0 w 9"/>
                        <a:gd name="T29" fmla="*/ 8 h 9"/>
                        <a:gd name="T30" fmla="*/ 2 w 9"/>
                        <a:gd name="T31" fmla="*/ 8 h 9"/>
                        <a:gd name="T32" fmla="*/ 4 w 9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9"/>
                        <a:gd name="T52" fmla="*/ 0 h 9"/>
                        <a:gd name="T53" fmla="*/ 9 w 9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9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8" y="8"/>
                          </a:lnTo>
                          <a:lnTo>
                            <a:pt x="8" y="6"/>
                          </a:lnTo>
                          <a:lnTo>
                            <a:pt x="8" y="4"/>
                          </a:lnTo>
                          <a:lnTo>
                            <a:pt x="8" y="2"/>
                          </a:lnTo>
                          <a:lnTo>
                            <a:pt x="8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31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3980" y="1034"/>
                    <a:ext cx="61" cy="193"/>
                    <a:chOff x="3980" y="1034"/>
                    <a:chExt cx="61" cy="193"/>
                  </a:xfrm>
                </p:grpSpPr>
                <p:sp>
                  <p:nvSpPr>
                    <p:cNvPr id="1332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3980" y="1034"/>
                      <a:ext cx="8" cy="9"/>
                    </a:xfrm>
                    <a:custGeom>
                      <a:avLst/>
                      <a:gdLst>
                        <a:gd name="T0" fmla="*/ 4 w 8"/>
                        <a:gd name="T1" fmla="*/ 8 h 9"/>
                        <a:gd name="T2" fmla="*/ 6 w 8"/>
                        <a:gd name="T3" fmla="*/ 8 h 9"/>
                        <a:gd name="T4" fmla="*/ 6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6 w 8"/>
                        <a:gd name="T11" fmla="*/ 4 h 9"/>
                        <a:gd name="T12" fmla="*/ 6 w 8"/>
                        <a:gd name="T13" fmla="*/ 2 h 9"/>
                        <a:gd name="T14" fmla="*/ 4 w 8"/>
                        <a:gd name="T15" fmla="*/ 2 h 9"/>
                        <a:gd name="T16" fmla="*/ 4 w 8"/>
                        <a:gd name="T17" fmla="*/ 0 h 9"/>
                        <a:gd name="T18" fmla="*/ 3 w 8"/>
                        <a:gd name="T19" fmla="*/ 0 h 9"/>
                        <a:gd name="T20" fmla="*/ 3 w 8"/>
                        <a:gd name="T21" fmla="*/ 2 h 9"/>
                        <a:gd name="T22" fmla="*/ 1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1 w 8"/>
                        <a:gd name="T29" fmla="*/ 6 h 9"/>
                        <a:gd name="T30" fmla="*/ 1 w 8"/>
                        <a:gd name="T31" fmla="*/ 8 h 9"/>
                        <a:gd name="T32" fmla="*/ 3 w 8"/>
                        <a:gd name="T33" fmla="*/ 8 h 9"/>
                        <a:gd name="T34" fmla="*/ 4 w 8"/>
                        <a:gd name="T35" fmla="*/ 8 h 9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8"/>
                        <a:gd name="T55" fmla="*/ 0 h 9"/>
                        <a:gd name="T56" fmla="*/ 8 w 8"/>
                        <a:gd name="T57" fmla="*/ 9 h 9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8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2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3988" y="1060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0 w 8"/>
                        <a:gd name="T27" fmla="*/ 9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0" y="9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4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3996" y="108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6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5 w 7"/>
                        <a:gd name="T13" fmla="*/ 0 h 9"/>
                        <a:gd name="T14" fmla="*/ 4 w 7"/>
                        <a:gd name="T15" fmla="*/ 0 h 9"/>
                        <a:gd name="T16" fmla="*/ 2 w 7"/>
                        <a:gd name="T17" fmla="*/ 0 h 9"/>
                        <a:gd name="T18" fmla="*/ 1 w 7"/>
                        <a:gd name="T19" fmla="*/ 0 h 9"/>
                        <a:gd name="T20" fmla="*/ 1 w 7"/>
                        <a:gd name="T21" fmla="*/ 2 h 9"/>
                        <a:gd name="T22" fmla="*/ 0 w 7"/>
                        <a:gd name="T23" fmla="*/ 2 h 9"/>
                        <a:gd name="T24" fmla="*/ 0 w 7"/>
                        <a:gd name="T25" fmla="*/ 4 h 9"/>
                        <a:gd name="T26" fmla="*/ 1 w 7"/>
                        <a:gd name="T27" fmla="*/ 4 h 9"/>
                        <a:gd name="T28" fmla="*/ 1 w 7"/>
                        <a:gd name="T29" fmla="*/ 6 h 9"/>
                        <a:gd name="T30" fmla="*/ 1 w 7"/>
                        <a:gd name="T31" fmla="*/ 8 h 9"/>
                        <a:gd name="T32" fmla="*/ 2 w 7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7"/>
                        <a:gd name="T52" fmla="*/ 0 h 9"/>
                        <a:gd name="T53" fmla="*/ 7 w 7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5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004" y="1111"/>
                      <a:ext cx="8" cy="10"/>
                    </a:xfrm>
                    <a:custGeom>
                      <a:avLst/>
                      <a:gdLst>
                        <a:gd name="T0" fmla="*/ 5 w 8"/>
                        <a:gd name="T1" fmla="*/ 9 h 10"/>
                        <a:gd name="T2" fmla="*/ 7 w 8"/>
                        <a:gd name="T3" fmla="*/ 7 h 10"/>
                        <a:gd name="T4" fmla="*/ 7 w 8"/>
                        <a:gd name="T5" fmla="*/ 4 h 10"/>
                        <a:gd name="T6" fmla="*/ 7 w 8"/>
                        <a:gd name="T7" fmla="*/ 2 h 10"/>
                        <a:gd name="T8" fmla="*/ 5 w 8"/>
                        <a:gd name="T9" fmla="*/ 0 h 10"/>
                        <a:gd name="T10" fmla="*/ 3 w 8"/>
                        <a:gd name="T11" fmla="*/ 0 h 10"/>
                        <a:gd name="T12" fmla="*/ 2 w 8"/>
                        <a:gd name="T13" fmla="*/ 0 h 10"/>
                        <a:gd name="T14" fmla="*/ 0 w 8"/>
                        <a:gd name="T15" fmla="*/ 2 h 10"/>
                        <a:gd name="T16" fmla="*/ 0 w 8"/>
                        <a:gd name="T17" fmla="*/ 4 h 10"/>
                        <a:gd name="T18" fmla="*/ 0 w 8"/>
                        <a:gd name="T19" fmla="*/ 7 h 10"/>
                        <a:gd name="T20" fmla="*/ 2 w 8"/>
                        <a:gd name="T21" fmla="*/ 7 h 10"/>
                        <a:gd name="T22" fmla="*/ 2 w 8"/>
                        <a:gd name="T23" fmla="*/ 9 h 10"/>
                        <a:gd name="T24" fmla="*/ 3 w 8"/>
                        <a:gd name="T25" fmla="*/ 9 h 10"/>
                        <a:gd name="T26" fmla="*/ 5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5" y="9"/>
                          </a:move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  <a:lnTo>
                            <a:pt x="5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6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4013" y="1142"/>
                      <a:ext cx="7" cy="9"/>
                    </a:xfrm>
                    <a:custGeom>
                      <a:avLst/>
                      <a:gdLst>
                        <a:gd name="T0" fmla="*/ 3 w 7"/>
                        <a:gd name="T1" fmla="*/ 8 h 9"/>
                        <a:gd name="T2" fmla="*/ 4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4 w 7"/>
                        <a:gd name="T13" fmla="*/ 2 h 9"/>
                        <a:gd name="T14" fmla="*/ 3 w 7"/>
                        <a:gd name="T15" fmla="*/ 0 h 9"/>
                        <a:gd name="T16" fmla="*/ 1 w 7"/>
                        <a:gd name="T17" fmla="*/ 0 h 9"/>
                        <a:gd name="T18" fmla="*/ 1 w 7"/>
                        <a:gd name="T19" fmla="*/ 2 h 9"/>
                        <a:gd name="T20" fmla="*/ 0 w 7"/>
                        <a:gd name="T21" fmla="*/ 2 h 9"/>
                        <a:gd name="T22" fmla="*/ 0 w 7"/>
                        <a:gd name="T23" fmla="*/ 4 h 9"/>
                        <a:gd name="T24" fmla="*/ 0 w 7"/>
                        <a:gd name="T25" fmla="*/ 6 h 9"/>
                        <a:gd name="T26" fmla="*/ 0 w 7"/>
                        <a:gd name="T27" fmla="*/ 8 h 9"/>
                        <a:gd name="T28" fmla="*/ 1 w 7"/>
                        <a:gd name="T29" fmla="*/ 8 h 9"/>
                        <a:gd name="T30" fmla="*/ 3 w 7"/>
                        <a:gd name="T31" fmla="*/ 8 h 9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9"/>
                        <a:gd name="T50" fmla="*/ 7 w 7"/>
                        <a:gd name="T51" fmla="*/ 9 h 9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7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025" y="1191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7 h 10"/>
                        <a:gd name="T6" fmla="*/ 7 w 8"/>
                        <a:gd name="T7" fmla="*/ 4 h 10"/>
                        <a:gd name="T8" fmla="*/ 7 w 8"/>
                        <a:gd name="T9" fmla="*/ 2 h 10"/>
                        <a:gd name="T10" fmla="*/ 5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2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8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4033" y="1218"/>
                      <a:ext cx="8" cy="9"/>
                    </a:xfrm>
                    <a:custGeom>
                      <a:avLst/>
                      <a:gdLst>
                        <a:gd name="T0" fmla="*/ 3 w 8"/>
                        <a:gd name="T1" fmla="*/ 8 h 9"/>
                        <a:gd name="T2" fmla="*/ 5 w 8"/>
                        <a:gd name="T3" fmla="*/ 8 h 9"/>
                        <a:gd name="T4" fmla="*/ 5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7 w 8"/>
                        <a:gd name="T11" fmla="*/ 2 h 9"/>
                        <a:gd name="T12" fmla="*/ 7 w 8"/>
                        <a:gd name="T13" fmla="*/ 0 h 9"/>
                        <a:gd name="T14" fmla="*/ 5 w 8"/>
                        <a:gd name="T15" fmla="*/ 0 h 9"/>
                        <a:gd name="T16" fmla="*/ 3 w 8"/>
                        <a:gd name="T17" fmla="*/ 0 h 9"/>
                        <a:gd name="T18" fmla="*/ 2 w 8"/>
                        <a:gd name="T19" fmla="*/ 0 h 9"/>
                        <a:gd name="T20" fmla="*/ 0 w 8"/>
                        <a:gd name="T21" fmla="*/ 0 h 9"/>
                        <a:gd name="T22" fmla="*/ 0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2 w 8"/>
                        <a:gd name="T29" fmla="*/ 6 h 9"/>
                        <a:gd name="T30" fmla="*/ 2 w 8"/>
                        <a:gd name="T31" fmla="*/ 8 h 9"/>
                        <a:gd name="T32" fmla="*/ 3 w 8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8"/>
                        <a:gd name="T52" fmla="*/ 0 h 9"/>
                        <a:gd name="T53" fmla="*/ 8 w 8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8" h="9">
                          <a:moveTo>
                            <a:pt x="3" y="8"/>
                          </a:moveTo>
                          <a:lnTo>
                            <a:pt x="5" y="8"/>
                          </a:lnTo>
                          <a:lnTo>
                            <a:pt x="5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7" y="0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2" y="6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9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4020" y="1165"/>
                      <a:ext cx="7" cy="10"/>
                    </a:xfrm>
                    <a:custGeom>
                      <a:avLst/>
                      <a:gdLst>
                        <a:gd name="T0" fmla="*/ 4 w 7"/>
                        <a:gd name="T1" fmla="*/ 9 h 10"/>
                        <a:gd name="T2" fmla="*/ 5 w 7"/>
                        <a:gd name="T3" fmla="*/ 9 h 10"/>
                        <a:gd name="T4" fmla="*/ 5 w 7"/>
                        <a:gd name="T5" fmla="*/ 7 h 10"/>
                        <a:gd name="T6" fmla="*/ 6 w 7"/>
                        <a:gd name="T7" fmla="*/ 4 h 10"/>
                        <a:gd name="T8" fmla="*/ 6 w 7"/>
                        <a:gd name="T9" fmla="*/ 2 h 10"/>
                        <a:gd name="T10" fmla="*/ 5 w 7"/>
                        <a:gd name="T11" fmla="*/ 2 h 10"/>
                        <a:gd name="T12" fmla="*/ 5 w 7"/>
                        <a:gd name="T13" fmla="*/ 0 h 10"/>
                        <a:gd name="T14" fmla="*/ 4 w 7"/>
                        <a:gd name="T15" fmla="*/ 0 h 10"/>
                        <a:gd name="T16" fmla="*/ 2 w 7"/>
                        <a:gd name="T17" fmla="*/ 0 h 10"/>
                        <a:gd name="T18" fmla="*/ 1 w 7"/>
                        <a:gd name="T19" fmla="*/ 0 h 10"/>
                        <a:gd name="T20" fmla="*/ 1 w 7"/>
                        <a:gd name="T21" fmla="*/ 2 h 10"/>
                        <a:gd name="T22" fmla="*/ 0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4 h 10"/>
                        <a:gd name="T28" fmla="*/ 1 w 7"/>
                        <a:gd name="T29" fmla="*/ 7 h 10"/>
                        <a:gd name="T30" fmla="*/ 2 w 7"/>
                        <a:gd name="T31" fmla="*/ 7 h 10"/>
                        <a:gd name="T32" fmla="*/ 2 w 7"/>
                        <a:gd name="T33" fmla="*/ 9 h 10"/>
                        <a:gd name="T34" fmla="*/ 4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4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4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280" name="Group 114"/>
              <p:cNvGrpSpPr>
                <a:grpSpLocks/>
              </p:cNvGrpSpPr>
              <p:nvPr/>
            </p:nvGrpSpPr>
            <p:grpSpPr bwMode="auto">
              <a:xfrm>
                <a:off x="3943" y="1171"/>
                <a:ext cx="401" cy="302"/>
                <a:chOff x="3943" y="1171"/>
                <a:chExt cx="401" cy="302"/>
              </a:xfrm>
            </p:grpSpPr>
            <p:grpSp>
              <p:nvGrpSpPr>
                <p:cNvPr id="1303" name="Group 115"/>
                <p:cNvGrpSpPr>
                  <a:grpSpLocks/>
                </p:cNvGrpSpPr>
                <p:nvPr/>
              </p:nvGrpSpPr>
              <p:grpSpPr bwMode="auto">
                <a:xfrm>
                  <a:off x="3943" y="1171"/>
                  <a:ext cx="401" cy="302"/>
                  <a:chOff x="3943" y="1171"/>
                  <a:chExt cx="401" cy="302"/>
                </a:xfrm>
              </p:grpSpPr>
              <p:sp>
                <p:nvSpPr>
                  <p:cNvPr id="1323" name="Freeform 116"/>
                  <p:cNvSpPr>
                    <a:spLocks/>
                  </p:cNvSpPr>
                  <p:nvPr/>
                </p:nvSpPr>
                <p:spPr bwMode="auto">
                  <a:xfrm>
                    <a:off x="3943" y="1171"/>
                    <a:ext cx="401" cy="302"/>
                  </a:xfrm>
                  <a:custGeom>
                    <a:avLst/>
                    <a:gdLst>
                      <a:gd name="T0" fmla="*/ 63 w 401"/>
                      <a:gd name="T1" fmla="*/ 301 h 302"/>
                      <a:gd name="T2" fmla="*/ 0 w 401"/>
                      <a:gd name="T3" fmla="*/ 0 h 302"/>
                      <a:gd name="T4" fmla="*/ 306 w 401"/>
                      <a:gd name="T5" fmla="*/ 0 h 302"/>
                      <a:gd name="T6" fmla="*/ 400 w 401"/>
                      <a:gd name="T7" fmla="*/ 301 h 302"/>
                      <a:gd name="T8" fmla="*/ 63 w 401"/>
                      <a:gd name="T9" fmla="*/ 301 h 3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1"/>
                      <a:gd name="T16" fmla="*/ 0 h 302"/>
                      <a:gd name="T17" fmla="*/ 401 w 401"/>
                      <a:gd name="T18" fmla="*/ 302 h 3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1" h="302">
                        <a:moveTo>
                          <a:pt x="63" y="301"/>
                        </a:moveTo>
                        <a:lnTo>
                          <a:pt x="0" y="0"/>
                        </a:lnTo>
                        <a:lnTo>
                          <a:pt x="306" y="0"/>
                        </a:lnTo>
                        <a:lnTo>
                          <a:pt x="400" y="301"/>
                        </a:lnTo>
                        <a:lnTo>
                          <a:pt x="63" y="301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2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3953" y="1210"/>
                    <a:ext cx="378" cy="224"/>
                    <a:chOff x="3953" y="1210"/>
                    <a:chExt cx="378" cy="224"/>
                  </a:xfrm>
                </p:grpSpPr>
                <p:sp>
                  <p:nvSpPr>
                    <p:cNvPr id="1325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953" y="1210"/>
                      <a:ext cx="321" cy="45"/>
                    </a:xfrm>
                    <a:custGeom>
                      <a:avLst/>
                      <a:gdLst>
                        <a:gd name="T0" fmla="*/ 0 w 321"/>
                        <a:gd name="T1" fmla="*/ 0 h 45"/>
                        <a:gd name="T2" fmla="*/ 307 w 321"/>
                        <a:gd name="T3" fmla="*/ 0 h 45"/>
                        <a:gd name="T4" fmla="*/ 320 w 321"/>
                        <a:gd name="T5" fmla="*/ 44 h 45"/>
                        <a:gd name="T6" fmla="*/ 8 w 321"/>
                        <a:gd name="T7" fmla="*/ 44 h 45"/>
                        <a:gd name="T8" fmla="*/ 0 w 321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1"/>
                        <a:gd name="T16" fmla="*/ 0 h 45"/>
                        <a:gd name="T17" fmla="*/ 321 w 321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1" h="45">
                          <a:moveTo>
                            <a:pt x="0" y="0"/>
                          </a:moveTo>
                          <a:lnTo>
                            <a:pt x="307" y="0"/>
                          </a:lnTo>
                          <a:lnTo>
                            <a:pt x="320" y="44"/>
                          </a:lnTo>
                          <a:lnTo>
                            <a:pt x="8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6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970" y="1300"/>
                      <a:ext cx="333" cy="44"/>
                    </a:xfrm>
                    <a:custGeom>
                      <a:avLst/>
                      <a:gdLst>
                        <a:gd name="T0" fmla="*/ 0 w 333"/>
                        <a:gd name="T1" fmla="*/ 0 h 44"/>
                        <a:gd name="T2" fmla="*/ 318 w 333"/>
                        <a:gd name="T3" fmla="*/ 0 h 44"/>
                        <a:gd name="T4" fmla="*/ 332 w 333"/>
                        <a:gd name="T5" fmla="*/ 43 h 44"/>
                        <a:gd name="T6" fmla="*/ 9 w 333"/>
                        <a:gd name="T7" fmla="*/ 43 h 44"/>
                        <a:gd name="T8" fmla="*/ 0 w 333"/>
                        <a:gd name="T9" fmla="*/ 0 h 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33"/>
                        <a:gd name="T16" fmla="*/ 0 h 44"/>
                        <a:gd name="T17" fmla="*/ 333 w 333"/>
                        <a:gd name="T18" fmla="*/ 44 h 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33" h="44">
                          <a:moveTo>
                            <a:pt x="0" y="0"/>
                          </a:moveTo>
                          <a:lnTo>
                            <a:pt x="318" y="0"/>
                          </a:lnTo>
                          <a:lnTo>
                            <a:pt x="332" y="43"/>
                          </a:lnTo>
                          <a:lnTo>
                            <a:pt x="9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7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3989" y="1389"/>
                      <a:ext cx="342" cy="45"/>
                    </a:xfrm>
                    <a:custGeom>
                      <a:avLst/>
                      <a:gdLst>
                        <a:gd name="T0" fmla="*/ 0 w 342"/>
                        <a:gd name="T1" fmla="*/ 0 h 45"/>
                        <a:gd name="T2" fmla="*/ 327 w 342"/>
                        <a:gd name="T3" fmla="*/ 0 h 45"/>
                        <a:gd name="T4" fmla="*/ 341 w 342"/>
                        <a:gd name="T5" fmla="*/ 44 h 45"/>
                        <a:gd name="T6" fmla="*/ 9 w 342"/>
                        <a:gd name="T7" fmla="*/ 44 h 45"/>
                        <a:gd name="T8" fmla="*/ 0 w 342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42"/>
                        <a:gd name="T16" fmla="*/ 0 h 45"/>
                        <a:gd name="T17" fmla="*/ 342 w 342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42" h="45">
                          <a:moveTo>
                            <a:pt x="0" y="0"/>
                          </a:moveTo>
                          <a:lnTo>
                            <a:pt x="327" y="0"/>
                          </a:lnTo>
                          <a:lnTo>
                            <a:pt x="341" y="44"/>
                          </a:lnTo>
                          <a:lnTo>
                            <a:pt x="9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04" name="Group 121"/>
                <p:cNvGrpSpPr>
                  <a:grpSpLocks/>
                </p:cNvGrpSpPr>
                <p:nvPr/>
              </p:nvGrpSpPr>
              <p:grpSpPr bwMode="auto">
                <a:xfrm>
                  <a:off x="3953" y="1175"/>
                  <a:ext cx="359" cy="275"/>
                  <a:chOff x="3953" y="1175"/>
                  <a:chExt cx="359" cy="275"/>
                </a:xfrm>
              </p:grpSpPr>
              <p:grpSp>
                <p:nvGrpSpPr>
                  <p:cNvPr id="130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953" y="1178"/>
                    <a:ext cx="59" cy="272"/>
                    <a:chOff x="3953" y="1178"/>
                    <a:chExt cx="59" cy="272"/>
                  </a:xfrm>
                </p:grpSpPr>
                <p:sp>
                  <p:nvSpPr>
                    <p:cNvPr id="1315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3953" y="1178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4 w 5"/>
                        <a:gd name="T7" fmla="*/ 4 h 7"/>
                        <a:gd name="T8" fmla="*/ 4 w 5"/>
                        <a:gd name="T9" fmla="*/ 3 h 7"/>
                        <a:gd name="T10" fmla="*/ 4 w 5"/>
                        <a:gd name="T11" fmla="*/ 2 h 7"/>
                        <a:gd name="T12" fmla="*/ 3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1 h 7"/>
                        <a:gd name="T22" fmla="*/ 1 w 5"/>
                        <a:gd name="T23" fmla="*/ 1 h 7"/>
                        <a:gd name="T24" fmla="*/ 1 w 5"/>
                        <a:gd name="T25" fmla="*/ 2 h 7"/>
                        <a:gd name="T26" fmla="*/ 0 w 5"/>
                        <a:gd name="T27" fmla="*/ 2 h 7"/>
                        <a:gd name="T28" fmla="*/ 0 w 5"/>
                        <a:gd name="T29" fmla="*/ 3 h 7"/>
                        <a:gd name="T30" fmla="*/ 0 w 5"/>
                        <a:gd name="T31" fmla="*/ 4 h 7"/>
                        <a:gd name="T32" fmla="*/ 1 w 5"/>
                        <a:gd name="T33" fmla="*/ 5 h 7"/>
                        <a:gd name="T34" fmla="*/ 1 w 5"/>
                        <a:gd name="T35" fmla="*/ 6 h 7"/>
                        <a:gd name="T36" fmla="*/ 2 w 5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5"/>
                        <a:gd name="T58" fmla="*/ 0 h 7"/>
                        <a:gd name="T59" fmla="*/ 5 w 5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6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3960" y="121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3 w 6"/>
                        <a:gd name="T5" fmla="*/ 5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0 w 6"/>
                        <a:gd name="T27" fmla="*/ 1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0 w 6"/>
                        <a:gd name="T33" fmla="*/ 4 h 7"/>
                        <a:gd name="T34" fmla="*/ 0 w 6"/>
                        <a:gd name="T35" fmla="*/ 5 h 7"/>
                        <a:gd name="T36" fmla="*/ 1 w 6"/>
                        <a:gd name="T37" fmla="*/ 5 h 7"/>
                        <a:gd name="T38" fmla="*/ 2 w 6"/>
                        <a:gd name="T39" fmla="*/ 5 h 7"/>
                        <a:gd name="T40" fmla="*/ 2 w 6"/>
                        <a:gd name="T41" fmla="*/ 6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7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3969" y="1254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1 h 7"/>
                        <a:gd name="T20" fmla="*/ 3 w 6"/>
                        <a:gd name="T21" fmla="*/ 0 h 7"/>
                        <a:gd name="T22" fmla="*/ 2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1 h 7"/>
                        <a:gd name="T28" fmla="*/ 1 w 6"/>
                        <a:gd name="T29" fmla="*/ 1 h 7"/>
                        <a:gd name="T30" fmla="*/ 0 w 6"/>
                        <a:gd name="T31" fmla="*/ 1 h 7"/>
                        <a:gd name="T32" fmla="*/ 0 w 6"/>
                        <a:gd name="T33" fmla="*/ 2 h 7"/>
                        <a:gd name="T34" fmla="*/ 0 w 6"/>
                        <a:gd name="T35" fmla="*/ 3 h 7"/>
                        <a:gd name="T36" fmla="*/ 0 w 6"/>
                        <a:gd name="T37" fmla="*/ 4 h 7"/>
                        <a:gd name="T38" fmla="*/ 0 w 6"/>
                        <a:gd name="T39" fmla="*/ 5 h 7"/>
                        <a:gd name="T40" fmla="*/ 1 w 6"/>
                        <a:gd name="T41" fmla="*/ 5 h 7"/>
                        <a:gd name="T42" fmla="*/ 2 w 6"/>
                        <a:gd name="T43" fmla="*/ 6 h 7"/>
                        <a:gd name="T44" fmla="*/ 2 w 6"/>
                        <a:gd name="T45" fmla="*/ 6 h 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7"/>
                        <a:gd name="T71" fmla="*/ 6 w 6"/>
                        <a:gd name="T72" fmla="*/ 7 h 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8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975" y="1292"/>
                      <a:ext cx="6" cy="9"/>
                    </a:xfrm>
                    <a:custGeom>
                      <a:avLst/>
                      <a:gdLst>
                        <a:gd name="T0" fmla="*/ 3 w 6"/>
                        <a:gd name="T1" fmla="*/ 8 h 9"/>
                        <a:gd name="T2" fmla="*/ 4 w 6"/>
                        <a:gd name="T3" fmla="*/ 8 h 9"/>
                        <a:gd name="T4" fmla="*/ 5 w 6"/>
                        <a:gd name="T5" fmla="*/ 6 h 9"/>
                        <a:gd name="T6" fmla="*/ 5 w 6"/>
                        <a:gd name="T7" fmla="*/ 5 h 9"/>
                        <a:gd name="T8" fmla="*/ 5 w 6"/>
                        <a:gd name="T9" fmla="*/ 3 h 9"/>
                        <a:gd name="T10" fmla="*/ 5 w 6"/>
                        <a:gd name="T11" fmla="*/ 2 h 9"/>
                        <a:gd name="T12" fmla="*/ 4 w 6"/>
                        <a:gd name="T13" fmla="*/ 2 h 9"/>
                        <a:gd name="T14" fmla="*/ 4 w 6"/>
                        <a:gd name="T15" fmla="*/ 0 h 9"/>
                        <a:gd name="T16" fmla="*/ 3 w 6"/>
                        <a:gd name="T17" fmla="*/ 0 h 9"/>
                        <a:gd name="T18" fmla="*/ 2 w 6"/>
                        <a:gd name="T19" fmla="*/ 0 h 9"/>
                        <a:gd name="T20" fmla="*/ 1 w 6"/>
                        <a:gd name="T21" fmla="*/ 0 h 9"/>
                        <a:gd name="T22" fmla="*/ 0 w 6"/>
                        <a:gd name="T23" fmla="*/ 2 h 9"/>
                        <a:gd name="T24" fmla="*/ 0 w 6"/>
                        <a:gd name="T25" fmla="*/ 3 h 9"/>
                        <a:gd name="T26" fmla="*/ 0 w 6"/>
                        <a:gd name="T27" fmla="*/ 5 h 9"/>
                        <a:gd name="T28" fmla="*/ 0 w 6"/>
                        <a:gd name="T29" fmla="*/ 6 h 9"/>
                        <a:gd name="T30" fmla="*/ 0 w 6"/>
                        <a:gd name="T31" fmla="*/ 8 h 9"/>
                        <a:gd name="T32" fmla="*/ 1 w 6"/>
                        <a:gd name="T33" fmla="*/ 8 h 9"/>
                        <a:gd name="T34" fmla="*/ 2 w 6"/>
                        <a:gd name="T35" fmla="*/ 8 h 9"/>
                        <a:gd name="T36" fmla="*/ 3 w 6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9"/>
                        <a:gd name="T59" fmla="*/ 6 w 6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9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983" y="1330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4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1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1 h 7"/>
                        <a:gd name="T24" fmla="*/ 0 w 6"/>
                        <a:gd name="T25" fmla="*/ 2 h 7"/>
                        <a:gd name="T26" fmla="*/ 0 w 6"/>
                        <a:gd name="T27" fmla="*/ 3 h 7"/>
                        <a:gd name="T28" fmla="*/ 0 w 6"/>
                        <a:gd name="T29" fmla="*/ 4 h 7"/>
                        <a:gd name="T30" fmla="*/ 0 w 6"/>
                        <a:gd name="T31" fmla="*/ 5 h 7"/>
                        <a:gd name="T32" fmla="*/ 1 w 6"/>
                        <a:gd name="T33" fmla="*/ 5 h 7"/>
                        <a:gd name="T34" fmla="*/ 1 w 6"/>
                        <a:gd name="T35" fmla="*/ 6 h 7"/>
                        <a:gd name="T36" fmla="*/ 2 w 6"/>
                        <a:gd name="T37" fmla="*/ 6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0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990" y="136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8 h 9"/>
                        <a:gd name="T6" fmla="*/ 6 w 7"/>
                        <a:gd name="T7" fmla="*/ 8 h 9"/>
                        <a:gd name="T8" fmla="*/ 6 w 7"/>
                        <a:gd name="T9" fmla="*/ 6 h 9"/>
                        <a:gd name="T10" fmla="*/ 6 w 7"/>
                        <a:gd name="T11" fmla="*/ 5 h 9"/>
                        <a:gd name="T12" fmla="*/ 6 w 7"/>
                        <a:gd name="T13" fmla="*/ 3 h 9"/>
                        <a:gd name="T14" fmla="*/ 6 w 7"/>
                        <a:gd name="T15" fmla="*/ 2 h 9"/>
                        <a:gd name="T16" fmla="*/ 6 w 7"/>
                        <a:gd name="T17" fmla="*/ 0 h 9"/>
                        <a:gd name="T18" fmla="*/ 5 w 7"/>
                        <a:gd name="T19" fmla="*/ 0 h 9"/>
                        <a:gd name="T20" fmla="*/ 4 w 7"/>
                        <a:gd name="T21" fmla="*/ 0 h 9"/>
                        <a:gd name="T22" fmla="*/ 2 w 7"/>
                        <a:gd name="T23" fmla="*/ 0 h 9"/>
                        <a:gd name="T24" fmla="*/ 1 w 7"/>
                        <a:gd name="T25" fmla="*/ 0 h 9"/>
                        <a:gd name="T26" fmla="*/ 0 w 7"/>
                        <a:gd name="T27" fmla="*/ 0 h 9"/>
                        <a:gd name="T28" fmla="*/ 0 w 7"/>
                        <a:gd name="T29" fmla="*/ 2 h 9"/>
                        <a:gd name="T30" fmla="*/ 0 w 7"/>
                        <a:gd name="T31" fmla="*/ 3 h 9"/>
                        <a:gd name="T32" fmla="*/ 0 w 7"/>
                        <a:gd name="T33" fmla="*/ 5 h 9"/>
                        <a:gd name="T34" fmla="*/ 0 w 7"/>
                        <a:gd name="T35" fmla="*/ 6 h 9"/>
                        <a:gd name="T36" fmla="*/ 1 w 7"/>
                        <a:gd name="T37" fmla="*/ 8 h 9"/>
                        <a:gd name="T38" fmla="*/ 2 w 7"/>
                        <a:gd name="T39" fmla="*/ 8 h 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7"/>
                        <a:gd name="T61" fmla="*/ 0 h 9"/>
                        <a:gd name="T62" fmla="*/ 7 w 7"/>
                        <a:gd name="T63" fmla="*/ 9 h 9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0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1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998" y="1403"/>
                      <a:ext cx="7" cy="9"/>
                    </a:xfrm>
                    <a:custGeom>
                      <a:avLst/>
                      <a:gdLst>
                        <a:gd name="T0" fmla="*/ 4 w 7"/>
                        <a:gd name="T1" fmla="*/ 8 h 9"/>
                        <a:gd name="T2" fmla="*/ 5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5 h 9"/>
                        <a:gd name="T10" fmla="*/ 6 w 7"/>
                        <a:gd name="T11" fmla="*/ 3 h 9"/>
                        <a:gd name="T12" fmla="*/ 6 w 7"/>
                        <a:gd name="T13" fmla="*/ 2 h 9"/>
                        <a:gd name="T14" fmla="*/ 5 w 7"/>
                        <a:gd name="T15" fmla="*/ 0 h 9"/>
                        <a:gd name="T16" fmla="*/ 4 w 7"/>
                        <a:gd name="T17" fmla="*/ 0 h 9"/>
                        <a:gd name="T18" fmla="*/ 2 w 7"/>
                        <a:gd name="T19" fmla="*/ 0 h 9"/>
                        <a:gd name="T20" fmla="*/ 1 w 7"/>
                        <a:gd name="T21" fmla="*/ 0 h 9"/>
                        <a:gd name="T22" fmla="*/ 0 w 7"/>
                        <a:gd name="T23" fmla="*/ 2 h 9"/>
                        <a:gd name="T24" fmla="*/ 0 w 7"/>
                        <a:gd name="T25" fmla="*/ 3 h 9"/>
                        <a:gd name="T26" fmla="*/ 0 w 7"/>
                        <a:gd name="T27" fmla="*/ 5 h 9"/>
                        <a:gd name="T28" fmla="*/ 0 w 7"/>
                        <a:gd name="T29" fmla="*/ 6 h 9"/>
                        <a:gd name="T30" fmla="*/ 0 w 7"/>
                        <a:gd name="T31" fmla="*/ 8 h 9"/>
                        <a:gd name="T32" fmla="*/ 1 w 7"/>
                        <a:gd name="T33" fmla="*/ 8 h 9"/>
                        <a:gd name="T34" fmla="*/ 2 w 7"/>
                        <a:gd name="T35" fmla="*/ 8 h 9"/>
                        <a:gd name="T36" fmla="*/ 4 w 7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"/>
                        <a:gd name="T58" fmla="*/ 0 h 9"/>
                        <a:gd name="T59" fmla="*/ 7 w 7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" h="9">
                          <a:moveTo>
                            <a:pt x="4" y="8"/>
                          </a:move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2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4006" y="1441"/>
                      <a:ext cx="6" cy="9"/>
                    </a:xfrm>
                    <a:custGeom>
                      <a:avLst/>
                      <a:gdLst>
                        <a:gd name="T0" fmla="*/ 2 w 6"/>
                        <a:gd name="T1" fmla="*/ 8 h 9"/>
                        <a:gd name="T2" fmla="*/ 3 w 6"/>
                        <a:gd name="T3" fmla="*/ 8 h 9"/>
                        <a:gd name="T4" fmla="*/ 4 w 6"/>
                        <a:gd name="T5" fmla="*/ 8 h 9"/>
                        <a:gd name="T6" fmla="*/ 4 w 6"/>
                        <a:gd name="T7" fmla="*/ 6 h 9"/>
                        <a:gd name="T8" fmla="*/ 5 w 6"/>
                        <a:gd name="T9" fmla="*/ 6 h 9"/>
                        <a:gd name="T10" fmla="*/ 5 w 6"/>
                        <a:gd name="T11" fmla="*/ 5 h 9"/>
                        <a:gd name="T12" fmla="*/ 5 w 6"/>
                        <a:gd name="T13" fmla="*/ 3 h 9"/>
                        <a:gd name="T14" fmla="*/ 5 w 6"/>
                        <a:gd name="T15" fmla="*/ 2 h 9"/>
                        <a:gd name="T16" fmla="*/ 5 w 6"/>
                        <a:gd name="T17" fmla="*/ 0 h 9"/>
                        <a:gd name="T18" fmla="*/ 4 w 6"/>
                        <a:gd name="T19" fmla="*/ 0 h 9"/>
                        <a:gd name="T20" fmla="*/ 3 w 6"/>
                        <a:gd name="T21" fmla="*/ 0 h 9"/>
                        <a:gd name="T22" fmla="*/ 2 w 6"/>
                        <a:gd name="T23" fmla="*/ 0 h 9"/>
                        <a:gd name="T24" fmla="*/ 2 w 6"/>
                        <a:gd name="T25" fmla="*/ 0 h 9"/>
                        <a:gd name="T26" fmla="*/ 1 w 6"/>
                        <a:gd name="T27" fmla="*/ 0 h 9"/>
                        <a:gd name="T28" fmla="*/ 1 w 6"/>
                        <a:gd name="T29" fmla="*/ 2 h 9"/>
                        <a:gd name="T30" fmla="*/ 0 w 6"/>
                        <a:gd name="T31" fmla="*/ 2 h 9"/>
                        <a:gd name="T32" fmla="*/ 0 w 6"/>
                        <a:gd name="T33" fmla="*/ 3 h 9"/>
                        <a:gd name="T34" fmla="*/ 0 w 6"/>
                        <a:gd name="T35" fmla="*/ 5 h 9"/>
                        <a:gd name="T36" fmla="*/ 1 w 6"/>
                        <a:gd name="T37" fmla="*/ 5 h 9"/>
                        <a:gd name="T38" fmla="*/ 1 w 6"/>
                        <a:gd name="T39" fmla="*/ 6 h 9"/>
                        <a:gd name="T40" fmla="*/ 1 w 6"/>
                        <a:gd name="T41" fmla="*/ 8 h 9"/>
                        <a:gd name="T42" fmla="*/ 2 w 6"/>
                        <a:gd name="T43" fmla="*/ 8 h 9"/>
                        <a:gd name="T44" fmla="*/ 2 w 6"/>
                        <a:gd name="T45" fmla="*/ 8 h 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9"/>
                        <a:gd name="T71" fmla="*/ 6 w 6"/>
                        <a:gd name="T72" fmla="*/ 9 h 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9">
                          <a:moveTo>
                            <a:pt x="2" y="8"/>
                          </a:moveTo>
                          <a:lnTo>
                            <a:pt x="3" y="8"/>
                          </a:lnTo>
                          <a:lnTo>
                            <a:pt x="4" y="8"/>
                          </a:lnTo>
                          <a:lnTo>
                            <a:pt x="4" y="6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06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4233" y="1175"/>
                    <a:ext cx="79" cy="267"/>
                    <a:chOff x="4233" y="1175"/>
                    <a:chExt cx="79" cy="267"/>
                  </a:xfrm>
                </p:grpSpPr>
                <p:sp>
                  <p:nvSpPr>
                    <p:cNvPr id="1307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4233" y="1175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5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1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3 h 7"/>
                        <a:gd name="T30" fmla="*/ 1 w 6"/>
                        <a:gd name="T31" fmla="*/ 4 h 7"/>
                        <a:gd name="T32" fmla="*/ 1 w 6"/>
                        <a:gd name="T33" fmla="*/ 5 h 7"/>
                        <a:gd name="T34" fmla="*/ 2 w 6"/>
                        <a:gd name="T35" fmla="*/ 6 h 7"/>
                        <a:gd name="T36" fmla="*/ 2 w 6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7"/>
                        <a:gd name="T59" fmla="*/ 6 w 6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8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4244" y="1212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1 h 7"/>
                        <a:gd name="T16" fmla="*/ 4 w 6"/>
                        <a:gd name="T17" fmla="*/ 0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0 h 7"/>
                        <a:gd name="T24" fmla="*/ 1 w 6"/>
                        <a:gd name="T25" fmla="*/ 0 h 7"/>
                        <a:gd name="T26" fmla="*/ 1 w 6"/>
                        <a:gd name="T27" fmla="*/ 1 h 7"/>
                        <a:gd name="T28" fmla="*/ 1 w 6"/>
                        <a:gd name="T29" fmla="*/ 2 h 7"/>
                        <a:gd name="T30" fmla="*/ 0 w 6"/>
                        <a:gd name="T31" fmla="*/ 2 h 7"/>
                        <a:gd name="T32" fmla="*/ 0 w 6"/>
                        <a:gd name="T33" fmla="*/ 3 h 7"/>
                        <a:gd name="T34" fmla="*/ 1 w 6"/>
                        <a:gd name="T35" fmla="*/ 3 h 7"/>
                        <a:gd name="T36" fmla="*/ 1 w 6"/>
                        <a:gd name="T37" fmla="*/ 4 h 7"/>
                        <a:gd name="T38" fmla="*/ 1 w 6"/>
                        <a:gd name="T39" fmla="*/ 5 h 7"/>
                        <a:gd name="T40" fmla="*/ 2 w 6"/>
                        <a:gd name="T41" fmla="*/ 5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9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4254" y="1248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0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1 w 6"/>
                        <a:gd name="T33" fmla="*/ 4 h 7"/>
                        <a:gd name="T34" fmla="*/ 1 w 6"/>
                        <a:gd name="T35" fmla="*/ 5 h 7"/>
                        <a:gd name="T36" fmla="*/ 2 w 6"/>
                        <a:gd name="T37" fmla="*/ 5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0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4265" y="1285"/>
                      <a:ext cx="7" cy="7"/>
                    </a:xfrm>
                    <a:custGeom>
                      <a:avLst/>
                      <a:gdLst>
                        <a:gd name="T0" fmla="*/ 4 w 7"/>
                        <a:gd name="T1" fmla="*/ 6 h 7"/>
                        <a:gd name="T2" fmla="*/ 5 w 7"/>
                        <a:gd name="T3" fmla="*/ 6 h 7"/>
                        <a:gd name="T4" fmla="*/ 5 w 7"/>
                        <a:gd name="T5" fmla="*/ 5 h 7"/>
                        <a:gd name="T6" fmla="*/ 6 w 7"/>
                        <a:gd name="T7" fmla="*/ 5 h 7"/>
                        <a:gd name="T8" fmla="*/ 6 w 7"/>
                        <a:gd name="T9" fmla="*/ 4 h 7"/>
                        <a:gd name="T10" fmla="*/ 6 w 7"/>
                        <a:gd name="T11" fmla="*/ 3 h 7"/>
                        <a:gd name="T12" fmla="*/ 6 w 7"/>
                        <a:gd name="T13" fmla="*/ 2 h 7"/>
                        <a:gd name="T14" fmla="*/ 6 w 7"/>
                        <a:gd name="T15" fmla="*/ 1 h 7"/>
                        <a:gd name="T16" fmla="*/ 5 w 7"/>
                        <a:gd name="T17" fmla="*/ 0 h 7"/>
                        <a:gd name="T18" fmla="*/ 4 w 7"/>
                        <a:gd name="T19" fmla="*/ 0 h 7"/>
                        <a:gd name="T20" fmla="*/ 2 w 7"/>
                        <a:gd name="T21" fmla="*/ 0 h 7"/>
                        <a:gd name="T22" fmla="*/ 1 w 7"/>
                        <a:gd name="T23" fmla="*/ 0 h 7"/>
                        <a:gd name="T24" fmla="*/ 0 w 7"/>
                        <a:gd name="T25" fmla="*/ 1 h 7"/>
                        <a:gd name="T26" fmla="*/ 0 w 7"/>
                        <a:gd name="T27" fmla="*/ 2 h 7"/>
                        <a:gd name="T28" fmla="*/ 0 w 7"/>
                        <a:gd name="T29" fmla="*/ 3 h 7"/>
                        <a:gd name="T30" fmla="*/ 0 w 7"/>
                        <a:gd name="T31" fmla="*/ 4 h 7"/>
                        <a:gd name="T32" fmla="*/ 0 w 7"/>
                        <a:gd name="T33" fmla="*/ 5 h 7"/>
                        <a:gd name="T34" fmla="*/ 1 w 7"/>
                        <a:gd name="T35" fmla="*/ 5 h 7"/>
                        <a:gd name="T36" fmla="*/ 1 w 7"/>
                        <a:gd name="T37" fmla="*/ 6 h 7"/>
                        <a:gd name="T38" fmla="*/ 2 w 7"/>
                        <a:gd name="T39" fmla="*/ 6 h 7"/>
                        <a:gd name="T40" fmla="*/ 4 w 7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"/>
                        <a:gd name="T64" fmla="*/ 0 h 7"/>
                        <a:gd name="T65" fmla="*/ 7 w 7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" h="7">
                          <a:moveTo>
                            <a:pt x="4" y="6"/>
                          </a:move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6" y="5"/>
                          </a:lnTo>
                          <a:lnTo>
                            <a:pt x="6" y="4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1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4277" y="1326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3 w 5"/>
                        <a:gd name="T7" fmla="*/ 5 h 7"/>
                        <a:gd name="T8" fmla="*/ 4 w 5"/>
                        <a:gd name="T9" fmla="*/ 4 h 7"/>
                        <a:gd name="T10" fmla="*/ 4 w 5"/>
                        <a:gd name="T11" fmla="*/ 3 h 7"/>
                        <a:gd name="T12" fmla="*/ 4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0 h 7"/>
                        <a:gd name="T22" fmla="*/ 1 w 5"/>
                        <a:gd name="T23" fmla="*/ 0 h 7"/>
                        <a:gd name="T24" fmla="*/ 1 w 5"/>
                        <a:gd name="T25" fmla="*/ 1 h 7"/>
                        <a:gd name="T26" fmla="*/ 0 w 5"/>
                        <a:gd name="T27" fmla="*/ 1 h 7"/>
                        <a:gd name="T28" fmla="*/ 0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0 w 5"/>
                        <a:gd name="T35" fmla="*/ 5 h 7"/>
                        <a:gd name="T36" fmla="*/ 1 w 5"/>
                        <a:gd name="T37" fmla="*/ 5 h 7"/>
                        <a:gd name="T38" fmla="*/ 1 w 5"/>
                        <a:gd name="T39" fmla="*/ 6 h 7"/>
                        <a:gd name="T40" fmla="*/ 2 w 5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"/>
                        <a:gd name="T64" fmla="*/ 0 h 7"/>
                        <a:gd name="T65" fmla="*/ 5 w 5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2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4294" y="139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2 h 7"/>
                        <a:gd name="T18" fmla="*/ 4 w 6"/>
                        <a:gd name="T19" fmla="*/ 1 h 7"/>
                        <a:gd name="T20" fmla="*/ 4 w 6"/>
                        <a:gd name="T21" fmla="*/ 0 h 7"/>
                        <a:gd name="T22" fmla="*/ 3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0 h 7"/>
                        <a:gd name="T28" fmla="*/ 1 w 6"/>
                        <a:gd name="T29" fmla="*/ 0 h 7"/>
                        <a:gd name="T30" fmla="*/ 1 w 6"/>
                        <a:gd name="T31" fmla="*/ 1 h 7"/>
                        <a:gd name="T32" fmla="*/ 0 w 6"/>
                        <a:gd name="T33" fmla="*/ 1 h 7"/>
                        <a:gd name="T34" fmla="*/ 0 w 6"/>
                        <a:gd name="T35" fmla="*/ 2 h 7"/>
                        <a:gd name="T36" fmla="*/ 0 w 6"/>
                        <a:gd name="T37" fmla="*/ 3 h 7"/>
                        <a:gd name="T38" fmla="*/ 0 w 6"/>
                        <a:gd name="T39" fmla="*/ 4 h 7"/>
                        <a:gd name="T40" fmla="*/ 1 w 6"/>
                        <a:gd name="T41" fmla="*/ 5 h 7"/>
                        <a:gd name="T42" fmla="*/ 1 w 6"/>
                        <a:gd name="T43" fmla="*/ 6 h 7"/>
                        <a:gd name="T44" fmla="*/ 2 w 6"/>
                        <a:gd name="T45" fmla="*/ 6 h 7"/>
                        <a:gd name="T46" fmla="*/ 2 w 6"/>
                        <a:gd name="T47" fmla="*/ 6 h 7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6"/>
                        <a:gd name="T73" fmla="*/ 0 h 7"/>
                        <a:gd name="T74" fmla="*/ 6 w 6"/>
                        <a:gd name="T75" fmla="*/ 7 h 7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3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4306" y="1434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5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5 w 6"/>
                        <a:gd name="T13" fmla="*/ 1 h 8"/>
                        <a:gd name="T14" fmla="*/ 4 w 6"/>
                        <a:gd name="T15" fmla="*/ 0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2 w 6"/>
                        <a:gd name="T21" fmla="*/ 0 h 8"/>
                        <a:gd name="T22" fmla="*/ 1 w 6"/>
                        <a:gd name="T23" fmla="*/ 0 h 8"/>
                        <a:gd name="T24" fmla="*/ 1 w 6"/>
                        <a:gd name="T25" fmla="*/ 1 h 8"/>
                        <a:gd name="T26" fmla="*/ 0 w 6"/>
                        <a:gd name="T27" fmla="*/ 1 h 8"/>
                        <a:gd name="T28" fmla="*/ 0 w 6"/>
                        <a:gd name="T29" fmla="*/ 3 h 8"/>
                        <a:gd name="T30" fmla="*/ 0 w 6"/>
                        <a:gd name="T31" fmla="*/ 4 h 8"/>
                        <a:gd name="T32" fmla="*/ 0 w 6"/>
                        <a:gd name="T33" fmla="*/ 6 h 8"/>
                        <a:gd name="T34" fmla="*/ 1 w 6"/>
                        <a:gd name="T35" fmla="*/ 6 h 8"/>
                        <a:gd name="T36" fmla="*/ 1 w 6"/>
                        <a:gd name="T37" fmla="*/ 7 h 8"/>
                        <a:gd name="T38" fmla="*/ 2 w 6"/>
                        <a:gd name="T39" fmla="*/ 7 h 8"/>
                        <a:gd name="T40" fmla="*/ 2 w 6"/>
                        <a:gd name="T41" fmla="*/ 7 h 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6"/>
                        <a:gd name="T64" fmla="*/ 0 h 8"/>
                        <a:gd name="T65" fmla="*/ 6 w 6"/>
                        <a:gd name="T66" fmla="*/ 8 h 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5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4" name="Freeform 139"/>
                    <p:cNvSpPr>
                      <a:spLocks/>
                    </p:cNvSpPr>
                    <p:nvPr/>
                  </p:nvSpPr>
                  <p:spPr bwMode="auto">
                    <a:xfrm>
                      <a:off x="4287" y="1361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6 h 7"/>
                        <a:gd name="T6" fmla="*/ 3 w 5"/>
                        <a:gd name="T7" fmla="*/ 5 h 7"/>
                        <a:gd name="T8" fmla="*/ 4 w 5"/>
                        <a:gd name="T9" fmla="*/ 5 h 7"/>
                        <a:gd name="T10" fmla="*/ 4 w 5"/>
                        <a:gd name="T11" fmla="*/ 4 h 7"/>
                        <a:gd name="T12" fmla="*/ 4 w 5"/>
                        <a:gd name="T13" fmla="*/ 3 h 7"/>
                        <a:gd name="T14" fmla="*/ 4 w 5"/>
                        <a:gd name="T15" fmla="*/ 2 h 7"/>
                        <a:gd name="T16" fmla="*/ 3 w 5"/>
                        <a:gd name="T17" fmla="*/ 1 h 7"/>
                        <a:gd name="T18" fmla="*/ 3 w 5"/>
                        <a:gd name="T19" fmla="*/ 1 h 7"/>
                        <a:gd name="T20" fmla="*/ 3 w 5"/>
                        <a:gd name="T21" fmla="*/ 0 h 7"/>
                        <a:gd name="T22" fmla="*/ 2 w 5"/>
                        <a:gd name="T23" fmla="*/ 0 h 7"/>
                        <a:gd name="T24" fmla="*/ 1 w 5"/>
                        <a:gd name="T25" fmla="*/ 1 h 7"/>
                        <a:gd name="T26" fmla="*/ 1 w 5"/>
                        <a:gd name="T27" fmla="*/ 1 h 7"/>
                        <a:gd name="T28" fmla="*/ 1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1 w 5"/>
                        <a:gd name="T35" fmla="*/ 4 h 7"/>
                        <a:gd name="T36" fmla="*/ 1 w 5"/>
                        <a:gd name="T37" fmla="*/ 5 h 7"/>
                        <a:gd name="T38" fmla="*/ 1 w 5"/>
                        <a:gd name="T39" fmla="*/ 5 h 7"/>
                        <a:gd name="T40" fmla="*/ 1 w 5"/>
                        <a:gd name="T41" fmla="*/ 6 h 7"/>
                        <a:gd name="T42" fmla="*/ 2 w 5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5"/>
                        <a:gd name="T67" fmla="*/ 0 h 7"/>
                        <a:gd name="T68" fmla="*/ 5 w 5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281" name="Group 140"/>
              <p:cNvGrpSpPr>
                <a:grpSpLocks/>
              </p:cNvGrpSpPr>
              <p:nvPr/>
            </p:nvGrpSpPr>
            <p:grpSpPr bwMode="auto">
              <a:xfrm>
                <a:off x="4006" y="1367"/>
                <a:ext cx="201" cy="106"/>
                <a:chOff x="4006" y="1367"/>
                <a:chExt cx="201" cy="106"/>
              </a:xfrm>
            </p:grpSpPr>
            <p:sp>
              <p:nvSpPr>
                <p:cNvPr id="1293" name="Freeform 141"/>
                <p:cNvSpPr>
                  <a:spLocks/>
                </p:cNvSpPr>
                <p:nvPr/>
              </p:nvSpPr>
              <p:spPr bwMode="auto">
                <a:xfrm>
                  <a:off x="4006" y="1367"/>
                  <a:ext cx="201" cy="106"/>
                </a:xfrm>
                <a:custGeom>
                  <a:avLst/>
                  <a:gdLst>
                    <a:gd name="T0" fmla="*/ 178 w 201"/>
                    <a:gd name="T1" fmla="*/ 0 h 106"/>
                    <a:gd name="T2" fmla="*/ 0 w 201"/>
                    <a:gd name="T3" fmla="*/ 105 h 106"/>
                    <a:gd name="T4" fmla="*/ 200 w 201"/>
                    <a:gd name="T5" fmla="*/ 105 h 106"/>
                    <a:gd name="T6" fmla="*/ 178 w 201"/>
                    <a:gd name="T7" fmla="*/ 0 h 1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1"/>
                    <a:gd name="T13" fmla="*/ 0 h 106"/>
                    <a:gd name="T14" fmla="*/ 201 w 201"/>
                    <a:gd name="T15" fmla="*/ 106 h 1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1" h="106">
                      <a:moveTo>
                        <a:pt x="178" y="0"/>
                      </a:moveTo>
                      <a:lnTo>
                        <a:pt x="0" y="105"/>
                      </a:lnTo>
                      <a:lnTo>
                        <a:pt x="200" y="105"/>
                      </a:lnTo>
                      <a:lnTo>
                        <a:pt x="178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94" name="Group 142"/>
                <p:cNvGrpSpPr>
                  <a:grpSpLocks/>
                </p:cNvGrpSpPr>
                <p:nvPr/>
              </p:nvGrpSpPr>
              <p:grpSpPr bwMode="auto">
                <a:xfrm>
                  <a:off x="4027" y="1373"/>
                  <a:ext cx="149" cy="91"/>
                  <a:chOff x="4027" y="1373"/>
                  <a:chExt cx="149" cy="91"/>
                </a:xfrm>
              </p:grpSpPr>
              <p:sp>
                <p:nvSpPr>
                  <p:cNvPr id="1295" name="Freeform 143"/>
                  <p:cNvSpPr>
                    <a:spLocks/>
                  </p:cNvSpPr>
                  <p:nvPr/>
                </p:nvSpPr>
                <p:spPr bwMode="auto">
                  <a:xfrm>
                    <a:off x="4170" y="1373"/>
                    <a:ext cx="6" cy="9"/>
                  </a:xfrm>
                  <a:custGeom>
                    <a:avLst/>
                    <a:gdLst>
                      <a:gd name="T0" fmla="*/ 2 w 6"/>
                      <a:gd name="T1" fmla="*/ 8 h 9"/>
                      <a:gd name="T2" fmla="*/ 3 w 6"/>
                      <a:gd name="T3" fmla="*/ 8 h 9"/>
                      <a:gd name="T4" fmla="*/ 4 w 6"/>
                      <a:gd name="T5" fmla="*/ 8 h 9"/>
                      <a:gd name="T6" fmla="*/ 4 w 6"/>
                      <a:gd name="T7" fmla="*/ 6 h 9"/>
                      <a:gd name="T8" fmla="*/ 5 w 6"/>
                      <a:gd name="T9" fmla="*/ 6 h 9"/>
                      <a:gd name="T10" fmla="*/ 5 w 6"/>
                      <a:gd name="T11" fmla="*/ 4 h 9"/>
                      <a:gd name="T12" fmla="*/ 5 w 6"/>
                      <a:gd name="T13" fmla="*/ 2 h 9"/>
                      <a:gd name="T14" fmla="*/ 5 w 6"/>
                      <a:gd name="T15" fmla="*/ 0 h 9"/>
                      <a:gd name="T16" fmla="*/ 4 w 6"/>
                      <a:gd name="T17" fmla="*/ 0 h 9"/>
                      <a:gd name="T18" fmla="*/ 3 w 6"/>
                      <a:gd name="T19" fmla="*/ 0 h 9"/>
                      <a:gd name="T20" fmla="*/ 2 w 6"/>
                      <a:gd name="T21" fmla="*/ 0 h 9"/>
                      <a:gd name="T22" fmla="*/ 1 w 6"/>
                      <a:gd name="T23" fmla="*/ 0 h 9"/>
                      <a:gd name="T24" fmla="*/ 0 w 6"/>
                      <a:gd name="T25" fmla="*/ 0 h 9"/>
                      <a:gd name="T26" fmla="*/ 0 w 6"/>
                      <a:gd name="T27" fmla="*/ 2 h 9"/>
                      <a:gd name="T28" fmla="*/ 0 w 6"/>
                      <a:gd name="T29" fmla="*/ 4 h 9"/>
                      <a:gd name="T30" fmla="*/ 0 w 6"/>
                      <a:gd name="T31" fmla="*/ 6 h 9"/>
                      <a:gd name="T32" fmla="*/ 1 w 6"/>
                      <a:gd name="T33" fmla="*/ 6 h 9"/>
                      <a:gd name="T34" fmla="*/ 1 w 6"/>
                      <a:gd name="T35" fmla="*/ 8 h 9"/>
                      <a:gd name="T36" fmla="*/ 2 w 6"/>
                      <a:gd name="T37" fmla="*/ 8 h 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"/>
                      <a:gd name="T58" fmla="*/ 0 h 9"/>
                      <a:gd name="T59" fmla="*/ 6 w 6"/>
                      <a:gd name="T60" fmla="*/ 9 h 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" h="9">
                        <a:moveTo>
                          <a:pt x="2" y="8"/>
                        </a:moveTo>
                        <a:lnTo>
                          <a:pt x="3" y="8"/>
                        </a:lnTo>
                        <a:lnTo>
                          <a:pt x="4" y="8"/>
                        </a:lnTo>
                        <a:lnTo>
                          <a:pt x="4" y="6"/>
                        </a:lnTo>
                        <a:lnTo>
                          <a:pt x="5" y="6"/>
                        </a:lnTo>
                        <a:lnTo>
                          <a:pt x="5" y="4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1" y="8"/>
                        </a:lnTo>
                        <a:lnTo>
                          <a:pt x="2" y="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6" name="Freeform 144"/>
                  <p:cNvSpPr>
                    <a:spLocks/>
                  </p:cNvSpPr>
                  <p:nvPr/>
                </p:nvSpPr>
                <p:spPr bwMode="auto">
                  <a:xfrm>
                    <a:off x="4148" y="1386"/>
                    <a:ext cx="9" cy="8"/>
                  </a:xfrm>
                  <a:custGeom>
                    <a:avLst/>
                    <a:gdLst>
                      <a:gd name="T0" fmla="*/ 4 w 9"/>
                      <a:gd name="T1" fmla="*/ 7 h 8"/>
                      <a:gd name="T2" fmla="*/ 6 w 9"/>
                      <a:gd name="T3" fmla="*/ 7 h 8"/>
                      <a:gd name="T4" fmla="*/ 6 w 9"/>
                      <a:gd name="T5" fmla="*/ 6 h 8"/>
                      <a:gd name="T6" fmla="*/ 8 w 9"/>
                      <a:gd name="T7" fmla="*/ 6 h 8"/>
                      <a:gd name="T8" fmla="*/ 8 w 9"/>
                      <a:gd name="T9" fmla="*/ 4 h 8"/>
                      <a:gd name="T10" fmla="*/ 8 w 9"/>
                      <a:gd name="T11" fmla="*/ 3 h 8"/>
                      <a:gd name="T12" fmla="*/ 8 w 9"/>
                      <a:gd name="T13" fmla="*/ 1 h 8"/>
                      <a:gd name="T14" fmla="*/ 6 w 9"/>
                      <a:gd name="T15" fmla="*/ 1 h 8"/>
                      <a:gd name="T16" fmla="*/ 6 w 9"/>
                      <a:gd name="T17" fmla="*/ 0 h 8"/>
                      <a:gd name="T18" fmla="*/ 4 w 9"/>
                      <a:gd name="T19" fmla="*/ 0 h 8"/>
                      <a:gd name="T20" fmla="*/ 2 w 9"/>
                      <a:gd name="T21" fmla="*/ 0 h 8"/>
                      <a:gd name="T22" fmla="*/ 2 w 9"/>
                      <a:gd name="T23" fmla="*/ 1 h 8"/>
                      <a:gd name="T24" fmla="*/ 0 w 9"/>
                      <a:gd name="T25" fmla="*/ 1 h 8"/>
                      <a:gd name="T26" fmla="*/ 0 w 9"/>
                      <a:gd name="T27" fmla="*/ 3 h 8"/>
                      <a:gd name="T28" fmla="*/ 0 w 9"/>
                      <a:gd name="T29" fmla="*/ 4 h 8"/>
                      <a:gd name="T30" fmla="*/ 0 w 9"/>
                      <a:gd name="T31" fmla="*/ 6 h 8"/>
                      <a:gd name="T32" fmla="*/ 2 w 9"/>
                      <a:gd name="T33" fmla="*/ 7 h 8"/>
                      <a:gd name="T34" fmla="*/ 4 w 9"/>
                      <a:gd name="T35" fmla="*/ 7 h 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"/>
                      <a:gd name="T55" fmla="*/ 0 h 8"/>
                      <a:gd name="T56" fmla="*/ 9 w 9"/>
                      <a:gd name="T57" fmla="*/ 8 h 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" h="8">
                        <a:moveTo>
                          <a:pt x="4" y="7"/>
                        </a:moveTo>
                        <a:lnTo>
                          <a:pt x="6" y="7"/>
                        </a:lnTo>
                        <a:lnTo>
                          <a:pt x="6" y="6"/>
                        </a:lnTo>
                        <a:lnTo>
                          <a:pt x="8" y="6"/>
                        </a:lnTo>
                        <a:lnTo>
                          <a:pt x="8" y="4"/>
                        </a:lnTo>
                        <a:lnTo>
                          <a:pt x="8" y="3"/>
                        </a:lnTo>
                        <a:lnTo>
                          <a:pt x="8" y="1"/>
                        </a:lnTo>
                        <a:lnTo>
                          <a:pt x="6" y="1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1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2" y="7"/>
                        </a:lnTo>
                        <a:lnTo>
                          <a:pt x="4" y="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7" name="Freeform 145"/>
                  <p:cNvSpPr>
                    <a:spLocks/>
                  </p:cNvSpPr>
                  <p:nvPr/>
                </p:nvSpPr>
                <p:spPr bwMode="auto">
                  <a:xfrm>
                    <a:off x="4127" y="1397"/>
                    <a:ext cx="8" cy="10"/>
                  </a:xfrm>
                  <a:custGeom>
                    <a:avLst/>
                    <a:gdLst>
                      <a:gd name="T0" fmla="*/ 3 w 8"/>
                      <a:gd name="T1" fmla="*/ 9 h 10"/>
                      <a:gd name="T2" fmla="*/ 5 w 8"/>
                      <a:gd name="T3" fmla="*/ 9 h 10"/>
                      <a:gd name="T4" fmla="*/ 7 w 8"/>
                      <a:gd name="T5" fmla="*/ 9 h 10"/>
                      <a:gd name="T6" fmla="*/ 7 w 8"/>
                      <a:gd name="T7" fmla="*/ 7 h 10"/>
                      <a:gd name="T8" fmla="*/ 7 w 8"/>
                      <a:gd name="T9" fmla="*/ 4 h 10"/>
                      <a:gd name="T10" fmla="*/ 7 w 8"/>
                      <a:gd name="T11" fmla="*/ 2 h 10"/>
                      <a:gd name="T12" fmla="*/ 5 w 8"/>
                      <a:gd name="T13" fmla="*/ 0 h 10"/>
                      <a:gd name="T14" fmla="*/ 3 w 8"/>
                      <a:gd name="T15" fmla="*/ 0 h 10"/>
                      <a:gd name="T16" fmla="*/ 2 w 8"/>
                      <a:gd name="T17" fmla="*/ 0 h 10"/>
                      <a:gd name="T18" fmla="*/ 0 w 8"/>
                      <a:gd name="T19" fmla="*/ 2 h 10"/>
                      <a:gd name="T20" fmla="*/ 0 w 8"/>
                      <a:gd name="T21" fmla="*/ 4 h 10"/>
                      <a:gd name="T22" fmla="*/ 0 w 8"/>
                      <a:gd name="T23" fmla="*/ 7 h 10"/>
                      <a:gd name="T24" fmla="*/ 0 w 8"/>
                      <a:gd name="T25" fmla="*/ 9 h 10"/>
                      <a:gd name="T26" fmla="*/ 2 w 8"/>
                      <a:gd name="T27" fmla="*/ 9 h 10"/>
                      <a:gd name="T28" fmla="*/ 3 w 8"/>
                      <a:gd name="T29" fmla="*/ 9 h 1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0"/>
                      <a:gd name="T47" fmla="*/ 8 w 8"/>
                      <a:gd name="T48" fmla="*/ 10 h 1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0">
                        <a:moveTo>
                          <a:pt x="3" y="9"/>
                        </a:moveTo>
                        <a:lnTo>
                          <a:pt x="5" y="9"/>
                        </a:lnTo>
                        <a:lnTo>
                          <a:pt x="7" y="9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2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8" name="Freeform 146"/>
                  <p:cNvSpPr>
                    <a:spLocks/>
                  </p:cNvSpPr>
                  <p:nvPr/>
                </p:nvSpPr>
                <p:spPr bwMode="auto">
                  <a:xfrm>
                    <a:off x="4108" y="1408"/>
                    <a:ext cx="6" cy="11"/>
                  </a:xfrm>
                  <a:custGeom>
                    <a:avLst/>
                    <a:gdLst>
                      <a:gd name="T0" fmla="*/ 2 w 6"/>
                      <a:gd name="T1" fmla="*/ 10 h 11"/>
                      <a:gd name="T2" fmla="*/ 3 w 6"/>
                      <a:gd name="T3" fmla="*/ 10 h 11"/>
                      <a:gd name="T4" fmla="*/ 4 w 6"/>
                      <a:gd name="T5" fmla="*/ 10 h 11"/>
                      <a:gd name="T6" fmla="*/ 5 w 6"/>
                      <a:gd name="T7" fmla="*/ 10 h 11"/>
                      <a:gd name="T8" fmla="*/ 5 w 6"/>
                      <a:gd name="T9" fmla="*/ 7 h 11"/>
                      <a:gd name="T10" fmla="*/ 5 w 6"/>
                      <a:gd name="T11" fmla="*/ 3 h 11"/>
                      <a:gd name="T12" fmla="*/ 4 w 6"/>
                      <a:gd name="T13" fmla="*/ 3 h 11"/>
                      <a:gd name="T14" fmla="*/ 4 w 6"/>
                      <a:gd name="T15" fmla="*/ 0 h 11"/>
                      <a:gd name="T16" fmla="*/ 3 w 6"/>
                      <a:gd name="T17" fmla="*/ 0 h 11"/>
                      <a:gd name="T18" fmla="*/ 2 w 6"/>
                      <a:gd name="T19" fmla="*/ 0 h 11"/>
                      <a:gd name="T20" fmla="*/ 1 w 6"/>
                      <a:gd name="T21" fmla="*/ 0 h 11"/>
                      <a:gd name="T22" fmla="*/ 0 w 6"/>
                      <a:gd name="T23" fmla="*/ 3 h 11"/>
                      <a:gd name="T24" fmla="*/ 0 w 6"/>
                      <a:gd name="T25" fmla="*/ 7 h 11"/>
                      <a:gd name="T26" fmla="*/ 0 w 6"/>
                      <a:gd name="T27" fmla="*/ 10 h 11"/>
                      <a:gd name="T28" fmla="*/ 1 w 6"/>
                      <a:gd name="T29" fmla="*/ 10 h 11"/>
                      <a:gd name="T30" fmla="*/ 2 w 6"/>
                      <a:gd name="T31" fmla="*/ 10 h 1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6"/>
                      <a:gd name="T49" fmla="*/ 0 h 11"/>
                      <a:gd name="T50" fmla="*/ 6 w 6"/>
                      <a:gd name="T51" fmla="*/ 11 h 1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6" h="11">
                        <a:moveTo>
                          <a:pt x="2" y="10"/>
                        </a:moveTo>
                        <a:lnTo>
                          <a:pt x="3" y="10"/>
                        </a:lnTo>
                        <a:lnTo>
                          <a:pt x="4" y="10"/>
                        </a:lnTo>
                        <a:lnTo>
                          <a:pt x="5" y="10"/>
                        </a:lnTo>
                        <a:lnTo>
                          <a:pt x="5" y="7"/>
                        </a:lnTo>
                        <a:lnTo>
                          <a:pt x="5" y="3"/>
                        </a:lnTo>
                        <a:lnTo>
                          <a:pt x="4" y="3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9" name="Freeform 147"/>
                  <p:cNvSpPr>
                    <a:spLocks/>
                  </p:cNvSpPr>
                  <p:nvPr/>
                </p:nvSpPr>
                <p:spPr bwMode="auto">
                  <a:xfrm>
                    <a:off x="4090" y="1418"/>
                    <a:ext cx="7" cy="11"/>
                  </a:xfrm>
                  <a:custGeom>
                    <a:avLst/>
                    <a:gdLst>
                      <a:gd name="T0" fmla="*/ 4 w 7"/>
                      <a:gd name="T1" fmla="*/ 10 h 11"/>
                      <a:gd name="T2" fmla="*/ 5 w 7"/>
                      <a:gd name="T3" fmla="*/ 10 h 11"/>
                      <a:gd name="T4" fmla="*/ 6 w 7"/>
                      <a:gd name="T5" fmla="*/ 7 h 11"/>
                      <a:gd name="T6" fmla="*/ 6 w 7"/>
                      <a:gd name="T7" fmla="*/ 3 h 11"/>
                      <a:gd name="T8" fmla="*/ 5 w 7"/>
                      <a:gd name="T9" fmla="*/ 0 h 11"/>
                      <a:gd name="T10" fmla="*/ 4 w 7"/>
                      <a:gd name="T11" fmla="*/ 0 h 11"/>
                      <a:gd name="T12" fmla="*/ 2 w 7"/>
                      <a:gd name="T13" fmla="*/ 0 h 11"/>
                      <a:gd name="T14" fmla="*/ 1 w 7"/>
                      <a:gd name="T15" fmla="*/ 0 h 11"/>
                      <a:gd name="T16" fmla="*/ 0 w 7"/>
                      <a:gd name="T17" fmla="*/ 0 h 11"/>
                      <a:gd name="T18" fmla="*/ 0 w 7"/>
                      <a:gd name="T19" fmla="*/ 3 h 11"/>
                      <a:gd name="T20" fmla="*/ 0 w 7"/>
                      <a:gd name="T21" fmla="*/ 7 h 11"/>
                      <a:gd name="T22" fmla="*/ 1 w 7"/>
                      <a:gd name="T23" fmla="*/ 10 h 11"/>
                      <a:gd name="T24" fmla="*/ 2 w 7"/>
                      <a:gd name="T25" fmla="*/ 10 h 11"/>
                      <a:gd name="T26" fmla="*/ 4 w 7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"/>
                      <a:gd name="T43" fmla="*/ 0 h 11"/>
                      <a:gd name="T44" fmla="*/ 7 w 7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" h="11">
                        <a:moveTo>
                          <a:pt x="4" y="10"/>
                        </a:moveTo>
                        <a:lnTo>
                          <a:pt x="5" y="10"/>
                        </a:lnTo>
                        <a:lnTo>
                          <a:pt x="6" y="7"/>
                        </a:lnTo>
                        <a:lnTo>
                          <a:pt x="6" y="3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0" name="Freeform 148"/>
                  <p:cNvSpPr>
                    <a:spLocks/>
                  </p:cNvSpPr>
                  <p:nvPr/>
                </p:nvSpPr>
                <p:spPr bwMode="auto">
                  <a:xfrm>
                    <a:off x="4069" y="1430"/>
                    <a:ext cx="8" cy="11"/>
                  </a:xfrm>
                  <a:custGeom>
                    <a:avLst/>
                    <a:gdLst>
                      <a:gd name="T0" fmla="*/ 3 w 8"/>
                      <a:gd name="T1" fmla="*/ 10 h 11"/>
                      <a:gd name="T2" fmla="*/ 5 w 8"/>
                      <a:gd name="T3" fmla="*/ 10 h 11"/>
                      <a:gd name="T4" fmla="*/ 7 w 8"/>
                      <a:gd name="T5" fmla="*/ 7 h 11"/>
                      <a:gd name="T6" fmla="*/ 7 w 8"/>
                      <a:gd name="T7" fmla="*/ 3 h 11"/>
                      <a:gd name="T8" fmla="*/ 5 w 8"/>
                      <a:gd name="T9" fmla="*/ 3 h 11"/>
                      <a:gd name="T10" fmla="*/ 5 w 8"/>
                      <a:gd name="T11" fmla="*/ 0 h 11"/>
                      <a:gd name="T12" fmla="*/ 3 w 8"/>
                      <a:gd name="T13" fmla="*/ 0 h 11"/>
                      <a:gd name="T14" fmla="*/ 2 w 8"/>
                      <a:gd name="T15" fmla="*/ 0 h 11"/>
                      <a:gd name="T16" fmla="*/ 0 w 8"/>
                      <a:gd name="T17" fmla="*/ 0 h 11"/>
                      <a:gd name="T18" fmla="*/ 0 w 8"/>
                      <a:gd name="T19" fmla="*/ 3 h 11"/>
                      <a:gd name="T20" fmla="*/ 0 w 8"/>
                      <a:gd name="T21" fmla="*/ 7 h 11"/>
                      <a:gd name="T22" fmla="*/ 0 w 8"/>
                      <a:gd name="T23" fmla="*/ 10 h 11"/>
                      <a:gd name="T24" fmla="*/ 2 w 8"/>
                      <a:gd name="T25" fmla="*/ 10 h 11"/>
                      <a:gd name="T26" fmla="*/ 3 w 8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8"/>
                      <a:gd name="T43" fmla="*/ 0 h 11"/>
                      <a:gd name="T44" fmla="*/ 8 w 8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8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7" y="7"/>
                        </a:lnTo>
                        <a:lnTo>
                          <a:pt x="7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2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1" name="Freeform 149"/>
                  <p:cNvSpPr>
                    <a:spLocks/>
                  </p:cNvSpPr>
                  <p:nvPr/>
                </p:nvSpPr>
                <p:spPr bwMode="auto">
                  <a:xfrm>
                    <a:off x="4050" y="1441"/>
                    <a:ext cx="8" cy="12"/>
                  </a:xfrm>
                  <a:custGeom>
                    <a:avLst/>
                    <a:gdLst>
                      <a:gd name="T0" fmla="*/ 3 w 8"/>
                      <a:gd name="T1" fmla="*/ 11 h 12"/>
                      <a:gd name="T2" fmla="*/ 5 w 8"/>
                      <a:gd name="T3" fmla="*/ 11 h 12"/>
                      <a:gd name="T4" fmla="*/ 7 w 8"/>
                      <a:gd name="T5" fmla="*/ 11 h 12"/>
                      <a:gd name="T6" fmla="*/ 7 w 8"/>
                      <a:gd name="T7" fmla="*/ 7 h 12"/>
                      <a:gd name="T8" fmla="*/ 7 w 8"/>
                      <a:gd name="T9" fmla="*/ 4 h 12"/>
                      <a:gd name="T10" fmla="*/ 7 w 8"/>
                      <a:gd name="T11" fmla="*/ 0 h 12"/>
                      <a:gd name="T12" fmla="*/ 5 w 8"/>
                      <a:gd name="T13" fmla="*/ 0 h 12"/>
                      <a:gd name="T14" fmla="*/ 3 w 8"/>
                      <a:gd name="T15" fmla="*/ 0 h 12"/>
                      <a:gd name="T16" fmla="*/ 2 w 8"/>
                      <a:gd name="T17" fmla="*/ 0 h 12"/>
                      <a:gd name="T18" fmla="*/ 0 w 8"/>
                      <a:gd name="T19" fmla="*/ 0 h 12"/>
                      <a:gd name="T20" fmla="*/ 0 w 8"/>
                      <a:gd name="T21" fmla="*/ 4 h 12"/>
                      <a:gd name="T22" fmla="*/ 0 w 8"/>
                      <a:gd name="T23" fmla="*/ 7 h 12"/>
                      <a:gd name="T24" fmla="*/ 0 w 8"/>
                      <a:gd name="T25" fmla="*/ 11 h 12"/>
                      <a:gd name="T26" fmla="*/ 2 w 8"/>
                      <a:gd name="T27" fmla="*/ 11 h 12"/>
                      <a:gd name="T28" fmla="*/ 3 w 8"/>
                      <a:gd name="T29" fmla="*/ 11 h 1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2"/>
                      <a:gd name="T47" fmla="*/ 8 w 8"/>
                      <a:gd name="T48" fmla="*/ 12 h 1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2">
                        <a:moveTo>
                          <a:pt x="3" y="11"/>
                        </a:moveTo>
                        <a:lnTo>
                          <a:pt x="5" y="11"/>
                        </a:lnTo>
                        <a:lnTo>
                          <a:pt x="7" y="11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2" name="Freeform 150"/>
                  <p:cNvSpPr>
                    <a:spLocks/>
                  </p:cNvSpPr>
                  <p:nvPr/>
                </p:nvSpPr>
                <p:spPr bwMode="auto">
                  <a:xfrm>
                    <a:off x="4027" y="1454"/>
                    <a:ext cx="7" cy="10"/>
                  </a:xfrm>
                  <a:custGeom>
                    <a:avLst/>
                    <a:gdLst>
                      <a:gd name="T0" fmla="*/ 4 w 7"/>
                      <a:gd name="T1" fmla="*/ 9 h 10"/>
                      <a:gd name="T2" fmla="*/ 5 w 7"/>
                      <a:gd name="T3" fmla="*/ 9 h 10"/>
                      <a:gd name="T4" fmla="*/ 6 w 7"/>
                      <a:gd name="T5" fmla="*/ 7 h 10"/>
                      <a:gd name="T6" fmla="*/ 6 w 7"/>
                      <a:gd name="T7" fmla="*/ 4 h 10"/>
                      <a:gd name="T8" fmla="*/ 6 w 7"/>
                      <a:gd name="T9" fmla="*/ 2 h 10"/>
                      <a:gd name="T10" fmla="*/ 5 w 7"/>
                      <a:gd name="T11" fmla="*/ 2 h 10"/>
                      <a:gd name="T12" fmla="*/ 5 w 7"/>
                      <a:gd name="T13" fmla="*/ 0 h 10"/>
                      <a:gd name="T14" fmla="*/ 4 w 7"/>
                      <a:gd name="T15" fmla="*/ 0 h 10"/>
                      <a:gd name="T16" fmla="*/ 2 w 7"/>
                      <a:gd name="T17" fmla="*/ 0 h 10"/>
                      <a:gd name="T18" fmla="*/ 1 w 7"/>
                      <a:gd name="T19" fmla="*/ 0 h 10"/>
                      <a:gd name="T20" fmla="*/ 1 w 7"/>
                      <a:gd name="T21" fmla="*/ 2 h 10"/>
                      <a:gd name="T22" fmla="*/ 0 w 7"/>
                      <a:gd name="T23" fmla="*/ 2 h 10"/>
                      <a:gd name="T24" fmla="*/ 0 w 7"/>
                      <a:gd name="T25" fmla="*/ 4 h 10"/>
                      <a:gd name="T26" fmla="*/ 0 w 7"/>
                      <a:gd name="T27" fmla="*/ 7 h 10"/>
                      <a:gd name="T28" fmla="*/ 1 w 7"/>
                      <a:gd name="T29" fmla="*/ 7 h 10"/>
                      <a:gd name="T30" fmla="*/ 1 w 7"/>
                      <a:gd name="T31" fmla="*/ 9 h 10"/>
                      <a:gd name="T32" fmla="*/ 2 w 7"/>
                      <a:gd name="T33" fmla="*/ 9 h 10"/>
                      <a:gd name="T34" fmla="*/ 4 w 7"/>
                      <a:gd name="T35" fmla="*/ 9 h 1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"/>
                      <a:gd name="T55" fmla="*/ 0 h 10"/>
                      <a:gd name="T56" fmla="*/ 7 w 7"/>
                      <a:gd name="T57" fmla="*/ 10 h 1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" h="10">
                        <a:moveTo>
                          <a:pt x="4" y="9"/>
                        </a:moveTo>
                        <a:lnTo>
                          <a:pt x="5" y="9"/>
                        </a:lnTo>
                        <a:lnTo>
                          <a:pt x="6" y="7"/>
                        </a:lnTo>
                        <a:lnTo>
                          <a:pt x="6" y="4"/>
                        </a:lnTo>
                        <a:lnTo>
                          <a:pt x="6" y="2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2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1" y="7"/>
                        </a:lnTo>
                        <a:lnTo>
                          <a:pt x="1" y="9"/>
                        </a:lnTo>
                        <a:lnTo>
                          <a:pt x="2" y="9"/>
                        </a:lnTo>
                        <a:lnTo>
                          <a:pt x="4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82" name="Group 151"/>
              <p:cNvGrpSpPr>
                <a:grpSpLocks/>
              </p:cNvGrpSpPr>
              <p:nvPr/>
            </p:nvGrpSpPr>
            <p:grpSpPr bwMode="auto">
              <a:xfrm>
                <a:off x="3818" y="1171"/>
                <a:ext cx="143" cy="80"/>
                <a:chOff x="3818" y="1171"/>
                <a:chExt cx="143" cy="80"/>
              </a:xfrm>
            </p:grpSpPr>
            <p:sp>
              <p:nvSpPr>
                <p:cNvPr id="1283" name="Freeform 152"/>
                <p:cNvSpPr>
                  <a:spLocks/>
                </p:cNvSpPr>
                <p:nvPr/>
              </p:nvSpPr>
              <p:spPr bwMode="auto">
                <a:xfrm>
                  <a:off x="3818" y="1171"/>
                  <a:ext cx="143" cy="80"/>
                </a:xfrm>
                <a:custGeom>
                  <a:avLst/>
                  <a:gdLst>
                    <a:gd name="T0" fmla="*/ 126 w 143"/>
                    <a:gd name="T1" fmla="*/ 0 h 80"/>
                    <a:gd name="T2" fmla="*/ 0 w 143"/>
                    <a:gd name="T3" fmla="*/ 79 h 80"/>
                    <a:gd name="T4" fmla="*/ 142 w 143"/>
                    <a:gd name="T5" fmla="*/ 79 h 80"/>
                    <a:gd name="T6" fmla="*/ 126 w 143"/>
                    <a:gd name="T7" fmla="*/ 0 h 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80"/>
                    <a:gd name="T14" fmla="*/ 143 w 143"/>
                    <a:gd name="T15" fmla="*/ 80 h 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80">
                      <a:moveTo>
                        <a:pt x="126" y="0"/>
                      </a:moveTo>
                      <a:lnTo>
                        <a:pt x="0" y="79"/>
                      </a:lnTo>
                      <a:lnTo>
                        <a:pt x="142" y="79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4" name="Group 153"/>
                <p:cNvGrpSpPr>
                  <a:grpSpLocks/>
                </p:cNvGrpSpPr>
                <p:nvPr/>
              </p:nvGrpSpPr>
              <p:grpSpPr bwMode="auto">
                <a:xfrm>
                  <a:off x="3835" y="1171"/>
                  <a:ext cx="101" cy="71"/>
                  <a:chOff x="3835" y="1171"/>
                  <a:chExt cx="101" cy="71"/>
                </a:xfrm>
              </p:grpSpPr>
              <p:sp>
                <p:nvSpPr>
                  <p:cNvPr id="1285" name="Freeform 154"/>
                  <p:cNvSpPr>
                    <a:spLocks/>
                  </p:cNvSpPr>
                  <p:nvPr/>
                </p:nvSpPr>
                <p:spPr bwMode="auto">
                  <a:xfrm>
                    <a:off x="3926" y="1171"/>
                    <a:ext cx="10" cy="14"/>
                  </a:xfrm>
                  <a:custGeom>
                    <a:avLst/>
                    <a:gdLst>
                      <a:gd name="T0" fmla="*/ 4 w 10"/>
                      <a:gd name="T1" fmla="*/ 13 h 14"/>
                      <a:gd name="T2" fmla="*/ 9 w 10"/>
                      <a:gd name="T3" fmla="*/ 13 h 14"/>
                      <a:gd name="T4" fmla="*/ 9 w 10"/>
                      <a:gd name="T5" fmla="*/ 0 h 14"/>
                      <a:gd name="T6" fmla="*/ 4 w 10"/>
                      <a:gd name="T7" fmla="*/ 0 h 14"/>
                      <a:gd name="T8" fmla="*/ 0 w 10"/>
                      <a:gd name="T9" fmla="*/ 0 h 14"/>
                      <a:gd name="T10" fmla="*/ 0 w 10"/>
                      <a:gd name="T11" fmla="*/ 13 h 14"/>
                      <a:gd name="T12" fmla="*/ 4 w 10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4"/>
                      <a:gd name="T23" fmla="*/ 10 w 10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4">
                        <a:moveTo>
                          <a:pt x="4" y="13"/>
                        </a:moveTo>
                        <a:lnTo>
                          <a:pt x="9" y="1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6" name="Freeform 155"/>
                  <p:cNvSpPr>
                    <a:spLocks/>
                  </p:cNvSpPr>
                  <p:nvPr/>
                </p:nvSpPr>
                <p:spPr bwMode="auto">
                  <a:xfrm>
                    <a:off x="3913" y="1181"/>
                    <a:ext cx="9" cy="11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5 w 9"/>
                      <a:gd name="T3" fmla="*/ 10 h 11"/>
                      <a:gd name="T4" fmla="*/ 8 w 9"/>
                      <a:gd name="T5" fmla="*/ 7 h 11"/>
                      <a:gd name="T6" fmla="*/ 8 w 9"/>
                      <a:gd name="T7" fmla="*/ 3 h 11"/>
                      <a:gd name="T8" fmla="*/ 5 w 9"/>
                      <a:gd name="T9" fmla="*/ 3 h 11"/>
                      <a:gd name="T10" fmla="*/ 5 w 9"/>
                      <a:gd name="T11" fmla="*/ 0 h 11"/>
                      <a:gd name="T12" fmla="*/ 3 w 9"/>
                      <a:gd name="T13" fmla="*/ 0 h 11"/>
                      <a:gd name="T14" fmla="*/ 0 w 9"/>
                      <a:gd name="T15" fmla="*/ 0 h 11"/>
                      <a:gd name="T16" fmla="*/ 0 w 9"/>
                      <a:gd name="T17" fmla="*/ 3 h 11"/>
                      <a:gd name="T18" fmla="*/ 0 w 9"/>
                      <a:gd name="T19" fmla="*/ 7 h 11"/>
                      <a:gd name="T20" fmla="*/ 0 w 9"/>
                      <a:gd name="T21" fmla="*/ 10 h 11"/>
                      <a:gd name="T22" fmla="*/ 3 w 9"/>
                      <a:gd name="T23" fmla="*/ 10 h 1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1"/>
                      <a:gd name="T38" fmla="*/ 9 w 9"/>
                      <a:gd name="T39" fmla="*/ 11 h 1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7" name="Freeform 156"/>
                  <p:cNvSpPr>
                    <a:spLocks/>
                  </p:cNvSpPr>
                  <p:nvPr/>
                </p:nvSpPr>
                <p:spPr bwMode="auto">
                  <a:xfrm>
                    <a:off x="3899" y="1188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8" name="Freeform 157"/>
                  <p:cNvSpPr>
                    <a:spLocks/>
                  </p:cNvSpPr>
                  <p:nvPr/>
                </p:nvSpPr>
                <p:spPr bwMode="auto">
                  <a:xfrm>
                    <a:off x="3886" y="1197"/>
                    <a:ext cx="10" cy="11"/>
                  </a:xfrm>
                  <a:custGeom>
                    <a:avLst/>
                    <a:gdLst>
                      <a:gd name="T0" fmla="*/ 4 w 10"/>
                      <a:gd name="T1" fmla="*/ 10 h 11"/>
                      <a:gd name="T2" fmla="*/ 9 w 10"/>
                      <a:gd name="T3" fmla="*/ 10 h 11"/>
                      <a:gd name="T4" fmla="*/ 9 w 10"/>
                      <a:gd name="T5" fmla="*/ 7 h 11"/>
                      <a:gd name="T6" fmla="*/ 9 w 10"/>
                      <a:gd name="T7" fmla="*/ 3 h 11"/>
                      <a:gd name="T8" fmla="*/ 9 w 10"/>
                      <a:gd name="T9" fmla="*/ 0 h 11"/>
                      <a:gd name="T10" fmla="*/ 4 w 10"/>
                      <a:gd name="T11" fmla="*/ 0 h 11"/>
                      <a:gd name="T12" fmla="*/ 0 w 10"/>
                      <a:gd name="T13" fmla="*/ 0 h 11"/>
                      <a:gd name="T14" fmla="*/ 0 w 10"/>
                      <a:gd name="T15" fmla="*/ 3 h 11"/>
                      <a:gd name="T16" fmla="*/ 0 w 10"/>
                      <a:gd name="T17" fmla="*/ 7 h 11"/>
                      <a:gd name="T18" fmla="*/ 0 w 10"/>
                      <a:gd name="T19" fmla="*/ 10 h 11"/>
                      <a:gd name="T20" fmla="*/ 4 w 10"/>
                      <a:gd name="T21" fmla="*/ 10 h 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"/>
                      <a:gd name="T34" fmla="*/ 0 h 11"/>
                      <a:gd name="T35" fmla="*/ 10 w 10"/>
                      <a:gd name="T36" fmla="*/ 11 h 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" h="11">
                        <a:moveTo>
                          <a:pt x="4" y="10"/>
                        </a:moveTo>
                        <a:lnTo>
                          <a:pt x="9" y="10"/>
                        </a:lnTo>
                        <a:lnTo>
                          <a:pt x="9" y="7"/>
                        </a:lnTo>
                        <a:lnTo>
                          <a:pt x="9" y="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9" name="Freeform 158"/>
                  <p:cNvSpPr>
                    <a:spLocks/>
                  </p:cNvSpPr>
                  <p:nvPr/>
                </p:nvSpPr>
                <p:spPr bwMode="auto">
                  <a:xfrm>
                    <a:off x="3875" y="1203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0" name="Freeform 159"/>
                  <p:cNvSpPr>
                    <a:spLocks/>
                  </p:cNvSpPr>
                  <p:nvPr/>
                </p:nvSpPr>
                <p:spPr bwMode="auto">
                  <a:xfrm>
                    <a:off x="3863" y="1213"/>
                    <a:ext cx="9" cy="12"/>
                  </a:xfrm>
                  <a:custGeom>
                    <a:avLst/>
                    <a:gdLst>
                      <a:gd name="T0" fmla="*/ 5 w 9"/>
                      <a:gd name="T1" fmla="*/ 11 h 12"/>
                      <a:gd name="T2" fmla="*/ 8 w 9"/>
                      <a:gd name="T3" fmla="*/ 11 h 12"/>
                      <a:gd name="T4" fmla="*/ 8 w 9"/>
                      <a:gd name="T5" fmla="*/ 7 h 12"/>
                      <a:gd name="T6" fmla="*/ 8 w 9"/>
                      <a:gd name="T7" fmla="*/ 4 h 12"/>
                      <a:gd name="T8" fmla="*/ 5 w 9"/>
                      <a:gd name="T9" fmla="*/ 0 h 12"/>
                      <a:gd name="T10" fmla="*/ 3 w 9"/>
                      <a:gd name="T11" fmla="*/ 0 h 12"/>
                      <a:gd name="T12" fmla="*/ 3 w 9"/>
                      <a:gd name="T13" fmla="*/ 4 h 12"/>
                      <a:gd name="T14" fmla="*/ 0 w 9"/>
                      <a:gd name="T15" fmla="*/ 4 h 12"/>
                      <a:gd name="T16" fmla="*/ 0 w 9"/>
                      <a:gd name="T17" fmla="*/ 7 h 12"/>
                      <a:gd name="T18" fmla="*/ 0 w 9"/>
                      <a:gd name="T19" fmla="*/ 11 h 12"/>
                      <a:gd name="T20" fmla="*/ 3 w 9"/>
                      <a:gd name="T21" fmla="*/ 11 h 12"/>
                      <a:gd name="T22" fmla="*/ 5 w 9"/>
                      <a:gd name="T23" fmla="*/ 11 h 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2"/>
                      <a:gd name="T38" fmla="*/ 9 w 9"/>
                      <a:gd name="T39" fmla="*/ 12 h 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2">
                        <a:moveTo>
                          <a:pt x="5" y="11"/>
                        </a:moveTo>
                        <a:lnTo>
                          <a:pt x="8" y="11"/>
                        </a:lnTo>
                        <a:lnTo>
                          <a:pt x="8" y="7"/>
                        </a:lnTo>
                        <a:lnTo>
                          <a:pt x="8" y="4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4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5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" name="Freeform 160"/>
                  <p:cNvSpPr>
                    <a:spLocks/>
                  </p:cNvSpPr>
                  <p:nvPr/>
                </p:nvSpPr>
                <p:spPr bwMode="auto">
                  <a:xfrm>
                    <a:off x="3850" y="1221"/>
                    <a:ext cx="9" cy="11"/>
                  </a:xfrm>
                  <a:custGeom>
                    <a:avLst/>
                    <a:gdLst>
                      <a:gd name="T0" fmla="*/ 4 w 9"/>
                      <a:gd name="T1" fmla="*/ 10 h 11"/>
                      <a:gd name="T2" fmla="*/ 6 w 9"/>
                      <a:gd name="T3" fmla="*/ 10 h 11"/>
                      <a:gd name="T4" fmla="*/ 8 w 9"/>
                      <a:gd name="T5" fmla="*/ 10 h 11"/>
                      <a:gd name="T6" fmla="*/ 8 w 9"/>
                      <a:gd name="T7" fmla="*/ 7 h 11"/>
                      <a:gd name="T8" fmla="*/ 8 w 9"/>
                      <a:gd name="T9" fmla="*/ 3 h 11"/>
                      <a:gd name="T10" fmla="*/ 8 w 9"/>
                      <a:gd name="T11" fmla="*/ 0 h 11"/>
                      <a:gd name="T12" fmla="*/ 6 w 9"/>
                      <a:gd name="T13" fmla="*/ 0 h 11"/>
                      <a:gd name="T14" fmla="*/ 4 w 9"/>
                      <a:gd name="T15" fmla="*/ 0 h 11"/>
                      <a:gd name="T16" fmla="*/ 2 w 9"/>
                      <a:gd name="T17" fmla="*/ 0 h 11"/>
                      <a:gd name="T18" fmla="*/ 2 w 9"/>
                      <a:gd name="T19" fmla="*/ 3 h 11"/>
                      <a:gd name="T20" fmla="*/ 0 w 9"/>
                      <a:gd name="T21" fmla="*/ 3 h 11"/>
                      <a:gd name="T22" fmla="*/ 0 w 9"/>
                      <a:gd name="T23" fmla="*/ 7 h 11"/>
                      <a:gd name="T24" fmla="*/ 2 w 9"/>
                      <a:gd name="T25" fmla="*/ 10 h 11"/>
                      <a:gd name="T26" fmla="*/ 4 w 9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"/>
                      <a:gd name="T43" fmla="*/ 0 h 11"/>
                      <a:gd name="T44" fmla="*/ 9 w 9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" h="11">
                        <a:moveTo>
                          <a:pt x="4" y="10"/>
                        </a:moveTo>
                        <a:lnTo>
                          <a:pt x="6" y="10"/>
                        </a:lnTo>
                        <a:lnTo>
                          <a:pt x="8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3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2" name="Freeform 161"/>
                  <p:cNvSpPr>
                    <a:spLocks/>
                  </p:cNvSpPr>
                  <p:nvPr/>
                </p:nvSpPr>
                <p:spPr bwMode="auto">
                  <a:xfrm>
                    <a:off x="3835" y="1228"/>
                    <a:ext cx="11" cy="14"/>
                  </a:xfrm>
                  <a:custGeom>
                    <a:avLst/>
                    <a:gdLst>
                      <a:gd name="T0" fmla="*/ 10 w 11"/>
                      <a:gd name="T1" fmla="*/ 13 h 14"/>
                      <a:gd name="T2" fmla="*/ 10 w 11"/>
                      <a:gd name="T3" fmla="*/ 0 h 14"/>
                      <a:gd name="T4" fmla="*/ 5 w 11"/>
                      <a:gd name="T5" fmla="*/ 0 h 14"/>
                      <a:gd name="T6" fmla="*/ 0 w 11"/>
                      <a:gd name="T7" fmla="*/ 0 h 14"/>
                      <a:gd name="T8" fmla="*/ 0 w 11"/>
                      <a:gd name="T9" fmla="*/ 13 h 14"/>
                      <a:gd name="T10" fmla="*/ 5 w 11"/>
                      <a:gd name="T11" fmla="*/ 13 h 14"/>
                      <a:gd name="T12" fmla="*/ 10 w 11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1"/>
                      <a:gd name="T22" fmla="*/ 0 h 14"/>
                      <a:gd name="T23" fmla="*/ 11 w 11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1" h="14">
                        <a:moveTo>
                          <a:pt x="10" y="13"/>
                        </a:move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5" y="13"/>
                        </a:lnTo>
                        <a:lnTo>
                          <a:pt x="10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53" name="Group 162"/>
            <p:cNvGrpSpPr>
              <a:grpSpLocks/>
            </p:cNvGrpSpPr>
            <p:nvPr/>
          </p:nvGrpSpPr>
          <p:grpSpPr bwMode="auto">
            <a:xfrm>
              <a:off x="3838" y="1342"/>
              <a:ext cx="844" cy="298"/>
              <a:chOff x="3838" y="1342"/>
              <a:chExt cx="844" cy="298"/>
            </a:xfrm>
          </p:grpSpPr>
          <p:grpSp>
            <p:nvGrpSpPr>
              <p:cNvPr id="1254" name="Group 163"/>
              <p:cNvGrpSpPr>
                <a:grpSpLocks/>
              </p:cNvGrpSpPr>
              <p:nvPr/>
            </p:nvGrpSpPr>
            <p:grpSpPr bwMode="auto">
              <a:xfrm>
                <a:off x="3838" y="1342"/>
                <a:ext cx="844" cy="298"/>
                <a:chOff x="3838" y="1342"/>
                <a:chExt cx="844" cy="298"/>
              </a:xfrm>
            </p:grpSpPr>
            <p:sp>
              <p:nvSpPr>
                <p:cNvPr id="1274" name="Freeform 164"/>
                <p:cNvSpPr>
                  <a:spLocks/>
                </p:cNvSpPr>
                <p:nvPr/>
              </p:nvSpPr>
              <p:spPr bwMode="auto">
                <a:xfrm>
                  <a:off x="3838" y="1342"/>
                  <a:ext cx="844" cy="298"/>
                </a:xfrm>
                <a:custGeom>
                  <a:avLst/>
                  <a:gdLst>
                    <a:gd name="T0" fmla="*/ 128 w 844"/>
                    <a:gd name="T1" fmla="*/ 297 h 298"/>
                    <a:gd name="T2" fmla="*/ 0 w 844"/>
                    <a:gd name="T3" fmla="*/ 0 h 298"/>
                    <a:gd name="T4" fmla="*/ 636 w 844"/>
                    <a:gd name="T5" fmla="*/ 0 h 298"/>
                    <a:gd name="T6" fmla="*/ 843 w 844"/>
                    <a:gd name="T7" fmla="*/ 297 h 298"/>
                    <a:gd name="T8" fmla="*/ 128 w 844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4"/>
                    <a:gd name="T16" fmla="*/ 0 h 298"/>
                    <a:gd name="T17" fmla="*/ 844 w 844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4" h="298">
                      <a:moveTo>
                        <a:pt x="128" y="297"/>
                      </a:moveTo>
                      <a:lnTo>
                        <a:pt x="0" y="0"/>
                      </a:lnTo>
                      <a:lnTo>
                        <a:pt x="636" y="0"/>
                      </a:lnTo>
                      <a:lnTo>
                        <a:pt x="843" y="297"/>
                      </a:lnTo>
                      <a:lnTo>
                        <a:pt x="128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75" name="Group 165"/>
                <p:cNvGrpSpPr>
                  <a:grpSpLocks/>
                </p:cNvGrpSpPr>
                <p:nvPr/>
              </p:nvGrpSpPr>
              <p:grpSpPr bwMode="auto">
                <a:xfrm>
                  <a:off x="3858" y="1385"/>
                  <a:ext cx="789" cy="204"/>
                  <a:chOff x="3858" y="1385"/>
                  <a:chExt cx="789" cy="204"/>
                </a:xfrm>
              </p:grpSpPr>
              <p:sp>
                <p:nvSpPr>
                  <p:cNvPr id="1276" name="Freeform 166"/>
                  <p:cNvSpPr>
                    <a:spLocks/>
                  </p:cNvSpPr>
                  <p:nvPr/>
                </p:nvSpPr>
                <p:spPr bwMode="auto">
                  <a:xfrm>
                    <a:off x="3926" y="1546"/>
                    <a:ext cx="721" cy="43"/>
                  </a:xfrm>
                  <a:custGeom>
                    <a:avLst/>
                    <a:gdLst>
                      <a:gd name="T0" fmla="*/ 0 w 721"/>
                      <a:gd name="T1" fmla="*/ 0 h 43"/>
                      <a:gd name="T2" fmla="*/ 690 w 721"/>
                      <a:gd name="T3" fmla="*/ 0 h 43"/>
                      <a:gd name="T4" fmla="*/ 720 w 721"/>
                      <a:gd name="T5" fmla="*/ 42 h 43"/>
                      <a:gd name="T6" fmla="*/ 18 w 721"/>
                      <a:gd name="T7" fmla="*/ 42 h 43"/>
                      <a:gd name="T8" fmla="*/ 0 w 721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1"/>
                      <a:gd name="T16" fmla="*/ 0 h 43"/>
                      <a:gd name="T17" fmla="*/ 721 w 721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1" h="43">
                        <a:moveTo>
                          <a:pt x="0" y="0"/>
                        </a:moveTo>
                        <a:lnTo>
                          <a:pt x="690" y="0"/>
                        </a:lnTo>
                        <a:lnTo>
                          <a:pt x="720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7" name="Freeform 167"/>
                  <p:cNvSpPr>
                    <a:spLocks/>
                  </p:cNvSpPr>
                  <p:nvPr/>
                </p:nvSpPr>
                <p:spPr bwMode="auto">
                  <a:xfrm>
                    <a:off x="3858" y="1385"/>
                    <a:ext cx="676" cy="43"/>
                  </a:xfrm>
                  <a:custGeom>
                    <a:avLst/>
                    <a:gdLst>
                      <a:gd name="T0" fmla="*/ 0 w 676"/>
                      <a:gd name="T1" fmla="*/ 0 h 43"/>
                      <a:gd name="T2" fmla="*/ 645 w 676"/>
                      <a:gd name="T3" fmla="*/ 0 h 43"/>
                      <a:gd name="T4" fmla="*/ 675 w 676"/>
                      <a:gd name="T5" fmla="*/ 42 h 43"/>
                      <a:gd name="T6" fmla="*/ 18 w 676"/>
                      <a:gd name="T7" fmla="*/ 42 h 43"/>
                      <a:gd name="T8" fmla="*/ 0 w 676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6"/>
                      <a:gd name="T16" fmla="*/ 0 h 43"/>
                      <a:gd name="T17" fmla="*/ 676 w 67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6" h="43">
                        <a:moveTo>
                          <a:pt x="0" y="0"/>
                        </a:moveTo>
                        <a:lnTo>
                          <a:pt x="645" y="0"/>
                        </a:lnTo>
                        <a:lnTo>
                          <a:pt x="675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8" name="Freeform 168"/>
                  <p:cNvSpPr>
                    <a:spLocks/>
                  </p:cNvSpPr>
                  <p:nvPr/>
                </p:nvSpPr>
                <p:spPr bwMode="auto">
                  <a:xfrm>
                    <a:off x="3891" y="1465"/>
                    <a:ext cx="699" cy="43"/>
                  </a:xfrm>
                  <a:custGeom>
                    <a:avLst/>
                    <a:gdLst>
                      <a:gd name="T0" fmla="*/ 0 w 699"/>
                      <a:gd name="T1" fmla="*/ 0 h 43"/>
                      <a:gd name="T2" fmla="*/ 670 w 699"/>
                      <a:gd name="T3" fmla="*/ 0 h 43"/>
                      <a:gd name="T4" fmla="*/ 698 w 699"/>
                      <a:gd name="T5" fmla="*/ 42 h 43"/>
                      <a:gd name="T6" fmla="*/ 19 w 699"/>
                      <a:gd name="T7" fmla="*/ 42 h 43"/>
                      <a:gd name="T8" fmla="*/ 0 w 699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9"/>
                      <a:gd name="T16" fmla="*/ 0 h 43"/>
                      <a:gd name="T17" fmla="*/ 699 w 699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9" h="43">
                        <a:moveTo>
                          <a:pt x="0" y="0"/>
                        </a:moveTo>
                        <a:lnTo>
                          <a:pt x="670" y="0"/>
                        </a:lnTo>
                        <a:lnTo>
                          <a:pt x="698" y="42"/>
                        </a:lnTo>
                        <a:lnTo>
                          <a:pt x="19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55" name="Group 169"/>
              <p:cNvGrpSpPr>
                <a:grpSpLocks/>
              </p:cNvGrpSpPr>
              <p:nvPr/>
            </p:nvGrpSpPr>
            <p:grpSpPr bwMode="auto">
              <a:xfrm>
                <a:off x="3869" y="1358"/>
                <a:ext cx="749" cy="254"/>
                <a:chOff x="3869" y="1358"/>
                <a:chExt cx="749" cy="254"/>
              </a:xfrm>
            </p:grpSpPr>
            <p:grpSp>
              <p:nvGrpSpPr>
                <p:cNvPr id="1256" name="Group 170"/>
                <p:cNvGrpSpPr>
                  <a:grpSpLocks/>
                </p:cNvGrpSpPr>
                <p:nvPr/>
              </p:nvGrpSpPr>
              <p:grpSpPr bwMode="auto">
                <a:xfrm>
                  <a:off x="3869" y="1358"/>
                  <a:ext cx="121" cy="254"/>
                  <a:chOff x="3869" y="1358"/>
                  <a:chExt cx="121" cy="254"/>
                </a:xfrm>
              </p:grpSpPr>
              <p:sp>
                <p:nvSpPr>
                  <p:cNvPr id="1266" name="Freeform 171"/>
                  <p:cNvSpPr>
                    <a:spLocks/>
                  </p:cNvSpPr>
                  <p:nvPr/>
                </p:nvSpPr>
                <p:spPr bwMode="auto">
                  <a:xfrm>
                    <a:off x="3869" y="135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2 h 3"/>
                      <a:gd name="T50" fmla="*/ 0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7" name="Freeform 172"/>
                  <p:cNvSpPr>
                    <a:spLocks/>
                  </p:cNvSpPr>
                  <p:nvPr/>
                </p:nvSpPr>
                <p:spPr bwMode="auto">
                  <a:xfrm>
                    <a:off x="3886" y="1395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2 w 3"/>
                      <a:gd name="T5" fmla="*/ 2 h 3"/>
                      <a:gd name="T6" fmla="*/ 2 w 3"/>
                      <a:gd name="T7" fmla="*/ 1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0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1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8" name="Freeform 173"/>
                  <p:cNvSpPr>
                    <a:spLocks/>
                  </p:cNvSpPr>
                  <p:nvPr/>
                </p:nvSpPr>
                <p:spPr bwMode="auto">
                  <a:xfrm>
                    <a:off x="3905" y="1431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1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1 w 3"/>
                      <a:gd name="T33" fmla="*/ 0 h 3"/>
                      <a:gd name="T34" fmla="*/ 1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0 h 3"/>
                      <a:gd name="T40" fmla="*/ 0 w 3"/>
                      <a:gd name="T41" fmla="*/ 0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1 h 3"/>
                      <a:gd name="T50" fmla="*/ 0 w 3"/>
                      <a:gd name="T51" fmla="*/ 2 h 3"/>
                      <a:gd name="T52" fmla="*/ 0 w 3"/>
                      <a:gd name="T53" fmla="*/ 2 h 3"/>
                      <a:gd name="T54" fmla="*/ 0 w 3"/>
                      <a:gd name="T55" fmla="*/ 2 h 3"/>
                      <a:gd name="T56" fmla="*/ 1 w 3"/>
                      <a:gd name="T57" fmla="*/ 2 h 3"/>
                      <a:gd name="T58" fmla="*/ 1 w 3"/>
                      <a:gd name="T59" fmla="*/ 2 h 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3"/>
                      <a:gd name="T91" fmla="*/ 0 h 3"/>
                      <a:gd name="T92" fmla="*/ 3 w 3"/>
                      <a:gd name="T93" fmla="*/ 3 h 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9" name="Freeform 174"/>
                  <p:cNvSpPr>
                    <a:spLocks/>
                  </p:cNvSpPr>
                  <p:nvPr/>
                </p:nvSpPr>
                <p:spPr bwMode="auto">
                  <a:xfrm>
                    <a:off x="3919" y="1467"/>
                    <a:ext cx="3" cy="4"/>
                  </a:xfrm>
                  <a:custGeom>
                    <a:avLst/>
                    <a:gdLst>
                      <a:gd name="T0" fmla="*/ 1 w 3"/>
                      <a:gd name="T1" fmla="*/ 3 h 4"/>
                      <a:gd name="T2" fmla="*/ 1 w 3"/>
                      <a:gd name="T3" fmla="*/ 3 h 4"/>
                      <a:gd name="T4" fmla="*/ 1 w 3"/>
                      <a:gd name="T5" fmla="*/ 3 h 4"/>
                      <a:gd name="T6" fmla="*/ 2 w 3"/>
                      <a:gd name="T7" fmla="*/ 3 h 4"/>
                      <a:gd name="T8" fmla="*/ 2 w 3"/>
                      <a:gd name="T9" fmla="*/ 3 h 4"/>
                      <a:gd name="T10" fmla="*/ 2 w 3"/>
                      <a:gd name="T11" fmla="*/ 3 h 4"/>
                      <a:gd name="T12" fmla="*/ 2 w 3"/>
                      <a:gd name="T13" fmla="*/ 2 h 4"/>
                      <a:gd name="T14" fmla="*/ 2 w 3"/>
                      <a:gd name="T15" fmla="*/ 2 h 4"/>
                      <a:gd name="T16" fmla="*/ 2 w 3"/>
                      <a:gd name="T17" fmla="*/ 1 h 4"/>
                      <a:gd name="T18" fmla="*/ 2 w 3"/>
                      <a:gd name="T19" fmla="*/ 1 h 4"/>
                      <a:gd name="T20" fmla="*/ 2 w 3"/>
                      <a:gd name="T21" fmla="*/ 0 h 4"/>
                      <a:gd name="T22" fmla="*/ 2 w 3"/>
                      <a:gd name="T23" fmla="*/ 0 h 4"/>
                      <a:gd name="T24" fmla="*/ 1 w 3"/>
                      <a:gd name="T25" fmla="*/ 0 h 4"/>
                      <a:gd name="T26" fmla="*/ 1 w 3"/>
                      <a:gd name="T27" fmla="*/ 0 h 4"/>
                      <a:gd name="T28" fmla="*/ 1 w 3"/>
                      <a:gd name="T29" fmla="*/ 0 h 4"/>
                      <a:gd name="T30" fmla="*/ 1 w 3"/>
                      <a:gd name="T31" fmla="*/ 0 h 4"/>
                      <a:gd name="T32" fmla="*/ 0 w 3"/>
                      <a:gd name="T33" fmla="*/ 0 h 4"/>
                      <a:gd name="T34" fmla="*/ 0 w 3"/>
                      <a:gd name="T35" fmla="*/ 0 h 4"/>
                      <a:gd name="T36" fmla="*/ 0 w 3"/>
                      <a:gd name="T37" fmla="*/ 1 h 4"/>
                      <a:gd name="T38" fmla="*/ 0 w 3"/>
                      <a:gd name="T39" fmla="*/ 1 h 4"/>
                      <a:gd name="T40" fmla="*/ 0 w 3"/>
                      <a:gd name="T41" fmla="*/ 2 h 4"/>
                      <a:gd name="T42" fmla="*/ 0 w 3"/>
                      <a:gd name="T43" fmla="*/ 2 h 4"/>
                      <a:gd name="T44" fmla="*/ 0 w 3"/>
                      <a:gd name="T45" fmla="*/ 3 h 4"/>
                      <a:gd name="T46" fmla="*/ 0 w 3"/>
                      <a:gd name="T47" fmla="*/ 3 h 4"/>
                      <a:gd name="T48" fmla="*/ 0 w 3"/>
                      <a:gd name="T49" fmla="*/ 3 h 4"/>
                      <a:gd name="T50" fmla="*/ 1 w 3"/>
                      <a:gd name="T51" fmla="*/ 3 h 4"/>
                      <a:gd name="T52" fmla="*/ 1 w 3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4"/>
                      <a:gd name="T83" fmla="*/ 3 w 3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4">
                        <a:moveTo>
                          <a:pt x="1" y="3"/>
                        </a:move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0" name="Freeform 175"/>
                  <p:cNvSpPr>
                    <a:spLocks/>
                  </p:cNvSpPr>
                  <p:nvPr/>
                </p:nvSpPr>
                <p:spPr bwMode="auto">
                  <a:xfrm>
                    <a:off x="3936" y="1503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2 w 4"/>
                      <a:gd name="T21" fmla="*/ 0 h 3"/>
                      <a:gd name="T22" fmla="*/ 2 w 4"/>
                      <a:gd name="T23" fmla="*/ 0 h 3"/>
                      <a:gd name="T24" fmla="*/ 1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0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2 h 3"/>
                      <a:gd name="T46" fmla="*/ 1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4"/>
                      <a:gd name="T79" fmla="*/ 0 h 3"/>
                      <a:gd name="T80" fmla="*/ 4 w 4"/>
                      <a:gd name="T81" fmla="*/ 3 h 3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1" name="Freeform 176"/>
                  <p:cNvSpPr>
                    <a:spLocks/>
                  </p:cNvSpPr>
                  <p:nvPr/>
                </p:nvSpPr>
                <p:spPr bwMode="auto">
                  <a:xfrm>
                    <a:off x="3953" y="153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2" name="Freeform 177"/>
                  <p:cNvSpPr>
                    <a:spLocks/>
                  </p:cNvSpPr>
                  <p:nvPr/>
                </p:nvSpPr>
                <p:spPr bwMode="auto">
                  <a:xfrm>
                    <a:off x="3970" y="1573"/>
                    <a:ext cx="4" cy="4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2 w 4"/>
                      <a:gd name="T3" fmla="*/ 3 h 4"/>
                      <a:gd name="T4" fmla="*/ 2 w 4"/>
                      <a:gd name="T5" fmla="*/ 3 h 4"/>
                      <a:gd name="T6" fmla="*/ 3 w 4"/>
                      <a:gd name="T7" fmla="*/ 3 h 4"/>
                      <a:gd name="T8" fmla="*/ 3 w 4"/>
                      <a:gd name="T9" fmla="*/ 2 h 4"/>
                      <a:gd name="T10" fmla="*/ 3 w 4"/>
                      <a:gd name="T11" fmla="*/ 2 h 4"/>
                      <a:gd name="T12" fmla="*/ 3 w 4"/>
                      <a:gd name="T13" fmla="*/ 1 h 4"/>
                      <a:gd name="T14" fmla="*/ 3 w 4"/>
                      <a:gd name="T15" fmla="*/ 1 h 4"/>
                      <a:gd name="T16" fmla="*/ 3 w 4"/>
                      <a:gd name="T17" fmla="*/ 1 h 4"/>
                      <a:gd name="T18" fmla="*/ 3 w 4"/>
                      <a:gd name="T19" fmla="*/ 0 h 4"/>
                      <a:gd name="T20" fmla="*/ 2 w 4"/>
                      <a:gd name="T21" fmla="*/ 0 h 4"/>
                      <a:gd name="T22" fmla="*/ 2 w 4"/>
                      <a:gd name="T23" fmla="*/ 0 h 4"/>
                      <a:gd name="T24" fmla="*/ 1 w 4"/>
                      <a:gd name="T25" fmla="*/ 0 h 4"/>
                      <a:gd name="T26" fmla="*/ 1 w 4"/>
                      <a:gd name="T27" fmla="*/ 0 h 4"/>
                      <a:gd name="T28" fmla="*/ 1 w 4"/>
                      <a:gd name="T29" fmla="*/ 0 h 4"/>
                      <a:gd name="T30" fmla="*/ 0 w 4"/>
                      <a:gd name="T31" fmla="*/ 0 h 4"/>
                      <a:gd name="T32" fmla="*/ 0 w 4"/>
                      <a:gd name="T33" fmla="*/ 0 h 4"/>
                      <a:gd name="T34" fmla="*/ 0 w 4"/>
                      <a:gd name="T35" fmla="*/ 0 h 4"/>
                      <a:gd name="T36" fmla="*/ 0 w 4"/>
                      <a:gd name="T37" fmla="*/ 1 h 4"/>
                      <a:gd name="T38" fmla="*/ 0 w 4"/>
                      <a:gd name="T39" fmla="*/ 2 h 4"/>
                      <a:gd name="T40" fmla="*/ 0 w 4"/>
                      <a:gd name="T41" fmla="*/ 2 h 4"/>
                      <a:gd name="T42" fmla="*/ 0 w 4"/>
                      <a:gd name="T43" fmla="*/ 3 h 4"/>
                      <a:gd name="T44" fmla="*/ 0 w 4"/>
                      <a:gd name="T45" fmla="*/ 3 h 4"/>
                      <a:gd name="T46" fmla="*/ 0 w 4"/>
                      <a:gd name="T47" fmla="*/ 3 h 4"/>
                      <a:gd name="T48" fmla="*/ 1 w 4"/>
                      <a:gd name="T49" fmla="*/ 3 h 4"/>
                      <a:gd name="T50" fmla="*/ 1 w 4"/>
                      <a:gd name="T51" fmla="*/ 3 h 4"/>
                      <a:gd name="T52" fmla="*/ 1 w 4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"/>
                      <a:gd name="T82" fmla="*/ 0 h 4"/>
                      <a:gd name="T83" fmla="*/ 4 w 4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" h="4">
                        <a:moveTo>
                          <a:pt x="1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3" name="Freeform 178"/>
                  <p:cNvSpPr>
                    <a:spLocks/>
                  </p:cNvSpPr>
                  <p:nvPr/>
                </p:nvSpPr>
                <p:spPr bwMode="auto">
                  <a:xfrm>
                    <a:off x="3987" y="1609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57" name="Group 179"/>
                <p:cNvGrpSpPr>
                  <a:grpSpLocks/>
                </p:cNvGrpSpPr>
                <p:nvPr/>
              </p:nvGrpSpPr>
              <p:grpSpPr bwMode="auto">
                <a:xfrm>
                  <a:off x="4456" y="1360"/>
                  <a:ext cx="162" cy="249"/>
                  <a:chOff x="4456" y="1360"/>
                  <a:chExt cx="162" cy="249"/>
                </a:xfrm>
              </p:grpSpPr>
              <p:sp>
                <p:nvSpPr>
                  <p:cNvPr id="1258" name="Freeform 180"/>
                  <p:cNvSpPr>
                    <a:spLocks/>
                  </p:cNvSpPr>
                  <p:nvPr/>
                </p:nvSpPr>
                <p:spPr bwMode="auto">
                  <a:xfrm>
                    <a:off x="4456" y="1360"/>
                    <a:ext cx="3" cy="2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2 w 3"/>
                      <a:gd name="T5" fmla="*/ 1 h 2"/>
                      <a:gd name="T6" fmla="*/ 2 w 3"/>
                      <a:gd name="T7" fmla="*/ 1 h 2"/>
                      <a:gd name="T8" fmla="*/ 2 w 3"/>
                      <a:gd name="T9" fmla="*/ 1 h 2"/>
                      <a:gd name="T10" fmla="*/ 2 w 3"/>
                      <a:gd name="T11" fmla="*/ 1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2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0 h 2"/>
                      <a:gd name="T24" fmla="*/ 1 w 3"/>
                      <a:gd name="T25" fmla="*/ 0 h 2"/>
                      <a:gd name="T26" fmla="*/ 1 w 3"/>
                      <a:gd name="T27" fmla="*/ 0 h 2"/>
                      <a:gd name="T28" fmla="*/ 1 w 3"/>
                      <a:gd name="T29" fmla="*/ 0 h 2"/>
                      <a:gd name="T30" fmla="*/ 1 w 3"/>
                      <a:gd name="T31" fmla="*/ 0 h 2"/>
                      <a:gd name="T32" fmla="*/ 1 w 3"/>
                      <a:gd name="T33" fmla="*/ 0 h 2"/>
                      <a:gd name="T34" fmla="*/ 0 w 3"/>
                      <a:gd name="T35" fmla="*/ 0 h 2"/>
                      <a:gd name="T36" fmla="*/ 0 w 3"/>
                      <a:gd name="T37" fmla="*/ 0 h 2"/>
                      <a:gd name="T38" fmla="*/ 0 w 3"/>
                      <a:gd name="T39" fmla="*/ 0 h 2"/>
                      <a:gd name="T40" fmla="*/ 0 w 3"/>
                      <a:gd name="T41" fmla="*/ 1 h 2"/>
                      <a:gd name="T42" fmla="*/ 0 w 3"/>
                      <a:gd name="T43" fmla="*/ 1 h 2"/>
                      <a:gd name="T44" fmla="*/ 0 w 3"/>
                      <a:gd name="T45" fmla="*/ 1 h 2"/>
                      <a:gd name="T46" fmla="*/ 0 w 3"/>
                      <a:gd name="T47" fmla="*/ 1 h 2"/>
                      <a:gd name="T48" fmla="*/ 1 w 3"/>
                      <a:gd name="T49" fmla="*/ 1 h 2"/>
                      <a:gd name="T50" fmla="*/ 1 w 3"/>
                      <a:gd name="T51" fmla="*/ 1 h 2"/>
                      <a:gd name="T52" fmla="*/ 1 w 3"/>
                      <a:gd name="T53" fmla="*/ 1 h 2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2"/>
                      <a:gd name="T83" fmla="*/ 3 w 3"/>
                      <a:gd name="T84" fmla="*/ 2 h 2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2">
                        <a:moveTo>
                          <a:pt x="1" y="1"/>
                        </a:move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9" name="Freeform 181"/>
                  <p:cNvSpPr>
                    <a:spLocks/>
                  </p:cNvSpPr>
                  <p:nvPr/>
                </p:nvSpPr>
                <p:spPr bwMode="auto">
                  <a:xfrm>
                    <a:off x="4477" y="1395"/>
                    <a:ext cx="5" cy="4"/>
                  </a:xfrm>
                  <a:custGeom>
                    <a:avLst/>
                    <a:gdLst>
                      <a:gd name="T0" fmla="*/ 2 w 5"/>
                      <a:gd name="T1" fmla="*/ 3 h 4"/>
                      <a:gd name="T2" fmla="*/ 2 w 5"/>
                      <a:gd name="T3" fmla="*/ 3 h 4"/>
                      <a:gd name="T4" fmla="*/ 3 w 5"/>
                      <a:gd name="T5" fmla="*/ 3 h 4"/>
                      <a:gd name="T6" fmla="*/ 3 w 5"/>
                      <a:gd name="T7" fmla="*/ 3 h 4"/>
                      <a:gd name="T8" fmla="*/ 3 w 5"/>
                      <a:gd name="T9" fmla="*/ 3 h 4"/>
                      <a:gd name="T10" fmla="*/ 4 w 5"/>
                      <a:gd name="T11" fmla="*/ 2 h 4"/>
                      <a:gd name="T12" fmla="*/ 4 w 5"/>
                      <a:gd name="T13" fmla="*/ 1 h 4"/>
                      <a:gd name="T14" fmla="*/ 4 w 5"/>
                      <a:gd name="T15" fmla="*/ 1 h 4"/>
                      <a:gd name="T16" fmla="*/ 3 w 5"/>
                      <a:gd name="T17" fmla="*/ 0 h 4"/>
                      <a:gd name="T18" fmla="*/ 3 w 5"/>
                      <a:gd name="T19" fmla="*/ 0 h 4"/>
                      <a:gd name="T20" fmla="*/ 2 w 5"/>
                      <a:gd name="T21" fmla="*/ 0 h 4"/>
                      <a:gd name="T22" fmla="*/ 2 w 5"/>
                      <a:gd name="T23" fmla="*/ 0 h 4"/>
                      <a:gd name="T24" fmla="*/ 1 w 5"/>
                      <a:gd name="T25" fmla="*/ 0 h 4"/>
                      <a:gd name="T26" fmla="*/ 1 w 5"/>
                      <a:gd name="T27" fmla="*/ 0 h 4"/>
                      <a:gd name="T28" fmla="*/ 0 w 5"/>
                      <a:gd name="T29" fmla="*/ 0 h 4"/>
                      <a:gd name="T30" fmla="*/ 0 w 5"/>
                      <a:gd name="T31" fmla="*/ 0 h 4"/>
                      <a:gd name="T32" fmla="*/ 0 w 5"/>
                      <a:gd name="T33" fmla="*/ 0 h 4"/>
                      <a:gd name="T34" fmla="*/ 0 w 5"/>
                      <a:gd name="T35" fmla="*/ 1 h 4"/>
                      <a:gd name="T36" fmla="*/ 0 w 5"/>
                      <a:gd name="T37" fmla="*/ 1 h 4"/>
                      <a:gd name="T38" fmla="*/ 0 w 5"/>
                      <a:gd name="T39" fmla="*/ 2 h 4"/>
                      <a:gd name="T40" fmla="*/ 0 w 5"/>
                      <a:gd name="T41" fmla="*/ 2 h 4"/>
                      <a:gd name="T42" fmla="*/ 0 w 5"/>
                      <a:gd name="T43" fmla="*/ 3 h 4"/>
                      <a:gd name="T44" fmla="*/ 0 w 5"/>
                      <a:gd name="T45" fmla="*/ 3 h 4"/>
                      <a:gd name="T46" fmla="*/ 0 w 5"/>
                      <a:gd name="T47" fmla="*/ 3 h 4"/>
                      <a:gd name="T48" fmla="*/ 1 w 5"/>
                      <a:gd name="T49" fmla="*/ 3 h 4"/>
                      <a:gd name="T50" fmla="*/ 1 w 5"/>
                      <a:gd name="T51" fmla="*/ 3 h 4"/>
                      <a:gd name="T52" fmla="*/ 2 w 5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4"/>
                      <a:gd name="T83" fmla="*/ 5 w 5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4">
                        <a:moveTo>
                          <a:pt x="2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4" y="2"/>
                        </a:lnTo>
                        <a:lnTo>
                          <a:pt x="4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0" name="Freeform 182"/>
                  <p:cNvSpPr>
                    <a:spLocks/>
                  </p:cNvSpPr>
                  <p:nvPr/>
                </p:nvSpPr>
                <p:spPr bwMode="auto">
                  <a:xfrm>
                    <a:off x="4502" y="1430"/>
                    <a:ext cx="2" cy="3"/>
                  </a:xfrm>
                  <a:custGeom>
                    <a:avLst/>
                    <a:gdLst>
                      <a:gd name="T0" fmla="*/ 1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1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0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1 w 2"/>
                      <a:gd name="T27" fmla="*/ 0 h 3"/>
                      <a:gd name="T28" fmla="*/ 1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0 h 3"/>
                      <a:gd name="T38" fmla="*/ 0 w 2"/>
                      <a:gd name="T39" fmla="*/ 0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1 h 3"/>
                      <a:gd name="T46" fmla="*/ 0 w 2"/>
                      <a:gd name="T47" fmla="*/ 1 h 3"/>
                      <a:gd name="T48" fmla="*/ 0 w 2"/>
                      <a:gd name="T49" fmla="*/ 1 h 3"/>
                      <a:gd name="T50" fmla="*/ 0 w 2"/>
                      <a:gd name="T51" fmla="*/ 1 h 3"/>
                      <a:gd name="T52" fmla="*/ 0 w 2"/>
                      <a:gd name="T53" fmla="*/ 2 h 3"/>
                      <a:gd name="T54" fmla="*/ 0 w 2"/>
                      <a:gd name="T55" fmla="*/ 2 h 3"/>
                      <a:gd name="T56" fmla="*/ 0 w 2"/>
                      <a:gd name="T57" fmla="*/ 2 h 3"/>
                      <a:gd name="T58" fmla="*/ 0 w 2"/>
                      <a:gd name="T59" fmla="*/ 2 h 3"/>
                      <a:gd name="T60" fmla="*/ 1 w 2"/>
                      <a:gd name="T61" fmla="*/ 2 h 3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"/>
                      <a:gd name="T94" fmla="*/ 0 h 3"/>
                      <a:gd name="T95" fmla="*/ 2 w 2"/>
                      <a:gd name="T96" fmla="*/ 3 h 3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1" name="Freeform 183"/>
                  <p:cNvSpPr>
                    <a:spLocks/>
                  </p:cNvSpPr>
                  <p:nvPr/>
                </p:nvSpPr>
                <p:spPr bwMode="auto">
                  <a:xfrm>
                    <a:off x="4527" y="1463"/>
                    <a:ext cx="2" cy="5"/>
                  </a:xfrm>
                  <a:custGeom>
                    <a:avLst/>
                    <a:gdLst>
                      <a:gd name="T0" fmla="*/ 1 w 2"/>
                      <a:gd name="T1" fmla="*/ 4 h 5"/>
                      <a:gd name="T2" fmla="*/ 1 w 2"/>
                      <a:gd name="T3" fmla="*/ 4 h 5"/>
                      <a:gd name="T4" fmla="*/ 1 w 2"/>
                      <a:gd name="T5" fmla="*/ 4 h 5"/>
                      <a:gd name="T6" fmla="*/ 1 w 2"/>
                      <a:gd name="T7" fmla="*/ 3 h 5"/>
                      <a:gd name="T8" fmla="*/ 1 w 2"/>
                      <a:gd name="T9" fmla="*/ 3 h 5"/>
                      <a:gd name="T10" fmla="*/ 1 w 2"/>
                      <a:gd name="T11" fmla="*/ 2 h 5"/>
                      <a:gd name="T12" fmla="*/ 1 w 2"/>
                      <a:gd name="T13" fmla="*/ 2 h 5"/>
                      <a:gd name="T14" fmla="*/ 1 w 2"/>
                      <a:gd name="T15" fmla="*/ 1 h 5"/>
                      <a:gd name="T16" fmla="*/ 1 w 2"/>
                      <a:gd name="T17" fmla="*/ 1 h 5"/>
                      <a:gd name="T18" fmla="*/ 1 w 2"/>
                      <a:gd name="T19" fmla="*/ 1 h 5"/>
                      <a:gd name="T20" fmla="*/ 1 w 2"/>
                      <a:gd name="T21" fmla="*/ 1 h 5"/>
                      <a:gd name="T22" fmla="*/ 1 w 2"/>
                      <a:gd name="T23" fmla="*/ 0 h 5"/>
                      <a:gd name="T24" fmla="*/ 1 w 2"/>
                      <a:gd name="T25" fmla="*/ 0 h 5"/>
                      <a:gd name="T26" fmla="*/ 1 w 2"/>
                      <a:gd name="T27" fmla="*/ 0 h 5"/>
                      <a:gd name="T28" fmla="*/ 0 w 2"/>
                      <a:gd name="T29" fmla="*/ 0 h 5"/>
                      <a:gd name="T30" fmla="*/ 0 w 2"/>
                      <a:gd name="T31" fmla="*/ 0 h 5"/>
                      <a:gd name="T32" fmla="*/ 0 w 2"/>
                      <a:gd name="T33" fmla="*/ 0 h 5"/>
                      <a:gd name="T34" fmla="*/ 0 w 2"/>
                      <a:gd name="T35" fmla="*/ 1 h 5"/>
                      <a:gd name="T36" fmla="*/ 0 w 2"/>
                      <a:gd name="T37" fmla="*/ 1 h 5"/>
                      <a:gd name="T38" fmla="*/ 0 w 2"/>
                      <a:gd name="T39" fmla="*/ 2 h 5"/>
                      <a:gd name="T40" fmla="*/ 0 w 2"/>
                      <a:gd name="T41" fmla="*/ 2 h 5"/>
                      <a:gd name="T42" fmla="*/ 0 w 2"/>
                      <a:gd name="T43" fmla="*/ 3 h 5"/>
                      <a:gd name="T44" fmla="*/ 0 w 2"/>
                      <a:gd name="T45" fmla="*/ 4 h 5"/>
                      <a:gd name="T46" fmla="*/ 0 w 2"/>
                      <a:gd name="T47" fmla="*/ 4 h 5"/>
                      <a:gd name="T48" fmla="*/ 0 w 2"/>
                      <a:gd name="T49" fmla="*/ 4 h 5"/>
                      <a:gd name="T50" fmla="*/ 1 w 2"/>
                      <a:gd name="T51" fmla="*/ 4 h 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"/>
                      <a:gd name="T79" fmla="*/ 0 h 5"/>
                      <a:gd name="T80" fmla="*/ 2 w 2"/>
                      <a:gd name="T81" fmla="*/ 5 h 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" h="5">
                        <a:moveTo>
                          <a:pt x="1" y="4"/>
                        </a:move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1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2" name="Freeform 184"/>
                  <p:cNvSpPr>
                    <a:spLocks/>
                  </p:cNvSpPr>
                  <p:nvPr/>
                </p:nvSpPr>
                <p:spPr bwMode="auto">
                  <a:xfrm>
                    <a:off x="4551" y="1504"/>
                    <a:ext cx="5" cy="3"/>
                  </a:xfrm>
                  <a:custGeom>
                    <a:avLst/>
                    <a:gdLst>
                      <a:gd name="T0" fmla="*/ 2 w 5"/>
                      <a:gd name="T1" fmla="*/ 2 h 3"/>
                      <a:gd name="T2" fmla="*/ 2 w 5"/>
                      <a:gd name="T3" fmla="*/ 2 h 3"/>
                      <a:gd name="T4" fmla="*/ 3 w 5"/>
                      <a:gd name="T5" fmla="*/ 2 h 3"/>
                      <a:gd name="T6" fmla="*/ 3 w 5"/>
                      <a:gd name="T7" fmla="*/ 2 h 3"/>
                      <a:gd name="T8" fmla="*/ 3 w 5"/>
                      <a:gd name="T9" fmla="*/ 2 h 3"/>
                      <a:gd name="T10" fmla="*/ 4 w 5"/>
                      <a:gd name="T11" fmla="*/ 1 h 3"/>
                      <a:gd name="T12" fmla="*/ 4 w 5"/>
                      <a:gd name="T13" fmla="*/ 1 h 3"/>
                      <a:gd name="T14" fmla="*/ 4 w 5"/>
                      <a:gd name="T15" fmla="*/ 1 h 3"/>
                      <a:gd name="T16" fmla="*/ 4 w 5"/>
                      <a:gd name="T17" fmla="*/ 1 h 3"/>
                      <a:gd name="T18" fmla="*/ 4 w 5"/>
                      <a:gd name="T19" fmla="*/ 0 h 3"/>
                      <a:gd name="T20" fmla="*/ 3 w 5"/>
                      <a:gd name="T21" fmla="*/ 0 h 3"/>
                      <a:gd name="T22" fmla="*/ 3 w 5"/>
                      <a:gd name="T23" fmla="*/ 0 h 3"/>
                      <a:gd name="T24" fmla="*/ 2 w 5"/>
                      <a:gd name="T25" fmla="*/ 0 h 3"/>
                      <a:gd name="T26" fmla="*/ 2 w 5"/>
                      <a:gd name="T27" fmla="*/ 0 h 3"/>
                      <a:gd name="T28" fmla="*/ 1 w 5"/>
                      <a:gd name="T29" fmla="*/ 0 h 3"/>
                      <a:gd name="T30" fmla="*/ 1 w 5"/>
                      <a:gd name="T31" fmla="*/ 0 h 3"/>
                      <a:gd name="T32" fmla="*/ 0 w 5"/>
                      <a:gd name="T33" fmla="*/ 0 h 3"/>
                      <a:gd name="T34" fmla="*/ 0 w 5"/>
                      <a:gd name="T35" fmla="*/ 0 h 3"/>
                      <a:gd name="T36" fmla="*/ 0 w 5"/>
                      <a:gd name="T37" fmla="*/ 1 h 3"/>
                      <a:gd name="T38" fmla="*/ 0 w 5"/>
                      <a:gd name="T39" fmla="*/ 1 h 3"/>
                      <a:gd name="T40" fmla="*/ 0 w 5"/>
                      <a:gd name="T41" fmla="*/ 1 h 3"/>
                      <a:gd name="T42" fmla="*/ 0 w 5"/>
                      <a:gd name="T43" fmla="*/ 1 h 3"/>
                      <a:gd name="T44" fmla="*/ 0 w 5"/>
                      <a:gd name="T45" fmla="*/ 2 h 3"/>
                      <a:gd name="T46" fmla="*/ 0 w 5"/>
                      <a:gd name="T47" fmla="*/ 2 h 3"/>
                      <a:gd name="T48" fmla="*/ 1 w 5"/>
                      <a:gd name="T49" fmla="*/ 2 h 3"/>
                      <a:gd name="T50" fmla="*/ 1 w 5"/>
                      <a:gd name="T51" fmla="*/ 2 h 3"/>
                      <a:gd name="T52" fmla="*/ 2 w 5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3"/>
                      <a:gd name="T83" fmla="*/ 5 w 5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3">
                        <a:moveTo>
                          <a:pt x="2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3" name="Freeform 185"/>
                  <p:cNvSpPr>
                    <a:spLocks/>
                  </p:cNvSpPr>
                  <p:nvPr/>
                </p:nvSpPr>
                <p:spPr bwMode="auto">
                  <a:xfrm>
                    <a:off x="4590" y="1571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1 w 2"/>
                      <a:gd name="T11" fmla="*/ 1 h 2"/>
                      <a:gd name="T12" fmla="*/ 1 w 2"/>
                      <a:gd name="T13" fmla="*/ 1 h 2"/>
                      <a:gd name="T14" fmla="*/ 1 w 2"/>
                      <a:gd name="T15" fmla="*/ 1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0 w 2"/>
                      <a:gd name="T31" fmla="*/ 0 h 2"/>
                      <a:gd name="T32" fmla="*/ 0 w 2"/>
                      <a:gd name="T33" fmla="*/ 0 h 2"/>
                      <a:gd name="T34" fmla="*/ 0 w 2"/>
                      <a:gd name="T35" fmla="*/ 0 h 2"/>
                      <a:gd name="T36" fmla="*/ 0 w 2"/>
                      <a:gd name="T37" fmla="*/ 0 h 2"/>
                      <a:gd name="T38" fmla="*/ 0 w 2"/>
                      <a:gd name="T39" fmla="*/ 0 h 2"/>
                      <a:gd name="T40" fmla="*/ 0 w 2"/>
                      <a:gd name="T41" fmla="*/ 0 h 2"/>
                      <a:gd name="T42" fmla="*/ 0 w 2"/>
                      <a:gd name="T43" fmla="*/ 1 h 2"/>
                      <a:gd name="T44" fmla="*/ 0 w 2"/>
                      <a:gd name="T45" fmla="*/ 1 h 2"/>
                      <a:gd name="T46" fmla="*/ 0 w 2"/>
                      <a:gd name="T47" fmla="*/ 1 h 2"/>
                      <a:gd name="T48" fmla="*/ 0 w 2"/>
                      <a:gd name="T49" fmla="*/ 1 h 2"/>
                      <a:gd name="T50" fmla="*/ 0 w 2"/>
                      <a:gd name="T51" fmla="*/ 1 h 2"/>
                      <a:gd name="T52" fmla="*/ 0 w 2"/>
                      <a:gd name="T53" fmla="*/ 1 h 2"/>
                      <a:gd name="T54" fmla="*/ 0 w 2"/>
                      <a:gd name="T55" fmla="*/ 1 h 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"/>
                      <a:gd name="T85" fmla="*/ 0 h 2"/>
                      <a:gd name="T86" fmla="*/ 2 w 2"/>
                      <a:gd name="T87" fmla="*/ 2 h 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4" name="Freeform 186"/>
                  <p:cNvSpPr>
                    <a:spLocks/>
                  </p:cNvSpPr>
                  <p:nvPr/>
                </p:nvSpPr>
                <p:spPr bwMode="auto">
                  <a:xfrm>
                    <a:off x="4614" y="1606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3 w 4"/>
                      <a:gd name="T21" fmla="*/ 0 h 3"/>
                      <a:gd name="T22" fmla="*/ 2 w 4"/>
                      <a:gd name="T23" fmla="*/ 0 h 3"/>
                      <a:gd name="T24" fmla="*/ 2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1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1 h 3"/>
                      <a:gd name="T46" fmla="*/ 0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1 w 4"/>
                      <a:gd name="T53" fmla="*/ 2 h 3"/>
                      <a:gd name="T54" fmla="*/ 1 w 4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"/>
                      <a:gd name="T85" fmla="*/ 0 h 3"/>
                      <a:gd name="T86" fmla="*/ 4 w 4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5" name="Freeform 187"/>
                  <p:cNvSpPr>
                    <a:spLocks/>
                  </p:cNvSpPr>
                  <p:nvPr/>
                </p:nvSpPr>
                <p:spPr bwMode="auto">
                  <a:xfrm>
                    <a:off x="4574" y="1537"/>
                    <a:ext cx="2" cy="3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2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1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0 w 2"/>
                      <a:gd name="T27" fmla="*/ 0 h 3"/>
                      <a:gd name="T28" fmla="*/ 0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1 h 3"/>
                      <a:gd name="T38" fmla="*/ 0 w 2"/>
                      <a:gd name="T39" fmla="*/ 1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2 h 3"/>
                      <a:gd name="T46" fmla="*/ 0 w 2"/>
                      <a:gd name="T47" fmla="*/ 2 h 3"/>
                      <a:gd name="T48" fmla="*/ 0 w 2"/>
                      <a:gd name="T49" fmla="*/ 2 h 3"/>
                      <a:gd name="T50" fmla="*/ 0 w 2"/>
                      <a:gd name="T51" fmla="*/ 2 h 3"/>
                      <a:gd name="T52" fmla="*/ 0 w 2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"/>
                      <a:gd name="T82" fmla="*/ 0 h 3"/>
                      <a:gd name="T83" fmla="*/ 2 w 2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" h="3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1026" name="Object 18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29917" y="2078039"/>
          <a:ext cx="5103283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orelDRAW!" r:id="rId4" imgW="222802" imgH="234718" progId="CDraw5">
                  <p:embed/>
                </p:oleObj>
              </mc:Choice>
              <mc:Fallback>
                <p:oleObj name="CorelDRAW!" r:id="rId4" imgW="222802" imgH="23471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917" y="2078039"/>
                        <a:ext cx="5103283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189"/>
          <p:cNvSpPr>
            <a:spLocks noChangeArrowheads="1"/>
          </p:cNvSpPr>
          <p:nvPr/>
        </p:nvSpPr>
        <p:spPr bwMode="auto">
          <a:xfrm>
            <a:off x="8005234" y="1546225"/>
            <a:ext cx="2056654" cy="397545"/>
          </a:xfrm>
          <a:prstGeom prst="rect">
            <a:avLst/>
          </a:prstGeom>
          <a:solidFill>
            <a:srgbClr val="3366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defRPr/>
            </a:pPr>
            <a:r>
              <a:rPr lang="en-US" sz="2000" b="1">
                <a:solidFill>
                  <a:schemeClr val="accent2"/>
                </a:solidFill>
                <a:latin typeface="Book Antiqua" pitchFamily="18" charset="0"/>
                <a:ea typeface="宋体" pitchFamily="2" charset="-122"/>
              </a:rPr>
              <a:t>Printing Thread</a:t>
            </a:r>
          </a:p>
        </p:txBody>
      </p:sp>
      <p:sp>
        <p:nvSpPr>
          <p:cNvPr id="19464" name="Rectangle 190"/>
          <p:cNvSpPr>
            <a:spLocks noChangeArrowheads="1"/>
          </p:cNvSpPr>
          <p:nvPr/>
        </p:nvSpPr>
        <p:spPr bwMode="auto">
          <a:xfrm>
            <a:off x="632884" y="2719388"/>
            <a:ext cx="2692400" cy="393700"/>
          </a:xfrm>
          <a:prstGeom prst="rect">
            <a:avLst/>
          </a:prstGeom>
          <a:solidFill>
            <a:srgbClr val="3366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defRPr/>
            </a:pPr>
            <a:r>
              <a:rPr lang="en-US" sz="2000" b="1">
                <a:solidFill>
                  <a:schemeClr val="accent2"/>
                </a:solidFill>
                <a:latin typeface="Book Antiqua" pitchFamily="18" charset="0"/>
                <a:ea typeface="宋体" pitchFamily="2" charset="-122"/>
              </a:rPr>
              <a:t>Editing Thread</a:t>
            </a:r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615951" y="3302000"/>
            <a:ext cx="5363633" cy="3175000"/>
            <a:chOff x="291" y="1542"/>
            <a:chExt cx="2534" cy="2000"/>
          </a:xfrm>
        </p:grpSpPr>
        <p:grpSp>
          <p:nvGrpSpPr>
            <p:cNvPr id="1035" name="Group 192"/>
            <p:cNvGrpSpPr>
              <a:grpSpLocks/>
            </p:cNvGrpSpPr>
            <p:nvPr/>
          </p:nvGrpSpPr>
          <p:grpSpPr bwMode="auto">
            <a:xfrm>
              <a:off x="515" y="2047"/>
              <a:ext cx="1964" cy="1244"/>
              <a:chOff x="515" y="2047"/>
              <a:chExt cx="1964" cy="1244"/>
            </a:xfrm>
          </p:grpSpPr>
          <p:sp>
            <p:nvSpPr>
              <p:cNvPr id="1243" name="Freeform 193"/>
              <p:cNvSpPr>
                <a:spLocks/>
              </p:cNvSpPr>
              <p:nvPr/>
            </p:nvSpPr>
            <p:spPr bwMode="auto">
              <a:xfrm>
                <a:off x="1746" y="2344"/>
                <a:ext cx="408" cy="798"/>
              </a:xfrm>
              <a:custGeom>
                <a:avLst/>
                <a:gdLst>
                  <a:gd name="T0" fmla="*/ 407 w 408"/>
                  <a:gd name="T1" fmla="*/ 797 h 798"/>
                  <a:gd name="T2" fmla="*/ 407 w 408"/>
                  <a:gd name="T3" fmla="*/ 0 h 798"/>
                  <a:gd name="T4" fmla="*/ 0 w 408"/>
                  <a:gd name="T5" fmla="*/ 599 h 798"/>
                  <a:gd name="T6" fmla="*/ 407 w 408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8"/>
                  <a:gd name="T13" fmla="*/ 0 h 798"/>
                  <a:gd name="T14" fmla="*/ 408 w 408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8" h="798">
                    <a:moveTo>
                      <a:pt x="407" y="797"/>
                    </a:moveTo>
                    <a:lnTo>
                      <a:pt x="407" y="0"/>
                    </a:lnTo>
                    <a:lnTo>
                      <a:pt x="0" y="599"/>
                    </a:lnTo>
                    <a:lnTo>
                      <a:pt x="407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Freeform 194"/>
              <p:cNvSpPr>
                <a:spLocks/>
              </p:cNvSpPr>
              <p:nvPr/>
            </p:nvSpPr>
            <p:spPr bwMode="auto">
              <a:xfrm>
                <a:off x="515" y="2047"/>
                <a:ext cx="1964" cy="487"/>
              </a:xfrm>
              <a:custGeom>
                <a:avLst/>
                <a:gdLst>
                  <a:gd name="T0" fmla="*/ 0 w 1964"/>
                  <a:gd name="T1" fmla="*/ 286 h 487"/>
                  <a:gd name="T2" fmla="*/ 1552 w 1964"/>
                  <a:gd name="T3" fmla="*/ 0 h 487"/>
                  <a:gd name="T4" fmla="*/ 1963 w 1964"/>
                  <a:gd name="T5" fmla="*/ 220 h 487"/>
                  <a:gd name="T6" fmla="*/ 366 w 1964"/>
                  <a:gd name="T7" fmla="*/ 486 h 487"/>
                  <a:gd name="T8" fmla="*/ 0 w 1964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4"/>
                  <a:gd name="T16" fmla="*/ 0 h 487"/>
                  <a:gd name="T17" fmla="*/ 1964 w 1964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4" h="487">
                    <a:moveTo>
                      <a:pt x="0" y="286"/>
                    </a:moveTo>
                    <a:lnTo>
                      <a:pt x="1552" y="0"/>
                    </a:lnTo>
                    <a:lnTo>
                      <a:pt x="1963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Freeform 195"/>
              <p:cNvSpPr>
                <a:spLocks/>
              </p:cNvSpPr>
              <p:nvPr/>
            </p:nvSpPr>
            <p:spPr bwMode="auto">
              <a:xfrm>
                <a:off x="515" y="2333"/>
                <a:ext cx="367" cy="958"/>
              </a:xfrm>
              <a:custGeom>
                <a:avLst/>
                <a:gdLst>
                  <a:gd name="T0" fmla="*/ 0 w 367"/>
                  <a:gd name="T1" fmla="*/ 0 h 958"/>
                  <a:gd name="T2" fmla="*/ 366 w 367"/>
                  <a:gd name="T3" fmla="*/ 200 h 958"/>
                  <a:gd name="T4" fmla="*/ 366 w 367"/>
                  <a:gd name="T5" fmla="*/ 957 h 958"/>
                  <a:gd name="T6" fmla="*/ 0 w 367"/>
                  <a:gd name="T7" fmla="*/ 702 h 958"/>
                  <a:gd name="T8" fmla="*/ 0 w 367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7"/>
                  <a:gd name="T16" fmla="*/ 0 h 958"/>
                  <a:gd name="T17" fmla="*/ 367 w 367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7" h="958">
                    <a:moveTo>
                      <a:pt x="0" y="0"/>
                    </a:moveTo>
                    <a:lnTo>
                      <a:pt x="366" y="200"/>
                    </a:lnTo>
                    <a:lnTo>
                      <a:pt x="366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Freeform 196"/>
              <p:cNvSpPr>
                <a:spLocks/>
              </p:cNvSpPr>
              <p:nvPr/>
            </p:nvSpPr>
            <p:spPr bwMode="auto">
              <a:xfrm>
                <a:off x="881" y="2476"/>
                <a:ext cx="326" cy="815"/>
              </a:xfrm>
              <a:custGeom>
                <a:avLst/>
                <a:gdLst>
                  <a:gd name="T0" fmla="*/ 0 w 326"/>
                  <a:gd name="T1" fmla="*/ 814 h 815"/>
                  <a:gd name="T2" fmla="*/ 0 w 326"/>
                  <a:gd name="T3" fmla="*/ 57 h 815"/>
                  <a:gd name="T4" fmla="*/ 325 w 326"/>
                  <a:gd name="T5" fmla="*/ 0 h 815"/>
                  <a:gd name="T6" fmla="*/ 325 w 326"/>
                  <a:gd name="T7" fmla="*/ 740 h 815"/>
                  <a:gd name="T8" fmla="*/ 0 w 326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15"/>
                  <a:gd name="T17" fmla="*/ 326 w 326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5" y="0"/>
                    </a:lnTo>
                    <a:lnTo>
                      <a:pt x="325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Freeform 197"/>
              <p:cNvSpPr>
                <a:spLocks/>
              </p:cNvSpPr>
              <p:nvPr/>
            </p:nvSpPr>
            <p:spPr bwMode="auto">
              <a:xfrm>
                <a:off x="2153" y="2267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Freeform 198"/>
              <p:cNvSpPr>
                <a:spLocks/>
              </p:cNvSpPr>
              <p:nvPr/>
            </p:nvSpPr>
            <p:spPr bwMode="auto">
              <a:xfrm>
                <a:off x="881" y="2267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Freeform 199"/>
              <p:cNvSpPr>
                <a:spLocks/>
              </p:cNvSpPr>
              <p:nvPr/>
            </p:nvSpPr>
            <p:spPr bwMode="auto">
              <a:xfrm>
                <a:off x="516" y="2335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" name="Group 200"/>
            <p:cNvGrpSpPr>
              <a:grpSpLocks/>
            </p:cNvGrpSpPr>
            <p:nvPr/>
          </p:nvGrpSpPr>
          <p:grpSpPr bwMode="auto">
            <a:xfrm>
              <a:off x="817" y="1712"/>
              <a:ext cx="834" cy="699"/>
              <a:chOff x="817" y="1712"/>
              <a:chExt cx="834" cy="699"/>
            </a:xfrm>
          </p:grpSpPr>
          <p:grpSp>
            <p:nvGrpSpPr>
              <p:cNvPr id="1203" name="Group 201"/>
              <p:cNvGrpSpPr>
                <a:grpSpLocks/>
              </p:cNvGrpSpPr>
              <p:nvPr/>
            </p:nvGrpSpPr>
            <p:grpSpPr bwMode="auto">
              <a:xfrm>
                <a:off x="817" y="1712"/>
                <a:ext cx="834" cy="699"/>
                <a:chOff x="817" y="1712"/>
                <a:chExt cx="834" cy="699"/>
              </a:xfrm>
            </p:grpSpPr>
            <p:sp>
              <p:nvSpPr>
                <p:cNvPr id="1233" name="Freeform 202"/>
                <p:cNvSpPr>
                  <a:spLocks/>
                </p:cNvSpPr>
                <p:nvPr/>
              </p:nvSpPr>
              <p:spPr bwMode="auto">
                <a:xfrm>
                  <a:off x="979" y="2043"/>
                  <a:ext cx="503" cy="298"/>
                </a:xfrm>
                <a:custGeom>
                  <a:avLst/>
                  <a:gdLst>
                    <a:gd name="T0" fmla="*/ 0 w 503"/>
                    <a:gd name="T1" fmla="*/ 297 h 298"/>
                    <a:gd name="T2" fmla="*/ 502 w 503"/>
                    <a:gd name="T3" fmla="*/ 196 h 298"/>
                    <a:gd name="T4" fmla="*/ 501 w 503"/>
                    <a:gd name="T5" fmla="*/ 0 h 298"/>
                    <a:gd name="T6" fmla="*/ 0 w 503"/>
                    <a:gd name="T7" fmla="*/ 100 h 298"/>
                    <a:gd name="T8" fmla="*/ 0 w 503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3"/>
                    <a:gd name="T16" fmla="*/ 0 h 298"/>
                    <a:gd name="T17" fmla="*/ 503 w 503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3" h="298">
                      <a:moveTo>
                        <a:pt x="0" y="297"/>
                      </a:moveTo>
                      <a:lnTo>
                        <a:pt x="502" y="196"/>
                      </a:lnTo>
                      <a:lnTo>
                        <a:pt x="501" y="0"/>
                      </a:lnTo>
                      <a:lnTo>
                        <a:pt x="0" y="100"/>
                      </a:lnTo>
                      <a:lnTo>
                        <a:pt x="0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Freeform 203"/>
                <p:cNvSpPr>
                  <a:spLocks/>
                </p:cNvSpPr>
                <p:nvPr/>
              </p:nvSpPr>
              <p:spPr bwMode="auto">
                <a:xfrm>
                  <a:off x="817" y="2065"/>
                  <a:ext cx="163" cy="276"/>
                </a:xfrm>
                <a:custGeom>
                  <a:avLst/>
                  <a:gdLst>
                    <a:gd name="T0" fmla="*/ 162 w 163"/>
                    <a:gd name="T1" fmla="*/ 275 h 276"/>
                    <a:gd name="T2" fmla="*/ 0 w 163"/>
                    <a:gd name="T3" fmla="*/ 196 h 276"/>
                    <a:gd name="T4" fmla="*/ 0 w 163"/>
                    <a:gd name="T5" fmla="*/ 0 h 276"/>
                    <a:gd name="T6" fmla="*/ 162 w 163"/>
                    <a:gd name="T7" fmla="*/ 78 h 276"/>
                    <a:gd name="T8" fmla="*/ 162 w 163"/>
                    <a:gd name="T9" fmla="*/ 275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3"/>
                    <a:gd name="T16" fmla="*/ 0 h 276"/>
                    <a:gd name="T17" fmla="*/ 163 w 163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3" h="276">
                      <a:moveTo>
                        <a:pt x="162" y="275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62" y="78"/>
                      </a:lnTo>
                      <a:lnTo>
                        <a:pt x="162" y="275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Freeform 204"/>
                <p:cNvSpPr>
                  <a:spLocks/>
                </p:cNvSpPr>
                <p:nvPr/>
              </p:nvSpPr>
              <p:spPr bwMode="auto">
                <a:xfrm>
                  <a:off x="817" y="1962"/>
                  <a:ext cx="664" cy="182"/>
                </a:xfrm>
                <a:custGeom>
                  <a:avLst/>
                  <a:gdLst>
                    <a:gd name="T0" fmla="*/ 0 w 664"/>
                    <a:gd name="T1" fmla="*/ 104 h 182"/>
                    <a:gd name="T2" fmla="*/ 162 w 664"/>
                    <a:gd name="T3" fmla="*/ 181 h 182"/>
                    <a:gd name="T4" fmla="*/ 663 w 664"/>
                    <a:gd name="T5" fmla="*/ 82 h 182"/>
                    <a:gd name="T6" fmla="*/ 500 w 664"/>
                    <a:gd name="T7" fmla="*/ 0 h 182"/>
                    <a:gd name="T8" fmla="*/ 0 w 664"/>
                    <a:gd name="T9" fmla="*/ 104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4"/>
                    <a:gd name="T16" fmla="*/ 0 h 182"/>
                    <a:gd name="T17" fmla="*/ 664 w 664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4" h="182">
                      <a:moveTo>
                        <a:pt x="0" y="104"/>
                      </a:moveTo>
                      <a:lnTo>
                        <a:pt x="162" y="181"/>
                      </a:lnTo>
                      <a:lnTo>
                        <a:pt x="663" y="82"/>
                      </a:lnTo>
                      <a:lnTo>
                        <a:pt x="500" y="0"/>
                      </a:lnTo>
                      <a:lnTo>
                        <a:pt x="0" y="104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Freeform 205"/>
                <p:cNvSpPr>
                  <a:spLocks/>
                </p:cNvSpPr>
                <p:nvPr/>
              </p:nvSpPr>
              <p:spPr bwMode="auto">
                <a:xfrm>
                  <a:off x="1043" y="1765"/>
                  <a:ext cx="326" cy="340"/>
                </a:xfrm>
                <a:custGeom>
                  <a:avLst/>
                  <a:gdLst>
                    <a:gd name="T0" fmla="*/ 0 w 326"/>
                    <a:gd name="T1" fmla="*/ 339 h 340"/>
                    <a:gd name="T2" fmla="*/ 325 w 326"/>
                    <a:gd name="T3" fmla="*/ 272 h 340"/>
                    <a:gd name="T4" fmla="*/ 325 w 326"/>
                    <a:gd name="T5" fmla="*/ 0 h 340"/>
                    <a:gd name="T6" fmla="*/ 0 w 326"/>
                    <a:gd name="T7" fmla="*/ 65 h 340"/>
                    <a:gd name="T8" fmla="*/ 0 w 326"/>
                    <a:gd name="T9" fmla="*/ 339 h 3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6"/>
                    <a:gd name="T16" fmla="*/ 0 h 340"/>
                    <a:gd name="T17" fmla="*/ 326 w 326"/>
                    <a:gd name="T18" fmla="*/ 340 h 3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6" h="340">
                      <a:moveTo>
                        <a:pt x="0" y="339"/>
                      </a:moveTo>
                      <a:lnTo>
                        <a:pt x="325" y="272"/>
                      </a:lnTo>
                      <a:lnTo>
                        <a:pt x="325" y="0"/>
                      </a:lnTo>
                      <a:lnTo>
                        <a:pt x="0" y="65"/>
                      </a:lnTo>
                      <a:lnTo>
                        <a:pt x="0" y="339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Freeform 206"/>
                <p:cNvSpPr>
                  <a:spLocks/>
                </p:cNvSpPr>
                <p:nvPr/>
              </p:nvSpPr>
              <p:spPr bwMode="auto">
                <a:xfrm>
                  <a:off x="913" y="1779"/>
                  <a:ext cx="131" cy="326"/>
                </a:xfrm>
                <a:custGeom>
                  <a:avLst/>
                  <a:gdLst>
                    <a:gd name="T0" fmla="*/ 130 w 131"/>
                    <a:gd name="T1" fmla="*/ 51 h 326"/>
                    <a:gd name="T2" fmla="*/ 130 w 131"/>
                    <a:gd name="T3" fmla="*/ 325 h 326"/>
                    <a:gd name="T4" fmla="*/ 0 w 131"/>
                    <a:gd name="T5" fmla="*/ 264 h 326"/>
                    <a:gd name="T6" fmla="*/ 0 w 131"/>
                    <a:gd name="T7" fmla="*/ 0 h 326"/>
                    <a:gd name="T8" fmla="*/ 130 w 131"/>
                    <a:gd name="T9" fmla="*/ 51 h 3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326"/>
                    <a:gd name="T17" fmla="*/ 131 w 131"/>
                    <a:gd name="T18" fmla="*/ 326 h 3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326">
                      <a:moveTo>
                        <a:pt x="130" y="51"/>
                      </a:moveTo>
                      <a:lnTo>
                        <a:pt x="130" y="325"/>
                      </a:ln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130" y="51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" name="Freeform 207"/>
                <p:cNvSpPr>
                  <a:spLocks/>
                </p:cNvSpPr>
                <p:nvPr/>
              </p:nvSpPr>
              <p:spPr bwMode="auto">
                <a:xfrm>
                  <a:off x="913" y="1712"/>
                  <a:ext cx="456" cy="119"/>
                </a:xfrm>
                <a:custGeom>
                  <a:avLst/>
                  <a:gdLst>
                    <a:gd name="T0" fmla="*/ 0 w 456"/>
                    <a:gd name="T1" fmla="*/ 67 h 119"/>
                    <a:gd name="T2" fmla="*/ 130 w 456"/>
                    <a:gd name="T3" fmla="*/ 118 h 119"/>
                    <a:gd name="T4" fmla="*/ 455 w 456"/>
                    <a:gd name="T5" fmla="*/ 53 h 119"/>
                    <a:gd name="T6" fmla="*/ 326 w 456"/>
                    <a:gd name="T7" fmla="*/ 0 h 119"/>
                    <a:gd name="T8" fmla="*/ 0 w 456"/>
                    <a:gd name="T9" fmla="*/ 67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6"/>
                    <a:gd name="T16" fmla="*/ 0 h 119"/>
                    <a:gd name="T17" fmla="*/ 456 w 456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6" h="119">
                      <a:moveTo>
                        <a:pt x="0" y="67"/>
                      </a:moveTo>
                      <a:lnTo>
                        <a:pt x="130" y="118"/>
                      </a:lnTo>
                      <a:lnTo>
                        <a:pt x="455" y="53"/>
                      </a:lnTo>
                      <a:lnTo>
                        <a:pt x="326" y="0"/>
                      </a:lnTo>
                      <a:lnTo>
                        <a:pt x="0" y="67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" name="Freeform 208"/>
                <p:cNvSpPr>
                  <a:spLocks/>
                </p:cNvSpPr>
                <p:nvPr/>
              </p:nvSpPr>
              <p:spPr bwMode="auto">
                <a:xfrm>
                  <a:off x="1072" y="1799"/>
                  <a:ext cx="270" cy="272"/>
                </a:xfrm>
                <a:custGeom>
                  <a:avLst/>
                  <a:gdLst>
                    <a:gd name="T0" fmla="*/ 0 w 270"/>
                    <a:gd name="T1" fmla="*/ 56 h 272"/>
                    <a:gd name="T2" fmla="*/ 0 w 270"/>
                    <a:gd name="T3" fmla="*/ 271 h 272"/>
                    <a:gd name="T4" fmla="*/ 269 w 270"/>
                    <a:gd name="T5" fmla="*/ 215 h 272"/>
                    <a:gd name="T6" fmla="*/ 269 w 270"/>
                    <a:gd name="T7" fmla="*/ 0 h 272"/>
                    <a:gd name="T8" fmla="*/ 0 w 270"/>
                    <a:gd name="T9" fmla="*/ 56 h 2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272"/>
                    <a:gd name="T17" fmla="*/ 270 w 270"/>
                    <a:gd name="T18" fmla="*/ 272 h 2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272">
                      <a:moveTo>
                        <a:pt x="0" y="56"/>
                      </a:moveTo>
                      <a:lnTo>
                        <a:pt x="0" y="271"/>
                      </a:lnTo>
                      <a:lnTo>
                        <a:pt x="269" y="215"/>
                      </a:lnTo>
                      <a:lnTo>
                        <a:pt x="269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0" name="Freeform 209"/>
                <p:cNvSpPr>
                  <a:spLocks/>
                </p:cNvSpPr>
                <p:nvPr/>
              </p:nvSpPr>
              <p:spPr bwMode="auto">
                <a:xfrm>
                  <a:off x="979" y="2209"/>
                  <a:ext cx="672" cy="184"/>
                </a:xfrm>
                <a:custGeom>
                  <a:avLst/>
                  <a:gdLst>
                    <a:gd name="T0" fmla="*/ 0 w 672"/>
                    <a:gd name="T1" fmla="*/ 100 h 184"/>
                    <a:gd name="T2" fmla="*/ 496 w 672"/>
                    <a:gd name="T3" fmla="*/ 0 h 184"/>
                    <a:gd name="T4" fmla="*/ 671 w 672"/>
                    <a:gd name="T5" fmla="*/ 88 h 184"/>
                    <a:gd name="T6" fmla="*/ 178 w 672"/>
                    <a:gd name="T7" fmla="*/ 183 h 184"/>
                    <a:gd name="T8" fmla="*/ 0 w 672"/>
                    <a:gd name="T9" fmla="*/ 100 h 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84"/>
                    <a:gd name="T17" fmla="*/ 672 w 672"/>
                    <a:gd name="T18" fmla="*/ 184 h 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84">
                      <a:moveTo>
                        <a:pt x="0" y="100"/>
                      </a:moveTo>
                      <a:lnTo>
                        <a:pt x="496" y="0"/>
                      </a:lnTo>
                      <a:lnTo>
                        <a:pt x="671" y="88"/>
                      </a:lnTo>
                      <a:lnTo>
                        <a:pt x="178" y="183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1" name="Freeform 210"/>
                <p:cNvSpPr>
                  <a:spLocks/>
                </p:cNvSpPr>
                <p:nvPr/>
              </p:nvSpPr>
              <p:spPr bwMode="auto">
                <a:xfrm>
                  <a:off x="979" y="2307"/>
                  <a:ext cx="179" cy="104"/>
                </a:xfrm>
                <a:custGeom>
                  <a:avLst/>
                  <a:gdLst>
                    <a:gd name="T0" fmla="*/ 0 w 179"/>
                    <a:gd name="T1" fmla="*/ 0 h 104"/>
                    <a:gd name="T2" fmla="*/ 178 w 179"/>
                    <a:gd name="T3" fmla="*/ 84 h 104"/>
                    <a:gd name="T4" fmla="*/ 178 w 179"/>
                    <a:gd name="T5" fmla="*/ 103 h 104"/>
                    <a:gd name="T6" fmla="*/ 0 w 179"/>
                    <a:gd name="T7" fmla="*/ 31 h 104"/>
                    <a:gd name="T8" fmla="*/ 0 w 179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"/>
                    <a:gd name="T16" fmla="*/ 0 h 104"/>
                    <a:gd name="T17" fmla="*/ 179 w 179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" h="104">
                      <a:moveTo>
                        <a:pt x="0" y="0"/>
                      </a:moveTo>
                      <a:lnTo>
                        <a:pt x="178" y="84"/>
                      </a:lnTo>
                      <a:lnTo>
                        <a:pt x="178" y="103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2" name="Freeform 211"/>
                <p:cNvSpPr>
                  <a:spLocks/>
                </p:cNvSpPr>
                <p:nvPr/>
              </p:nvSpPr>
              <p:spPr bwMode="auto">
                <a:xfrm>
                  <a:off x="1157" y="2297"/>
                  <a:ext cx="494" cy="114"/>
                </a:xfrm>
                <a:custGeom>
                  <a:avLst/>
                  <a:gdLst>
                    <a:gd name="T0" fmla="*/ 0 w 494"/>
                    <a:gd name="T1" fmla="*/ 95 h 114"/>
                    <a:gd name="T2" fmla="*/ 0 w 494"/>
                    <a:gd name="T3" fmla="*/ 113 h 114"/>
                    <a:gd name="T4" fmla="*/ 493 w 494"/>
                    <a:gd name="T5" fmla="*/ 17 h 114"/>
                    <a:gd name="T6" fmla="*/ 493 w 494"/>
                    <a:gd name="T7" fmla="*/ 0 h 114"/>
                    <a:gd name="T8" fmla="*/ 0 w 494"/>
                    <a:gd name="T9" fmla="*/ 9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4"/>
                    <a:gd name="T16" fmla="*/ 0 h 114"/>
                    <a:gd name="T17" fmla="*/ 494 w 494"/>
                    <a:gd name="T18" fmla="*/ 114 h 1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4" h="114">
                      <a:moveTo>
                        <a:pt x="0" y="95"/>
                      </a:moveTo>
                      <a:lnTo>
                        <a:pt x="0" y="113"/>
                      </a:lnTo>
                      <a:lnTo>
                        <a:pt x="493" y="17"/>
                      </a:lnTo>
                      <a:lnTo>
                        <a:pt x="493" y="0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04" name="Group 212"/>
              <p:cNvGrpSpPr>
                <a:grpSpLocks/>
              </p:cNvGrpSpPr>
              <p:nvPr/>
            </p:nvGrpSpPr>
            <p:grpSpPr bwMode="auto">
              <a:xfrm>
                <a:off x="1011" y="2057"/>
                <a:ext cx="588" cy="310"/>
                <a:chOff x="1011" y="2057"/>
                <a:chExt cx="588" cy="310"/>
              </a:xfrm>
            </p:grpSpPr>
            <p:grpSp>
              <p:nvGrpSpPr>
                <p:cNvPr id="1205" name="Group 213"/>
                <p:cNvGrpSpPr>
                  <a:grpSpLocks/>
                </p:cNvGrpSpPr>
                <p:nvPr/>
              </p:nvGrpSpPr>
              <p:grpSpPr bwMode="auto">
                <a:xfrm>
                  <a:off x="1011" y="2057"/>
                  <a:ext cx="450" cy="228"/>
                  <a:chOff x="1011" y="2057"/>
                  <a:chExt cx="450" cy="228"/>
                </a:xfrm>
              </p:grpSpPr>
              <p:sp>
                <p:nvSpPr>
                  <p:cNvPr id="1212" name="Freeform 214"/>
                  <p:cNvSpPr>
                    <a:spLocks/>
                  </p:cNvSpPr>
                  <p:nvPr/>
                </p:nvSpPr>
                <p:spPr bwMode="auto">
                  <a:xfrm>
                    <a:off x="1011" y="2148"/>
                    <a:ext cx="60" cy="44"/>
                  </a:xfrm>
                  <a:custGeom>
                    <a:avLst/>
                    <a:gdLst>
                      <a:gd name="T0" fmla="*/ 0 w 60"/>
                      <a:gd name="T1" fmla="*/ 12 h 44"/>
                      <a:gd name="T2" fmla="*/ 0 w 60"/>
                      <a:gd name="T3" fmla="*/ 43 h 44"/>
                      <a:gd name="T4" fmla="*/ 59 w 60"/>
                      <a:gd name="T5" fmla="*/ 30 h 44"/>
                      <a:gd name="T6" fmla="*/ 59 w 60"/>
                      <a:gd name="T7" fmla="*/ 0 h 44"/>
                      <a:gd name="T8" fmla="*/ 0 w 60"/>
                      <a:gd name="T9" fmla="*/ 12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0"/>
                      <a:gd name="T16" fmla="*/ 0 h 44"/>
                      <a:gd name="T17" fmla="*/ 60 w 6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0" h="44">
                        <a:moveTo>
                          <a:pt x="0" y="12"/>
                        </a:moveTo>
                        <a:lnTo>
                          <a:pt x="0" y="43"/>
                        </a:lnTo>
                        <a:lnTo>
                          <a:pt x="59" y="30"/>
                        </a:lnTo>
                        <a:lnTo>
                          <a:pt x="59" y="0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5F5F7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3" name="Freeform 215"/>
                  <p:cNvSpPr>
                    <a:spLocks/>
                  </p:cNvSpPr>
                  <p:nvPr/>
                </p:nvSpPr>
                <p:spPr bwMode="auto">
                  <a:xfrm>
                    <a:off x="1061" y="2103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4" name="Freeform 216"/>
                  <p:cNvSpPr>
                    <a:spLocks/>
                  </p:cNvSpPr>
                  <p:nvPr/>
                </p:nvSpPr>
                <p:spPr bwMode="auto">
                  <a:xfrm>
                    <a:off x="1225" y="2072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15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1289" y="2057"/>
                    <a:ext cx="172" cy="183"/>
                    <a:chOff x="1289" y="2057"/>
                    <a:chExt cx="172" cy="183"/>
                  </a:xfrm>
                </p:grpSpPr>
                <p:sp>
                  <p:nvSpPr>
                    <p:cNvPr id="122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1289" y="2057"/>
                      <a:ext cx="172" cy="183"/>
                    </a:xfrm>
                    <a:custGeom>
                      <a:avLst/>
                      <a:gdLst>
                        <a:gd name="T0" fmla="*/ 0 w 172"/>
                        <a:gd name="T1" fmla="*/ 35 h 183"/>
                        <a:gd name="T2" fmla="*/ 0 w 172"/>
                        <a:gd name="T3" fmla="*/ 182 h 183"/>
                        <a:gd name="T4" fmla="*/ 171 w 172"/>
                        <a:gd name="T5" fmla="*/ 148 h 183"/>
                        <a:gd name="T6" fmla="*/ 171 w 172"/>
                        <a:gd name="T7" fmla="*/ 0 h 183"/>
                        <a:gd name="T8" fmla="*/ 0 w 172"/>
                        <a:gd name="T9" fmla="*/ 35 h 18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2"/>
                        <a:gd name="T16" fmla="*/ 0 h 183"/>
                        <a:gd name="T17" fmla="*/ 172 w 172"/>
                        <a:gd name="T18" fmla="*/ 183 h 18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2" h="183">
                          <a:moveTo>
                            <a:pt x="0" y="35"/>
                          </a:moveTo>
                          <a:lnTo>
                            <a:pt x="0" y="182"/>
                          </a:lnTo>
                          <a:lnTo>
                            <a:pt x="171" y="148"/>
                          </a:lnTo>
                          <a:lnTo>
                            <a:pt x="171" y="0"/>
                          </a:lnTo>
                          <a:lnTo>
                            <a:pt x="0" y="35"/>
                          </a:lnTo>
                        </a:path>
                      </a:pathLst>
                    </a:custGeom>
                    <a:solidFill>
                      <a:srgbClr val="9F9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2" name="Line 2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094"/>
                      <a:ext cx="161" cy="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3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143"/>
                      <a:ext cx="161" cy="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4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3" y="2129"/>
                      <a:ext cx="67" cy="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5" name="Line 2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4" y="2077"/>
                      <a:ext cx="142" cy="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6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164"/>
                      <a:ext cx="0" cy="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7" name="Line 2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2188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8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4" y="2181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9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8" y="2174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0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2167"/>
                      <a:ext cx="0" cy="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363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4 h 20"/>
                        <a:gd name="T2" fmla="*/ 20 w 21"/>
                        <a:gd name="T3" fmla="*/ 0 h 20"/>
                        <a:gd name="T4" fmla="*/ 20 w 21"/>
                        <a:gd name="T5" fmla="*/ 16 h 20"/>
                        <a:gd name="T6" fmla="*/ 0 w 21"/>
                        <a:gd name="T7" fmla="*/ 19 h 20"/>
                        <a:gd name="T8" fmla="*/ 0 w 21"/>
                        <a:gd name="T9" fmla="*/ 4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"/>
                        <a:gd name="T16" fmla="*/ 0 h 20"/>
                        <a:gd name="T17" fmla="*/ 21 w 21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" h="20">
                          <a:moveTo>
                            <a:pt x="0" y="4"/>
                          </a:moveTo>
                          <a:lnTo>
                            <a:pt x="20" y="0"/>
                          </a:lnTo>
                          <a:lnTo>
                            <a:pt x="20" y="16"/>
                          </a:lnTo>
                          <a:lnTo>
                            <a:pt x="0" y="19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351" y="2077"/>
                      <a:ext cx="44" cy="27"/>
                    </a:xfrm>
                    <a:custGeom>
                      <a:avLst/>
                      <a:gdLst>
                        <a:gd name="T0" fmla="*/ 0 w 44"/>
                        <a:gd name="T1" fmla="*/ 8 h 27"/>
                        <a:gd name="T2" fmla="*/ 43 w 44"/>
                        <a:gd name="T3" fmla="*/ 0 h 27"/>
                        <a:gd name="T4" fmla="*/ 43 w 44"/>
                        <a:gd name="T5" fmla="*/ 18 h 27"/>
                        <a:gd name="T6" fmla="*/ 0 w 44"/>
                        <a:gd name="T7" fmla="*/ 26 h 27"/>
                        <a:gd name="T8" fmla="*/ 0 w 44"/>
                        <a:gd name="T9" fmla="*/ 8 h 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27"/>
                        <a:gd name="T17" fmla="*/ 44 w 44"/>
                        <a:gd name="T18" fmla="*/ 27 h 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27">
                          <a:moveTo>
                            <a:pt x="0" y="8"/>
                          </a:moveTo>
                          <a:lnTo>
                            <a:pt x="43" y="0"/>
                          </a:lnTo>
                          <a:lnTo>
                            <a:pt x="43" y="18"/>
                          </a:lnTo>
                          <a:lnTo>
                            <a:pt x="0" y="26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16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1135" y="2123"/>
                    <a:ext cx="70" cy="136"/>
                    <a:chOff x="1135" y="2123"/>
                    <a:chExt cx="70" cy="136"/>
                  </a:xfrm>
                </p:grpSpPr>
                <p:sp>
                  <p:nvSpPr>
                    <p:cNvPr id="1217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1135" y="2123"/>
                      <a:ext cx="70" cy="136"/>
                    </a:xfrm>
                    <a:custGeom>
                      <a:avLst/>
                      <a:gdLst>
                        <a:gd name="T0" fmla="*/ 0 w 70"/>
                        <a:gd name="T1" fmla="*/ 13 h 136"/>
                        <a:gd name="T2" fmla="*/ 0 w 70"/>
                        <a:gd name="T3" fmla="*/ 135 h 136"/>
                        <a:gd name="T4" fmla="*/ 69 w 70"/>
                        <a:gd name="T5" fmla="*/ 120 h 136"/>
                        <a:gd name="T6" fmla="*/ 69 w 70"/>
                        <a:gd name="T7" fmla="*/ 0 h 136"/>
                        <a:gd name="T8" fmla="*/ 0 w 70"/>
                        <a:gd name="T9" fmla="*/ 13 h 1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"/>
                        <a:gd name="T16" fmla="*/ 0 h 136"/>
                        <a:gd name="T17" fmla="*/ 70 w 70"/>
                        <a:gd name="T18" fmla="*/ 136 h 1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" h="136">
                          <a:moveTo>
                            <a:pt x="0" y="13"/>
                          </a:moveTo>
                          <a:lnTo>
                            <a:pt x="0" y="135"/>
                          </a:lnTo>
                          <a:lnTo>
                            <a:pt x="69" y="120"/>
                          </a:lnTo>
                          <a:lnTo>
                            <a:pt x="69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7F7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8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1146" y="2139"/>
                      <a:ext cx="37" cy="19"/>
                    </a:xfrm>
                    <a:custGeom>
                      <a:avLst/>
                      <a:gdLst>
                        <a:gd name="T0" fmla="*/ 0 w 37"/>
                        <a:gd name="T1" fmla="*/ 6 h 19"/>
                        <a:gd name="T2" fmla="*/ 36 w 37"/>
                        <a:gd name="T3" fmla="*/ 0 h 19"/>
                        <a:gd name="T4" fmla="*/ 36 w 37"/>
                        <a:gd name="T5" fmla="*/ 12 h 19"/>
                        <a:gd name="T6" fmla="*/ 0 w 37"/>
                        <a:gd name="T7" fmla="*/ 18 h 19"/>
                        <a:gd name="T8" fmla="*/ 0 w 37"/>
                        <a:gd name="T9" fmla="*/ 6 h 1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7"/>
                        <a:gd name="T16" fmla="*/ 0 h 19"/>
                        <a:gd name="T17" fmla="*/ 37 w 37"/>
                        <a:gd name="T18" fmla="*/ 19 h 1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7" h="19">
                          <a:moveTo>
                            <a:pt x="0" y="6"/>
                          </a:moveTo>
                          <a:lnTo>
                            <a:pt x="36" y="0"/>
                          </a:lnTo>
                          <a:lnTo>
                            <a:pt x="36" y="12"/>
                          </a:lnTo>
                          <a:lnTo>
                            <a:pt x="0" y="18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9" name="Freeform 233"/>
                    <p:cNvSpPr>
                      <a:spLocks/>
                    </p:cNvSpPr>
                    <p:nvPr/>
                  </p:nvSpPr>
                  <p:spPr bwMode="auto">
                    <a:xfrm>
                      <a:off x="1166" y="2213"/>
                      <a:ext cx="24" cy="13"/>
                    </a:xfrm>
                    <a:custGeom>
                      <a:avLst/>
                      <a:gdLst>
                        <a:gd name="T0" fmla="*/ 0 w 24"/>
                        <a:gd name="T1" fmla="*/ 4 h 13"/>
                        <a:gd name="T2" fmla="*/ 23 w 24"/>
                        <a:gd name="T3" fmla="*/ 0 h 13"/>
                        <a:gd name="T4" fmla="*/ 23 w 24"/>
                        <a:gd name="T5" fmla="*/ 8 h 13"/>
                        <a:gd name="T6" fmla="*/ 0 w 24"/>
                        <a:gd name="T7" fmla="*/ 12 h 13"/>
                        <a:gd name="T8" fmla="*/ 0 w 24"/>
                        <a:gd name="T9" fmla="*/ 4 h 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13"/>
                        <a:gd name="T17" fmla="*/ 24 w 24"/>
                        <a:gd name="T18" fmla="*/ 13 h 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13">
                          <a:moveTo>
                            <a:pt x="0" y="4"/>
                          </a:moveTo>
                          <a:lnTo>
                            <a:pt x="23" y="0"/>
                          </a:lnTo>
                          <a:lnTo>
                            <a:pt x="23" y="8"/>
                          </a:lnTo>
                          <a:lnTo>
                            <a:pt x="0" y="12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0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2" y="2219"/>
                      <a:ext cx="10" cy="14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06" name="Group 235"/>
                <p:cNvGrpSpPr>
                  <a:grpSpLocks/>
                </p:cNvGrpSpPr>
                <p:nvPr/>
              </p:nvGrpSpPr>
              <p:grpSpPr bwMode="auto">
                <a:xfrm>
                  <a:off x="1089" y="2224"/>
                  <a:ext cx="510" cy="143"/>
                  <a:chOff x="1089" y="2224"/>
                  <a:chExt cx="510" cy="143"/>
                </a:xfrm>
              </p:grpSpPr>
              <p:sp>
                <p:nvSpPr>
                  <p:cNvPr id="1207" name="Freeform 236"/>
                  <p:cNvSpPr>
                    <a:spLocks/>
                  </p:cNvSpPr>
                  <p:nvPr/>
                </p:nvSpPr>
                <p:spPr bwMode="auto">
                  <a:xfrm>
                    <a:off x="1089" y="2284"/>
                    <a:ext cx="363" cy="83"/>
                  </a:xfrm>
                  <a:custGeom>
                    <a:avLst/>
                    <a:gdLst>
                      <a:gd name="T0" fmla="*/ 66 w 363"/>
                      <a:gd name="T1" fmla="*/ 82 h 83"/>
                      <a:gd name="T2" fmla="*/ 362 w 363"/>
                      <a:gd name="T3" fmla="*/ 29 h 83"/>
                      <a:gd name="T4" fmla="*/ 291 w 363"/>
                      <a:gd name="T5" fmla="*/ 0 h 83"/>
                      <a:gd name="T6" fmla="*/ 0 w 363"/>
                      <a:gd name="T7" fmla="*/ 52 h 83"/>
                      <a:gd name="T8" fmla="*/ 66 w 363"/>
                      <a:gd name="T9" fmla="*/ 82 h 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3"/>
                      <a:gd name="T16" fmla="*/ 0 h 83"/>
                      <a:gd name="T17" fmla="*/ 363 w 363"/>
                      <a:gd name="T18" fmla="*/ 83 h 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3" h="83">
                        <a:moveTo>
                          <a:pt x="66" y="82"/>
                        </a:moveTo>
                        <a:lnTo>
                          <a:pt x="362" y="29"/>
                        </a:lnTo>
                        <a:lnTo>
                          <a:pt x="291" y="0"/>
                        </a:lnTo>
                        <a:lnTo>
                          <a:pt x="0" y="52"/>
                        </a:lnTo>
                        <a:lnTo>
                          <a:pt x="66" y="82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8" name="Freeform 237"/>
                  <p:cNvSpPr>
                    <a:spLocks/>
                  </p:cNvSpPr>
                  <p:nvPr/>
                </p:nvSpPr>
                <p:spPr bwMode="auto">
                  <a:xfrm>
                    <a:off x="1099" y="2239"/>
                    <a:ext cx="312" cy="65"/>
                  </a:xfrm>
                  <a:custGeom>
                    <a:avLst/>
                    <a:gdLst>
                      <a:gd name="T0" fmla="*/ 22 w 312"/>
                      <a:gd name="T1" fmla="*/ 64 h 65"/>
                      <a:gd name="T2" fmla="*/ 311 w 312"/>
                      <a:gd name="T3" fmla="*/ 10 h 65"/>
                      <a:gd name="T4" fmla="*/ 289 w 312"/>
                      <a:gd name="T5" fmla="*/ 0 h 65"/>
                      <a:gd name="T6" fmla="*/ 0 w 312"/>
                      <a:gd name="T7" fmla="*/ 54 h 65"/>
                      <a:gd name="T8" fmla="*/ 22 w 312"/>
                      <a:gd name="T9" fmla="*/ 64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2"/>
                      <a:gd name="T16" fmla="*/ 0 h 65"/>
                      <a:gd name="T17" fmla="*/ 312 w 312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2" h="65">
                        <a:moveTo>
                          <a:pt x="22" y="64"/>
                        </a:moveTo>
                        <a:lnTo>
                          <a:pt x="311" y="10"/>
                        </a:lnTo>
                        <a:lnTo>
                          <a:pt x="289" y="0"/>
                        </a:lnTo>
                        <a:lnTo>
                          <a:pt x="0" y="54"/>
                        </a:lnTo>
                        <a:lnTo>
                          <a:pt x="22" y="64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9" name="Freeform 238"/>
                  <p:cNvSpPr>
                    <a:spLocks/>
                  </p:cNvSpPr>
                  <p:nvPr/>
                </p:nvSpPr>
                <p:spPr bwMode="auto">
                  <a:xfrm>
                    <a:off x="1418" y="2258"/>
                    <a:ext cx="181" cy="47"/>
                  </a:xfrm>
                  <a:custGeom>
                    <a:avLst/>
                    <a:gdLst>
                      <a:gd name="T0" fmla="*/ 65 w 181"/>
                      <a:gd name="T1" fmla="*/ 46 h 47"/>
                      <a:gd name="T2" fmla="*/ 180 w 181"/>
                      <a:gd name="T3" fmla="*/ 28 h 47"/>
                      <a:gd name="T4" fmla="*/ 115 w 181"/>
                      <a:gd name="T5" fmla="*/ 0 h 47"/>
                      <a:gd name="T6" fmla="*/ 0 w 181"/>
                      <a:gd name="T7" fmla="*/ 19 h 47"/>
                      <a:gd name="T8" fmla="*/ 65 w 181"/>
                      <a:gd name="T9" fmla="*/ 46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47"/>
                      <a:gd name="T17" fmla="*/ 181 w 181"/>
                      <a:gd name="T18" fmla="*/ 47 h 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47">
                        <a:moveTo>
                          <a:pt x="65" y="46"/>
                        </a:moveTo>
                        <a:lnTo>
                          <a:pt x="180" y="28"/>
                        </a:lnTo>
                        <a:lnTo>
                          <a:pt x="115" y="0"/>
                        </a:lnTo>
                        <a:lnTo>
                          <a:pt x="0" y="19"/>
                        </a:lnTo>
                        <a:lnTo>
                          <a:pt x="65" y="46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0" name="Freeform 239"/>
                  <p:cNvSpPr>
                    <a:spLocks/>
                  </p:cNvSpPr>
                  <p:nvPr/>
                </p:nvSpPr>
                <p:spPr bwMode="auto">
                  <a:xfrm>
                    <a:off x="1406" y="2224"/>
                    <a:ext cx="86" cy="16"/>
                  </a:xfrm>
                  <a:custGeom>
                    <a:avLst/>
                    <a:gdLst>
                      <a:gd name="T0" fmla="*/ 21 w 86"/>
                      <a:gd name="T1" fmla="*/ 15 h 16"/>
                      <a:gd name="T2" fmla="*/ 85 w 86"/>
                      <a:gd name="T3" fmla="*/ 6 h 16"/>
                      <a:gd name="T4" fmla="*/ 65 w 86"/>
                      <a:gd name="T5" fmla="*/ 0 h 16"/>
                      <a:gd name="T6" fmla="*/ 0 w 86"/>
                      <a:gd name="T7" fmla="*/ 9 h 16"/>
                      <a:gd name="T8" fmla="*/ 21 w 86"/>
                      <a:gd name="T9" fmla="*/ 15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"/>
                      <a:gd name="T16" fmla="*/ 0 h 16"/>
                      <a:gd name="T17" fmla="*/ 86 w 86"/>
                      <a:gd name="T18" fmla="*/ 16 h 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" h="16">
                        <a:moveTo>
                          <a:pt x="21" y="15"/>
                        </a:moveTo>
                        <a:lnTo>
                          <a:pt x="85" y="6"/>
                        </a:lnTo>
                        <a:lnTo>
                          <a:pt x="65" y="0"/>
                        </a:lnTo>
                        <a:lnTo>
                          <a:pt x="0" y="9"/>
                        </a:lnTo>
                        <a:lnTo>
                          <a:pt x="21" y="15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1" name="Freeform 240"/>
                  <p:cNvSpPr>
                    <a:spLocks/>
                  </p:cNvSpPr>
                  <p:nvPr/>
                </p:nvSpPr>
                <p:spPr bwMode="auto">
                  <a:xfrm>
                    <a:off x="1430" y="2239"/>
                    <a:ext cx="89" cy="19"/>
                  </a:xfrm>
                  <a:custGeom>
                    <a:avLst/>
                    <a:gdLst>
                      <a:gd name="T0" fmla="*/ 22 w 89"/>
                      <a:gd name="T1" fmla="*/ 18 h 19"/>
                      <a:gd name="T2" fmla="*/ 88 w 89"/>
                      <a:gd name="T3" fmla="*/ 8 h 19"/>
                      <a:gd name="T4" fmla="*/ 67 w 89"/>
                      <a:gd name="T5" fmla="*/ 0 h 19"/>
                      <a:gd name="T6" fmla="*/ 0 w 89"/>
                      <a:gd name="T7" fmla="*/ 10 h 19"/>
                      <a:gd name="T8" fmla="*/ 22 w 89"/>
                      <a:gd name="T9" fmla="*/ 1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9"/>
                      <a:gd name="T17" fmla="*/ 89 w 8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9">
                        <a:moveTo>
                          <a:pt x="22" y="18"/>
                        </a:moveTo>
                        <a:lnTo>
                          <a:pt x="88" y="8"/>
                        </a:lnTo>
                        <a:lnTo>
                          <a:pt x="67" y="0"/>
                        </a:lnTo>
                        <a:lnTo>
                          <a:pt x="0" y="10"/>
                        </a:lnTo>
                        <a:lnTo>
                          <a:pt x="22" y="18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37" name="Group 241"/>
            <p:cNvGrpSpPr>
              <a:grpSpLocks/>
            </p:cNvGrpSpPr>
            <p:nvPr/>
          </p:nvGrpSpPr>
          <p:grpSpPr bwMode="auto">
            <a:xfrm>
              <a:off x="1161" y="1723"/>
              <a:ext cx="989" cy="1460"/>
              <a:chOff x="1161" y="1723"/>
              <a:chExt cx="989" cy="1460"/>
            </a:xfrm>
          </p:grpSpPr>
          <p:sp>
            <p:nvSpPr>
              <p:cNvPr id="1196" name="Oval 242"/>
              <p:cNvSpPr>
                <a:spLocks noChangeArrowheads="1"/>
              </p:cNvSpPr>
              <p:nvPr/>
            </p:nvSpPr>
            <p:spPr bwMode="auto">
              <a:xfrm>
                <a:off x="1377" y="3114"/>
                <a:ext cx="180" cy="5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Oval 243"/>
              <p:cNvSpPr>
                <a:spLocks noChangeArrowheads="1"/>
              </p:cNvSpPr>
              <p:nvPr/>
            </p:nvSpPr>
            <p:spPr bwMode="auto">
              <a:xfrm>
                <a:off x="1246" y="3130"/>
                <a:ext cx="179" cy="5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Freeform 244"/>
              <p:cNvSpPr>
                <a:spLocks/>
              </p:cNvSpPr>
              <p:nvPr/>
            </p:nvSpPr>
            <p:spPr bwMode="auto">
              <a:xfrm>
                <a:off x="1468" y="2911"/>
                <a:ext cx="132" cy="231"/>
              </a:xfrm>
              <a:custGeom>
                <a:avLst/>
                <a:gdLst>
                  <a:gd name="T0" fmla="*/ 131 w 132"/>
                  <a:gd name="T1" fmla="*/ 0 h 231"/>
                  <a:gd name="T2" fmla="*/ 98 w 132"/>
                  <a:gd name="T3" fmla="*/ 230 h 231"/>
                  <a:gd name="T4" fmla="*/ 19 w 132"/>
                  <a:gd name="T5" fmla="*/ 214 h 231"/>
                  <a:gd name="T6" fmla="*/ 0 w 132"/>
                  <a:gd name="T7" fmla="*/ 0 h 231"/>
                  <a:gd name="T8" fmla="*/ 131 w 132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31"/>
                  <a:gd name="T17" fmla="*/ 132 w 132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31">
                    <a:moveTo>
                      <a:pt x="131" y="0"/>
                    </a:moveTo>
                    <a:lnTo>
                      <a:pt x="98" y="230"/>
                    </a:lnTo>
                    <a:lnTo>
                      <a:pt x="19" y="214"/>
                    </a:lnTo>
                    <a:lnTo>
                      <a:pt x="0" y="0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245"/>
              <p:cNvSpPr>
                <a:spLocks/>
              </p:cNvSpPr>
              <p:nvPr/>
            </p:nvSpPr>
            <p:spPr bwMode="auto">
              <a:xfrm>
                <a:off x="1304" y="2836"/>
                <a:ext cx="165" cy="322"/>
              </a:xfrm>
              <a:custGeom>
                <a:avLst/>
                <a:gdLst>
                  <a:gd name="T0" fmla="*/ 0 w 165"/>
                  <a:gd name="T1" fmla="*/ 0 h 322"/>
                  <a:gd name="T2" fmla="*/ 42 w 165"/>
                  <a:gd name="T3" fmla="*/ 310 h 322"/>
                  <a:gd name="T4" fmla="*/ 122 w 165"/>
                  <a:gd name="T5" fmla="*/ 321 h 322"/>
                  <a:gd name="T6" fmla="*/ 164 w 165"/>
                  <a:gd name="T7" fmla="*/ 0 h 322"/>
                  <a:gd name="T8" fmla="*/ 0 w 165"/>
                  <a:gd name="T9" fmla="*/ 0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322"/>
                  <a:gd name="T17" fmla="*/ 165 w 165"/>
                  <a:gd name="T18" fmla="*/ 322 h 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322">
                    <a:moveTo>
                      <a:pt x="0" y="0"/>
                    </a:moveTo>
                    <a:lnTo>
                      <a:pt x="42" y="310"/>
                    </a:lnTo>
                    <a:lnTo>
                      <a:pt x="122" y="321"/>
                    </a:lnTo>
                    <a:lnTo>
                      <a:pt x="1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Oval 246"/>
              <p:cNvSpPr>
                <a:spLocks noChangeArrowheads="1"/>
              </p:cNvSpPr>
              <p:nvPr/>
            </p:nvSpPr>
            <p:spPr bwMode="auto">
              <a:xfrm>
                <a:off x="1591" y="1723"/>
                <a:ext cx="293" cy="340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Oval 247"/>
              <p:cNvSpPr>
                <a:spLocks noChangeArrowheads="1"/>
              </p:cNvSpPr>
              <p:nvPr/>
            </p:nvSpPr>
            <p:spPr bwMode="auto">
              <a:xfrm>
                <a:off x="1161" y="2171"/>
                <a:ext cx="78" cy="82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Freeform 248"/>
              <p:cNvSpPr>
                <a:spLocks/>
              </p:cNvSpPr>
              <p:nvPr/>
            </p:nvSpPr>
            <p:spPr bwMode="auto">
              <a:xfrm>
                <a:off x="1190" y="2008"/>
                <a:ext cx="960" cy="667"/>
              </a:xfrm>
              <a:custGeom>
                <a:avLst/>
                <a:gdLst>
                  <a:gd name="T0" fmla="*/ 0 w 960"/>
                  <a:gd name="T1" fmla="*/ 249 h 667"/>
                  <a:gd name="T2" fmla="*/ 183 w 960"/>
                  <a:gd name="T3" fmla="*/ 557 h 667"/>
                  <a:gd name="T4" fmla="*/ 421 w 960"/>
                  <a:gd name="T5" fmla="*/ 666 h 667"/>
                  <a:gd name="T6" fmla="*/ 959 w 960"/>
                  <a:gd name="T7" fmla="*/ 448 h 667"/>
                  <a:gd name="T8" fmla="*/ 846 w 960"/>
                  <a:gd name="T9" fmla="*/ 28 h 667"/>
                  <a:gd name="T10" fmla="*/ 831 w 960"/>
                  <a:gd name="T11" fmla="*/ 5 h 667"/>
                  <a:gd name="T12" fmla="*/ 807 w 960"/>
                  <a:gd name="T13" fmla="*/ 0 h 667"/>
                  <a:gd name="T14" fmla="*/ 352 w 960"/>
                  <a:gd name="T15" fmla="*/ 124 h 667"/>
                  <a:gd name="T16" fmla="*/ 329 w 960"/>
                  <a:gd name="T17" fmla="*/ 138 h 667"/>
                  <a:gd name="T18" fmla="*/ 314 w 960"/>
                  <a:gd name="T19" fmla="*/ 168 h 667"/>
                  <a:gd name="T20" fmla="*/ 257 w 960"/>
                  <a:gd name="T21" fmla="*/ 396 h 667"/>
                  <a:gd name="T22" fmla="*/ 57 w 960"/>
                  <a:gd name="T23" fmla="*/ 197 h 667"/>
                  <a:gd name="T24" fmla="*/ 0 w 960"/>
                  <a:gd name="T25" fmla="*/ 249 h 6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60"/>
                  <a:gd name="T40" fmla="*/ 0 h 667"/>
                  <a:gd name="T41" fmla="*/ 960 w 960"/>
                  <a:gd name="T42" fmla="*/ 667 h 6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60" h="667">
                    <a:moveTo>
                      <a:pt x="0" y="249"/>
                    </a:moveTo>
                    <a:lnTo>
                      <a:pt x="183" y="557"/>
                    </a:lnTo>
                    <a:lnTo>
                      <a:pt x="421" y="666"/>
                    </a:lnTo>
                    <a:lnTo>
                      <a:pt x="959" y="448"/>
                    </a:lnTo>
                    <a:lnTo>
                      <a:pt x="846" y="28"/>
                    </a:lnTo>
                    <a:lnTo>
                      <a:pt x="831" y="5"/>
                    </a:lnTo>
                    <a:lnTo>
                      <a:pt x="807" y="0"/>
                    </a:lnTo>
                    <a:lnTo>
                      <a:pt x="352" y="124"/>
                    </a:lnTo>
                    <a:lnTo>
                      <a:pt x="329" y="138"/>
                    </a:lnTo>
                    <a:lnTo>
                      <a:pt x="314" y="168"/>
                    </a:lnTo>
                    <a:lnTo>
                      <a:pt x="257" y="396"/>
                    </a:lnTo>
                    <a:lnTo>
                      <a:pt x="57" y="197"/>
                    </a:lnTo>
                    <a:lnTo>
                      <a:pt x="0" y="249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8" name="Group 249"/>
            <p:cNvGrpSpPr>
              <a:grpSpLocks/>
            </p:cNvGrpSpPr>
            <p:nvPr/>
          </p:nvGrpSpPr>
          <p:grpSpPr bwMode="auto">
            <a:xfrm>
              <a:off x="1206" y="2002"/>
              <a:ext cx="1013" cy="1289"/>
              <a:chOff x="1206" y="2002"/>
              <a:chExt cx="1013" cy="1289"/>
            </a:xfrm>
          </p:grpSpPr>
          <p:sp>
            <p:nvSpPr>
              <p:cNvPr id="1187" name="Freeform 250"/>
              <p:cNvSpPr>
                <a:spLocks/>
              </p:cNvSpPr>
              <p:nvPr/>
            </p:nvSpPr>
            <p:spPr bwMode="auto">
              <a:xfrm>
                <a:off x="1631" y="3102"/>
                <a:ext cx="66" cy="189"/>
              </a:xfrm>
              <a:custGeom>
                <a:avLst/>
                <a:gdLst>
                  <a:gd name="T0" fmla="*/ 32 w 66"/>
                  <a:gd name="T1" fmla="*/ 0 h 189"/>
                  <a:gd name="T2" fmla="*/ 0 w 66"/>
                  <a:gd name="T3" fmla="*/ 188 h 189"/>
                  <a:gd name="T4" fmla="*/ 65 w 66"/>
                  <a:gd name="T5" fmla="*/ 188 h 189"/>
                  <a:gd name="T6" fmla="*/ 32 w 66"/>
                  <a:gd name="T7" fmla="*/ 0 h 1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189"/>
                  <a:gd name="T14" fmla="*/ 66 w 66"/>
                  <a:gd name="T15" fmla="*/ 189 h 1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189">
                    <a:moveTo>
                      <a:pt x="32" y="0"/>
                    </a:moveTo>
                    <a:lnTo>
                      <a:pt x="0" y="188"/>
                    </a:lnTo>
                    <a:lnTo>
                      <a:pt x="65" y="188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7F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Freeform 251"/>
              <p:cNvSpPr>
                <a:spLocks/>
              </p:cNvSpPr>
              <p:nvPr/>
            </p:nvSpPr>
            <p:spPr bwMode="auto">
              <a:xfrm>
                <a:off x="1500" y="2911"/>
                <a:ext cx="295" cy="267"/>
              </a:xfrm>
              <a:custGeom>
                <a:avLst/>
                <a:gdLst>
                  <a:gd name="T0" fmla="*/ 0 w 295"/>
                  <a:gd name="T1" fmla="*/ 39 h 267"/>
                  <a:gd name="T2" fmla="*/ 131 w 295"/>
                  <a:gd name="T3" fmla="*/ 76 h 267"/>
                  <a:gd name="T4" fmla="*/ 294 w 295"/>
                  <a:gd name="T5" fmla="*/ 0 h 267"/>
                  <a:gd name="T6" fmla="*/ 228 w 295"/>
                  <a:gd name="T7" fmla="*/ 266 h 267"/>
                  <a:gd name="T8" fmla="*/ 98 w 295"/>
                  <a:gd name="T9" fmla="*/ 266 h 267"/>
                  <a:gd name="T10" fmla="*/ 0 w 295"/>
                  <a:gd name="T11" fmla="*/ 39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5"/>
                  <a:gd name="T19" fmla="*/ 0 h 267"/>
                  <a:gd name="T20" fmla="*/ 295 w 295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5" h="267">
                    <a:moveTo>
                      <a:pt x="0" y="39"/>
                    </a:moveTo>
                    <a:lnTo>
                      <a:pt x="131" y="76"/>
                    </a:lnTo>
                    <a:lnTo>
                      <a:pt x="294" y="0"/>
                    </a:lnTo>
                    <a:lnTo>
                      <a:pt x="228" y="266"/>
                    </a:lnTo>
                    <a:lnTo>
                      <a:pt x="98" y="266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89" name="Group 252"/>
              <p:cNvGrpSpPr>
                <a:grpSpLocks/>
              </p:cNvGrpSpPr>
              <p:nvPr/>
            </p:nvGrpSpPr>
            <p:grpSpPr bwMode="auto">
              <a:xfrm>
                <a:off x="1206" y="2002"/>
                <a:ext cx="1013" cy="1024"/>
                <a:chOff x="1206" y="2002"/>
                <a:chExt cx="1013" cy="1024"/>
              </a:xfrm>
            </p:grpSpPr>
            <p:sp>
              <p:nvSpPr>
                <p:cNvPr id="1192" name="Freeform 253"/>
                <p:cNvSpPr>
                  <a:spLocks/>
                </p:cNvSpPr>
                <p:nvPr/>
              </p:nvSpPr>
              <p:spPr bwMode="auto">
                <a:xfrm>
                  <a:off x="1206" y="2457"/>
                  <a:ext cx="491" cy="229"/>
                </a:xfrm>
                <a:custGeom>
                  <a:avLst/>
                  <a:gdLst>
                    <a:gd name="T0" fmla="*/ 0 w 491"/>
                    <a:gd name="T1" fmla="*/ 38 h 229"/>
                    <a:gd name="T2" fmla="*/ 392 w 491"/>
                    <a:gd name="T3" fmla="*/ 228 h 229"/>
                    <a:gd name="T4" fmla="*/ 490 w 491"/>
                    <a:gd name="T5" fmla="*/ 153 h 229"/>
                    <a:gd name="T6" fmla="*/ 130 w 491"/>
                    <a:gd name="T7" fmla="*/ 0 h 229"/>
                    <a:gd name="T8" fmla="*/ 0 w 491"/>
                    <a:gd name="T9" fmla="*/ 38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229"/>
                    <a:gd name="T17" fmla="*/ 491 w 491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229">
                      <a:moveTo>
                        <a:pt x="0" y="38"/>
                      </a:moveTo>
                      <a:lnTo>
                        <a:pt x="392" y="228"/>
                      </a:lnTo>
                      <a:lnTo>
                        <a:pt x="490" y="153"/>
                      </a:lnTo>
                      <a:lnTo>
                        <a:pt x="130" y="0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Freeform 254"/>
                <p:cNvSpPr>
                  <a:spLocks/>
                </p:cNvSpPr>
                <p:nvPr/>
              </p:nvSpPr>
              <p:spPr bwMode="auto">
                <a:xfrm>
                  <a:off x="1696" y="2002"/>
                  <a:ext cx="523" cy="152"/>
                </a:xfrm>
                <a:custGeom>
                  <a:avLst/>
                  <a:gdLst>
                    <a:gd name="T0" fmla="*/ 0 w 523"/>
                    <a:gd name="T1" fmla="*/ 113 h 152"/>
                    <a:gd name="T2" fmla="*/ 457 w 523"/>
                    <a:gd name="T3" fmla="*/ 0 h 152"/>
                    <a:gd name="T4" fmla="*/ 522 w 523"/>
                    <a:gd name="T5" fmla="*/ 38 h 152"/>
                    <a:gd name="T6" fmla="*/ 98 w 523"/>
                    <a:gd name="T7" fmla="*/ 151 h 152"/>
                    <a:gd name="T8" fmla="*/ 0 w 523"/>
                    <a:gd name="T9" fmla="*/ 11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3"/>
                    <a:gd name="T16" fmla="*/ 0 h 152"/>
                    <a:gd name="T17" fmla="*/ 523 w 523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3" h="152">
                      <a:moveTo>
                        <a:pt x="0" y="113"/>
                      </a:moveTo>
                      <a:lnTo>
                        <a:pt x="457" y="0"/>
                      </a:lnTo>
                      <a:lnTo>
                        <a:pt x="522" y="38"/>
                      </a:lnTo>
                      <a:lnTo>
                        <a:pt x="98" y="151"/>
                      </a:lnTo>
                      <a:lnTo>
                        <a:pt x="0" y="113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255"/>
                <p:cNvSpPr>
                  <a:spLocks/>
                </p:cNvSpPr>
                <p:nvPr/>
              </p:nvSpPr>
              <p:spPr bwMode="auto">
                <a:xfrm>
                  <a:off x="1631" y="2040"/>
                  <a:ext cx="588" cy="986"/>
                </a:xfrm>
                <a:custGeom>
                  <a:avLst/>
                  <a:gdLst>
                    <a:gd name="T0" fmla="*/ 163 w 588"/>
                    <a:gd name="T1" fmla="*/ 114 h 986"/>
                    <a:gd name="T2" fmla="*/ 587 w 588"/>
                    <a:gd name="T3" fmla="*/ 0 h 986"/>
                    <a:gd name="T4" fmla="*/ 456 w 588"/>
                    <a:gd name="T5" fmla="*/ 796 h 986"/>
                    <a:gd name="T6" fmla="*/ 0 w 588"/>
                    <a:gd name="T7" fmla="*/ 985 h 986"/>
                    <a:gd name="T8" fmla="*/ 163 w 588"/>
                    <a:gd name="T9" fmla="*/ 114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8"/>
                    <a:gd name="T16" fmla="*/ 0 h 986"/>
                    <a:gd name="T17" fmla="*/ 588 w 588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8" h="986">
                      <a:moveTo>
                        <a:pt x="163" y="114"/>
                      </a:moveTo>
                      <a:lnTo>
                        <a:pt x="587" y="0"/>
                      </a:lnTo>
                      <a:lnTo>
                        <a:pt x="456" y="796"/>
                      </a:lnTo>
                      <a:lnTo>
                        <a:pt x="0" y="985"/>
                      </a:lnTo>
                      <a:lnTo>
                        <a:pt x="163" y="114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Freeform 256"/>
                <p:cNvSpPr>
                  <a:spLocks/>
                </p:cNvSpPr>
                <p:nvPr/>
              </p:nvSpPr>
              <p:spPr bwMode="auto">
                <a:xfrm>
                  <a:off x="1206" y="2115"/>
                  <a:ext cx="589" cy="911"/>
                </a:xfrm>
                <a:custGeom>
                  <a:avLst/>
                  <a:gdLst>
                    <a:gd name="T0" fmla="*/ 490 w 589"/>
                    <a:gd name="T1" fmla="*/ 0 h 911"/>
                    <a:gd name="T2" fmla="*/ 588 w 589"/>
                    <a:gd name="T3" fmla="*/ 38 h 911"/>
                    <a:gd name="T4" fmla="*/ 425 w 589"/>
                    <a:gd name="T5" fmla="*/ 910 h 911"/>
                    <a:gd name="T6" fmla="*/ 33 w 589"/>
                    <a:gd name="T7" fmla="*/ 796 h 911"/>
                    <a:gd name="T8" fmla="*/ 0 w 589"/>
                    <a:gd name="T9" fmla="*/ 379 h 911"/>
                    <a:gd name="T10" fmla="*/ 392 w 589"/>
                    <a:gd name="T11" fmla="*/ 569 h 911"/>
                    <a:gd name="T12" fmla="*/ 490 w 589"/>
                    <a:gd name="T13" fmla="*/ 0 h 9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89"/>
                    <a:gd name="T22" fmla="*/ 0 h 911"/>
                    <a:gd name="T23" fmla="*/ 589 w 589"/>
                    <a:gd name="T24" fmla="*/ 911 h 9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89" h="911">
                      <a:moveTo>
                        <a:pt x="490" y="0"/>
                      </a:moveTo>
                      <a:lnTo>
                        <a:pt x="588" y="38"/>
                      </a:lnTo>
                      <a:lnTo>
                        <a:pt x="425" y="910"/>
                      </a:lnTo>
                      <a:lnTo>
                        <a:pt x="33" y="796"/>
                      </a:lnTo>
                      <a:lnTo>
                        <a:pt x="0" y="379"/>
                      </a:lnTo>
                      <a:lnTo>
                        <a:pt x="392" y="569"/>
                      </a:lnTo>
                      <a:lnTo>
                        <a:pt x="490" y="0"/>
                      </a:lnTo>
                    </a:path>
                  </a:pathLst>
                </a:custGeom>
                <a:solidFill>
                  <a:srgbClr val="7F7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90" name="Freeform 257"/>
              <p:cNvSpPr>
                <a:spLocks/>
              </p:cNvSpPr>
              <p:nvPr/>
            </p:nvSpPr>
            <p:spPr bwMode="auto">
              <a:xfrm>
                <a:off x="1370" y="3177"/>
                <a:ext cx="359" cy="78"/>
              </a:xfrm>
              <a:custGeom>
                <a:avLst/>
                <a:gdLst>
                  <a:gd name="T0" fmla="*/ 358 w 359"/>
                  <a:gd name="T1" fmla="*/ 0 h 78"/>
                  <a:gd name="T2" fmla="*/ 228 w 359"/>
                  <a:gd name="T3" fmla="*/ 0 h 78"/>
                  <a:gd name="T4" fmla="*/ 98 w 359"/>
                  <a:gd name="T5" fmla="*/ 39 h 78"/>
                  <a:gd name="T6" fmla="*/ 0 w 359"/>
                  <a:gd name="T7" fmla="*/ 77 h 78"/>
                  <a:gd name="T8" fmla="*/ 65 w 359"/>
                  <a:gd name="T9" fmla="*/ 77 h 78"/>
                  <a:gd name="T10" fmla="*/ 164 w 359"/>
                  <a:gd name="T11" fmla="*/ 39 h 78"/>
                  <a:gd name="T12" fmla="*/ 293 w 359"/>
                  <a:gd name="T13" fmla="*/ 0 h 78"/>
                  <a:gd name="T14" fmla="*/ 228 w 359"/>
                  <a:gd name="T15" fmla="*/ 0 h 78"/>
                  <a:gd name="T16" fmla="*/ 358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358" y="0"/>
                    </a:moveTo>
                    <a:lnTo>
                      <a:pt x="228" y="0"/>
                    </a:lnTo>
                    <a:lnTo>
                      <a:pt x="98" y="39"/>
                    </a:lnTo>
                    <a:lnTo>
                      <a:pt x="0" y="77"/>
                    </a:lnTo>
                    <a:lnTo>
                      <a:pt x="65" y="77"/>
                    </a:lnTo>
                    <a:lnTo>
                      <a:pt x="164" y="39"/>
                    </a:lnTo>
                    <a:lnTo>
                      <a:pt x="293" y="0"/>
                    </a:lnTo>
                    <a:lnTo>
                      <a:pt x="228" y="0"/>
                    </a:lnTo>
                    <a:lnTo>
                      <a:pt x="358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258"/>
              <p:cNvSpPr>
                <a:spLocks/>
              </p:cNvSpPr>
              <p:nvPr/>
            </p:nvSpPr>
            <p:spPr bwMode="auto">
              <a:xfrm>
                <a:off x="1599" y="3177"/>
                <a:ext cx="359" cy="78"/>
              </a:xfrm>
              <a:custGeom>
                <a:avLst/>
                <a:gdLst>
                  <a:gd name="T0" fmla="*/ 0 w 359"/>
                  <a:gd name="T1" fmla="*/ 0 h 78"/>
                  <a:gd name="T2" fmla="*/ 130 w 359"/>
                  <a:gd name="T3" fmla="*/ 0 h 78"/>
                  <a:gd name="T4" fmla="*/ 260 w 359"/>
                  <a:gd name="T5" fmla="*/ 39 h 78"/>
                  <a:gd name="T6" fmla="*/ 358 w 359"/>
                  <a:gd name="T7" fmla="*/ 77 h 78"/>
                  <a:gd name="T8" fmla="*/ 293 w 359"/>
                  <a:gd name="T9" fmla="*/ 77 h 78"/>
                  <a:gd name="T10" fmla="*/ 195 w 359"/>
                  <a:gd name="T11" fmla="*/ 39 h 78"/>
                  <a:gd name="T12" fmla="*/ 65 w 359"/>
                  <a:gd name="T13" fmla="*/ 0 h 78"/>
                  <a:gd name="T14" fmla="*/ 130 w 359"/>
                  <a:gd name="T15" fmla="*/ 0 h 78"/>
                  <a:gd name="T16" fmla="*/ 0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0" y="0"/>
                    </a:moveTo>
                    <a:lnTo>
                      <a:pt x="130" y="0"/>
                    </a:lnTo>
                    <a:lnTo>
                      <a:pt x="260" y="39"/>
                    </a:lnTo>
                    <a:lnTo>
                      <a:pt x="358" y="77"/>
                    </a:lnTo>
                    <a:lnTo>
                      <a:pt x="293" y="77"/>
                    </a:lnTo>
                    <a:lnTo>
                      <a:pt x="195" y="39"/>
                    </a:lnTo>
                    <a:lnTo>
                      <a:pt x="65" y="0"/>
                    </a:lnTo>
                    <a:lnTo>
                      <a:pt x="1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9" name="Freeform 259"/>
            <p:cNvSpPr>
              <a:spLocks/>
            </p:cNvSpPr>
            <p:nvPr/>
          </p:nvSpPr>
          <p:spPr bwMode="auto">
            <a:xfrm>
              <a:off x="1546" y="1542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0 h 6"/>
                <a:gd name="T4" fmla="*/ 8 w 9"/>
                <a:gd name="T5" fmla="*/ 0 h 6"/>
                <a:gd name="T6" fmla="*/ 8 w 9"/>
                <a:gd name="T7" fmla="*/ 5 h 6"/>
                <a:gd name="T8" fmla="*/ 0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0" y="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60"/>
            <p:cNvSpPr>
              <a:spLocks/>
            </p:cNvSpPr>
            <p:nvPr/>
          </p:nvSpPr>
          <p:spPr bwMode="auto">
            <a:xfrm>
              <a:off x="1492" y="1543"/>
              <a:ext cx="8" cy="6"/>
            </a:xfrm>
            <a:custGeom>
              <a:avLst/>
              <a:gdLst>
                <a:gd name="T0" fmla="*/ 0 w 8"/>
                <a:gd name="T1" fmla="*/ 5 h 6"/>
                <a:gd name="T2" fmla="*/ 2 w 8"/>
                <a:gd name="T3" fmla="*/ 5 h 6"/>
                <a:gd name="T4" fmla="*/ 7 w 8"/>
                <a:gd name="T5" fmla="*/ 5 h 6"/>
                <a:gd name="T6" fmla="*/ 7 w 8"/>
                <a:gd name="T7" fmla="*/ 0 h 6"/>
                <a:gd name="T8" fmla="*/ 2 w 8"/>
                <a:gd name="T9" fmla="*/ 0 h 6"/>
                <a:gd name="T10" fmla="*/ 0 w 8"/>
                <a:gd name="T11" fmla="*/ 0 h 6"/>
                <a:gd name="T12" fmla="*/ 0 w 8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5"/>
                  </a:moveTo>
                  <a:lnTo>
                    <a:pt x="2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261"/>
            <p:cNvSpPr>
              <a:spLocks/>
            </p:cNvSpPr>
            <p:nvPr/>
          </p:nvSpPr>
          <p:spPr bwMode="auto">
            <a:xfrm>
              <a:off x="1437" y="1546"/>
              <a:ext cx="8" cy="6"/>
            </a:xfrm>
            <a:custGeom>
              <a:avLst/>
              <a:gdLst>
                <a:gd name="T0" fmla="*/ 0 w 8"/>
                <a:gd name="T1" fmla="*/ 5 h 6"/>
                <a:gd name="T2" fmla="*/ 0 w 8"/>
                <a:gd name="T3" fmla="*/ 0 h 6"/>
                <a:gd name="T4" fmla="*/ 7 w 8"/>
                <a:gd name="T5" fmla="*/ 0 h 6"/>
                <a:gd name="T6" fmla="*/ 7 w 8"/>
                <a:gd name="T7" fmla="*/ 5 h 6"/>
                <a:gd name="T8" fmla="*/ 0 w 8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0" y="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262"/>
            <p:cNvSpPr>
              <a:spLocks/>
            </p:cNvSpPr>
            <p:nvPr/>
          </p:nvSpPr>
          <p:spPr bwMode="auto">
            <a:xfrm>
              <a:off x="1380" y="1551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63"/>
            <p:cNvSpPr>
              <a:spLocks/>
            </p:cNvSpPr>
            <p:nvPr/>
          </p:nvSpPr>
          <p:spPr bwMode="auto">
            <a:xfrm>
              <a:off x="1326" y="1558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64"/>
            <p:cNvSpPr>
              <a:spLocks/>
            </p:cNvSpPr>
            <p:nvPr/>
          </p:nvSpPr>
          <p:spPr bwMode="auto">
            <a:xfrm>
              <a:off x="1272" y="1566"/>
              <a:ext cx="11" cy="7"/>
            </a:xfrm>
            <a:custGeom>
              <a:avLst/>
              <a:gdLst>
                <a:gd name="T0" fmla="*/ 2 w 11"/>
                <a:gd name="T1" fmla="*/ 6 h 7"/>
                <a:gd name="T2" fmla="*/ 0 w 11"/>
                <a:gd name="T3" fmla="*/ 2 h 7"/>
                <a:gd name="T4" fmla="*/ 8 w 11"/>
                <a:gd name="T5" fmla="*/ 0 h 7"/>
                <a:gd name="T6" fmla="*/ 10 w 11"/>
                <a:gd name="T7" fmla="*/ 5 h 7"/>
                <a:gd name="T8" fmla="*/ 2 w 1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2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65"/>
            <p:cNvSpPr>
              <a:spLocks/>
            </p:cNvSpPr>
            <p:nvPr/>
          </p:nvSpPr>
          <p:spPr bwMode="auto">
            <a:xfrm>
              <a:off x="1218" y="1577"/>
              <a:ext cx="12" cy="7"/>
            </a:xfrm>
            <a:custGeom>
              <a:avLst/>
              <a:gdLst>
                <a:gd name="T0" fmla="*/ 3 w 12"/>
                <a:gd name="T1" fmla="*/ 6 h 7"/>
                <a:gd name="T2" fmla="*/ 0 w 12"/>
                <a:gd name="T3" fmla="*/ 2 h 7"/>
                <a:gd name="T4" fmla="*/ 8 w 12"/>
                <a:gd name="T5" fmla="*/ 0 h 7"/>
                <a:gd name="T6" fmla="*/ 11 w 12"/>
                <a:gd name="T7" fmla="*/ 5 h 7"/>
                <a:gd name="T8" fmla="*/ 3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66"/>
            <p:cNvSpPr>
              <a:spLocks/>
            </p:cNvSpPr>
            <p:nvPr/>
          </p:nvSpPr>
          <p:spPr bwMode="auto">
            <a:xfrm>
              <a:off x="1166" y="1589"/>
              <a:ext cx="11" cy="8"/>
            </a:xfrm>
            <a:custGeom>
              <a:avLst/>
              <a:gdLst>
                <a:gd name="T0" fmla="*/ 2 w 11"/>
                <a:gd name="T1" fmla="*/ 7 h 8"/>
                <a:gd name="T2" fmla="*/ 0 w 11"/>
                <a:gd name="T3" fmla="*/ 2 h 8"/>
                <a:gd name="T4" fmla="*/ 8 w 11"/>
                <a:gd name="T5" fmla="*/ 0 h 8"/>
                <a:gd name="T6" fmla="*/ 10 w 11"/>
                <a:gd name="T7" fmla="*/ 5 h 8"/>
                <a:gd name="T8" fmla="*/ 2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7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67"/>
            <p:cNvSpPr>
              <a:spLocks/>
            </p:cNvSpPr>
            <p:nvPr/>
          </p:nvSpPr>
          <p:spPr bwMode="auto">
            <a:xfrm>
              <a:off x="1112" y="1603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12 w 13"/>
                <a:gd name="T3" fmla="*/ 6 h 9"/>
                <a:gd name="T4" fmla="*/ 9 w 13"/>
                <a:gd name="T5" fmla="*/ 0 h 9"/>
                <a:gd name="T6" fmla="*/ 8 w 13"/>
                <a:gd name="T7" fmla="*/ 1 h 9"/>
                <a:gd name="T8" fmla="*/ 0 w 13"/>
                <a:gd name="T9" fmla="*/ 2 h 9"/>
                <a:gd name="T10" fmla="*/ 4 w 13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4" y="8"/>
                  </a:moveTo>
                  <a:lnTo>
                    <a:pt x="12" y="6"/>
                  </a:lnTo>
                  <a:lnTo>
                    <a:pt x="9" y="0"/>
                  </a:lnTo>
                  <a:lnTo>
                    <a:pt x="8" y="1"/>
                  </a:lnTo>
                  <a:lnTo>
                    <a:pt x="0" y="2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68"/>
            <p:cNvSpPr>
              <a:spLocks/>
            </p:cNvSpPr>
            <p:nvPr/>
          </p:nvSpPr>
          <p:spPr bwMode="auto">
            <a:xfrm>
              <a:off x="1062" y="1619"/>
              <a:ext cx="13" cy="9"/>
            </a:xfrm>
            <a:custGeom>
              <a:avLst/>
              <a:gdLst>
                <a:gd name="T0" fmla="*/ 3 w 13"/>
                <a:gd name="T1" fmla="*/ 8 h 9"/>
                <a:gd name="T2" fmla="*/ 7 w 13"/>
                <a:gd name="T3" fmla="*/ 7 h 9"/>
                <a:gd name="T4" fmla="*/ 12 w 13"/>
                <a:gd name="T5" fmla="*/ 6 h 9"/>
                <a:gd name="T6" fmla="*/ 9 w 13"/>
                <a:gd name="T7" fmla="*/ 0 h 9"/>
                <a:gd name="T8" fmla="*/ 3 w 13"/>
                <a:gd name="T9" fmla="*/ 2 h 9"/>
                <a:gd name="T10" fmla="*/ 0 w 13"/>
                <a:gd name="T11" fmla="*/ 2 h 9"/>
                <a:gd name="T12" fmla="*/ 3 w 13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3" y="8"/>
                  </a:moveTo>
                  <a:lnTo>
                    <a:pt x="7" y="7"/>
                  </a:lnTo>
                  <a:lnTo>
                    <a:pt x="12" y="6"/>
                  </a:lnTo>
                  <a:lnTo>
                    <a:pt x="9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69"/>
            <p:cNvSpPr>
              <a:spLocks/>
            </p:cNvSpPr>
            <p:nvPr/>
          </p:nvSpPr>
          <p:spPr bwMode="auto">
            <a:xfrm>
              <a:off x="1012" y="1637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0 w 13"/>
                <a:gd name="T3" fmla="*/ 2 h 9"/>
                <a:gd name="T4" fmla="*/ 9 w 13"/>
                <a:gd name="T5" fmla="*/ 0 h 9"/>
                <a:gd name="T6" fmla="*/ 12 w 13"/>
                <a:gd name="T7" fmla="*/ 6 h 9"/>
                <a:gd name="T8" fmla="*/ 4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4" y="8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" y="6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70"/>
            <p:cNvSpPr>
              <a:spLocks/>
            </p:cNvSpPr>
            <p:nvPr/>
          </p:nvSpPr>
          <p:spPr bwMode="auto">
            <a:xfrm>
              <a:off x="964" y="1656"/>
              <a:ext cx="13" cy="10"/>
            </a:xfrm>
            <a:custGeom>
              <a:avLst/>
              <a:gdLst>
                <a:gd name="T0" fmla="*/ 4 w 13"/>
                <a:gd name="T1" fmla="*/ 9 h 10"/>
                <a:gd name="T2" fmla="*/ 0 w 13"/>
                <a:gd name="T3" fmla="*/ 3 h 10"/>
                <a:gd name="T4" fmla="*/ 8 w 13"/>
                <a:gd name="T5" fmla="*/ 0 h 10"/>
                <a:gd name="T6" fmla="*/ 12 w 13"/>
                <a:gd name="T7" fmla="*/ 6 h 10"/>
                <a:gd name="T8" fmla="*/ 4 w 13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4" y="9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2" y="6"/>
                  </a:lnTo>
                  <a:lnTo>
                    <a:pt x="4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71"/>
            <p:cNvSpPr>
              <a:spLocks/>
            </p:cNvSpPr>
            <p:nvPr/>
          </p:nvSpPr>
          <p:spPr bwMode="auto">
            <a:xfrm>
              <a:off x="915" y="1678"/>
              <a:ext cx="15" cy="8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3 h 8"/>
                <a:gd name="T4" fmla="*/ 8 w 15"/>
                <a:gd name="T5" fmla="*/ 0 h 8"/>
                <a:gd name="T6" fmla="*/ 14 w 15"/>
                <a:gd name="T7" fmla="*/ 4 h 8"/>
                <a:gd name="T8" fmla="*/ 6 w 15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6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4" y="4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72"/>
            <p:cNvSpPr>
              <a:spLocks/>
            </p:cNvSpPr>
            <p:nvPr/>
          </p:nvSpPr>
          <p:spPr bwMode="auto">
            <a:xfrm>
              <a:off x="869" y="1700"/>
              <a:ext cx="14" cy="8"/>
            </a:xfrm>
            <a:custGeom>
              <a:avLst/>
              <a:gdLst>
                <a:gd name="T0" fmla="*/ 5 w 14"/>
                <a:gd name="T1" fmla="*/ 7 h 8"/>
                <a:gd name="T2" fmla="*/ 0 w 14"/>
                <a:gd name="T3" fmla="*/ 3 h 8"/>
                <a:gd name="T4" fmla="*/ 8 w 14"/>
                <a:gd name="T5" fmla="*/ 0 h 8"/>
                <a:gd name="T6" fmla="*/ 13 w 14"/>
                <a:gd name="T7" fmla="*/ 4 h 8"/>
                <a:gd name="T8" fmla="*/ 5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5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273"/>
            <p:cNvSpPr>
              <a:spLocks/>
            </p:cNvSpPr>
            <p:nvPr/>
          </p:nvSpPr>
          <p:spPr bwMode="auto">
            <a:xfrm>
              <a:off x="824" y="1724"/>
              <a:ext cx="14" cy="9"/>
            </a:xfrm>
            <a:custGeom>
              <a:avLst/>
              <a:gdLst>
                <a:gd name="T0" fmla="*/ 5 w 14"/>
                <a:gd name="T1" fmla="*/ 8 h 9"/>
                <a:gd name="T2" fmla="*/ 0 w 14"/>
                <a:gd name="T3" fmla="*/ 3 h 9"/>
                <a:gd name="T4" fmla="*/ 8 w 14"/>
                <a:gd name="T5" fmla="*/ 0 h 9"/>
                <a:gd name="T6" fmla="*/ 13 w 14"/>
                <a:gd name="T7" fmla="*/ 5 h 9"/>
                <a:gd name="T8" fmla="*/ 5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8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  <a:lnTo>
                    <a:pt x="5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274"/>
            <p:cNvSpPr>
              <a:spLocks/>
            </p:cNvSpPr>
            <p:nvPr/>
          </p:nvSpPr>
          <p:spPr bwMode="auto">
            <a:xfrm>
              <a:off x="781" y="1749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0 w 14"/>
                <a:gd name="T3" fmla="*/ 3 h 9"/>
                <a:gd name="T4" fmla="*/ 7 w 14"/>
                <a:gd name="T5" fmla="*/ 0 h 9"/>
                <a:gd name="T6" fmla="*/ 13 w 14"/>
                <a:gd name="T7" fmla="*/ 5 h 9"/>
                <a:gd name="T8" fmla="*/ 6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3" y="5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75"/>
            <p:cNvSpPr>
              <a:spLocks/>
            </p:cNvSpPr>
            <p:nvPr/>
          </p:nvSpPr>
          <p:spPr bwMode="auto">
            <a:xfrm>
              <a:off x="738" y="1776"/>
              <a:ext cx="15" cy="10"/>
            </a:xfrm>
            <a:custGeom>
              <a:avLst/>
              <a:gdLst>
                <a:gd name="T0" fmla="*/ 7 w 15"/>
                <a:gd name="T1" fmla="*/ 9 h 10"/>
                <a:gd name="T2" fmla="*/ 0 w 15"/>
                <a:gd name="T3" fmla="*/ 4 h 10"/>
                <a:gd name="T4" fmla="*/ 8 w 15"/>
                <a:gd name="T5" fmla="*/ 0 h 10"/>
                <a:gd name="T6" fmla="*/ 14 w 15"/>
                <a:gd name="T7" fmla="*/ 5 h 10"/>
                <a:gd name="T8" fmla="*/ 7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7" y="9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14" y="5"/>
                  </a:lnTo>
                  <a:lnTo>
                    <a:pt x="7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76"/>
            <p:cNvSpPr>
              <a:spLocks/>
            </p:cNvSpPr>
            <p:nvPr/>
          </p:nvSpPr>
          <p:spPr bwMode="auto">
            <a:xfrm>
              <a:off x="698" y="1805"/>
              <a:ext cx="13" cy="8"/>
            </a:xfrm>
            <a:custGeom>
              <a:avLst/>
              <a:gdLst>
                <a:gd name="T0" fmla="*/ 6 w 13"/>
                <a:gd name="T1" fmla="*/ 7 h 8"/>
                <a:gd name="T2" fmla="*/ 0 w 13"/>
                <a:gd name="T3" fmla="*/ 3 h 8"/>
                <a:gd name="T4" fmla="*/ 6 w 13"/>
                <a:gd name="T5" fmla="*/ 0 h 8"/>
                <a:gd name="T6" fmla="*/ 12 w 13"/>
                <a:gd name="T7" fmla="*/ 3 h 8"/>
                <a:gd name="T8" fmla="*/ 6 w 13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6" y="7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2" y="3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77"/>
            <p:cNvSpPr>
              <a:spLocks/>
            </p:cNvSpPr>
            <p:nvPr/>
          </p:nvSpPr>
          <p:spPr bwMode="auto">
            <a:xfrm>
              <a:off x="659" y="1834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10 w 14"/>
                <a:gd name="T3" fmla="*/ 6 h 9"/>
                <a:gd name="T4" fmla="*/ 13 w 14"/>
                <a:gd name="T5" fmla="*/ 3 h 9"/>
                <a:gd name="T6" fmla="*/ 6 w 14"/>
                <a:gd name="T7" fmla="*/ 0 h 9"/>
                <a:gd name="T8" fmla="*/ 3 w 14"/>
                <a:gd name="T9" fmla="*/ 2 h 9"/>
                <a:gd name="T10" fmla="*/ 0 w 14"/>
                <a:gd name="T11" fmla="*/ 4 h 9"/>
                <a:gd name="T12" fmla="*/ 6 w 14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6" y="8"/>
                  </a:moveTo>
                  <a:lnTo>
                    <a:pt x="10" y="6"/>
                  </a:lnTo>
                  <a:lnTo>
                    <a:pt x="13" y="3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278"/>
            <p:cNvSpPr>
              <a:spLocks/>
            </p:cNvSpPr>
            <p:nvPr/>
          </p:nvSpPr>
          <p:spPr bwMode="auto">
            <a:xfrm>
              <a:off x="621" y="1864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8 w 15"/>
                <a:gd name="T3" fmla="*/ 8 h 10"/>
                <a:gd name="T4" fmla="*/ 14 w 15"/>
                <a:gd name="T5" fmla="*/ 4 h 10"/>
                <a:gd name="T6" fmla="*/ 8 w 15"/>
                <a:gd name="T7" fmla="*/ 0 h 10"/>
                <a:gd name="T8" fmla="*/ 0 w 15"/>
                <a:gd name="T9" fmla="*/ 4 h 10"/>
                <a:gd name="T10" fmla="*/ 0 w 15"/>
                <a:gd name="T11" fmla="*/ 5 h 10"/>
                <a:gd name="T12" fmla="*/ 8 w 15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8" y="9"/>
                  </a:moveTo>
                  <a:lnTo>
                    <a:pt x="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279"/>
            <p:cNvSpPr>
              <a:spLocks/>
            </p:cNvSpPr>
            <p:nvPr/>
          </p:nvSpPr>
          <p:spPr bwMode="auto">
            <a:xfrm>
              <a:off x="586" y="1896"/>
              <a:ext cx="16" cy="10"/>
            </a:xfrm>
            <a:custGeom>
              <a:avLst/>
              <a:gdLst>
                <a:gd name="T0" fmla="*/ 9 w 16"/>
                <a:gd name="T1" fmla="*/ 9 h 10"/>
                <a:gd name="T2" fmla="*/ 0 w 16"/>
                <a:gd name="T3" fmla="*/ 5 h 10"/>
                <a:gd name="T4" fmla="*/ 7 w 16"/>
                <a:gd name="T5" fmla="*/ 0 h 10"/>
                <a:gd name="T6" fmla="*/ 15 w 16"/>
                <a:gd name="T7" fmla="*/ 4 h 10"/>
                <a:gd name="T8" fmla="*/ 9 w 16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0"/>
                <a:gd name="T17" fmla="*/ 16 w 1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0">
                  <a:moveTo>
                    <a:pt x="9" y="9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15" y="4"/>
                  </a:lnTo>
                  <a:lnTo>
                    <a:pt x="9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280"/>
            <p:cNvSpPr>
              <a:spLocks/>
            </p:cNvSpPr>
            <p:nvPr/>
          </p:nvSpPr>
          <p:spPr bwMode="auto">
            <a:xfrm>
              <a:off x="552" y="1929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0 w 15"/>
                <a:gd name="T3" fmla="*/ 5 h 10"/>
                <a:gd name="T4" fmla="*/ 6 w 15"/>
                <a:gd name="T5" fmla="*/ 0 h 10"/>
                <a:gd name="T6" fmla="*/ 14 w 15"/>
                <a:gd name="T7" fmla="*/ 4 h 10"/>
                <a:gd name="T8" fmla="*/ 8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8" y="9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281"/>
            <p:cNvSpPr>
              <a:spLocks/>
            </p:cNvSpPr>
            <p:nvPr/>
          </p:nvSpPr>
          <p:spPr bwMode="auto">
            <a:xfrm>
              <a:off x="522" y="1963"/>
              <a:ext cx="13" cy="9"/>
            </a:xfrm>
            <a:custGeom>
              <a:avLst/>
              <a:gdLst>
                <a:gd name="T0" fmla="*/ 7 w 13"/>
                <a:gd name="T1" fmla="*/ 8 h 9"/>
                <a:gd name="T2" fmla="*/ 0 w 13"/>
                <a:gd name="T3" fmla="*/ 5 h 9"/>
                <a:gd name="T4" fmla="*/ 5 w 13"/>
                <a:gd name="T5" fmla="*/ 0 h 9"/>
                <a:gd name="T6" fmla="*/ 12 w 13"/>
                <a:gd name="T7" fmla="*/ 3 h 9"/>
                <a:gd name="T8" fmla="*/ 7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7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282"/>
            <p:cNvSpPr>
              <a:spLocks/>
            </p:cNvSpPr>
            <p:nvPr/>
          </p:nvSpPr>
          <p:spPr bwMode="auto">
            <a:xfrm>
              <a:off x="493" y="1998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283"/>
            <p:cNvSpPr>
              <a:spLocks/>
            </p:cNvSpPr>
            <p:nvPr/>
          </p:nvSpPr>
          <p:spPr bwMode="auto">
            <a:xfrm>
              <a:off x="464" y="2034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284"/>
            <p:cNvSpPr>
              <a:spLocks/>
            </p:cNvSpPr>
            <p:nvPr/>
          </p:nvSpPr>
          <p:spPr bwMode="auto">
            <a:xfrm>
              <a:off x="438" y="2070"/>
              <a:ext cx="14" cy="8"/>
            </a:xfrm>
            <a:custGeom>
              <a:avLst/>
              <a:gdLst>
                <a:gd name="T0" fmla="*/ 9 w 14"/>
                <a:gd name="T1" fmla="*/ 7 h 8"/>
                <a:gd name="T2" fmla="*/ 0 w 14"/>
                <a:gd name="T3" fmla="*/ 5 h 8"/>
                <a:gd name="T4" fmla="*/ 4 w 14"/>
                <a:gd name="T5" fmla="*/ 0 h 8"/>
                <a:gd name="T6" fmla="*/ 13 w 14"/>
                <a:gd name="T7" fmla="*/ 2 h 8"/>
                <a:gd name="T8" fmla="*/ 9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9" y="7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3" y="2"/>
                  </a:lnTo>
                  <a:lnTo>
                    <a:pt x="9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285"/>
            <p:cNvSpPr>
              <a:spLocks/>
            </p:cNvSpPr>
            <p:nvPr/>
          </p:nvSpPr>
          <p:spPr bwMode="auto">
            <a:xfrm>
              <a:off x="413" y="2107"/>
              <a:ext cx="15" cy="9"/>
            </a:xfrm>
            <a:custGeom>
              <a:avLst/>
              <a:gdLst>
                <a:gd name="T0" fmla="*/ 9 w 15"/>
                <a:gd name="T1" fmla="*/ 8 h 9"/>
                <a:gd name="T2" fmla="*/ 12 w 15"/>
                <a:gd name="T3" fmla="*/ 5 h 9"/>
                <a:gd name="T4" fmla="*/ 14 w 15"/>
                <a:gd name="T5" fmla="*/ 3 h 9"/>
                <a:gd name="T6" fmla="*/ 5 w 15"/>
                <a:gd name="T7" fmla="*/ 0 h 9"/>
                <a:gd name="T8" fmla="*/ 3 w 15"/>
                <a:gd name="T9" fmla="*/ 2 h 9"/>
                <a:gd name="T10" fmla="*/ 0 w 15"/>
                <a:gd name="T11" fmla="*/ 6 h 9"/>
                <a:gd name="T12" fmla="*/ 9 w 15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9" y="8"/>
                  </a:moveTo>
                  <a:lnTo>
                    <a:pt x="12" y="5"/>
                  </a:lnTo>
                  <a:lnTo>
                    <a:pt x="14" y="3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286"/>
            <p:cNvSpPr>
              <a:spLocks/>
            </p:cNvSpPr>
            <p:nvPr/>
          </p:nvSpPr>
          <p:spPr bwMode="auto">
            <a:xfrm>
              <a:off x="391" y="2145"/>
              <a:ext cx="14" cy="9"/>
            </a:xfrm>
            <a:custGeom>
              <a:avLst/>
              <a:gdLst>
                <a:gd name="T0" fmla="*/ 9 w 14"/>
                <a:gd name="T1" fmla="*/ 8 h 9"/>
                <a:gd name="T2" fmla="*/ 9 w 14"/>
                <a:gd name="T3" fmla="*/ 8 h 9"/>
                <a:gd name="T4" fmla="*/ 13 w 14"/>
                <a:gd name="T5" fmla="*/ 3 h 9"/>
                <a:gd name="T6" fmla="*/ 4 w 14"/>
                <a:gd name="T7" fmla="*/ 0 h 9"/>
                <a:gd name="T8" fmla="*/ 0 w 14"/>
                <a:gd name="T9" fmla="*/ 6 h 9"/>
                <a:gd name="T10" fmla="*/ 9 w 14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9"/>
                <a:gd name="T20" fmla="*/ 14 w 1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9">
                  <a:moveTo>
                    <a:pt x="9" y="8"/>
                  </a:moveTo>
                  <a:lnTo>
                    <a:pt x="9" y="8"/>
                  </a:lnTo>
                  <a:lnTo>
                    <a:pt x="13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287"/>
            <p:cNvSpPr>
              <a:spLocks/>
            </p:cNvSpPr>
            <p:nvPr/>
          </p:nvSpPr>
          <p:spPr bwMode="auto">
            <a:xfrm>
              <a:off x="372" y="2184"/>
              <a:ext cx="12" cy="9"/>
            </a:xfrm>
            <a:custGeom>
              <a:avLst/>
              <a:gdLst>
                <a:gd name="T0" fmla="*/ 8 w 12"/>
                <a:gd name="T1" fmla="*/ 8 h 9"/>
                <a:gd name="T2" fmla="*/ 0 w 12"/>
                <a:gd name="T3" fmla="*/ 6 h 9"/>
                <a:gd name="T4" fmla="*/ 3 w 12"/>
                <a:gd name="T5" fmla="*/ 0 h 9"/>
                <a:gd name="T6" fmla="*/ 11 w 12"/>
                <a:gd name="T7" fmla="*/ 2 h 9"/>
                <a:gd name="T8" fmla="*/ 8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8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288"/>
            <p:cNvSpPr>
              <a:spLocks/>
            </p:cNvSpPr>
            <p:nvPr/>
          </p:nvSpPr>
          <p:spPr bwMode="auto">
            <a:xfrm>
              <a:off x="355" y="2224"/>
              <a:ext cx="12" cy="7"/>
            </a:xfrm>
            <a:custGeom>
              <a:avLst/>
              <a:gdLst>
                <a:gd name="T0" fmla="*/ 8 w 12"/>
                <a:gd name="T1" fmla="*/ 6 h 7"/>
                <a:gd name="T2" fmla="*/ 0 w 12"/>
                <a:gd name="T3" fmla="*/ 5 h 7"/>
                <a:gd name="T4" fmla="*/ 3 w 12"/>
                <a:gd name="T5" fmla="*/ 0 h 7"/>
                <a:gd name="T6" fmla="*/ 11 w 12"/>
                <a:gd name="T7" fmla="*/ 2 h 7"/>
                <a:gd name="T8" fmla="*/ 8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6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289"/>
            <p:cNvSpPr>
              <a:spLocks/>
            </p:cNvSpPr>
            <p:nvPr/>
          </p:nvSpPr>
          <p:spPr bwMode="auto">
            <a:xfrm>
              <a:off x="340" y="2263"/>
              <a:ext cx="11" cy="8"/>
            </a:xfrm>
            <a:custGeom>
              <a:avLst/>
              <a:gdLst>
                <a:gd name="T0" fmla="*/ 8 w 11"/>
                <a:gd name="T1" fmla="*/ 7 h 8"/>
                <a:gd name="T2" fmla="*/ 0 w 11"/>
                <a:gd name="T3" fmla="*/ 5 h 8"/>
                <a:gd name="T4" fmla="*/ 2 w 11"/>
                <a:gd name="T5" fmla="*/ 0 h 8"/>
                <a:gd name="T6" fmla="*/ 10 w 11"/>
                <a:gd name="T7" fmla="*/ 2 h 8"/>
                <a:gd name="T8" fmla="*/ 8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7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10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90"/>
            <p:cNvSpPr>
              <a:spLocks/>
            </p:cNvSpPr>
            <p:nvPr/>
          </p:nvSpPr>
          <p:spPr bwMode="auto">
            <a:xfrm>
              <a:off x="327" y="2303"/>
              <a:ext cx="10" cy="8"/>
            </a:xfrm>
            <a:custGeom>
              <a:avLst/>
              <a:gdLst>
                <a:gd name="T0" fmla="*/ 8 w 10"/>
                <a:gd name="T1" fmla="*/ 7 h 8"/>
                <a:gd name="T2" fmla="*/ 0 w 10"/>
                <a:gd name="T3" fmla="*/ 5 h 8"/>
                <a:gd name="T4" fmla="*/ 1 w 10"/>
                <a:gd name="T5" fmla="*/ 0 h 8"/>
                <a:gd name="T6" fmla="*/ 9 w 10"/>
                <a:gd name="T7" fmla="*/ 2 h 8"/>
                <a:gd name="T8" fmla="*/ 8 w 10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8"/>
                <a:gd name="T17" fmla="*/ 10 w 1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8">
                  <a:moveTo>
                    <a:pt x="8" y="7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91"/>
            <p:cNvSpPr>
              <a:spLocks/>
            </p:cNvSpPr>
            <p:nvPr/>
          </p:nvSpPr>
          <p:spPr bwMode="auto">
            <a:xfrm>
              <a:off x="316" y="2345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4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292"/>
            <p:cNvSpPr>
              <a:spLocks/>
            </p:cNvSpPr>
            <p:nvPr/>
          </p:nvSpPr>
          <p:spPr bwMode="auto">
            <a:xfrm>
              <a:off x="306" y="2385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8 w 10"/>
                <a:gd name="T3" fmla="*/ 5 h 7"/>
                <a:gd name="T4" fmla="*/ 9 w 10"/>
                <a:gd name="T5" fmla="*/ 1 h 7"/>
                <a:gd name="T6" fmla="*/ 1 w 10"/>
                <a:gd name="T7" fmla="*/ 0 h 7"/>
                <a:gd name="T8" fmla="*/ 0 w 10"/>
                <a:gd name="T9" fmla="*/ 4 h 7"/>
                <a:gd name="T10" fmla="*/ 0 w 10"/>
                <a:gd name="T11" fmla="*/ 6 h 7"/>
                <a:gd name="T12" fmla="*/ 8 w 10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6"/>
                  </a:moveTo>
                  <a:lnTo>
                    <a:pt x="8" y="5"/>
                  </a:lnTo>
                  <a:lnTo>
                    <a:pt x="9" y="1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93"/>
            <p:cNvSpPr>
              <a:spLocks/>
            </p:cNvSpPr>
            <p:nvPr/>
          </p:nvSpPr>
          <p:spPr bwMode="auto">
            <a:xfrm>
              <a:off x="300" y="2426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0 w 10"/>
                <a:gd name="T3" fmla="*/ 6 h 7"/>
                <a:gd name="T4" fmla="*/ 1 w 10"/>
                <a:gd name="T5" fmla="*/ 0 h 7"/>
                <a:gd name="T6" fmla="*/ 9 w 10"/>
                <a:gd name="T7" fmla="*/ 1 h 7"/>
                <a:gd name="T8" fmla="*/ 8 w 10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8" y="6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9" y="1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294"/>
            <p:cNvSpPr>
              <a:spLocks/>
            </p:cNvSpPr>
            <p:nvPr/>
          </p:nvSpPr>
          <p:spPr bwMode="auto">
            <a:xfrm>
              <a:off x="295" y="2468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5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295"/>
            <p:cNvSpPr>
              <a:spLocks/>
            </p:cNvSpPr>
            <p:nvPr/>
          </p:nvSpPr>
          <p:spPr bwMode="auto">
            <a:xfrm>
              <a:off x="294" y="2510"/>
              <a:ext cx="7" cy="5"/>
            </a:xfrm>
            <a:custGeom>
              <a:avLst/>
              <a:gdLst>
                <a:gd name="T0" fmla="*/ 6 w 7"/>
                <a:gd name="T1" fmla="*/ 4 h 5"/>
                <a:gd name="T2" fmla="*/ 0 w 7"/>
                <a:gd name="T3" fmla="*/ 4 h 5"/>
                <a:gd name="T4" fmla="*/ 0 w 7"/>
                <a:gd name="T5" fmla="*/ 0 h 5"/>
                <a:gd name="T6" fmla="*/ 6 w 7"/>
                <a:gd name="T7" fmla="*/ 0 h 5"/>
                <a:gd name="T8" fmla="*/ 6 w 7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6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296"/>
            <p:cNvSpPr>
              <a:spLocks/>
            </p:cNvSpPr>
            <p:nvPr/>
          </p:nvSpPr>
          <p:spPr bwMode="auto">
            <a:xfrm>
              <a:off x="291" y="2551"/>
              <a:ext cx="10" cy="5"/>
            </a:xfrm>
            <a:custGeom>
              <a:avLst/>
              <a:gdLst>
                <a:gd name="T0" fmla="*/ 9 w 10"/>
                <a:gd name="T1" fmla="*/ 4 h 5"/>
                <a:gd name="T2" fmla="*/ 0 w 10"/>
                <a:gd name="T3" fmla="*/ 4 h 5"/>
                <a:gd name="T4" fmla="*/ 0 w 10"/>
                <a:gd name="T5" fmla="*/ 0 h 5"/>
                <a:gd name="T6" fmla="*/ 9 w 10"/>
                <a:gd name="T7" fmla="*/ 0 h 5"/>
                <a:gd name="T8" fmla="*/ 9 w 10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5"/>
                <a:gd name="T17" fmla="*/ 10 w 10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5">
                  <a:moveTo>
                    <a:pt x="9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297"/>
            <p:cNvSpPr>
              <a:spLocks/>
            </p:cNvSpPr>
            <p:nvPr/>
          </p:nvSpPr>
          <p:spPr bwMode="auto">
            <a:xfrm>
              <a:off x="292" y="2592"/>
              <a:ext cx="9" cy="6"/>
            </a:xfrm>
            <a:custGeom>
              <a:avLst/>
              <a:gdLst>
                <a:gd name="T0" fmla="*/ 8 w 9"/>
                <a:gd name="T1" fmla="*/ 5 h 6"/>
                <a:gd name="T2" fmla="*/ 8 w 9"/>
                <a:gd name="T3" fmla="*/ 2 h 6"/>
                <a:gd name="T4" fmla="*/ 8 w 9"/>
                <a:gd name="T5" fmla="*/ 0 h 6"/>
                <a:gd name="T6" fmla="*/ 0 w 9"/>
                <a:gd name="T7" fmla="*/ 0 h 6"/>
                <a:gd name="T8" fmla="*/ 1 w 9"/>
                <a:gd name="T9" fmla="*/ 2 h 6"/>
                <a:gd name="T10" fmla="*/ 1 w 9"/>
                <a:gd name="T11" fmla="*/ 5 h 6"/>
                <a:gd name="T12" fmla="*/ 8 w 9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5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5"/>
                  </a:lnTo>
                  <a:lnTo>
                    <a:pt x="8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298"/>
            <p:cNvSpPr>
              <a:spLocks/>
            </p:cNvSpPr>
            <p:nvPr/>
          </p:nvSpPr>
          <p:spPr bwMode="auto">
            <a:xfrm>
              <a:off x="296" y="2634"/>
              <a:ext cx="9" cy="5"/>
            </a:xfrm>
            <a:custGeom>
              <a:avLst/>
              <a:gdLst>
                <a:gd name="T0" fmla="*/ 8 w 9"/>
                <a:gd name="T1" fmla="*/ 4 h 5"/>
                <a:gd name="T2" fmla="*/ 1 w 9"/>
                <a:gd name="T3" fmla="*/ 4 h 5"/>
                <a:gd name="T4" fmla="*/ 0 w 9"/>
                <a:gd name="T5" fmla="*/ 0 h 5"/>
                <a:gd name="T6" fmla="*/ 7 w 9"/>
                <a:gd name="T7" fmla="*/ 0 h 5"/>
                <a:gd name="T8" fmla="*/ 8 w 9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4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299"/>
            <p:cNvSpPr>
              <a:spLocks/>
            </p:cNvSpPr>
            <p:nvPr/>
          </p:nvSpPr>
          <p:spPr bwMode="auto">
            <a:xfrm>
              <a:off x="303" y="2675"/>
              <a:ext cx="9" cy="6"/>
            </a:xfrm>
            <a:custGeom>
              <a:avLst/>
              <a:gdLst>
                <a:gd name="T0" fmla="*/ 8 w 9"/>
                <a:gd name="T1" fmla="*/ 4 h 6"/>
                <a:gd name="T2" fmla="*/ 1 w 9"/>
                <a:gd name="T3" fmla="*/ 5 h 6"/>
                <a:gd name="T4" fmla="*/ 0 w 9"/>
                <a:gd name="T5" fmla="*/ 0 h 6"/>
                <a:gd name="T6" fmla="*/ 7 w 9"/>
                <a:gd name="T7" fmla="*/ 0 h 6"/>
                <a:gd name="T8" fmla="*/ 8 w 9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4"/>
                  </a:moveTo>
                  <a:lnTo>
                    <a:pt x="1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00"/>
            <p:cNvSpPr>
              <a:spLocks/>
            </p:cNvSpPr>
            <p:nvPr/>
          </p:nvSpPr>
          <p:spPr bwMode="auto">
            <a:xfrm>
              <a:off x="310" y="2715"/>
              <a:ext cx="10" cy="6"/>
            </a:xfrm>
            <a:custGeom>
              <a:avLst/>
              <a:gdLst>
                <a:gd name="T0" fmla="*/ 9 w 10"/>
                <a:gd name="T1" fmla="*/ 5 h 6"/>
                <a:gd name="T2" fmla="*/ 1 w 10"/>
                <a:gd name="T3" fmla="*/ 5 h 6"/>
                <a:gd name="T4" fmla="*/ 0 w 10"/>
                <a:gd name="T5" fmla="*/ 1 h 6"/>
                <a:gd name="T6" fmla="*/ 8 w 10"/>
                <a:gd name="T7" fmla="*/ 0 h 6"/>
                <a:gd name="T8" fmla="*/ 9 w 10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5"/>
                  </a:move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9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01"/>
            <p:cNvSpPr>
              <a:spLocks/>
            </p:cNvSpPr>
            <p:nvPr/>
          </p:nvSpPr>
          <p:spPr bwMode="auto">
            <a:xfrm>
              <a:off x="320" y="2756"/>
              <a:ext cx="11" cy="6"/>
            </a:xfrm>
            <a:custGeom>
              <a:avLst/>
              <a:gdLst>
                <a:gd name="T0" fmla="*/ 10 w 11"/>
                <a:gd name="T1" fmla="*/ 5 h 6"/>
                <a:gd name="T2" fmla="*/ 2 w 11"/>
                <a:gd name="T3" fmla="*/ 5 h 6"/>
                <a:gd name="T4" fmla="*/ 0 w 11"/>
                <a:gd name="T5" fmla="*/ 0 h 6"/>
                <a:gd name="T6" fmla="*/ 8 w 11"/>
                <a:gd name="T7" fmla="*/ 0 h 6"/>
                <a:gd name="T8" fmla="*/ 1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0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302"/>
            <p:cNvSpPr>
              <a:spLocks/>
            </p:cNvSpPr>
            <p:nvPr/>
          </p:nvSpPr>
          <p:spPr bwMode="auto">
            <a:xfrm>
              <a:off x="332" y="2796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303"/>
            <p:cNvSpPr>
              <a:spLocks/>
            </p:cNvSpPr>
            <p:nvPr/>
          </p:nvSpPr>
          <p:spPr bwMode="auto">
            <a:xfrm>
              <a:off x="347" y="2835"/>
              <a:ext cx="12" cy="8"/>
            </a:xfrm>
            <a:custGeom>
              <a:avLst/>
              <a:gdLst>
                <a:gd name="T0" fmla="*/ 11 w 12"/>
                <a:gd name="T1" fmla="*/ 6 h 8"/>
                <a:gd name="T2" fmla="*/ 10 w 12"/>
                <a:gd name="T3" fmla="*/ 2 h 8"/>
                <a:gd name="T4" fmla="*/ 8 w 12"/>
                <a:gd name="T5" fmla="*/ 0 h 8"/>
                <a:gd name="T6" fmla="*/ 0 w 12"/>
                <a:gd name="T7" fmla="*/ 2 h 8"/>
                <a:gd name="T8" fmla="*/ 1 w 12"/>
                <a:gd name="T9" fmla="*/ 4 h 8"/>
                <a:gd name="T10" fmla="*/ 3 w 12"/>
                <a:gd name="T11" fmla="*/ 7 h 8"/>
                <a:gd name="T12" fmla="*/ 11 w 12"/>
                <a:gd name="T13" fmla="*/ 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11" y="6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11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304"/>
            <p:cNvSpPr>
              <a:spLocks/>
            </p:cNvSpPr>
            <p:nvPr/>
          </p:nvSpPr>
          <p:spPr bwMode="auto">
            <a:xfrm>
              <a:off x="364" y="2875"/>
              <a:ext cx="11" cy="8"/>
            </a:xfrm>
            <a:custGeom>
              <a:avLst/>
              <a:gdLst>
                <a:gd name="T0" fmla="*/ 10 w 11"/>
                <a:gd name="T1" fmla="*/ 5 h 8"/>
                <a:gd name="T2" fmla="*/ 2 w 11"/>
                <a:gd name="T3" fmla="*/ 7 h 8"/>
                <a:gd name="T4" fmla="*/ 0 w 11"/>
                <a:gd name="T5" fmla="*/ 2 h 8"/>
                <a:gd name="T6" fmla="*/ 8 w 11"/>
                <a:gd name="T7" fmla="*/ 0 h 8"/>
                <a:gd name="T8" fmla="*/ 10 w 11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10" y="5"/>
                  </a:move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305"/>
            <p:cNvSpPr>
              <a:spLocks/>
            </p:cNvSpPr>
            <p:nvPr/>
          </p:nvSpPr>
          <p:spPr bwMode="auto">
            <a:xfrm>
              <a:off x="382" y="2914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306"/>
            <p:cNvSpPr>
              <a:spLocks/>
            </p:cNvSpPr>
            <p:nvPr/>
          </p:nvSpPr>
          <p:spPr bwMode="auto">
            <a:xfrm>
              <a:off x="403" y="2952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07"/>
            <p:cNvSpPr>
              <a:spLocks/>
            </p:cNvSpPr>
            <p:nvPr/>
          </p:nvSpPr>
          <p:spPr bwMode="auto">
            <a:xfrm>
              <a:off x="426" y="2989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308"/>
            <p:cNvSpPr>
              <a:spLocks/>
            </p:cNvSpPr>
            <p:nvPr/>
          </p:nvSpPr>
          <p:spPr bwMode="auto">
            <a:xfrm>
              <a:off x="451" y="3026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9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309"/>
            <p:cNvSpPr>
              <a:spLocks/>
            </p:cNvSpPr>
            <p:nvPr/>
          </p:nvSpPr>
          <p:spPr bwMode="auto">
            <a:xfrm>
              <a:off x="479" y="3062"/>
              <a:ext cx="12" cy="8"/>
            </a:xfrm>
            <a:custGeom>
              <a:avLst/>
              <a:gdLst>
                <a:gd name="T0" fmla="*/ 11 w 12"/>
                <a:gd name="T1" fmla="*/ 4 h 8"/>
                <a:gd name="T2" fmla="*/ 4 w 12"/>
                <a:gd name="T3" fmla="*/ 7 h 8"/>
                <a:gd name="T4" fmla="*/ 0 w 12"/>
                <a:gd name="T5" fmla="*/ 3 h 8"/>
                <a:gd name="T6" fmla="*/ 7 w 12"/>
                <a:gd name="T7" fmla="*/ 0 h 8"/>
                <a:gd name="T8" fmla="*/ 11 w 12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4"/>
                  </a:moveTo>
                  <a:lnTo>
                    <a:pt x="4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310"/>
            <p:cNvSpPr>
              <a:spLocks/>
            </p:cNvSpPr>
            <p:nvPr/>
          </p:nvSpPr>
          <p:spPr bwMode="auto">
            <a:xfrm>
              <a:off x="507" y="3097"/>
              <a:ext cx="15" cy="9"/>
            </a:xfrm>
            <a:custGeom>
              <a:avLst/>
              <a:gdLst>
                <a:gd name="T0" fmla="*/ 14 w 15"/>
                <a:gd name="T1" fmla="*/ 5 h 9"/>
                <a:gd name="T2" fmla="*/ 9 w 15"/>
                <a:gd name="T3" fmla="*/ 1 h 9"/>
                <a:gd name="T4" fmla="*/ 8 w 15"/>
                <a:gd name="T5" fmla="*/ 0 h 9"/>
                <a:gd name="T6" fmla="*/ 0 w 15"/>
                <a:gd name="T7" fmla="*/ 3 h 9"/>
                <a:gd name="T8" fmla="*/ 1 w 15"/>
                <a:gd name="T9" fmla="*/ 4 h 9"/>
                <a:gd name="T10" fmla="*/ 6 w 15"/>
                <a:gd name="T11" fmla="*/ 8 h 9"/>
                <a:gd name="T12" fmla="*/ 14 w 15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14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6" y="8"/>
                  </a:lnTo>
                  <a:lnTo>
                    <a:pt x="14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311"/>
            <p:cNvSpPr>
              <a:spLocks/>
            </p:cNvSpPr>
            <p:nvPr/>
          </p:nvSpPr>
          <p:spPr bwMode="auto">
            <a:xfrm>
              <a:off x="538" y="3131"/>
              <a:ext cx="14" cy="10"/>
            </a:xfrm>
            <a:custGeom>
              <a:avLst/>
              <a:gdLst>
                <a:gd name="T0" fmla="*/ 13 w 14"/>
                <a:gd name="T1" fmla="*/ 5 h 10"/>
                <a:gd name="T2" fmla="*/ 12 w 14"/>
                <a:gd name="T3" fmla="*/ 4 h 10"/>
                <a:gd name="T4" fmla="*/ 8 w 14"/>
                <a:gd name="T5" fmla="*/ 0 h 10"/>
                <a:gd name="T6" fmla="*/ 0 w 14"/>
                <a:gd name="T7" fmla="*/ 4 h 10"/>
                <a:gd name="T8" fmla="*/ 4 w 14"/>
                <a:gd name="T9" fmla="*/ 8 h 10"/>
                <a:gd name="T10" fmla="*/ 5 w 14"/>
                <a:gd name="T11" fmla="*/ 9 h 10"/>
                <a:gd name="T12" fmla="*/ 13 w 14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5"/>
                  </a:moveTo>
                  <a:lnTo>
                    <a:pt x="12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5" y="9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312"/>
            <p:cNvSpPr>
              <a:spLocks/>
            </p:cNvSpPr>
            <p:nvPr/>
          </p:nvSpPr>
          <p:spPr bwMode="auto">
            <a:xfrm>
              <a:off x="571" y="3165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8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313"/>
            <p:cNvSpPr>
              <a:spLocks/>
            </p:cNvSpPr>
            <p:nvPr/>
          </p:nvSpPr>
          <p:spPr bwMode="auto">
            <a:xfrm>
              <a:off x="606" y="319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5 w 14"/>
                <a:gd name="T3" fmla="*/ 8 h 9"/>
                <a:gd name="T4" fmla="*/ 0 w 14"/>
                <a:gd name="T5" fmla="*/ 4 h 9"/>
                <a:gd name="T6" fmla="*/ 8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5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314"/>
            <p:cNvSpPr>
              <a:spLocks/>
            </p:cNvSpPr>
            <p:nvPr/>
          </p:nvSpPr>
          <p:spPr bwMode="auto">
            <a:xfrm>
              <a:off x="642" y="3228"/>
              <a:ext cx="15" cy="9"/>
            </a:xfrm>
            <a:custGeom>
              <a:avLst/>
              <a:gdLst>
                <a:gd name="T0" fmla="*/ 14 w 15"/>
                <a:gd name="T1" fmla="*/ 4 h 9"/>
                <a:gd name="T2" fmla="*/ 6 w 15"/>
                <a:gd name="T3" fmla="*/ 8 h 9"/>
                <a:gd name="T4" fmla="*/ 0 w 15"/>
                <a:gd name="T5" fmla="*/ 4 h 9"/>
                <a:gd name="T6" fmla="*/ 8 w 15"/>
                <a:gd name="T7" fmla="*/ 0 h 9"/>
                <a:gd name="T8" fmla="*/ 14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14" y="4"/>
                  </a:moveTo>
                  <a:lnTo>
                    <a:pt x="6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315"/>
            <p:cNvSpPr>
              <a:spLocks/>
            </p:cNvSpPr>
            <p:nvPr/>
          </p:nvSpPr>
          <p:spPr bwMode="auto">
            <a:xfrm>
              <a:off x="680" y="3258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7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7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316"/>
            <p:cNvSpPr>
              <a:spLocks/>
            </p:cNvSpPr>
            <p:nvPr/>
          </p:nvSpPr>
          <p:spPr bwMode="auto">
            <a:xfrm>
              <a:off x="720" y="328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6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317"/>
            <p:cNvSpPr>
              <a:spLocks/>
            </p:cNvSpPr>
            <p:nvPr/>
          </p:nvSpPr>
          <p:spPr bwMode="auto">
            <a:xfrm>
              <a:off x="761" y="3313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9 h 10"/>
                <a:gd name="T4" fmla="*/ 0 w 15"/>
                <a:gd name="T5" fmla="*/ 5 h 10"/>
                <a:gd name="T6" fmla="*/ 7 w 15"/>
                <a:gd name="T7" fmla="*/ 0 h 10"/>
                <a:gd name="T8" fmla="*/ 14 w 15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14" y="4"/>
                  </a:moveTo>
                  <a:lnTo>
                    <a:pt x="8" y="9"/>
                  </a:lnTo>
                  <a:lnTo>
                    <a:pt x="0" y="5"/>
                  </a:lnTo>
                  <a:lnTo>
                    <a:pt x="7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318"/>
            <p:cNvSpPr>
              <a:spLocks/>
            </p:cNvSpPr>
            <p:nvPr/>
          </p:nvSpPr>
          <p:spPr bwMode="auto">
            <a:xfrm>
              <a:off x="804" y="3340"/>
              <a:ext cx="14" cy="10"/>
            </a:xfrm>
            <a:custGeom>
              <a:avLst/>
              <a:gdLst>
                <a:gd name="T0" fmla="*/ 13 w 14"/>
                <a:gd name="T1" fmla="*/ 4 h 10"/>
                <a:gd name="T2" fmla="*/ 7 w 14"/>
                <a:gd name="T3" fmla="*/ 9 h 10"/>
                <a:gd name="T4" fmla="*/ 0 w 14"/>
                <a:gd name="T5" fmla="*/ 5 h 10"/>
                <a:gd name="T6" fmla="*/ 6 w 14"/>
                <a:gd name="T7" fmla="*/ 0 h 10"/>
                <a:gd name="T8" fmla="*/ 13 w 14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13" y="4"/>
                  </a:moveTo>
                  <a:lnTo>
                    <a:pt x="7" y="9"/>
                  </a:lnTo>
                  <a:lnTo>
                    <a:pt x="0" y="5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319"/>
            <p:cNvSpPr>
              <a:spLocks/>
            </p:cNvSpPr>
            <p:nvPr/>
          </p:nvSpPr>
          <p:spPr bwMode="auto">
            <a:xfrm>
              <a:off x="847" y="3365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1 h 10"/>
                <a:gd name="T4" fmla="*/ 6 w 15"/>
                <a:gd name="T5" fmla="*/ 0 h 10"/>
                <a:gd name="T6" fmla="*/ 0 w 15"/>
                <a:gd name="T7" fmla="*/ 5 h 10"/>
                <a:gd name="T8" fmla="*/ 4 w 15"/>
                <a:gd name="T9" fmla="*/ 7 h 10"/>
                <a:gd name="T10" fmla="*/ 9 w 15"/>
                <a:gd name="T11" fmla="*/ 9 h 10"/>
                <a:gd name="T12" fmla="*/ 14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14" y="4"/>
                  </a:moveTo>
                  <a:lnTo>
                    <a:pt x="8" y="1"/>
                  </a:lnTo>
                  <a:lnTo>
                    <a:pt x="6" y="0"/>
                  </a:lnTo>
                  <a:lnTo>
                    <a:pt x="0" y="5"/>
                  </a:lnTo>
                  <a:lnTo>
                    <a:pt x="4" y="7"/>
                  </a:lnTo>
                  <a:lnTo>
                    <a:pt x="9" y="9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320"/>
            <p:cNvSpPr>
              <a:spLocks/>
            </p:cNvSpPr>
            <p:nvPr/>
          </p:nvSpPr>
          <p:spPr bwMode="auto">
            <a:xfrm>
              <a:off x="894" y="3388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12 w 14"/>
                <a:gd name="T3" fmla="*/ 3 h 9"/>
                <a:gd name="T4" fmla="*/ 5 w 14"/>
                <a:gd name="T5" fmla="*/ 0 h 9"/>
                <a:gd name="T6" fmla="*/ 0 w 14"/>
                <a:gd name="T7" fmla="*/ 5 h 9"/>
                <a:gd name="T8" fmla="*/ 6 w 14"/>
                <a:gd name="T9" fmla="*/ 7 h 9"/>
                <a:gd name="T10" fmla="*/ 8 w 14"/>
                <a:gd name="T11" fmla="*/ 8 h 9"/>
                <a:gd name="T12" fmla="*/ 13 w 14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3" y="3"/>
                  </a:moveTo>
                  <a:lnTo>
                    <a:pt x="12" y="3"/>
                  </a:lnTo>
                  <a:lnTo>
                    <a:pt x="5" y="0"/>
                  </a:lnTo>
                  <a:lnTo>
                    <a:pt x="0" y="5"/>
                  </a:lnTo>
                  <a:lnTo>
                    <a:pt x="6" y="7"/>
                  </a:lnTo>
                  <a:lnTo>
                    <a:pt x="8" y="8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321"/>
            <p:cNvSpPr>
              <a:spLocks/>
            </p:cNvSpPr>
            <p:nvPr/>
          </p:nvSpPr>
          <p:spPr bwMode="auto">
            <a:xfrm>
              <a:off x="941" y="3410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8 w 14"/>
                <a:gd name="T3" fmla="*/ 8 h 9"/>
                <a:gd name="T4" fmla="*/ 0 w 14"/>
                <a:gd name="T5" fmla="*/ 5 h 9"/>
                <a:gd name="T6" fmla="*/ 5 w 14"/>
                <a:gd name="T7" fmla="*/ 0 h 9"/>
                <a:gd name="T8" fmla="*/ 13 w 14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3"/>
                  </a:move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322"/>
            <p:cNvSpPr>
              <a:spLocks/>
            </p:cNvSpPr>
            <p:nvPr/>
          </p:nvSpPr>
          <p:spPr bwMode="auto">
            <a:xfrm>
              <a:off x="990" y="3431"/>
              <a:ext cx="14" cy="8"/>
            </a:xfrm>
            <a:custGeom>
              <a:avLst/>
              <a:gdLst>
                <a:gd name="T0" fmla="*/ 13 w 14"/>
                <a:gd name="T1" fmla="*/ 3 h 8"/>
                <a:gd name="T2" fmla="*/ 8 w 14"/>
                <a:gd name="T3" fmla="*/ 7 h 8"/>
                <a:gd name="T4" fmla="*/ 0 w 14"/>
                <a:gd name="T5" fmla="*/ 4 h 8"/>
                <a:gd name="T6" fmla="*/ 5 w 14"/>
                <a:gd name="T7" fmla="*/ 0 h 8"/>
                <a:gd name="T8" fmla="*/ 13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3"/>
                  </a:moveTo>
                  <a:lnTo>
                    <a:pt x="8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323"/>
            <p:cNvSpPr>
              <a:spLocks/>
            </p:cNvSpPr>
            <p:nvPr/>
          </p:nvSpPr>
          <p:spPr bwMode="auto">
            <a:xfrm>
              <a:off x="1040" y="3449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324"/>
            <p:cNvSpPr>
              <a:spLocks/>
            </p:cNvSpPr>
            <p:nvPr/>
          </p:nvSpPr>
          <p:spPr bwMode="auto">
            <a:xfrm>
              <a:off x="1090" y="3465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8 w 13"/>
                <a:gd name="T3" fmla="*/ 8 h 9"/>
                <a:gd name="T4" fmla="*/ 0 w 13"/>
                <a:gd name="T5" fmla="*/ 6 h 9"/>
                <a:gd name="T6" fmla="*/ 4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8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325"/>
            <p:cNvSpPr>
              <a:spLocks/>
            </p:cNvSpPr>
            <p:nvPr/>
          </p:nvSpPr>
          <p:spPr bwMode="auto">
            <a:xfrm>
              <a:off x="1142" y="3480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9 w 13"/>
                <a:gd name="T3" fmla="*/ 8 h 9"/>
                <a:gd name="T4" fmla="*/ 0 w 13"/>
                <a:gd name="T5" fmla="*/ 6 h 9"/>
                <a:gd name="T6" fmla="*/ 3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9" y="8"/>
                  </a:lnTo>
                  <a:lnTo>
                    <a:pt x="0" y="6"/>
                  </a:lnTo>
                  <a:lnTo>
                    <a:pt x="3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326"/>
            <p:cNvSpPr>
              <a:spLocks/>
            </p:cNvSpPr>
            <p:nvPr/>
          </p:nvSpPr>
          <p:spPr bwMode="auto">
            <a:xfrm>
              <a:off x="1194" y="3494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327"/>
            <p:cNvSpPr>
              <a:spLocks/>
            </p:cNvSpPr>
            <p:nvPr/>
          </p:nvSpPr>
          <p:spPr bwMode="auto">
            <a:xfrm>
              <a:off x="1248" y="3506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6 h 7"/>
                <a:gd name="T4" fmla="*/ 0 w 11"/>
                <a:gd name="T5" fmla="*/ 5 h 7"/>
                <a:gd name="T6" fmla="*/ 2 w 11"/>
                <a:gd name="T7" fmla="*/ 0 h 7"/>
                <a:gd name="T8" fmla="*/ 1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10" y="1"/>
                  </a:moveTo>
                  <a:lnTo>
                    <a:pt x="8" y="6"/>
                  </a:lnTo>
                  <a:lnTo>
                    <a:pt x="0" y="5"/>
                  </a:lnTo>
                  <a:lnTo>
                    <a:pt x="2" y="0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Freeform 328"/>
            <p:cNvSpPr>
              <a:spLocks/>
            </p:cNvSpPr>
            <p:nvPr/>
          </p:nvSpPr>
          <p:spPr bwMode="auto">
            <a:xfrm>
              <a:off x="1301" y="3516"/>
              <a:ext cx="13" cy="7"/>
            </a:xfrm>
            <a:custGeom>
              <a:avLst/>
              <a:gdLst>
                <a:gd name="T0" fmla="*/ 12 w 13"/>
                <a:gd name="T1" fmla="*/ 1 h 7"/>
                <a:gd name="T2" fmla="*/ 5 w 13"/>
                <a:gd name="T3" fmla="*/ 1 h 7"/>
                <a:gd name="T4" fmla="*/ 3 w 13"/>
                <a:gd name="T5" fmla="*/ 0 h 7"/>
                <a:gd name="T6" fmla="*/ 0 w 13"/>
                <a:gd name="T7" fmla="*/ 5 h 7"/>
                <a:gd name="T8" fmla="*/ 3 w 13"/>
                <a:gd name="T9" fmla="*/ 6 h 7"/>
                <a:gd name="T10" fmla="*/ 9 w 13"/>
                <a:gd name="T11" fmla="*/ 6 h 7"/>
                <a:gd name="T12" fmla="*/ 12 w 13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7"/>
                <a:gd name="T23" fmla="*/ 13 w 1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7">
                  <a:moveTo>
                    <a:pt x="12" y="1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6"/>
                  </a:lnTo>
                  <a:lnTo>
                    <a:pt x="9" y="6"/>
                  </a:lnTo>
                  <a:lnTo>
                    <a:pt x="1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329"/>
            <p:cNvSpPr>
              <a:spLocks/>
            </p:cNvSpPr>
            <p:nvPr/>
          </p:nvSpPr>
          <p:spPr bwMode="auto">
            <a:xfrm>
              <a:off x="1356" y="3523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1 h 7"/>
                <a:gd name="T4" fmla="*/ 2 w 11"/>
                <a:gd name="T5" fmla="*/ 0 h 7"/>
                <a:gd name="T6" fmla="*/ 0 w 11"/>
                <a:gd name="T7" fmla="*/ 5 h 7"/>
                <a:gd name="T8" fmla="*/ 8 w 11"/>
                <a:gd name="T9" fmla="*/ 6 h 7"/>
                <a:gd name="T10" fmla="*/ 9 w 11"/>
                <a:gd name="T11" fmla="*/ 6 h 7"/>
                <a:gd name="T12" fmla="*/ 10 w 11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7"/>
                <a:gd name="T23" fmla="*/ 11 w 11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7">
                  <a:moveTo>
                    <a:pt x="10" y="1"/>
                  </a:moveTo>
                  <a:lnTo>
                    <a:pt x="8" y="1"/>
                  </a:lnTo>
                  <a:lnTo>
                    <a:pt x="2" y="0"/>
                  </a:lnTo>
                  <a:lnTo>
                    <a:pt x="0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330"/>
            <p:cNvSpPr>
              <a:spLocks/>
            </p:cNvSpPr>
            <p:nvPr/>
          </p:nvSpPr>
          <p:spPr bwMode="auto">
            <a:xfrm>
              <a:off x="1411" y="3529"/>
              <a:ext cx="10" cy="6"/>
            </a:xfrm>
            <a:custGeom>
              <a:avLst/>
              <a:gdLst>
                <a:gd name="T0" fmla="*/ 9 w 10"/>
                <a:gd name="T1" fmla="*/ 1 h 6"/>
                <a:gd name="T2" fmla="*/ 8 w 10"/>
                <a:gd name="T3" fmla="*/ 5 h 6"/>
                <a:gd name="T4" fmla="*/ 0 w 10"/>
                <a:gd name="T5" fmla="*/ 5 h 6"/>
                <a:gd name="T6" fmla="*/ 1 w 10"/>
                <a:gd name="T7" fmla="*/ 0 h 6"/>
                <a:gd name="T8" fmla="*/ 9 w 10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1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1" y="0"/>
                  </a:lnTo>
                  <a:lnTo>
                    <a:pt x="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331"/>
            <p:cNvSpPr>
              <a:spLocks/>
            </p:cNvSpPr>
            <p:nvPr/>
          </p:nvSpPr>
          <p:spPr bwMode="auto">
            <a:xfrm>
              <a:off x="1466" y="3534"/>
              <a:ext cx="11" cy="5"/>
            </a:xfrm>
            <a:custGeom>
              <a:avLst/>
              <a:gdLst>
                <a:gd name="T0" fmla="*/ 10 w 11"/>
                <a:gd name="T1" fmla="*/ 0 h 5"/>
                <a:gd name="T2" fmla="*/ 9 w 11"/>
                <a:gd name="T3" fmla="*/ 4 h 5"/>
                <a:gd name="T4" fmla="*/ 0 w 11"/>
                <a:gd name="T5" fmla="*/ 4 h 5"/>
                <a:gd name="T6" fmla="*/ 1 w 11"/>
                <a:gd name="T7" fmla="*/ 0 h 5"/>
                <a:gd name="T8" fmla="*/ 10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9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332"/>
            <p:cNvSpPr>
              <a:spLocks/>
            </p:cNvSpPr>
            <p:nvPr/>
          </p:nvSpPr>
          <p:spPr bwMode="auto">
            <a:xfrm>
              <a:off x="1522" y="3536"/>
              <a:ext cx="9" cy="4"/>
            </a:xfrm>
            <a:custGeom>
              <a:avLst/>
              <a:gdLst>
                <a:gd name="T0" fmla="*/ 8 w 9"/>
                <a:gd name="T1" fmla="*/ 0 h 4"/>
                <a:gd name="T2" fmla="*/ 8 w 9"/>
                <a:gd name="T3" fmla="*/ 3 h 4"/>
                <a:gd name="T4" fmla="*/ 0 w 9"/>
                <a:gd name="T5" fmla="*/ 3 h 4"/>
                <a:gd name="T6" fmla="*/ 0 w 9"/>
                <a:gd name="T7" fmla="*/ 0 h 4"/>
                <a:gd name="T8" fmla="*/ 8 w 9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8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333"/>
            <p:cNvSpPr>
              <a:spLocks/>
            </p:cNvSpPr>
            <p:nvPr/>
          </p:nvSpPr>
          <p:spPr bwMode="auto">
            <a:xfrm>
              <a:off x="1577" y="3536"/>
              <a:ext cx="9" cy="6"/>
            </a:xfrm>
            <a:custGeom>
              <a:avLst/>
              <a:gdLst>
                <a:gd name="T0" fmla="*/ 8 w 9"/>
                <a:gd name="T1" fmla="*/ 0 h 6"/>
                <a:gd name="T2" fmla="*/ 8 w 9"/>
                <a:gd name="T3" fmla="*/ 5 h 6"/>
                <a:gd name="T4" fmla="*/ 0 w 9"/>
                <a:gd name="T5" fmla="*/ 5 h 6"/>
                <a:gd name="T6" fmla="*/ 0 w 9"/>
                <a:gd name="T7" fmla="*/ 0 h 6"/>
                <a:gd name="T8" fmla="*/ 8 w 9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0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334"/>
            <p:cNvSpPr>
              <a:spLocks/>
            </p:cNvSpPr>
            <p:nvPr/>
          </p:nvSpPr>
          <p:spPr bwMode="auto">
            <a:xfrm>
              <a:off x="1633" y="3535"/>
              <a:ext cx="9" cy="5"/>
            </a:xfrm>
            <a:custGeom>
              <a:avLst/>
              <a:gdLst>
                <a:gd name="T0" fmla="*/ 8 w 9"/>
                <a:gd name="T1" fmla="*/ 0 h 5"/>
                <a:gd name="T2" fmla="*/ 8 w 9"/>
                <a:gd name="T3" fmla="*/ 4 h 5"/>
                <a:gd name="T4" fmla="*/ 0 w 9"/>
                <a:gd name="T5" fmla="*/ 4 h 5"/>
                <a:gd name="T6" fmla="*/ 0 w 9"/>
                <a:gd name="T7" fmla="*/ 0 h 5"/>
                <a:gd name="T8" fmla="*/ 8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0"/>
                  </a:moveTo>
                  <a:lnTo>
                    <a:pt x="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335"/>
            <p:cNvSpPr>
              <a:spLocks/>
            </p:cNvSpPr>
            <p:nvPr/>
          </p:nvSpPr>
          <p:spPr bwMode="auto">
            <a:xfrm>
              <a:off x="1688" y="3531"/>
              <a:ext cx="10" cy="7"/>
            </a:xfrm>
            <a:custGeom>
              <a:avLst/>
              <a:gdLst>
                <a:gd name="T0" fmla="*/ 8 w 10"/>
                <a:gd name="T1" fmla="*/ 0 h 7"/>
                <a:gd name="T2" fmla="*/ 0 w 10"/>
                <a:gd name="T3" fmla="*/ 1 h 7"/>
                <a:gd name="T4" fmla="*/ 0 w 10"/>
                <a:gd name="T5" fmla="*/ 1 h 7"/>
                <a:gd name="T6" fmla="*/ 0 w 10"/>
                <a:gd name="T7" fmla="*/ 6 h 7"/>
                <a:gd name="T8" fmla="*/ 1 w 10"/>
                <a:gd name="T9" fmla="*/ 6 h 7"/>
                <a:gd name="T10" fmla="*/ 9 w 10"/>
                <a:gd name="T11" fmla="*/ 5 h 7"/>
                <a:gd name="T12" fmla="*/ 8 w 10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1" y="6"/>
                  </a:lnTo>
                  <a:lnTo>
                    <a:pt x="9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336"/>
            <p:cNvSpPr>
              <a:spLocks/>
            </p:cNvSpPr>
            <p:nvPr/>
          </p:nvSpPr>
          <p:spPr bwMode="auto">
            <a:xfrm>
              <a:off x="1741" y="3525"/>
              <a:ext cx="11" cy="6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0 h 6"/>
                <a:gd name="T4" fmla="*/ 0 w 11"/>
                <a:gd name="T5" fmla="*/ 1 h 6"/>
                <a:gd name="T6" fmla="*/ 1 w 11"/>
                <a:gd name="T7" fmla="*/ 5 h 6"/>
                <a:gd name="T8" fmla="*/ 7 w 11"/>
                <a:gd name="T9" fmla="*/ 5 h 6"/>
                <a:gd name="T10" fmla="*/ 10 w 11"/>
                <a:gd name="T11" fmla="*/ 5 h 6"/>
                <a:gd name="T12" fmla="*/ 9 w 11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6"/>
                <a:gd name="T23" fmla="*/ 11 w 11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6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7" y="5"/>
                  </a:lnTo>
                  <a:lnTo>
                    <a:pt x="10" y="5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337"/>
            <p:cNvSpPr>
              <a:spLocks/>
            </p:cNvSpPr>
            <p:nvPr/>
          </p:nvSpPr>
          <p:spPr bwMode="auto">
            <a:xfrm>
              <a:off x="1796" y="3518"/>
              <a:ext cx="10" cy="6"/>
            </a:xfrm>
            <a:custGeom>
              <a:avLst/>
              <a:gdLst>
                <a:gd name="T0" fmla="*/ 8 w 10"/>
                <a:gd name="T1" fmla="*/ 0 h 6"/>
                <a:gd name="T2" fmla="*/ 9 w 10"/>
                <a:gd name="T3" fmla="*/ 4 h 6"/>
                <a:gd name="T4" fmla="*/ 1 w 10"/>
                <a:gd name="T5" fmla="*/ 5 h 6"/>
                <a:gd name="T6" fmla="*/ 0 w 10"/>
                <a:gd name="T7" fmla="*/ 1 h 6"/>
                <a:gd name="T8" fmla="*/ 8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8" y="0"/>
                  </a:moveTo>
                  <a:lnTo>
                    <a:pt x="9" y="4"/>
                  </a:ln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338"/>
            <p:cNvSpPr>
              <a:spLocks/>
            </p:cNvSpPr>
            <p:nvPr/>
          </p:nvSpPr>
          <p:spPr bwMode="auto">
            <a:xfrm>
              <a:off x="1849" y="3508"/>
              <a:ext cx="12" cy="7"/>
            </a:xfrm>
            <a:custGeom>
              <a:avLst/>
              <a:gdLst>
                <a:gd name="T0" fmla="*/ 8 w 12"/>
                <a:gd name="T1" fmla="*/ 0 h 7"/>
                <a:gd name="T2" fmla="*/ 11 w 12"/>
                <a:gd name="T3" fmla="*/ 5 h 7"/>
                <a:gd name="T4" fmla="*/ 3 w 12"/>
                <a:gd name="T5" fmla="*/ 6 h 7"/>
                <a:gd name="T6" fmla="*/ 0 w 12"/>
                <a:gd name="T7" fmla="*/ 1 h 7"/>
                <a:gd name="T8" fmla="*/ 8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0"/>
                  </a:move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339"/>
            <p:cNvSpPr>
              <a:spLocks/>
            </p:cNvSpPr>
            <p:nvPr/>
          </p:nvSpPr>
          <p:spPr bwMode="auto">
            <a:xfrm>
              <a:off x="1902" y="3496"/>
              <a:ext cx="11" cy="8"/>
            </a:xfrm>
            <a:custGeom>
              <a:avLst/>
              <a:gdLst>
                <a:gd name="T0" fmla="*/ 8 w 11"/>
                <a:gd name="T1" fmla="*/ 0 h 8"/>
                <a:gd name="T2" fmla="*/ 10 w 11"/>
                <a:gd name="T3" fmla="*/ 5 h 8"/>
                <a:gd name="T4" fmla="*/ 2 w 11"/>
                <a:gd name="T5" fmla="*/ 7 h 8"/>
                <a:gd name="T6" fmla="*/ 0 w 11"/>
                <a:gd name="T7" fmla="*/ 2 h 8"/>
                <a:gd name="T8" fmla="*/ 8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0"/>
                  </a:moveTo>
                  <a:lnTo>
                    <a:pt x="10" y="5"/>
                  </a:ln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340"/>
            <p:cNvSpPr>
              <a:spLocks/>
            </p:cNvSpPr>
            <p:nvPr/>
          </p:nvSpPr>
          <p:spPr bwMode="auto">
            <a:xfrm>
              <a:off x="1955" y="3483"/>
              <a:ext cx="12" cy="8"/>
            </a:xfrm>
            <a:custGeom>
              <a:avLst/>
              <a:gdLst>
                <a:gd name="T0" fmla="*/ 8 w 12"/>
                <a:gd name="T1" fmla="*/ 0 h 8"/>
                <a:gd name="T2" fmla="*/ 11 w 12"/>
                <a:gd name="T3" fmla="*/ 5 h 8"/>
                <a:gd name="T4" fmla="*/ 3 w 12"/>
                <a:gd name="T5" fmla="*/ 7 h 8"/>
                <a:gd name="T6" fmla="*/ 0 w 12"/>
                <a:gd name="T7" fmla="*/ 2 h 8"/>
                <a:gd name="T8" fmla="*/ 8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8" y="0"/>
                  </a:moveTo>
                  <a:lnTo>
                    <a:pt x="11" y="5"/>
                  </a:lnTo>
                  <a:lnTo>
                    <a:pt x="3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341"/>
            <p:cNvSpPr>
              <a:spLocks/>
            </p:cNvSpPr>
            <p:nvPr/>
          </p:nvSpPr>
          <p:spPr bwMode="auto">
            <a:xfrm>
              <a:off x="2006" y="3468"/>
              <a:ext cx="12" cy="9"/>
            </a:xfrm>
            <a:custGeom>
              <a:avLst/>
              <a:gdLst>
                <a:gd name="T0" fmla="*/ 8 w 12"/>
                <a:gd name="T1" fmla="*/ 0 h 9"/>
                <a:gd name="T2" fmla="*/ 11 w 12"/>
                <a:gd name="T3" fmla="*/ 6 h 9"/>
                <a:gd name="T4" fmla="*/ 3 w 12"/>
                <a:gd name="T5" fmla="*/ 8 h 9"/>
                <a:gd name="T6" fmla="*/ 0 w 12"/>
                <a:gd name="T7" fmla="*/ 2 h 9"/>
                <a:gd name="T8" fmla="*/ 8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0"/>
                  </a:moveTo>
                  <a:lnTo>
                    <a:pt x="11" y="6"/>
                  </a:lnTo>
                  <a:lnTo>
                    <a:pt x="3" y="8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342"/>
            <p:cNvSpPr>
              <a:spLocks/>
            </p:cNvSpPr>
            <p:nvPr/>
          </p:nvSpPr>
          <p:spPr bwMode="auto">
            <a:xfrm>
              <a:off x="2056" y="3451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6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6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Freeform 343"/>
            <p:cNvSpPr>
              <a:spLocks/>
            </p:cNvSpPr>
            <p:nvPr/>
          </p:nvSpPr>
          <p:spPr bwMode="auto">
            <a:xfrm>
              <a:off x="2106" y="3433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5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5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Freeform 344"/>
            <p:cNvSpPr>
              <a:spLocks/>
            </p:cNvSpPr>
            <p:nvPr/>
          </p:nvSpPr>
          <p:spPr bwMode="auto">
            <a:xfrm>
              <a:off x="2155" y="3413"/>
              <a:ext cx="13" cy="10"/>
            </a:xfrm>
            <a:custGeom>
              <a:avLst/>
              <a:gdLst>
                <a:gd name="T0" fmla="*/ 7 w 13"/>
                <a:gd name="T1" fmla="*/ 0 h 10"/>
                <a:gd name="T2" fmla="*/ 2 w 13"/>
                <a:gd name="T3" fmla="*/ 2 h 10"/>
                <a:gd name="T4" fmla="*/ 0 w 13"/>
                <a:gd name="T5" fmla="*/ 3 h 10"/>
                <a:gd name="T6" fmla="*/ 4 w 13"/>
                <a:gd name="T7" fmla="*/ 9 h 10"/>
                <a:gd name="T8" fmla="*/ 7 w 13"/>
                <a:gd name="T9" fmla="*/ 8 h 10"/>
                <a:gd name="T10" fmla="*/ 12 w 13"/>
                <a:gd name="T11" fmla="*/ 5 h 10"/>
                <a:gd name="T12" fmla="*/ 7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7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4" y="9"/>
                  </a:lnTo>
                  <a:lnTo>
                    <a:pt x="7" y="8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345"/>
            <p:cNvSpPr>
              <a:spLocks/>
            </p:cNvSpPr>
            <p:nvPr/>
          </p:nvSpPr>
          <p:spPr bwMode="auto">
            <a:xfrm>
              <a:off x="2201" y="3391"/>
              <a:ext cx="14" cy="10"/>
            </a:xfrm>
            <a:custGeom>
              <a:avLst/>
              <a:gdLst>
                <a:gd name="T0" fmla="*/ 8 w 14"/>
                <a:gd name="T1" fmla="*/ 0 h 10"/>
                <a:gd name="T2" fmla="*/ 6 w 14"/>
                <a:gd name="T3" fmla="*/ 1 h 10"/>
                <a:gd name="T4" fmla="*/ 0 w 14"/>
                <a:gd name="T5" fmla="*/ 3 h 10"/>
                <a:gd name="T6" fmla="*/ 5 w 14"/>
                <a:gd name="T7" fmla="*/ 9 h 10"/>
                <a:gd name="T8" fmla="*/ 12 w 14"/>
                <a:gd name="T9" fmla="*/ 6 h 10"/>
                <a:gd name="T10" fmla="*/ 13 w 14"/>
                <a:gd name="T11" fmla="*/ 5 h 10"/>
                <a:gd name="T12" fmla="*/ 8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8" y="0"/>
                  </a:moveTo>
                  <a:lnTo>
                    <a:pt x="6" y="1"/>
                  </a:lnTo>
                  <a:lnTo>
                    <a:pt x="0" y="3"/>
                  </a:lnTo>
                  <a:lnTo>
                    <a:pt x="5" y="9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346"/>
            <p:cNvSpPr>
              <a:spLocks/>
            </p:cNvSpPr>
            <p:nvPr/>
          </p:nvSpPr>
          <p:spPr bwMode="auto">
            <a:xfrm>
              <a:off x="2247" y="3369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347"/>
            <p:cNvSpPr>
              <a:spLocks/>
            </p:cNvSpPr>
            <p:nvPr/>
          </p:nvSpPr>
          <p:spPr bwMode="auto">
            <a:xfrm>
              <a:off x="2291" y="3344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Freeform 348"/>
            <p:cNvSpPr>
              <a:spLocks/>
            </p:cNvSpPr>
            <p:nvPr/>
          </p:nvSpPr>
          <p:spPr bwMode="auto">
            <a:xfrm>
              <a:off x="2334" y="3318"/>
              <a:ext cx="14" cy="9"/>
            </a:xfrm>
            <a:custGeom>
              <a:avLst/>
              <a:gdLst>
                <a:gd name="T0" fmla="*/ 7 w 14"/>
                <a:gd name="T1" fmla="*/ 0 h 9"/>
                <a:gd name="T2" fmla="*/ 13 w 14"/>
                <a:gd name="T3" fmla="*/ 5 h 9"/>
                <a:gd name="T4" fmla="*/ 6 w 14"/>
                <a:gd name="T5" fmla="*/ 8 h 9"/>
                <a:gd name="T6" fmla="*/ 0 w 14"/>
                <a:gd name="T7" fmla="*/ 3 h 9"/>
                <a:gd name="T8" fmla="*/ 7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7" y="0"/>
                  </a:moveTo>
                  <a:lnTo>
                    <a:pt x="13" y="5"/>
                  </a:lnTo>
                  <a:lnTo>
                    <a:pt x="6" y="8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349"/>
            <p:cNvSpPr>
              <a:spLocks/>
            </p:cNvSpPr>
            <p:nvPr/>
          </p:nvSpPr>
          <p:spPr bwMode="auto">
            <a:xfrm>
              <a:off x="2376" y="3290"/>
              <a:ext cx="14" cy="10"/>
            </a:xfrm>
            <a:custGeom>
              <a:avLst/>
              <a:gdLst>
                <a:gd name="T0" fmla="*/ 7 w 14"/>
                <a:gd name="T1" fmla="*/ 0 h 10"/>
                <a:gd name="T2" fmla="*/ 13 w 14"/>
                <a:gd name="T3" fmla="*/ 5 h 10"/>
                <a:gd name="T4" fmla="*/ 6 w 14"/>
                <a:gd name="T5" fmla="*/ 9 h 10"/>
                <a:gd name="T6" fmla="*/ 0 w 14"/>
                <a:gd name="T7" fmla="*/ 4 h 10"/>
                <a:gd name="T8" fmla="*/ 7 w 1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7" y="0"/>
                  </a:moveTo>
                  <a:lnTo>
                    <a:pt x="13" y="5"/>
                  </a:lnTo>
                  <a:lnTo>
                    <a:pt x="6" y="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350"/>
            <p:cNvSpPr>
              <a:spLocks/>
            </p:cNvSpPr>
            <p:nvPr/>
          </p:nvSpPr>
          <p:spPr bwMode="auto">
            <a:xfrm>
              <a:off x="2417" y="3262"/>
              <a:ext cx="13" cy="9"/>
            </a:xfrm>
            <a:custGeom>
              <a:avLst/>
              <a:gdLst>
                <a:gd name="T0" fmla="*/ 6 w 13"/>
                <a:gd name="T1" fmla="*/ 0 h 9"/>
                <a:gd name="T2" fmla="*/ 12 w 13"/>
                <a:gd name="T3" fmla="*/ 4 h 9"/>
                <a:gd name="T4" fmla="*/ 6 w 13"/>
                <a:gd name="T5" fmla="*/ 8 h 9"/>
                <a:gd name="T6" fmla="*/ 0 w 13"/>
                <a:gd name="T7" fmla="*/ 4 h 9"/>
                <a:gd name="T8" fmla="*/ 6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6" y="0"/>
                  </a:moveTo>
                  <a:lnTo>
                    <a:pt x="12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351"/>
            <p:cNvSpPr>
              <a:spLocks/>
            </p:cNvSpPr>
            <p:nvPr/>
          </p:nvSpPr>
          <p:spPr bwMode="auto">
            <a:xfrm>
              <a:off x="2455" y="3233"/>
              <a:ext cx="14" cy="9"/>
            </a:xfrm>
            <a:custGeom>
              <a:avLst/>
              <a:gdLst>
                <a:gd name="T0" fmla="*/ 6 w 14"/>
                <a:gd name="T1" fmla="*/ 0 h 9"/>
                <a:gd name="T2" fmla="*/ 13 w 14"/>
                <a:gd name="T3" fmla="*/ 4 h 9"/>
                <a:gd name="T4" fmla="*/ 6 w 14"/>
                <a:gd name="T5" fmla="*/ 8 h 9"/>
                <a:gd name="T6" fmla="*/ 0 w 14"/>
                <a:gd name="T7" fmla="*/ 4 h 9"/>
                <a:gd name="T8" fmla="*/ 6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0"/>
                  </a:moveTo>
                  <a:lnTo>
                    <a:pt x="13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352"/>
            <p:cNvSpPr>
              <a:spLocks/>
            </p:cNvSpPr>
            <p:nvPr/>
          </p:nvSpPr>
          <p:spPr bwMode="auto">
            <a:xfrm>
              <a:off x="2490" y="3202"/>
              <a:ext cx="15" cy="9"/>
            </a:xfrm>
            <a:custGeom>
              <a:avLst/>
              <a:gdLst>
                <a:gd name="T0" fmla="*/ 6 w 15"/>
                <a:gd name="T1" fmla="*/ 0 h 9"/>
                <a:gd name="T2" fmla="*/ 14 w 15"/>
                <a:gd name="T3" fmla="*/ 4 h 9"/>
                <a:gd name="T4" fmla="*/ 8 w 15"/>
                <a:gd name="T5" fmla="*/ 8 h 9"/>
                <a:gd name="T6" fmla="*/ 0 w 15"/>
                <a:gd name="T7" fmla="*/ 4 h 9"/>
                <a:gd name="T8" fmla="*/ 6 w 1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6" y="0"/>
                  </a:moveTo>
                  <a:lnTo>
                    <a:pt x="14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Freeform 353"/>
            <p:cNvSpPr>
              <a:spLocks/>
            </p:cNvSpPr>
            <p:nvPr/>
          </p:nvSpPr>
          <p:spPr bwMode="auto">
            <a:xfrm>
              <a:off x="2525" y="3169"/>
              <a:ext cx="15" cy="10"/>
            </a:xfrm>
            <a:custGeom>
              <a:avLst/>
              <a:gdLst>
                <a:gd name="T0" fmla="*/ 6 w 15"/>
                <a:gd name="T1" fmla="*/ 0 h 10"/>
                <a:gd name="T2" fmla="*/ 2 w 15"/>
                <a:gd name="T3" fmla="*/ 4 h 10"/>
                <a:gd name="T4" fmla="*/ 0 w 15"/>
                <a:gd name="T5" fmla="*/ 5 h 10"/>
                <a:gd name="T6" fmla="*/ 8 w 15"/>
                <a:gd name="T7" fmla="*/ 9 h 10"/>
                <a:gd name="T8" fmla="*/ 10 w 15"/>
                <a:gd name="T9" fmla="*/ 8 h 10"/>
                <a:gd name="T10" fmla="*/ 14 w 15"/>
                <a:gd name="T11" fmla="*/ 4 h 10"/>
                <a:gd name="T12" fmla="*/ 6 w 1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6" y="0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354"/>
            <p:cNvSpPr>
              <a:spLocks/>
            </p:cNvSpPr>
            <p:nvPr/>
          </p:nvSpPr>
          <p:spPr bwMode="auto">
            <a:xfrm>
              <a:off x="2558" y="3136"/>
              <a:ext cx="16" cy="10"/>
            </a:xfrm>
            <a:custGeom>
              <a:avLst/>
              <a:gdLst>
                <a:gd name="T0" fmla="*/ 7 w 16"/>
                <a:gd name="T1" fmla="*/ 0 h 10"/>
                <a:gd name="T2" fmla="*/ 6 w 16"/>
                <a:gd name="T3" fmla="*/ 1 h 10"/>
                <a:gd name="T4" fmla="*/ 0 w 16"/>
                <a:gd name="T5" fmla="*/ 5 h 10"/>
                <a:gd name="T6" fmla="*/ 8 w 16"/>
                <a:gd name="T7" fmla="*/ 9 h 10"/>
                <a:gd name="T8" fmla="*/ 14 w 16"/>
                <a:gd name="T9" fmla="*/ 5 h 10"/>
                <a:gd name="T10" fmla="*/ 15 w 16"/>
                <a:gd name="T11" fmla="*/ 4 h 10"/>
                <a:gd name="T12" fmla="*/ 7 w 16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0"/>
                <a:gd name="T23" fmla="*/ 16 w 16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0">
                  <a:moveTo>
                    <a:pt x="7" y="0"/>
                  </a:moveTo>
                  <a:lnTo>
                    <a:pt x="6" y="1"/>
                  </a:lnTo>
                  <a:lnTo>
                    <a:pt x="0" y="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355"/>
            <p:cNvSpPr>
              <a:spLocks/>
            </p:cNvSpPr>
            <p:nvPr/>
          </p:nvSpPr>
          <p:spPr bwMode="auto">
            <a:xfrm>
              <a:off x="2590" y="3102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356"/>
            <p:cNvSpPr>
              <a:spLocks/>
            </p:cNvSpPr>
            <p:nvPr/>
          </p:nvSpPr>
          <p:spPr bwMode="auto">
            <a:xfrm>
              <a:off x="2619" y="3067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Freeform 357"/>
            <p:cNvSpPr>
              <a:spLocks/>
            </p:cNvSpPr>
            <p:nvPr/>
          </p:nvSpPr>
          <p:spPr bwMode="auto">
            <a:xfrm>
              <a:off x="2647" y="3031"/>
              <a:ext cx="12" cy="9"/>
            </a:xfrm>
            <a:custGeom>
              <a:avLst/>
              <a:gdLst>
                <a:gd name="T0" fmla="*/ 4 w 12"/>
                <a:gd name="T1" fmla="*/ 0 h 9"/>
                <a:gd name="T2" fmla="*/ 11 w 12"/>
                <a:gd name="T3" fmla="*/ 3 h 9"/>
                <a:gd name="T4" fmla="*/ 7 w 12"/>
                <a:gd name="T5" fmla="*/ 8 h 9"/>
                <a:gd name="T6" fmla="*/ 0 w 12"/>
                <a:gd name="T7" fmla="*/ 5 h 9"/>
                <a:gd name="T8" fmla="*/ 4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4" y="0"/>
                  </a:moveTo>
                  <a:lnTo>
                    <a:pt x="11" y="3"/>
                  </a:lnTo>
                  <a:lnTo>
                    <a:pt x="7" y="8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358"/>
            <p:cNvSpPr>
              <a:spLocks/>
            </p:cNvSpPr>
            <p:nvPr/>
          </p:nvSpPr>
          <p:spPr bwMode="auto">
            <a:xfrm>
              <a:off x="2672" y="2995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12 w 13"/>
                <a:gd name="T3" fmla="*/ 2 h 8"/>
                <a:gd name="T4" fmla="*/ 9 w 13"/>
                <a:gd name="T5" fmla="*/ 7 h 8"/>
                <a:gd name="T6" fmla="*/ 0 w 13"/>
                <a:gd name="T7" fmla="*/ 5 h 8"/>
                <a:gd name="T8" fmla="*/ 3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3" y="0"/>
                  </a:move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359"/>
            <p:cNvSpPr>
              <a:spLocks/>
            </p:cNvSpPr>
            <p:nvPr/>
          </p:nvSpPr>
          <p:spPr bwMode="auto">
            <a:xfrm>
              <a:off x="2696" y="2957"/>
              <a:ext cx="13" cy="9"/>
            </a:xfrm>
            <a:custGeom>
              <a:avLst/>
              <a:gdLst>
                <a:gd name="T0" fmla="*/ 3 w 13"/>
                <a:gd name="T1" fmla="*/ 0 h 9"/>
                <a:gd name="T2" fmla="*/ 12 w 13"/>
                <a:gd name="T3" fmla="*/ 3 h 9"/>
                <a:gd name="T4" fmla="*/ 9 w 13"/>
                <a:gd name="T5" fmla="*/ 8 h 9"/>
                <a:gd name="T6" fmla="*/ 0 w 13"/>
                <a:gd name="T7" fmla="*/ 5 h 9"/>
                <a:gd name="T8" fmla="*/ 3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3" y="0"/>
                  </a:moveTo>
                  <a:lnTo>
                    <a:pt x="12" y="3"/>
                  </a:lnTo>
                  <a:lnTo>
                    <a:pt x="9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360"/>
            <p:cNvSpPr>
              <a:spLocks/>
            </p:cNvSpPr>
            <p:nvPr/>
          </p:nvSpPr>
          <p:spPr bwMode="auto">
            <a:xfrm>
              <a:off x="2718" y="2919"/>
              <a:ext cx="12" cy="9"/>
            </a:xfrm>
            <a:custGeom>
              <a:avLst/>
              <a:gdLst>
                <a:gd name="T0" fmla="*/ 3 w 12"/>
                <a:gd name="T1" fmla="*/ 0 h 9"/>
                <a:gd name="T2" fmla="*/ 11 w 12"/>
                <a:gd name="T3" fmla="*/ 2 h 9"/>
                <a:gd name="T4" fmla="*/ 8 w 12"/>
                <a:gd name="T5" fmla="*/ 8 h 9"/>
                <a:gd name="T6" fmla="*/ 0 w 12"/>
                <a:gd name="T7" fmla="*/ 5 h 9"/>
                <a:gd name="T8" fmla="*/ 3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0"/>
                  </a:moveTo>
                  <a:lnTo>
                    <a:pt x="11" y="2"/>
                  </a:lnTo>
                  <a:lnTo>
                    <a:pt x="8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361"/>
            <p:cNvSpPr>
              <a:spLocks/>
            </p:cNvSpPr>
            <p:nvPr/>
          </p:nvSpPr>
          <p:spPr bwMode="auto">
            <a:xfrm>
              <a:off x="2737" y="2881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2 w 13"/>
                <a:gd name="T3" fmla="*/ 3 h 8"/>
                <a:gd name="T4" fmla="*/ 0 w 13"/>
                <a:gd name="T5" fmla="*/ 5 h 8"/>
                <a:gd name="T6" fmla="*/ 9 w 13"/>
                <a:gd name="T7" fmla="*/ 7 h 8"/>
                <a:gd name="T8" fmla="*/ 11 w 13"/>
                <a:gd name="T9" fmla="*/ 4 h 8"/>
                <a:gd name="T10" fmla="*/ 12 w 13"/>
                <a:gd name="T11" fmla="*/ 2 h 8"/>
                <a:gd name="T12" fmla="*/ 3 w 13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8"/>
                <a:gd name="T23" fmla="*/ 13 w 13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8">
                  <a:moveTo>
                    <a:pt x="3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362"/>
            <p:cNvSpPr>
              <a:spLocks/>
            </p:cNvSpPr>
            <p:nvPr/>
          </p:nvSpPr>
          <p:spPr bwMode="auto">
            <a:xfrm>
              <a:off x="2754" y="2841"/>
              <a:ext cx="12" cy="8"/>
            </a:xfrm>
            <a:custGeom>
              <a:avLst/>
              <a:gdLst>
                <a:gd name="T0" fmla="*/ 3 w 12"/>
                <a:gd name="T1" fmla="*/ 0 h 8"/>
                <a:gd name="T2" fmla="*/ 11 w 12"/>
                <a:gd name="T3" fmla="*/ 2 h 8"/>
                <a:gd name="T4" fmla="*/ 8 w 12"/>
                <a:gd name="T5" fmla="*/ 7 h 8"/>
                <a:gd name="T6" fmla="*/ 0 w 12"/>
                <a:gd name="T7" fmla="*/ 5 h 8"/>
                <a:gd name="T8" fmla="*/ 3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3" y="0"/>
                  </a:moveTo>
                  <a:lnTo>
                    <a:pt x="11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363"/>
            <p:cNvSpPr>
              <a:spLocks/>
            </p:cNvSpPr>
            <p:nvPr/>
          </p:nvSpPr>
          <p:spPr bwMode="auto">
            <a:xfrm>
              <a:off x="2769" y="2802"/>
              <a:ext cx="12" cy="7"/>
            </a:xfrm>
            <a:custGeom>
              <a:avLst/>
              <a:gdLst>
                <a:gd name="T0" fmla="*/ 3 w 12"/>
                <a:gd name="T1" fmla="*/ 0 h 7"/>
                <a:gd name="T2" fmla="*/ 11 w 12"/>
                <a:gd name="T3" fmla="*/ 1 h 7"/>
                <a:gd name="T4" fmla="*/ 8 w 12"/>
                <a:gd name="T5" fmla="*/ 6 h 7"/>
                <a:gd name="T6" fmla="*/ 0 w 12"/>
                <a:gd name="T7" fmla="*/ 5 h 7"/>
                <a:gd name="T8" fmla="*/ 3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0"/>
                  </a:move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364"/>
            <p:cNvSpPr>
              <a:spLocks/>
            </p:cNvSpPr>
            <p:nvPr/>
          </p:nvSpPr>
          <p:spPr bwMode="auto">
            <a:xfrm>
              <a:off x="2782" y="2761"/>
              <a:ext cx="11" cy="8"/>
            </a:xfrm>
            <a:custGeom>
              <a:avLst/>
              <a:gdLst>
                <a:gd name="T0" fmla="*/ 2 w 11"/>
                <a:gd name="T1" fmla="*/ 0 h 8"/>
                <a:gd name="T2" fmla="*/ 10 w 11"/>
                <a:gd name="T3" fmla="*/ 2 h 8"/>
                <a:gd name="T4" fmla="*/ 8 w 11"/>
                <a:gd name="T5" fmla="*/ 7 h 8"/>
                <a:gd name="T6" fmla="*/ 0 w 11"/>
                <a:gd name="T7" fmla="*/ 5 h 8"/>
                <a:gd name="T8" fmla="*/ 2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0"/>
                  </a:moveTo>
                  <a:lnTo>
                    <a:pt x="10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365"/>
            <p:cNvSpPr>
              <a:spLocks/>
            </p:cNvSpPr>
            <p:nvPr/>
          </p:nvSpPr>
          <p:spPr bwMode="auto">
            <a:xfrm>
              <a:off x="2793" y="2721"/>
              <a:ext cx="10" cy="7"/>
            </a:xfrm>
            <a:custGeom>
              <a:avLst/>
              <a:gdLst>
                <a:gd name="T0" fmla="*/ 1 w 10"/>
                <a:gd name="T1" fmla="*/ 0 h 7"/>
                <a:gd name="T2" fmla="*/ 9 w 10"/>
                <a:gd name="T3" fmla="*/ 1 h 7"/>
                <a:gd name="T4" fmla="*/ 8 w 10"/>
                <a:gd name="T5" fmla="*/ 6 h 7"/>
                <a:gd name="T6" fmla="*/ 0 w 10"/>
                <a:gd name="T7" fmla="*/ 5 h 7"/>
                <a:gd name="T8" fmla="*/ 1 w 1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1" y="0"/>
                  </a:moveTo>
                  <a:lnTo>
                    <a:pt x="9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366"/>
            <p:cNvSpPr>
              <a:spLocks/>
            </p:cNvSpPr>
            <p:nvPr/>
          </p:nvSpPr>
          <p:spPr bwMode="auto">
            <a:xfrm>
              <a:off x="2802" y="2680"/>
              <a:ext cx="9" cy="7"/>
            </a:xfrm>
            <a:custGeom>
              <a:avLst/>
              <a:gdLst>
                <a:gd name="T0" fmla="*/ 1 w 9"/>
                <a:gd name="T1" fmla="*/ 0 h 7"/>
                <a:gd name="T2" fmla="*/ 8 w 9"/>
                <a:gd name="T3" fmla="*/ 1 h 7"/>
                <a:gd name="T4" fmla="*/ 7 w 9"/>
                <a:gd name="T5" fmla="*/ 6 h 7"/>
                <a:gd name="T6" fmla="*/ 0 w 9"/>
                <a:gd name="T7" fmla="*/ 5 h 7"/>
                <a:gd name="T8" fmla="*/ 1 w 9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1" y="0"/>
                  </a:moveTo>
                  <a:lnTo>
                    <a:pt x="8" y="1"/>
                  </a:lnTo>
                  <a:lnTo>
                    <a:pt x="7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367"/>
            <p:cNvSpPr>
              <a:spLocks/>
            </p:cNvSpPr>
            <p:nvPr/>
          </p:nvSpPr>
          <p:spPr bwMode="auto">
            <a:xfrm>
              <a:off x="2809" y="2639"/>
              <a:ext cx="9" cy="6"/>
            </a:xfrm>
            <a:custGeom>
              <a:avLst/>
              <a:gdLst>
                <a:gd name="T0" fmla="*/ 1 w 9"/>
                <a:gd name="T1" fmla="*/ 0 h 6"/>
                <a:gd name="T2" fmla="*/ 1 w 9"/>
                <a:gd name="T3" fmla="*/ 3 h 6"/>
                <a:gd name="T4" fmla="*/ 0 w 9"/>
                <a:gd name="T5" fmla="*/ 5 h 6"/>
                <a:gd name="T6" fmla="*/ 7 w 9"/>
                <a:gd name="T7" fmla="*/ 5 h 6"/>
                <a:gd name="T8" fmla="*/ 8 w 9"/>
                <a:gd name="T9" fmla="*/ 4 h 6"/>
                <a:gd name="T10" fmla="*/ 8 w 9"/>
                <a:gd name="T11" fmla="*/ 0 h 6"/>
                <a:gd name="T12" fmla="*/ 1 w 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1" y="0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0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368"/>
            <p:cNvSpPr>
              <a:spLocks/>
            </p:cNvSpPr>
            <p:nvPr/>
          </p:nvSpPr>
          <p:spPr bwMode="auto">
            <a:xfrm>
              <a:off x="2813" y="2597"/>
              <a:ext cx="8" cy="7"/>
            </a:xfrm>
            <a:custGeom>
              <a:avLst/>
              <a:gdLst>
                <a:gd name="T0" fmla="*/ 1 w 8"/>
                <a:gd name="T1" fmla="*/ 0 h 7"/>
                <a:gd name="T2" fmla="*/ 7 w 8"/>
                <a:gd name="T3" fmla="*/ 1 h 7"/>
                <a:gd name="T4" fmla="*/ 7 w 8"/>
                <a:gd name="T5" fmla="*/ 6 h 7"/>
                <a:gd name="T6" fmla="*/ 0 w 8"/>
                <a:gd name="T7" fmla="*/ 6 h 7"/>
                <a:gd name="T8" fmla="*/ 1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7"/>
                <a:gd name="T17" fmla="*/ 8 w 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7">
                  <a:moveTo>
                    <a:pt x="1" y="0"/>
                  </a:moveTo>
                  <a:lnTo>
                    <a:pt x="7" y="1"/>
                  </a:lnTo>
                  <a:lnTo>
                    <a:pt x="7" y="6"/>
                  </a:lnTo>
                  <a:lnTo>
                    <a:pt x="0" y="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369"/>
            <p:cNvSpPr>
              <a:spLocks/>
            </p:cNvSpPr>
            <p:nvPr/>
          </p:nvSpPr>
          <p:spPr bwMode="auto">
            <a:xfrm>
              <a:off x="2815" y="2557"/>
              <a:ext cx="8" cy="5"/>
            </a:xfrm>
            <a:custGeom>
              <a:avLst/>
              <a:gdLst>
                <a:gd name="T0" fmla="*/ 0 w 8"/>
                <a:gd name="T1" fmla="*/ 0 h 5"/>
                <a:gd name="T2" fmla="*/ 7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370"/>
            <p:cNvSpPr>
              <a:spLocks/>
            </p:cNvSpPr>
            <p:nvPr/>
          </p:nvSpPr>
          <p:spPr bwMode="auto">
            <a:xfrm>
              <a:off x="2815" y="2515"/>
              <a:ext cx="10" cy="6"/>
            </a:xfrm>
            <a:custGeom>
              <a:avLst/>
              <a:gdLst>
                <a:gd name="T0" fmla="*/ 0 w 10"/>
                <a:gd name="T1" fmla="*/ 0 h 6"/>
                <a:gd name="T2" fmla="*/ 9 w 10"/>
                <a:gd name="T3" fmla="*/ 0 h 6"/>
                <a:gd name="T4" fmla="*/ 9 w 10"/>
                <a:gd name="T5" fmla="*/ 5 h 6"/>
                <a:gd name="T6" fmla="*/ 0 w 10"/>
                <a:gd name="T7" fmla="*/ 5 h 6"/>
                <a:gd name="T8" fmla="*/ 0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371"/>
            <p:cNvSpPr>
              <a:spLocks/>
            </p:cNvSpPr>
            <p:nvPr/>
          </p:nvSpPr>
          <p:spPr bwMode="auto">
            <a:xfrm>
              <a:off x="2814" y="2474"/>
              <a:ext cx="8" cy="5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6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372"/>
            <p:cNvSpPr>
              <a:spLocks/>
            </p:cNvSpPr>
            <p:nvPr/>
          </p:nvSpPr>
          <p:spPr bwMode="auto">
            <a:xfrm>
              <a:off x="2809" y="2432"/>
              <a:ext cx="9" cy="7"/>
            </a:xfrm>
            <a:custGeom>
              <a:avLst/>
              <a:gdLst>
                <a:gd name="T0" fmla="*/ 0 w 9"/>
                <a:gd name="T1" fmla="*/ 1 h 7"/>
                <a:gd name="T2" fmla="*/ 7 w 9"/>
                <a:gd name="T3" fmla="*/ 0 h 7"/>
                <a:gd name="T4" fmla="*/ 8 w 9"/>
                <a:gd name="T5" fmla="*/ 6 h 7"/>
                <a:gd name="T6" fmla="*/ 1 w 9"/>
                <a:gd name="T7" fmla="*/ 6 h 7"/>
                <a:gd name="T8" fmla="*/ 0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0" y="1"/>
                  </a:moveTo>
                  <a:lnTo>
                    <a:pt x="7" y="0"/>
                  </a:lnTo>
                  <a:lnTo>
                    <a:pt x="8" y="6"/>
                  </a:lnTo>
                  <a:lnTo>
                    <a:pt x="1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373"/>
            <p:cNvSpPr>
              <a:spLocks/>
            </p:cNvSpPr>
            <p:nvPr/>
          </p:nvSpPr>
          <p:spPr bwMode="auto">
            <a:xfrm>
              <a:off x="2802" y="2391"/>
              <a:ext cx="9" cy="7"/>
            </a:xfrm>
            <a:custGeom>
              <a:avLst/>
              <a:gdLst>
                <a:gd name="T0" fmla="*/ 0 w 9"/>
                <a:gd name="T1" fmla="*/ 1 h 7"/>
                <a:gd name="T2" fmla="*/ 0 w 9"/>
                <a:gd name="T3" fmla="*/ 2 h 7"/>
                <a:gd name="T4" fmla="*/ 1 w 9"/>
                <a:gd name="T5" fmla="*/ 6 h 7"/>
                <a:gd name="T6" fmla="*/ 8 w 9"/>
                <a:gd name="T7" fmla="*/ 5 h 7"/>
                <a:gd name="T8" fmla="*/ 7 w 9"/>
                <a:gd name="T9" fmla="*/ 1 h 7"/>
                <a:gd name="T10" fmla="*/ 7 w 9"/>
                <a:gd name="T11" fmla="*/ 0 h 7"/>
                <a:gd name="T12" fmla="*/ 0 w 9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7"/>
                <a:gd name="T23" fmla="*/ 9 w 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7">
                  <a:moveTo>
                    <a:pt x="0" y="1"/>
                  </a:moveTo>
                  <a:lnTo>
                    <a:pt x="0" y="2"/>
                  </a:lnTo>
                  <a:lnTo>
                    <a:pt x="1" y="6"/>
                  </a:lnTo>
                  <a:lnTo>
                    <a:pt x="8" y="5"/>
                  </a:lnTo>
                  <a:lnTo>
                    <a:pt x="7" y="1"/>
                  </a:lnTo>
                  <a:lnTo>
                    <a:pt x="7" y="0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374"/>
            <p:cNvSpPr>
              <a:spLocks/>
            </p:cNvSpPr>
            <p:nvPr/>
          </p:nvSpPr>
          <p:spPr bwMode="auto">
            <a:xfrm>
              <a:off x="2792" y="235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6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375"/>
            <p:cNvSpPr>
              <a:spLocks/>
            </p:cNvSpPr>
            <p:nvPr/>
          </p:nvSpPr>
          <p:spPr bwMode="auto">
            <a:xfrm>
              <a:off x="2781" y="2310"/>
              <a:ext cx="11" cy="6"/>
            </a:xfrm>
            <a:custGeom>
              <a:avLst/>
              <a:gdLst>
                <a:gd name="T0" fmla="*/ 0 w 11"/>
                <a:gd name="T1" fmla="*/ 1 h 6"/>
                <a:gd name="T2" fmla="*/ 8 w 11"/>
                <a:gd name="T3" fmla="*/ 0 h 6"/>
                <a:gd name="T4" fmla="*/ 10 w 11"/>
                <a:gd name="T5" fmla="*/ 5 h 6"/>
                <a:gd name="T6" fmla="*/ 2 w 11"/>
                <a:gd name="T7" fmla="*/ 5 h 6"/>
                <a:gd name="T8" fmla="*/ 0 w 11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5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376"/>
            <p:cNvSpPr>
              <a:spLocks/>
            </p:cNvSpPr>
            <p:nvPr/>
          </p:nvSpPr>
          <p:spPr bwMode="auto">
            <a:xfrm>
              <a:off x="2767" y="2270"/>
              <a:ext cx="12" cy="7"/>
            </a:xfrm>
            <a:custGeom>
              <a:avLst/>
              <a:gdLst>
                <a:gd name="T0" fmla="*/ 0 w 12"/>
                <a:gd name="T1" fmla="*/ 1 h 7"/>
                <a:gd name="T2" fmla="*/ 8 w 12"/>
                <a:gd name="T3" fmla="*/ 0 h 7"/>
                <a:gd name="T4" fmla="*/ 11 w 12"/>
                <a:gd name="T5" fmla="*/ 5 h 7"/>
                <a:gd name="T6" fmla="*/ 3 w 12"/>
                <a:gd name="T7" fmla="*/ 6 h 7"/>
                <a:gd name="T8" fmla="*/ 0 w 12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1"/>
                  </a:move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377"/>
            <p:cNvSpPr>
              <a:spLocks/>
            </p:cNvSpPr>
            <p:nvPr/>
          </p:nvSpPr>
          <p:spPr bwMode="auto">
            <a:xfrm>
              <a:off x="2753" y="223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5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378"/>
            <p:cNvSpPr>
              <a:spLocks/>
            </p:cNvSpPr>
            <p:nvPr/>
          </p:nvSpPr>
          <p:spPr bwMode="auto">
            <a:xfrm>
              <a:off x="2734" y="2190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379"/>
            <p:cNvSpPr>
              <a:spLocks/>
            </p:cNvSpPr>
            <p:nvPr/>
          </p:nvSpPr>
          <p:spPr bwMode="auto">
            <a:xfrm>
              <a:off x="2715" y="2151"/>
              <a:ext cx="12" cy="8"/>
            </a:xfrm>
            <a:custGeom>
              <a:avLst/>
              <a:gdLst>
                <a:gd name="T0" fmla="*/ 0 w 12"/>
                <a:gd name="T1" fmla="*/ 2 h 8"/>
                <a:gd name="T2" fmla="*/ 1 w 12"/>
                <a:gd name="T3" fmla="*/ 4 h 8"/>
                <a:gd name="T4" fmla="*/ 3 w 12"/>
                <a:gd name="T5" fmla="*/ 7 h 8"/>
                <a:gd name="T6" fmla="*/ 11 w 12"/>
                <a:gd name="T7" fmla="*/ 5 h 8"/>
                <a:gd name="T8" fmla="*/ 10 w 12"/>
                <a:gd name="T9" fmla="*/ 2 h 8"/>
                <a:gd name="T10" fmla="*/ 8 w 12"/>
                <a:gd name="T11" fmla="*/ 0 h 8"/>
                <a:gd name="T12" fmla="*/ 0 w 12"/>
                <a:gd name="T13" fmla="*/ 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0" y="2"/>
                  </a:moveTo>
                  <a:lnTo>
                    <a:pt x="1" y="4"/>
                  </a:lnTo>
                  <a:lnTo>
                    <a:pt x="3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Freeform 380"/>
            <p:cNvSpPr>
              <a:spLocks/>
            </p:cNvSpPr>
            <p:nvPr/>
          </p:nvSpPr>
          <p:spPr bwMode="auto">
            <a:xfrm>
              <a:off x="2693" y="2113"/>
              <a:ext cx="13" cy="9"/>
            </a:xfrm>
            <a:custGeom>
              <a:avLst/>
              <a:gdLst>
                <a:gd name="T0" fmla="*/ 0 w 13"/>
                <a:gd name="T1" fmla="*/ 2 h 9"/>
                <a:gd name="T2" fmla="*/ 9 w 13"/>
                <a:gd name="T3" fmla="*/ 0 h 9"/>
                <a:gd name="T4" fmla="*/ 12 w 13"/>
                <a:gd name="T5" fmla="*/ 6 h 9"/>
                <a:gd name="T6" fmla="*/ 3 w 13"/>
                <a:gd name="T7" fmla="*/ 8 h 9"/>
                <a:gd name="T8" fmla="*/ 0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2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3" y="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381"/>
            <p:cNvSpPr>
              <a:spLocks/>
            </p:cNvSpPr>
            <p:nvPr/>
          </p:nvSpPr>
          <p:spPr bwMode="auto">
            <a:xfrm>
              <a:off x="2669" y="2076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382"/>
            <p:cNvSpPr>
              <a:spLocks/>
            </p:cNvSpPr>
            <p:nvPr/>
          </p:nvSpPr>
          <p:spPr bwMode="auto">
            <a:xfrm>
              <a:off x="2642" y="2039"/>
              <a:ext cx="15" cy="8"/>
            </a:xfrm>
            <a:custGeom>
              <a:avLst/>
              <a:gdLst>
                <a:gd name="T0" fmla="*/ 0 w 15"/>
                <a:gd name="T1" fmla="*/ 2 h 8"/>
                <a:gd name="T2" fmla="*/ 9 w 15"/>
                <a:gd name="T3" fmla="*/ 0 h 8"/>
                <a:gd name="T4" fmla="*/ 14 w 15"/>
                <a:gd name="T5" fmla="*/ 5 h 8"/>
                <a:gd name="T6" fmla="*/ 5 w 15"/>
                <a:gd name="T7" fmla="*/ 7 h 8"/>
                <a:gd name="T8" fmla="*/ 0 w 15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0" y="2"/>
                  </a:moveTo>
                  <a:lnTo>
                    <a:pt x="9" y="0"/>
                  </a:lnTo>
                  <a:lnTo>
                    <a:pt x="14" y="5"/>
                  </a:lnTo>
                  <a:lnTo>
                    <a:pt x="5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383"/>
            <p:cNvSpPr>
              <a:spLocks/>
            </p:cNvSpPr>
            <p:nvPr/>
          </p:nvSpPr>
          <p:spPr bwMode="auto">
            <a:xfrm>
              <a:off x="2616" y="2003"/>
              <a:ext cx="12" cy="9"/>
            </a:xfrm>
            <a:custGeom>
              <a:avLst/>
              <a:gdLst>
                <a:gd name="T0" fmla="*/ 0 w 12"/>
                <a:gd name="T1" fmla="*/ 3 h 9"/>
                <a:gd name="T2" fmla="*/ 7 w 12"/>
                <a:gd name="T3" fmla="*/ 0 h 9"/>
                <a:gd name="T4" fmla="*/ 11 w 12"/>
                <a:gd name="T5" fmla="*/ 5 h 9"/>
                <a:gd name="T6" fmla="*/ 4 w 12"/>
                <a:gd name="T7" fmla="*/ 8 h 9"/>
                <a:gd name="T8" fmla="*/ 0 w 12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0" y="3"/>
                  </a:moveTo>
                  <a:lnTo>
                    <a:pt x="7" y="0"/>
                  </a:lnTo>
                  <a:lnTo>
                    <a:pt x="11" y="5"/>
                  </a:lnTo>
                  <a:lnTo>
                    <a:pt x="4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384"/>
            <p:cNvSpPr>
              <a:spLocks/>
            </p:cNvSpPr>
            <p:nvPr/>
          </p:nvSpPr>
          <p:spPr bwMode="auto">
            <a:xfrm>
              <a:off x="2586" y="1968"/>
              <a:ext cx="13" cy="9"/>
            </a:xfrm>
            <a:custGeom>
              <a:avLst/>
              <a:gdLst>
                <a:gd name="T0" fmla="*/ 0 w 13"/>
                <a:gd name="T1" fmla="*/ 3 h 9"/>
                <a:gd name="T2" fmla="*/ 7 w 13"/>
                <a:gd name="T3" fmla="*/ 0 h 9"/>
                <a:gd name="T4" fmla="*/ 12 w 13"/>
                <a:gd name="T5" fmla="*/ 5 h 9"/>
                <a:gd name="T6" fmla="*/ 5 w 13"/>
                <a:gd name="T7" fmla="*/ 8 h 9"/>
                <a:gd name="T8" fmla="*/ 0 w 13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3"/>
                  </a:moveTo>
                  <a:lnTo>
                    <a:pt x="7" y="0"/>
                  </a:lnTo>
                  <a:lnTo>
                    <a:pt x="12" y="5"/>
                  </a:lnTo>
                  <a:lnTo>
                    <a:pt x="5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385"/>
            <p:cNvSpPr>
              <a:spLocks/>
            </p:cNvSpPr>
            <p:nvPr/>
          </p:nvSpPr>
          <p:spPr bwMode="auto">
            <a:xfrm>
              <a:off x="2554" y="1934"/>
              <a:ext cx="14" cy="8"/>
            </a:xfrm>
            <a:custGeom>
              <a:avLst/>
              <a:gdLst>
                <a:gd name="T0" fmla="*/ 0 w 14"/>
                <a:gd name="T1" fmla="*/ 3 h 8"/>
                <a:gd name="T2" fmla="*/ 8 w 14"/>
                <a:gd name="T3" fmla="*/ 0 h 8"/>
                <a:gd name="T4" fmla="*/ 13 w 14"/>
                <a:gd name="T5" fmla="*/ 4 h 8"/>
                <a:gd name="T6" fmla="*/ 5 w 14"/>
                <a:gd name="T7" fmla="*/ 7 h 8"/>
                <a:gd name="T8" fmla="*/ 0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3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386"/>
            <p:cNvSpPr>
              <a:spLocks/>
            </p:cNvSpPr>
            <p:nvPr/>
          </p:nvSpPr>
          <p:spPr bwMode="auto">
            <a:xfrm>
              <a:off x="2520" y="1900"/>
              <a:ext cx="15" cy="10"/>
            </a:xfrm>
            <a:custGeom>
              <a:avLst/>
              <a:gdLst>
                <a:gd name="T0" fmla="*/ 0 w 15"/>
                <a:gd name="T1" fmla="*/ 4 h 10"/>
                <a:gd name="T2" fmla="*/ 6 w 15"/>
                <a:gd name="T3" fmla="*/ 9 h 10"/>
                <a:gd name="T4" fmla="*/ 6 w 15"/>
                <a:gd name="T5" fmla="*/ 9 h 10"/>
                <a:gd name="T6" fmla="*/ 14 w 15"/>
                <a:gd name="T7" fmla="*/ 5 h 10"/>
                <a:gd name="T8" fmla="*/ 13 w 15"/>
                <a:gd name="T9" fmla="*/ 5 h 10"/>
                <a:gd name="T10" fmla="*/ 8 w 15"/>
                <a:gd name="T11" fmla="*/ 0 h 10"/>
                <a:gd name="T12" fmla="*/ 0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0" y="4"/>
                  </a:moveTo>
                  <a:lnTo>
                    <a:pt x="6" y="9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387"/>
            <p:cNvSpPr>
              <a:spLocks/>
            </p:cNvSpPr>
            <p:nvPr/>
          </p:nvSpPr>
          <p:spPr bwMode="auto">
            <a:xfrm>
              <a:off x="2485" y="1869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2 w 15"/>
                <a:gd name="T3" fmla="*/ 5 h 9"/>
                <a:gd name="T4" fmla="*/ 6 w 15"/>
                <a:gd name="T5" fmla="*/ 8 h 9"/>
                <a:gd name="T6" fmla="*/ 14 w 15"/>
                <a:gd name="T7" fmla="*/ 4 h 9"/>
                <a:gd name="T8" fmla="*/ 10 w 15"/>
                <a:gd name="T9" fmla="*/ 1 h 9"/>
                <a:gd name="T10" fmla="*/ 8 w 15"/>
                <a:gd name="T11" fmla="*/ 0 h 9"/>
                <a:gd name="T12" fmla="*/ 0 w 15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0" y="4"/>
                  </a:moveTo>
                  <a:lnTo>
                    <a:pt x="2" y="5"/>
                  </a:lnTo>
                  <a:lnTo>
                    <a:pt x="6" y="8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Freeform 388"/>
            <p:cNvSpPr>
              <a:spLocks/>
            </p:cNvSpPr>
            <p:nvPr/>
          </p:nvSpPr>
          <p:spPr bwMode="auto">
            <a:xfrm>
              <a:off x="2448" y="1838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8 w 15"/>
                <a:gd name="T3" fmla="*/ 0 h 9"/>
                <a:gd name="T4" fmla="*/ 14 w 15"/>
                <a:gd name="T5" fmla="*/ 4 h 9"/>
                <a:gd name="T6" fmla="*/ 6 w 15"/>
                <a:gd name="T7" fmla="*/ 8 h 9"/>
                <a:gd name="T8" fmla="*/ 0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0" y="4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Freeform 389"/>
            <p:cNvSpPr>
              <a:spLocks/>
            </p:cNvSpPr>
            <p:nvPr/>
          </p:nvSpPr>
          <p:spPr bwMode="auto">
            <a:xfrm>
              <a:off x="2410" y="1809"/>
              <a:ext cx="14" cy="8"/>
            </a:xfrm>
            <a:custGeom>
              <a:avLst/>
              <a:gdLst>
                <a:gd name="T0" fmla="*/ 0 w 14"/>
                <a:gd name="T1" fmla="*/ 4 h 8"/>
                <a:gd name="T2" fmla="*/ 6 w 14"/>
                <a:gd name="T3" fmla="*/ 0 h 8"/>
                <a:gd name="T4" fmla="*/ 13 w 14"/>
                <a:gd name="T5" fmla="*/ 4 h 8"/>
                <a:gd name="T6" fmla="*/ 6 w 14"/>
                <a:gd name="T7" fmla="*/ 7 h 8"/>
                <a:gd name="T8" fmla="*/ 0 w 14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6" y="7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390"/>
            <p:cNvSpPr>
              <a:spLocks/>
            </p:cNvSpPr>
            <p:nvPr/>
          </p:nvSpPr>
          <p:spPr bwMode="auto">
            <a:xfrm>
              <a:off x="2369" y="1780"/>
              <a:ext cx="14" cy="9"/>
            </a:xfrm>
            <a:custGeom>
              <a:avLst/>
              <a:gdLst>
                <a:gd name="T0" fmla="*/ 0 w 14"/>
                <a:gd name="T1" fmla="*/ 4 h 9"/>
                <a:gd name="T2" fmla="*/ 6 w 14"/>
                <a:gd name="T3" fmla="*/ 0 h 9"/>
                <a:gd name="T4" fmla="*/ 13 w 14"/>
                <a:gd name="T5" fmla="*/ 4 h 9"/>
                <a:gd name="T6" fmla="*/ 7 w 14"/>
                <a:gd name="T7" fmla="*/ 8 h 9"/>
                <a:gd name="T8" fmla="*/ 0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391"/>
            <p:cNvSpPr>
              <a:spLocks/>
            </p:cNvSpPr>
            <p:nvPr/>
          </p:nvSpPr>
          <p:spPr bwMode="auto">
            <a:xfrm>
              <a:off x="2327" y="1753"/>
              <a:ext cx="15" cy="10"/>
            </a:xfrm>
            <a:custGeom>
              <a:avLst/>
              <a:gdLst>
                <a:gd name="T0" fmla="*/ 0 w 15"/>
                <a:gd name="T1" fmla="*/ 5 h 10"/>
                <a:gd name="T2" fmla="*/ 6 w 15"/>
                <a:gd name="T3" fmla="*/ 0 h 10"/>
                <a:gd name="T4" fmla="*/ 14 w 15"/>
                <a:gd name="T5" fmla="*/ 4 h 10"/>
                <a:gd name="T6" fmla="*/ 7 w 15"/>
                <a:gd name="T7" fmla="*/ 9 h 10"/>
                <a:gd name="T8" fmla="*/ 0 w 15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0" y="5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Freeform 392"/>
            <p:cNvSpPr>
              <a:spLocks/>
            </p:cNvSpPr>
            <p:nvPr/>
          </p:nvSpPr>
          <p:spPr bwMode="auto">
            <a:xfrm>
              <a:off x="2284" y="1727"/>
              <a:ext cx="14" cy="10"/>
            </a:xfrm>
            <a:custGeom>
              <a:avLst/>
              <a:gdLst>
                <a:gd name="T0" fmla="*/ 0 w 14"/>
                <a:gd name="T1" fmla="*/ 5 h 10"/>
                <a:gd name="T2" fmla="*/ 6 w 14"/>
                <a:gd name="T3" fmla="*/ 0 h 10"/>
                <a:gd name="T4" fmla="*/ 13 w 14"/>
                <a:gd name="T5" fmla="*/ 4 h 10"/>
                <a:gd name="T6" fmla="*/ 7 w 14"/>
                <a:gd name="T7" fmla="*/ 9 h 10"/>
                <a:gd name="T8" fmla="*/ 0 w 14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0" y="5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Freeform 393"/>
            <p:cNvSpPr>
              <a:spLocks/>
            </p:cNvSpPr>
            <p:nvPr/>
          </p:nvSpPr>
          <p:spPr bwMode="auto">
            <a:xfrm>
              <a:off x="2240" y="1703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Freeform 394"/>
            <p:cNvSpPr>
              <a:spLocks/>
            </p:cNvSpPr>
            <p:nvPr/>
          </p:nvSpPr>
          <p:spPr bwMode="auto">
            <a:xfrm>
              <a:off x="2194" y="1681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Freeform 395"/>
            <p:cNvSpPr>
              <a:spLocks/>
            </p:cNvSpPr>
            <p:nvPr/>
          </p:nvSpPr>
          <p:spPr bwMode="auto">
            <a:xfrm>
              <a:off x="2146" y="1659"/>
              <a:ext cx="14" cy="9"/>
            </a:xfrm>
            <a:custGeom>
              <a:avLst/>
              <a:gdLst>
                <a:gd name="T0" fmla="*/ 0 w 14"/>
                <a:gd name="T1" fmla="*/ 6 h 9"/>
                <a:gd name="T2" fmla="*/ 5 w 14"/>
                <a:gd name="T3" fmla="*/ 0 h 9"/>
                <a:gd name="T4" fmla="*/ 13 w 14"/>
                <a:gd name="T5" fmla="*/ 3 h 9"/>
                <a:gd name="T6" fmla="*/ 8 w 14"/>
                <a:gd name="T7" fmla="*/ 8 h 9"/>
                <a:gd name="T8" fmla="*/ 0 w 14"/>
                <a:gd name="T9" fmla="*/ 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6"/>
                  </a:moveTo>
                  <a:lnTo>
                    <a:pt x="5" y="0"/>
                  </a:lnTo>
                  <a:lnTo>
                    <a:pt x="13" y="3"/>
                  </a:lnTo>
                  <a:lnTo>
                    <a:pt x="8" y="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Freeform 396"/>
            <p:cNvSpPr>
              <a:spLocks/>
            </p:cNvSpPr>
            <p:nvPr/>
          </p:nvSpPr>
          <p:spPr bwMode="auto">
            <a:xfrm>
              <a:off x="2098" y="1640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6 h 9"/>
                <a:gd name="T4" fmla="*/ 7 w 13"/>
                <a:gd name="T5" fmla="*/ 8 h 9"/>
                <a:gd name="T6" fmla="*/ 12 w 13"/>
                <a:gd name="T7" fmla="*/ 2 h 9"/>
                <a:gd name="T8" fmla="*/ 7 w 13"/>
                <a:gd name="T9" fmla="*/ 1 h 9"/>
                <a:gd name="T10" fmla="*/ 3 w 13"/>
                <a:gd name="T11" fmla="*/ 0 h 9"/>
                <a:gd name="T12" fmla="*/ 0 w 13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0" y="5"/>
                  </a:moveTo>
                  <a:lnTo>
                    <a:pt x="3" y="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Freeform 397"/>
            <p:cNvSpPr>
              <a:spLocks/>
            </p:cNvSpPr>
            <p:nvPr/>
          </p:nvSpPr>
          <p:spPr bwMode="auto">
            <a:xfrm>
              <a:off x="2048" y="1622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0 w 13"/>
                <a:gd name="T3" fmla="*/ 5 h 9"/>
                <a:gd name="T4" fmla="*/ 8 w 13"/>
                <a:gd name="T5" fmla="*/ 8 h 9"/>
                <a:gd name="T6" fmla="*/ 12 w 13"/>
                <a:gd name="T7" fmla="*/ 3 h 9"/>
                <a:gd name="T8" fmla="*/ 4 w 13"/>
                <a:gd name="T9" fmla="*/ 0 h 9"/>
                <a:gd name="T10" fmla="*/ 0 w 13"/>
                <a:gd name="T11" fmla="*/ 5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0" y="5"/>
                  </a:moveTo>
                  <a:lnTo>
                    <a:pt x="0" y="5"/>
                  </a:lnTo>
                  <a:lnTo>
                    <a:pt x="8" y="8"/>
                  </a:lnTo>
                  <a:lnTo>
                    <a:pt x="12" y="3"/>
                  </a:lnTo>
                  <a:lnTo>
                    <a:pt x="4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" name="Freeform 398"/>
            <p:cNvSpPr>
              <a:spLocks/>
            </p:cNvSpPr>
            <p:nvPr/>
          </p:nvSpPr>
          <p:spPr bwMode="auto">
            <a:xfrm>
              <a:off x="1997" y="1606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0 h 9"/>
                <a:gd name="T4" fmla="*/ 12 w 13"/>
                <a:gd name="T5" fmla="*/ 2 h 9"/>
                <a:gd name="T6" fmla="*/ 8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3" y="0"/>
                  </a:lnTo>
                  <a:lnTo>
                    <a:pt x="12" y="2"/>
                  </a:lnTo>
                  <a:lnTo>
                    <a:pt x="8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Freeform 399"/>
            <p:cNvSpPr>
              <a:spLocks/>
            </p:cNvSpPr>
            <p:nvPr/>
          </p:nvSpPr>
          <p:spPr bwMode="auto">
            <a:xfrm>
              <a:off x="1945" y="1591"/>
              <a:ext cx="13" cy="8"/>
            </a:xfrm>
            <a:custGeom>
              <a:avLst/>
              <a:gdLst>
                <a:gd name="T0" fmla="*/ 0 w 13"/>
                <a:gd name="T1" fmla="*/ 5 h 8"/>
                <a:gd name="T2" fmla="*/ 4 w 13"/>
                <a:gd name="T3" fmla="*/ 0 h 8"/>
                <a:gd name="T4" fmla="*/ 12 w 13"/>
                <a:gd name="T5" fmla="*/ 2 h 8"/>
                <a:gd name="T6" fmla="*/ 9 w 13"/>
                <a:gd name="T7" fmla="*/ 7 h 8"/>
                <a:gd name="T8" fmla="*/ 0 w 13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5"/>
                  </a:moveTo>
                  <a:lnTo>
                    <a:pt x="4" y="0"/>
                  </a:ln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Freeform 400"/>
            <p:cNvSpPr>
              <a:spLocks/>
            </p:cNvSpPr>
            <p:nvPr/>
          </p:nvSpPr>
          <p:spPr bwMode="auto">
            <a:xfrm>
              <a:off x="1893" y="1580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401"/>
            <p:cNvSpPr>
              <a:spLocks/>
            </p:cNvSpPr>
            <p:nvPr/>
          </p:nvSpPr>
          <p:spPr bwMode="auto">
            <a:xfrm>
              <a:off x="1840" y="1569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402"/>
            <p:cNvSpPr>
              <a:spLocks/>
            </p:cNvSpPr>
            <p:nvPr/>
          </p:nvSpPr>
          <p:spPr bwMode="auto">
            <a:xfrm>
              <a:off x="1787" y="1560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2 w 11"/>
                <a:gd name="T3" fmla="*/ 0 h 6"/>
                <a:gd name="T4" fmla="*/ 10 w 11"/>
                <a:gd name="T5" fmla="*/ 1 h 6"/>
                <a:gd name="T6" fmla="*/ 8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2" y="0"/>
                  </a:lnTo>
                  <a:lnTo>
                    <a:pt x="10" y="1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Freeform 403"/>
            <p:cNvSpPr>
              <a:spLocks/>
            </p:cNvSpPr>
            <p:nvPr/>
          </p:nvSpPr>
          <p:spPr bwMode="auto">
            <a:xfrm>
              <a:off x="1732" y="1553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1 w 11"/>
                <a:gd name="T3" fmla="*/ 0 h 6"/>
                <a:gd name="T4" fmla="*/ 10 w 11"/>
                <a:gd name="T5" fmla="*/ 1 h 6"/>
                <a:gd name="T6" fmla="*/ 9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1" y="0"/>
                  </a:lnTo>
                  <a:lnTo>
                    <a:pt x="10" y="1"/>
                  </a:lnTo>
                  <a:lnTo>
                    <a:pt x="9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4" name="Freeform 404"/>
            <p:cNvSpPr>
              <a:spLocks/>
            </p:cNvSpPr>
            <p:nvPr/>
          </p:nvSpPr>
          <p:spPr bwMode="auto">
            <a:xfrm>
              <a:off x="1677" y="1548"/>
              <a:ext cx="11" cy="5"/>
            </a:xfrm>
            <a:custGeom>
              <a:avLst/>
              <a:gdLst>
                <a:gd name="T0" fmla="*/ 0 w 11"/>
                <a:gd name="T1" fmla="*/ 4 h 5"/>
                <a:gd name="T2" fmla="*/ 7 w 11"/>
                <a:gd name="T3" fmla="*/ 4 h 5"/>
                <a:gd name="T4" fmla="*/ 9 w 11"/>
                <a:gd name="T5" fmla="*/ 4 h 5"/>
                <a:gd name="T6" fmla="*/ 10 w 11"/>
                <a:gd name="T7" fmla="*/ 0 h 5"/>
                <a:gd name="T8" fmla="*/ 8 w 11"/>
                <a:gd name="T9" fmla="*/ 0 h 5"/>
                <a:gd name="T10" fmla="*/ 1 w 11"/>
                <a:gd name="T11" fmla="*/ 0 h 5"/>
                <a:gd name="T12" fmla="*/ 0 w 11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5"/>
                <a:gd name="T23" fmla="*/ 11 w 11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5">
                  <a:moveTo>
                    <a:pt x="0" y="4"/>
                  </a:moveTo>
                  <a:lnTo>
                    <a:pt x="7" y="4"/>
                  </a:lnTo>
                  <a:lnTo>
                    <a:pt x="9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Freeform 405"/>
            <p:cNvSpPr>
              <a:spLocks/>
            </p:cNvSpPr>
            <p:nvPr/>
          </p:nvSpPr>
          <p:spPr bwMode="auto">
            <a:xfrm>
              <a:off x="1624" y="1544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5 h 6"/>
                <a:gd name="T4" fmla="*/ 7 w 9"/>
                <a:gd name="T5" fmla="*/ 5 h 6"/>
                <a:gd name="T6" fmla="*/ 8 w 9"/>
                <a:gd name="T7" fmla="*/ 1 h 6"/>
                <a:gd name="T8" fmla="*/ 0 w 9"/>
                <a:gd name="T9" fmla="*/ 0 h 6"/>
                <a:gd name="T10" fmla="*/ 0 w 9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6"/>
                <a:gd name="T20" fmla="*/ 9 w 9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6">
                  <a:moveTo>
                    <a:pt x="0" y="5"/>
                  </a:moveTo>
                  <a:lnTo>
                    <a:pt x="0" y="5"/>
                  </a:lnTo>
                  <a:lnTo>
                    <a:pt x="7" y="5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406"/>
            <p:cNvSpPr>
              <a:spLocks/>
            </p:cNvSpPr>
            <p:nvPr/>
          </p:nvSpPr>
          <p:spPr bwMode="auto">
            <a:xfrm>
              <a:off x="1568" y="1544"/>
              <a:ext cx="9" cy="4"/>
            </a:xfrm>
            <a:custGeom>
              <a:avLst/>
              <a:gdLst>
                <a:gd name="T0" fmla="*/ 0 w 9"/>
                <a:gd name="T1" fmla="*/ 3 h 4"/>
                <a:gd name="T2" fmla="*/ 0 w 9"/>
                <a:gd name="T3" fmla="*/ 0 h 4"/>
                <a:gd name="T4" fmla="*/ 8 w 9"/>
                <a:gd name="T5" fmla="*/ 0 h 4"/>
                <a:gd name="T6" fmla="*/ 8 w 9"/>
                <a:gd name="T7" fmla="*/ 3 h 4"/>
                <a:gd name="T8" fmla="*/ 0 w 9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0" y="3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" name="Rectangle 4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Modern Applications need Threads (ex1):</a:t>
            </a:r>
            <a:br>
              <a:rPr lang="en-US" sz="3200" smtClean="0"/>
            </a:br>
            <a:r>
              <a:rPr lang="en-US" sz="3200" smtClean="0"/>
              <a:t>Editing and Printing documents in background.</a:t>
            </a:r>
          </a:p>
        </p:txBody>
      </p:sp>
    </p:spTree>
    <p:extLst>
      <p:ext uri="{BB962C8B-B14F-4D97-AF65-F5344CB8AC3E}">
        <p14:creationId xmlns:p14="http://schemas.microsoft.com/office/powerpoint/2010/main" val="2905493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DCB3D354-817F-4C77-BFD8-676BE570C219}" type="slidenum">
              <a:rPr lang="zh-CN" altLang="en-GB" sz="1400" smtClean="0"/>
              <a:pPr eaLnBrk="1" hangingPunct="1"/>
              <a:t>6</a:t>
            </a:fld>
            <a:endParaRPr lang="en-GB" altLang="zh-CN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Multithreaded/Parallel File Copy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460501" y="1871664"/>
            <a:ext cx="3503084" cy="2114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reader()</a:t>
            </a:r>
          </a:p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- - - - - - - - - -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lock(buff[i]);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read(</a:t>
            </a:r>
            <a:r>
              <a:rPr lang="en-US" sz="1400" b="1" dirty="0" err="1">
                <a:latin typeface="Courier New" pitchFamily="49" charset="0"/>
                <a:ea typeface="宋体" pitchFamily="2" charset="-122"/>
              </a:rPr>
              <a:t>src,buff</a:t>
            </a:r>
            <a:r>
              <a:rPr lang="en-US" sz="1400" b="1" dirty="0">
                <a:latin typeface="Courier New" pitchFamily="49" charset="0"/>
                <a:ea typeface="宋体" pitchFamily="2" charset="-122"/>
              </a:rPr>
              <a:t>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unlock(buff[i]);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- - - - - - - - - -</a:t>
            </a:r>
          </a:p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452784" y="2119314"/>
            <a:ext cx="3716867" cy="210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writer()</a:t>
            </a:r>
          </a:p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- - - - - - - - - -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lock(buff[i]);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write(</a:t>
            </a:r>
            <a:r>
              <a:rPr lang="en-US" sz="1400" b="1" dirty="0" err="1">
                <a:latin typeface="Courier New" pitchFamily="49" charset="0"/>
                <a:ea typeface="宋体" pitchFamily="2" charset="-122"/>
              </a:rPr>
              <a:t>src,buff</a:t>
            </a:r>
            <a:r>
              <a:rPr lang="en-US" sz="1400" b="1" dirty="0">
                <a:latin typeface="Courier New" pitchFamily="49" charset="0"/>
                <a:ea typeface="宋体" pitchFamily="2" charset="-122"/>
              </a:rPr>
              <a:t>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unlock(buff[i]);</a:t>
            </a:r>
          </a:p>
          <a:p>
            <a:pPr lvl="1"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- - - - - - - - - -</a:t>
            </a:r>
          </a:p>
          <a:p>
            <a:pPr algn="l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pic>
        <p:nvPicPr>
          <p:cNvPr id="20486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4729163"/>
            <a:ext cx="151553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7" name="Group 6"/>
          <p:cNvGrpSpPr>
            <a:grpSpLocks/>
          </p:cNvGrpSpPr>
          <p:nvPr/>
        </p:nvGrpSpPr>
        <p:grpSpPr bwMode="auto">
          <a:xfrm>
            <a:off x="2080685" y="4965700"/>
            <a:ext cx="1466849" cy="812800"/>
            <a:chOff x="983" y="3128"/>
            <a:chExt cx="693" cy="512"/>
          </a:xfrm>
        </p:grpSpPr>
        <p:sp>
          <p:nvSpPr>
            <p:cNvPr id="20500" name="Oval 7"/>
            <p:cNvSpPr>
              <a:spLocks noChangeArrowheads="1"/>
            </p:cNvSpPr>
            <p:nvPr/>
          </p:nvSpPr>
          <p:spPr bwMode="auto">
            <a:xfrm>
              <a:off x="983" y="3464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8"/>
            <p:cNvSpPr>
              <a:spLocks noChangeArrowheads="1"/>
            </p:cNvSpPr>
            <p:nvPr/>
          </p:nvSpPr>
          <p:spPr bwMode="auto">
            <a:xfrm>
              <a:off x="983" y="3416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9"/>
            <p:cNvSpPr>
              <a:spLocks noChangeArrowheads="1"/>
            </p:cNvSpPr>
            <p:nvPr/>
          </p:nvSpPr>
          <p:spPr bwMode="auto">
            <a:xfrm>
              <a:off x="983" y="3368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03" name="Group 10"/>
            <p:cNvGrpSpPr>
              <a:grpSpLocks/>
            </p:cNvGrpSpPr>
            <p:nvPr/>
          </p:nvGrpSpPr>
          <p:grpSpPr bwMode="auto">
            <a:xfrm>
              <a:off x="983" y="3128"/>
              <a:ext cx="693" cy="416"/>
              <a:chOff x="983" y="3128"/>
              <a:chExt cx="693" cy="416"/>
            </a:xfrm>
          </p:grpSpPr>
          <p:sp>
            <p:nvSpPr>
              <p:cNvPr id="20504" name="Oval 11"/>
              <p:cNvSpPr>
                <a:spLocks noChangeArrowheads="1"/>
              </p:cNvSpPr>
              <p:nvPr/>
            </p:nvSpPr>
            <p:spPr bwMode="auto">
              <a:xfrm>
                <a:off x="983" y="336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Oval 12"/>
              <p:cNvSpPr>
                <a:spLocks noChangeArrowheads="1"/>
              </p:cNvSpPr>
              <p:nvPr/>
            </p:nvSpPr>
            <p:spPr bwMode="auto">
              <a:xfrm>
                <a:off x="983" y="3320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Oval 13"/>
              <p:cNvSpPr>
                <a:spLocks noChangeArrowheads="1"/>
              </p:cNvSpPr>
              <p:nvPr/>
            </p:nvSpPr>
            <p:spPr bwMode="auto">
              <a:xfrm>
                <a:off x="983" y="3272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7" name="Oval 14"/>
              <p:cNvSpPr>
                <a:spLocks noChangeArrowheads="1"/>
              </p:cNvSpPr>
              <p:nvPr/>
            </p:nvSpPr>
            <p:spPr bwMode="auto">
              <a:xfrm>
                <a:off x="983" y="3224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8" name="Oval 15"/>
              <p:cNvSpPr>
                <a:spLocks noChangeArrowheads="1"/>
              </p:cNvSpPr>
              <p:nvPr/>
            </p:nvSpPr>
            <p:spPr bwMode="auto">
              <a:xfrm>
                <a:off x="983" y="3176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Oval 16"/>
              <p:cNvSpPr>
                <a:spLocks noChangeArrowheads="1"/>
              </p:cNvSpPr>
              <p:nvPr/>
            </p:nvSpPr>
            <p:spPr bwMode="auto">
              <a:xfrm>
                <a:off x="983" y="312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8" name="Rectangle 17"/>
          <p:cNvSpPr>
            <a:spLocks noChangeArrowheads="1"/>
          </p:cNvSpPr>
          <p:nvPr/>
        </p:nvSpPr>
        <p:spPr bwMode="auto">
          <a:xfrm>
            <a:off x="5355167" y="2292350"/>
            <a:ext cx="1481667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ea typeface="宋体" pitchFamily="2" charset="-122"/>
              </a:rPr>
              <a:t>buff[0]</a:t>
            </a:r>
          </a:p>
        </p:txBody>
      </p:sp>
      <p:sp>
        <p:nvSpPr>
          <p:cNvPr id="20489" name="Rectangle 18"/>
          <p:cNvSpPr>
            <a:spLocks noChangeArrowheads="1"/>
          </p:cNvSpPr>
          <p:nvPr/>
        </p:nvSpPr>
        <p:spPr bwMode="auto">
          <a:xfrm>
            <a:off x="5355167" y="2901950"/>
            <a:ext cx="1481667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ea typeface="宋体" pitchFamily="2" charset="-122"/>
              </a:rPr>
              <a:t>buff[1]</a:t>
            </a:r>
          </a:p>
        </p:txBody>
      </p:sp>
      <p:sp>
        <p:nvSpPr>
          <p:cNvPr id="20490" name="Arc 19"/>
          <p:cNvSpPr>
            <a:spLocks/>
          </p:cNvSpPr>
          <p:nvPr/>
        </p:nvSpPr>
        <p:spPr bwMode="auto">
          <a:xfrm>
            <a:off x="395818" y="4038600"/>
            <a:ext cx="1579033" cy="13589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</a:path>
              <a:path w="21600" h="21600" stroke="0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  <a:lnTo>
                  <a:pt x="21600" y="0"/>
                </a:lnTo>
                <a:lnTo>
                  <a:pt x="21542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Arc 20"/>
          <p:cNvSpPr>
            <a:spLocks/>
          </p:cNvSpPr>
          <p:nvPr/>
        </p:nvSpPr>
        <p:spPr bwMode="auto">
          <a:xfrm>
            <a:off x="395818" y="3216275"/>
            <a:ext cx="1483783" cy="8255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</a:path>
              <a:path w="21600" h="21600" stroke="0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2" name="Group 21"/>
          <p:cNvGrpSpPr>
            <a:grpSpLocks/>
          </p:cNvGrpSpPr>
          <p:nvPr/>
        </p:nvGrpSpPr>
        <p:grpSpPr bwMode="auto">
          <a:xfrm>
            <a:off x="3539067" y="2606675"/>
            <a:ext cx="1699684" cy="596900"/>
            <a:chOff x="1672" y="1642"/>
            <a:chExt cx="803" cy="376"/>
          </a:xfrm>
        </p:grpSpPr>
        <p:sp>
          <p:nvSpPr>
            <p:cNvPr id="20498" name="Arc 22"/>
            <p:cNvSpPr>
              <a:spLocks/>
            </p:cNvSpPr>
            <p:nvPr/>
          </p:nvSpPr>
          <p:spPr bwMode="auto">
            <a:xfrm>
              <a:off x="1672" y="1642"/>
              <a:ext cx="502" cy="3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</a:path>
                <a:path w="21600" h="21600" stroke="0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  <a:lnTo>
                    <a:pt x="21600" y="21600"/>
                  </a:lnTo>
                  <a:lnTo>
                    <a:pt x="0" y="2153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Arc 23"/>
            <p:cNvSpPr>
              <a:spLocks/>
            </p:cNvSpPr>
            <p:nvPr/>
          </p:nvSpPr>
          <p:spPr bwMode="auto">
            <a:xfrm>
              <a:off x="2194" y="1642"/>
              <a:ext cx="281" cy="376"/>
            </a:xfrm>
            <a:custGeom>
              <a:avLst/>
              <a:gdLst>
                <a:gd name="T0" fmla="*/ 0 w 21677"/>
                <a:gd name="T1" fmla="*/ 0 h 21600"/>
                <a:gd name="T2" fmla="*/ 0 w 21677"/>
                <a:gd name="T3" fmla="*/ 0 h 21600"/>
                <a:gd name="T4" fmla="*/ 0 w 21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7"/>
                <a:gd name="T10" fmla="*/ 0 h 21600"/>
                <a:gd name="T11" fmla="*/ 21677 w 21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7" h="21600" fill="none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</a:path>
                <a:path w="21677" h="21600" stroke="0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  <a:lnTo>
                    <a:pt x="7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rc 24"/>
          <p:cNvSpPr>
            <a:spLocks/>
          </p:cNvSpPr>
          <p:nvPr/>
        </p:nvSpPr>
        <p:spPr bwMode="auto">
          <a:xfrm>
            <a:off x="6845301" y="2606675"/>
            <a:ext cx="1291167" cy="635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4" name="Group 25"/>
          <p:cNvGrpSpPr>
            <a:grpSpLocks/>
          </p:cNvGrpSpPr>
          <p:nvPr/>
        </p:nvGrpSpPr>
        <p:grpSpPr bwMode="auto">
          <a:xfrm>
            <a:off x="10128251" y="3368676"/>
            <a:ext cx="1674283" cy="1952625"/>
            <a:chOff x="4785" y="2122"/>
            <a:chExt cx="791" cy="1230"/>
          </a:xfrm>
        </p:grpSpPr>
        <p:sp>
          <p:nvSpPr>
            <p:cNvPr id="20496" name="Arc 26"/>
            <p:cNvSpPr>
              <a:spLocks/>
            </p:cNvSpPr>
            <p:nvPr/>
          </p:nvSpPr>
          <p:spPr bwMode="auto">
            <a:xfrm>
              <a:off x="5140" y="2122"/>
              <a:ext cx="435" cy="6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Arc 27"/>
            <p:cNvSpPr>
              <a:spLocks/>
            </p:cNvSpPr>
            <p:nvPr/>
          </p:nvSpPr>
          <p:spPr bwMode="auto">
            <a:xfrm>
              <a:off x="4785" y="2736"/>
              <a:ext cx="791" cy="616"/>
            </a:xfrm>
            <a:custGeom>
              <a:avLst/>
              <a:gdLst>
                <a:gd name="T0" fmla="*/ 0 w 21655"/>
                <a:gd name="T1" fmla="*/ 0 h 21600"/>
                <a:gd name="T2" fmla="*/ 0 w 21655"/>
                <a:gd name="T3" fmla="*/ 0 h 21600"/>
                <a:gd name="T4" fmla="*/ 0 w 2165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5"/>
                <a:gd name="T10" fmla="*/ 0 h 21600"/>
                <a:gd name="T11" fmla="*/ 21655 w 216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5" h="21600" fill="none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</a:path>
                <a:path w="21655" h="21600" stroke="0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  <a:lnTo>
                    <a:pt x="55" y="0"/>
                  </a:lnTo>
                  <a:lnTo>
                    <a:pt x="2165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5" name="Rectangle 28"/>
          <p:cNvSpPr>
            <a:spLocks noChangeArrowheads="1"/>
          </p:cNvSpPr>
          <p:nvPr/>
        </p:nvSpPr>
        <p:spPr bwMode="auto">
          <a:xfrm>
            <a:off x="2914652" y="5926138"/>
            <a:ext cx="5668433" cy="39754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>
                <a:latin typeface="Book Antiqua" pitchFamily="18" charset="0"/>
                <a:ea typeface="宋体" pitchFamily="2" charset="-122"/>
              </a:rPr>
              <a:t>Cooperative Parallel Synchronized Threads</a:t>
            </a:r>
          </a:p>
        </p:txBody>
      </p:sp>
    </p:spTree>
    <p:extLst>
      <p:ext uri="{BB962C8B-B14F-4D97-AF65-F5344CB8AC3E}">
        <p14:creationId xmlns:p14="http://schemas.microsoft.com/office/powerpoint/2010/main" val="82882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12B463DE-14CD-4CD3-8BE2-10505690EBEB}" type="slidenum">
              <a:rPr lang="zh-CN" altLang="en-GB" sz="1400" smtClean="0"/>
              <a:pPr eaLnBrk="1" hangingPunct="1"/>
              <a:t>7</a:t>
            </a:fld>
            <a:endParaRPr lang="en-GB" altLang="zh-CN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Thread Priority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eaLnBrk="1" hangingPunct="1"/>
            <a:r>
              <a:rPr lang="en-GB" sz="2400" smtClean="0"/>
              <a:t>Java allows users to change priority:</a:t>
            </a:r>
          </a:p>
          <a:p>
            <a:pPr lvl="2" eaLnBrk="1" hangingPunct="1"/>
            <a:r>
              <a:rPr lang="en-GB" sz="2000" smtClean="0"/>
              <a:t>ThreadName.setPriority(intNumber)</a:t>
            </a:r>
          </a:p>
          <a:p>
            <a:pPr lvl="3" eaLnBrk="1" hangingPunct="1"/>
            <a:r>
              <a:rPr lang="en-GB" sz="1800" smtClean="0"/>
              <a:t>MIN_PRIORITY = 1</a:t>
            </a:r>
          </a:p>
          <a:p>
            <a:pPr lvl="3" eaLnBrk="1" hangingPunct="1"/>
            <a:r>
              <a:rPr lang="en-GB" sz="1800" smtClean="0"/>
              <a:t>NORM_PRIORITY=5</a:t>
            </a:r>
          </a:p>
          <a:p>
            <a:pPr lvl="3" eaLnBrk="1" hangingPunct="1"/>
            <a:r>
              <a:rPr lang="en-GB" sz="1800" smtClean="0"/>
              <a:t>MAX_PRIORITY=10</a:t>
            </a:r>
          </a:p>
        </p:txBody>
      </p:sp>
    </p:spTree>
    <p:extLst>
      <p:ext uri="{BB962C8B-B14F-4D97-AF65-F5344CB8AC3E}">
        <p14:creationId xmlns:p14="http://schemas.microsoft.com/office/powerpoint/2010/main" val="19122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Bank: Serving Many Customers and Operations</a:t>
            </a:r>
          </a:p>
        </p:txBody>
      </p:sp>
      <p:sp>
        <p:nvSpPr>
          <p:cNvPr id="43011" name="Rounded Rectangle 43"/>
          <p:cNvSpPr>
            <a:spLocks noChangeArrowheads="1"/>
          </p:cNvSpPr>
          <p:nvPr/>
        </p:nvSpPr>
        <p:spPr bwMode="auto">
          <a:xfrm>
            <a:off x="6633633" y="2438400"/>
            <a:ext cx="4978400" cy="2438400"/>
          </a:xfrm>
          <a:prstGeom prst="roundRect">
            <a:avLst>
              <a:gd name="adj" fmla="val 41778"/>
            </a:avLst>
          </a:prstGeom>
          <a:solidFill>
            <a:srgbClr val="0C7AF4">
              <a:alpha val="16078"/>
            </a:srgbClr>
          </a:solidFill>
          <a:ln w="25400" algn="ctr">
            <a:solidFill>
              <a:srgbClr val="0C7AF4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3012" name="Line 44"/>
          <p:cNvSpPr>
            <a:spLocks noChangeShapeType="1"/>
          </p:cNvSpPr>
          <p:nvPr/>
        </p:nvSpPr>
        <p:spPr bwMode="auto">
          <a:xfrm flipV="1">
            <a:off x="6227233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Cloud"/>
          <p:cNvSpPr>
            <a:spLocks noChangeAspect="1" noEditPoints="1" noChangeArrowheads="1"/>
          </p:cNvSpPr>
          <p:nvPr/>
        </p:nvSpPr>
        <p:spPr bwMode="auto">
          <a:xfrm>
            <a:off x="3600451" y="3429000"/>
            <a:ext cx="2370667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endParaRPr lang="en-US" sz="1800">
              <a:latin typeface="Arial" pitchFamily="34" charset="0"/>
            </a:endParaRPr>
          </a:p>
        </p:txBody>
      </p:sp>
      <p:pic>
        <p:nvPicPr>
          <p:cNvPr id="43014" name="Picture 2" descr="Z:\Documents\Downloads\server_datac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34" y="2514600"/>
            <a:ext cx="1369484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Content Placeholder 7" descr="earth.svg.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34" y="3276600"/>
            <a:ext cx="256328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loud"/>
          <p:cNvSpPr>
            <a:spLocks noChangeAspect="1" noEditPoints="1" noChangeArrowheads="1"/>
          </p:cNvSpPr>
          <p:nvPr/>
        </p:nvSpPr>
        <p:spPr bwMode="auto">
          <a:xfrm>
            <a:off x="2336800" y="4191000"/>
            <a:ext cx="2370667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157133" y="2209800"/>
            <a:ext cx="2245784" cy="947738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Internet </a:t>
            </a:r>
          </a:p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395633" y="3429000"/>
            <a:ext cx="3048000" cy="457200"/>
          </a:xfrm>
          <a:prstGeom prst="roundRect">
            <a:avLst/>
          </a:prstGeom>
          <a:gradFill>
            <a:gsLst>
              <a:gs pos="0">
                <a:srgbClr val="0C7AF4"/>
              </a:gs>
              <a:gs pos="100000">
                <a:srgbClr val="212B87"/>
              </a:gs>
            </a:gsLst>
            <a:lin ang="5400000" scaled="0"/>
          </a:gradFill>
          <a:ln w="9525" cap="flat" cmpd="sng" algn="ctr">
            <a:solidFill>
              <a:srgbClr val="3342C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Local Area Network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339851" y="5867400"/>
            <a:ext cx="1524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16517" y="4411663"/>
            <a:ext cx="1524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2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914400" y="3048000"/>
            <a:ext cx="1524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1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22" name="Picture 64" descr="320px-Computer-aj_aj_ashton_01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3" y="4038600"/>
            <a:ext cx="233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65" descr="320px-Computer-aj_aj_ashton_01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33" y="1600200"/>
            <a:ext cx="233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66"/>
          <p:cNvSpPr/>
          <p:nvPr/>
        </p:nvSpPr>
        <p:spPr bwMode="auto">
          <a:xfrm>
            <a:off x="9630833" y="2971800"/>
            <a:ext cx="21336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Operator 1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8716433" y="5410200"/>
            <a:ext cx="21336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Operator M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26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2" y="1889126"/>
            <a:ext cx="1720849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18" y="4659313"/>
            <a:ext cx="1720849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2" y="3157538"/>
            <a:ext cx="1720849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9" name="Picture 2" descr="Z:\Documents\Downloads\server_datac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1" y="4618039"/>
            <a:ext cx="1369483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30" name="Group 47"/>
          <p:cNvGrpSpPr>
            <a:grpSpLocks/>
          </p:cNvGrpSpPr>
          <p:nvPr/>
        </p:nvGrpSpPr>
        <p:grpSpPr bwMode="auto">
          <a:xfrm>
            <a:off x="6430433" y="5181600"/>
            <a:ext cx="1524000" cy="1066800"/>
            <a:chOff x="3505200" y="5334000"/>
            <a:chExt cx="1371600" cy="1295400"/>
          </a:xfrm>
        </p:grpSpPr>
        <p:sp>
          <p:nvSpPr>
            <p:cNvPr id="45" name="Flowchart: Magnetic Disk 44"/>
            <p:cNvSpPr/>
            <p:nvPr/>
          </p:nvSpPr>
          <p:spPr bwMode="auto">
            <a:xfrm>
              <a:off x="3505200" y="5334000"/>
              <a:ext cx="838200" cy="1066007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1800">
                <a:latin typeface="Arial" pitchFamily="34" charset="0"/>
              </a:endParaRP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4191000" y="5411107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1800">
                <a:latin typeface="Arial" pitchFamily="34" charset="0"/>
              </a:endParaRPr>
            </a:p>
          </p:txBody>
        </p:sp>
        <p:sp>
          <p:nvSpPr>
            <p:cNvPr id="46" name="Flowchart: Magnetic Disk 45"/>
            <p:cNvSpPr/>
            <p:nvPr/>
          </p:nvSpPr>
          <p:spPr bwMode="auto">
            <a:xfrm>
              <a:off x="3886200" y="5715680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4861984" y="5861050"/>
            <a:ext cx="2131483" cy="3810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 Database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32" name="Picture 6" descr="C:\Documents and Settings\Administrator\Local Settings\Temporary Internet Files\Content.IE5\0NG589SB\MCj0441537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18" y="4618038"/>
            <a:ext cx="1720849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1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3205232C-7B65-4AE3-91EA-1E4BC5413E01}" type="slidenum">
              <a:rPr lang="zh-CN" altLang="en-GB" sz="1400" smtClean="0"/>
              <a:pPr eaLnBrk="1" hangingPunct="1"/>
              <a:t>9</a:t>
            </a:fld>
            <a:endParaRPr lang="en-GB" altLang="zh-CN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Resources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C012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If one thread tries to read the data and other thread tries to update the same data, it leads to inconsistent state.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This can be prevented by synchronising access to the data.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Use “synchronized” method: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public </a:t>
            </a:r>
            <a:r>
              <a:rPr lang="en-GB" sz="2400" smtClean="0">
                <a:solidFill>
                  <a:srgbClr val="FC0128"/>
                </a:solidFill>
              </a:rPr>
              <a:t>synchronized</a:t>
            </a:r>
            <a:r>
              <a:rPr lang="en-GB" sz="2400" smtClean="0"/>
              <a:t> void update()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{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}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0058400" y="609600"/>
            <a:ext cx="772584" cy="611188"/>
            <a:chOff x="3179" y="2096"/>
            <a:chExt cx="365" cy="385"/>
          </a:xfrm>
        </p:grpSpPr>
        <p:sp>
          <p:nvSpPr>
            <p:cNvPr id="44038" name="Oval 5"/>
            <p:cNvSpPr>
              <a:spLocks noChangeArrowheads="1"/>
            </p:cNvSpPr>
            <p:nvPr/>
          </p:nvSpPr>
          <p:spPr bwMode="auto">
            <a:xfrm rot="-2100000">
              <a:off x="3179" y="2096"/>
              <a:ext cx="208" cy="1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Oval 6"/>
            <p:cNvSpPr>
              <a:spLocks noChangeArrowheads="1"/>
            </p:cNvSpPr>
            <p:nvPr/>
          </p:nvSpPr>
          <p:spPr bwMode="auto">
            <a:xfrm rot="-2100000">
              <a:off x="3200" y="2117"/>
              <a:ext cx="168" cy="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Rectangle 7"/>
            <p:cNvSpPr>
              <a:spLocks noChangeArrowheads="1"/>
            </p:cNvSpPr>
            <p:nvPr/>
          </p:nvSpPr>
          <p:spPr bwMode="auto">
            <a:xfrm rot="-2100000">
              <a:off x="3396" y="2180"/>
              <a:ext cx="22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41" name="Group 8"/>
            <p:cNvGrpSpPr>
              <a:grpSpLocks/>
            </p:cNvGrpSpPr>
            <p:nvPr/>
          </p:nvGrpSpPr>
          <p:grpSpPr bwMode="auto">
            <a:xfrm>
              <a:off x="3424" y="2297"/>
              <a:ext cx="120" cy="73"/>
              <a:chOff x="3424" y="2297"/>
              <a:chExt cx="120" cy="73"/>
            </a:xfrm>
          </p:grpSpPr>
          <p:sp>
            <p:nvSpPr>
              <p:cNvPr id="44042" name="Rectangle 9"/>
              <p:cNvSpPr>
                <a:spLocks noChangeArrowheads="1"/>
              </p:cNvSpPr>
              <p:nvPr/>
            </p:nvSpPr>
            <p:spPr bwMode="auto">
              <a:xfrm rot="-2100000">
                <a:off x="3424" y="229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3" name="Rectangle 10"/>
              <p:cNvSpPr>
                <a:spLocks noChangeArrowheads="1"/>
              </p:cNvSpPr>
              <p:nvPr/>
            </p:nvSpPr>
            <p:spPr bwMode="auto">
              <a:xfrm rot="-2100000">
                <a:off x="3459" y="234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4" name="Rectangle 11"/>
              <p:cNvSpPr>
                <a:spLocks noChangeArrowheads="1"/>
              </p:cNvSpPr>
              <p:nvPr/>
            </p:nvSpPr>
            <p:spPr bwMode="auto">
              <a:xfrm rot="-2100000">
                <a:off x="3445" y="2331"/>
                <a:ext cx="54" cy="2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1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607</Words>
  <Application>Microsoft Office PowerPoint</Application>
  <PresentationFormat>Custom</PresentationFormat>
  <Paragraphs>148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CorelDRAW!</vt:lpstr>
      <vt:lpstr>Lecture 3 Multithreaded Programming</vt:lpstr>
      <vt:lpstr>Object locking</vt:lpstr>
      <vt:lpstr>Multithreaded Server: For Serving Multiple Clients Concurrently</vt:lpstr>
      <vt:lpstr>Threaded Applications</vt:lpstr>
      <vt:lpstr>Modern Applications need Threads (ex1): Editing and Printing documents in background.</vt:lpstr>
      <vt:lpstr>Multithreaded/Parallel File Copy</vt:lpstr>
      <vt:lpstr>Thread Priority</vt:lpstr>
      <vt:lpstr>Online Bank: Serving Many Customers and Operations</vt:lpstr>
      <vt:lpstr>Shared Resources</vt:lpstr>
      <vt:lpstr>the driver: 3 Threads sharing the same object</vt:lpstr>
      <vt:lpstr>Shared account object between 3 threads</vt:lpstr>
      <vt:lpstr>Monitor (shared object access): serializes operation on shared objects</vt:lpstr>
      <vt:lpstr>Architecture for Multithread Servers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m_s_araby@yahoo.com</dc:creator>
  <cp:lastModifiedBy>dell</cp:lastModifiedBy>
  <cp:revision>42</cp:revision>
  <dcterms:created xsi:type="dcterms:W3CDTF">2016-03-11T18:02:49Z</dcterms:created>
  <dcterms:modified xsi:type="dcterms:W3CDTF">2020-03-14T20:00:38Z</dcterms:modified>
</cp:coreProperties>
</file>