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1" r:id="rId9"/>
    <p:sldId id="314" r:id="rId10"/>
    <p:sldId id="315" r:id="rId11"/>
    <p:sldId id="316" r:id="rId12"/>
    <p:sldId id="31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3" r:id="rId33"/>
    <p:sldId id="332" r:id="rId34"/>
    <p:sldId id="333" r:id="rId35"/>
    <p:sldId id="334" r:id="rId36"/>
    <p:sldId id="335" r:id="rId37"/>
    <p:sldId id="336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6436" y="2816479"/>
            <a:ext cx="215112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8309" y="4160901"/>
            <a:ext cx="824738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9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72200"/>
            <a:ext cx="9144000" cy="6858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66799"/>
            <a:ext cx="9142730" cy="76200"/>
          </a:xfrm>
          <a:custGeom>
            <a:avLst/>
            <a:gdLst/>
            <a:ahLst/>
            <a:cxnLst/>
            <a:rect l="l" t="t" r="r" b="b"/>
            <a:pathLst>
              <a:path w="9142730" h="76200">
                <a:moveTo>
                  <a:pt x="9142476" y="0"/>
                </a:moveTo>
                <a:lnTo>
                  <a:pt x="4571238" y="0"/>
                </a:lnTo>
                <a:lnTo>
                  <a:pt x="0" y="0"/>
                </a:lnTo>
                <a:lnTo>
                  <a:pt x="0" y="76200"/>
                </a:lnTo>
                <a:lnTo>
                  <a:pt x="4571238" y="76200"/>
                </a:lnTo>
                <a:lnTo>
                  <a:pt x="9142476" y="76200"/>
                </a:lnTo>
                <a:lnTo>
                  <a:pt x="9142476" y="0"/>
                </a:lnTo>
                <a:close/>
              </a:path>
            </a:pathLst>
          </a:custGeom>
          <a:solidFill>
            <a:srgbClr val="124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05200" y="647700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3400" y="6248400"/>
            <a:ext cx="533400" cy="51276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934200" y="6550228"/>
            <a:ext cx="1219200" cy="307975"/>
          </a:xfrm>
          <a:custGeom>
            <a:avLst/>
            <a:gdLst/>
            <a:ahLst/>
            <a:cxnLst/>
            <a:rect l="l" t="t" r="r" b="b"/>
            <a:pathLst>
              <a:path w="1219200" h="307975">
                <a:moveTo>
                  <a:pt x="1219200" y="0"/>
                </a:moveTo>
                <a:lnTo>
                  <a:pt x="0" y="0"/>
                </a:lnTo>
                <a:lnTo>
                  <a:pt x="0" y="307771"/>
                </a:lnTo>
                <a:lnTo>
                  <a:pt x="1219200" y="307771"/>
                </a:lnTo>
                <a:lnTo>
                  <a:pt x="1219200" y="0"/>
                </a:lnTo>
                <a:close/>
              </a:path>
            </a:pathLst>
          </a:custGeom>
          <a:solidFill>
            <a:srgbClr val="E6F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6629400"/>
            <a:ext cx="762000" cy="182880"/>
          </a:xfrm>
          <a:custGeom>
            <a:avLst/>
            <a:gdLst/>
            <a:ahLst/>
            <a:cxnLst/>
            <a:rect l="l" t="t" r="r" b="b"/>
            <a:pathLst>
              <a:path w="762000" h="182879">
                <a:moveTo>
                  <a:pt x="762000" y="0"/>
                </a:moveTo>
                <a:lnTo>
                  <a:pt x="0" y="0"/>
                </a:lnTo>
                <a:lnTo>
                  <a:pt x="0" y="182880"/>
                </a:lnTo>
                <a:lnTo>
                  <a:pt x="762000" y="182880"/>
                </a:lnTo>
                <a:lnTo>
                  <a:pt x="762000" y="0"/>
                </a:lnTo>
                <a:close/>
              </a:path>
            </a:pathLst>
          </a:custGeom>
          <a:solidFill>
            <a:srgbClr val="E6F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844" y="-4749"/>
            <a:ext cx="761431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037" y="1595437"/>
            <a:ext cx="4551045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365759"/>
            <a:ext cx="2865120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12499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77506" y="6682033"/>
            <a:ext cx="1074420" cy="8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7501" y="6591758"/>
            <a:ext cx="23177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‹#›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8799"/>
            <a:ext cx="9144000" cy="1981200"/>
          </a:xfrm>
          <a:custGeom>
            <a:avLst/>
            <a:gdLst/>
            <a:ahLst/>
            <a:cxnLst/>
            <a:rect l="l" t="t" r="r" b="b"/>
            <a:pathLst>
              <a:path w="9144000" h="19812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lnTo>
                  <a:pt x="4572000" y="1981200"/>
                </a:lnTo>
                <a:lnTo>
                  <a:pt x="9144000" y="1981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24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862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0" y="76200"/>
                </a:lnTo>
                <a:lnTo>
                  <a:pt x="457200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24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76399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4572000" y="0"/>
                </a:lnTo>
                <a:lnTo>
                  <a:pt x="0" y="0"/>
                </a:lnTo>
                <a:lnTo>
                  <a:pt x="0" y="76200"/>
                </a:lnTo>
                <a:lnTo>
                  <a:pt x="457200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249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506" y="4234781"/>
            <a:ext cx="1065835" cy="10726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94938" y="5513019"/>
            <a:ext cx="2134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Ulrike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Meier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Yang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6209" y="6620967"/>
            <a:ext cx="1198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LLNL-PRES-463131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1900" y="6324701"/>
            <a:ext cx="4266565" cy="499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1275" indent="-13970">
              <a:lnSpc>
                <a:spcPct val="100000"/>
              </a:lnSpc>
              <a:spcBef>
                <a:spcPts val="345"/>
              </a:spcBef>
            </a:pPr>
            <a:r>
              <a:rPr sz="900" b="1" dirty="0">
                <a:latin typeface="Arial"/>
                <a:cs typeface="Arial"/>
              </a:rPr>
              <a:t>Lawrence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Livermore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National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Laboratory,</a:t>
            </a:r>
            <a:r>
              <a:rPr sz="900" b="1" spc="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P.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O.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Box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808,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Livermore,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CA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94551</a:t>
            </a:r>
            <a:endParaRPr sz="900">
              <a:latin typeface="Arial"/>
              <a:cs typeface="Arial"/>
            </a:endParaRPr>
          </a:p>
          <a:p>
            <a:pPr marL="12700" marR="5080" indent="28575">
              <a:lnSpc>
                <a:spcPct val="100000"/>
              </a:lnSpc>
              <a:spcBef>
                <a:spcPts val="244"/>
              </a:spcBef>
            </a:pP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This work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performed under </a:t>
            </a: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the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auspices </a:t>
            </a: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of the U.S.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Department </a:t>
            </a: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of Energy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by </a:t>
            </a: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 Lawrence</a:t>
            </a:r>
            <a:r>
              <a:rPr sz="900" b="1" spc="-20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Livermore</a:t>
            </a:r>
            <a:r>
              <a:rPr sz="900" b="1" spc="20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National</a:t>
            </a:r>
            <a:r>
              <a:rPr sz="900" b="1" spc="20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Laboratory</a:t>
            </a:r>
            <a:r>
              <a:rPr sz="900" b="1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under</a:t>
            </a:r>
            <a:r>
              <a:rPr sz="900" b="1" spc="15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Contract</a:t>
            </a:r>
            <a:r>
              <a:rPr sz="900" b="1" spc="35" dirty="0">
                <a:solidFill>
                  <a:srgbClr val="0039A6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39A6"/>
                </a:solidFill>
                <a:latin typeface="Arial"/>
                <a:cs typeface="Arial"/>
              </a:rPr>
              <a:t>DE-AC52-07NA27344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592" y="2427859"/>
            <a:ext cx="5294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r>
              <a:rPr sz="36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8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49560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u="sng" dirty="0">
                <a:solidFill>
                  <a:srgbClr val="0070C0"/>
                </a:solidFill>
              </a:rPr>
              <a:t>More to understand (CONT.)</a:t>
            </a:r>
            <a:endParaRPr u="sng" spc="-25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82" y="1746608"/>
            <a:ext cx="2254405" cy="131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9" y="1746608"/>
            <a:ext cx="11144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41" y="3350124"/>
            <a:ext cx="2152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6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49560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u="sng" dirty="0">
                <a:solidFill>
                  <a:srgbClr val="0070C0"/>
                </a:solidFill>
              </a:rPr>
              <a:t>More to understand (CONT.)</a:t>
            </a:r>
            <a:endParaRPr u="sng" spc="-25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82" y="1746608"/>
            <a:ext cx="2254405" cy="131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9" y="1746608"/>
            <a:ext cx="11144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41" y="3350124"/>
            <a:ext cx="215265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225" y="1464675"/>
            <a:ext cx="3038475" cy="18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49560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u="sng" dirty="0">
                <a:solidFill>
                  <a:srgbClr val="0070C0"/>
                </a:solidFill>
              </a:rPr>
              <a:t>More to understand (CONT.)</a:t>
            </a:r>
            <a:endParaRPr u="sng" spc="-25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82" y="1746608"/>
            <a:ext cx="2254405" cy="131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9" y="1746608"/>
            <a:ext cx="11144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641" y="3350124"/>
            <a:ext cx="215265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225" y="1464675"/>
            <a:ext cx="3038475" cy="1802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675" y="627008"/>
            <a:ext cx="1466850" cy="7143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842462" y="881455"/>
            <a:ext cx="335212" cy="5832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6132" y="3455721"/>
            <a:ext cx="3241644" cy="10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4323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0" dirty="0"/>
              <a:t>Conc</a:t>
            </a:r>
            <a:r>
              <a:rPr sz="3200" spc="-315" dirty="0"/>
              <a:t>e</a:t>
            </a:r>
            <a:r>
              <a:rPr sz="3200" spc="-290" dirty="0"/>
              <a:t>pts</a:t>
            </a:r>
            <a:r>
              <a:rPr sz="3200" spc="-200" dirty="0"/>
              <a:t> </a:t>
            </a:r>
            <a:r>
              <a:rPr sz="3200" spc="-340" dirty="0"/>
              <a:t>an</a:t>
            </a:r>
            <a:r>
              <a:rPr sz="3200" spc="-350" dirty="0"/>
              <a:t>d</a:t>
            </a:r>
            <a:r>
              <a:rPr sz="3200" spc="-175" dirty="0"/>
              <a:t> </a:t>
            </a:r>
            <a:r>
              <a:rPr sz="3200" spc="-315" dirty="0"/>
              <a:t>Termi</a:t>
            </a:r>
            <a:r>
              <a:rPr sz="3200" spc="-345" dirty="0"/>
              <a:t>n</a:t>
            </a:r>
            <a:r>
              <a:rPr sz="3200" spc="-290" dirty="0"/>
              <a:t>olo</a:t>
            </a:r>
            <a:r>
              <a:rPr sz="3200" spc="-345" dirty="0"/>
              <a:t>g</a:t>
            </a:r>
            <a:r>
              <a:rPr sz="3200" spc="-320" dirty="0"/>
              <a:t>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3235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Flynn’s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Taxonomy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(1966)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1" y="2423160"/>
            <a:ext cx="7696196" cy="2514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637" y="2412855"/>
            <a:ext cx="7620000" cy="2438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13</a:t>
            </a:fld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07377CA-2EC2-419C-ABD1-8F7A6E38DB2B}"/>
              </a:ext>
            </a:extLst>
          </p:cNvPr>
          <p:cNvGraphicFramePr>
            <a:graphicFrameLocks noGrp="1"/>
          </p:cNvGraphicFramePr>
          <p:nvPr/>
        </p:nvGraphicFramePr>
        <p:xfrm>
          <a:off x="909637" y="2433637"/>
          <a:ext cx="76200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1600" b="1" spc="-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Instruction,</a:t>
                      </a:r>
                      <a:r>
                        <a:rPr sz="1600" b="1" spc="3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1600" b="1" spc="1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07645" marB="0">
                    <a:lnL w="9525">
                      <a:solidFill>
                        <a:srgbClr val="DBEBEC"/>
                      </a:solidFill>
                      <a:prstDash val="solid"/>
                    </a:lnL>
                    <a:lnT w="9525">
                      <a:solidFill>
                        <a:srgbClr val="DBEBEC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1600" b="1" spc="-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Instruction,</a:t>
                      </a:r>
                      <a:r>
                        <a:rPr sz="1600" b="1" spc="3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1600" b="1" spc="3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7645" marB="0">
                    <a:lnR w="9525">
                      <a:solidFill>
                        <a:srgbClr val="DBEBEC"/>
                      </a:solidFill>
                      <a:prstDash val="solid"/>
                    </a:lnR>
                    <a:lnT w="9525">
                      <a:solidFill>
                        <a:srgbClr val="DBEBEC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1600" b="1" spc="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Instruction,</a:t>
                      </a:r>
                      <a:r>
                        <a:rPr sz="1600" b="1" spc="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1600" b="1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7645" marB="0">
                    <a:lnL w="9525">
                      <a:solidFill>
                        <a:srgbClr val="DBEBEC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BEB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1600" b="1" spc="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Instruction,</a:t>
                      </a:r>
                      <a:r>
                        <a:rPr sz="1600" b="1" spc="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sz="1600" b="1" spc="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07645" marB="0">
                    <a:lnR w="9525">
                      <a:solidFill>
                        <a:srgbClr val="DBEBEC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BEBEC"/>
                      </a:solidFill>
                      <a:prstDash val="soli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804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35" dirty="0"/>
              <a:t>SISD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36903"/>
            <a:ext cx="716407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Serial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Deterministic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execution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Examples: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older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generation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main frames,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work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stations,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PCs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152775"/>
            <a:ext cx="1771650" cy="2105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14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859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0" dirty="0"/>
              <a:t>SIMD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767955" cy="19462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A </a:t>
            </a:r>
            <a:r>
              <a:rPr sz="1800" spc="-10" dirty="0">
                <a:latin typeface="Microsoft Sans Serif"/>
                <a:cs typeface="Microsoft Sans Serif"/>
              </a:rPr>
              <a:t>type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10" dirty="0">
                <a:latin typeface="Microsoft Sans Serif"/>
                <a:cs typeface="Microsoft Sans Serif"/>
              </a:rPr>
              <a:t>parallel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All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same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given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clock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cycle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Each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unit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Two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varieties: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Arrays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Vector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Pipelines</a:t>
            </a:r>
            <a:endParaRPr sz="1800">
              <a:latin typeface="Microsoft Sans Serif"/>
              <a:cs typeface="Microsoft Sans Serif"/>
            </a:endParaRPr>
          </a:p>
          <a:p>
            <a:pPr marL="355600" marR="79375" indent="-342900">
              <a:lnSpc>
                <a:spcPct val="100000"/>
              </a:lnSpc>
              <a:spcBef>
                <a:spcPts val="4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Most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modern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computers,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particularly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those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units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(GPUs)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employ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SIMD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units.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3524250"/>
            <a:ext cx="4124325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625" y="4019550"/>
            <a:ext cx="3743325" cy="13049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15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859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/>
              <a:t>MISD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804784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single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stream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into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units.</a:t>
            </a:r>
            <a:endParaRPr sz="1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Each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independently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independent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streams.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latin typeface="Microsoft Sans Serif"/>
                <a:cs typeface="Microsoft Sans Serif"/>
              </a:rPr>
              <a:t>Few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actual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Carnegie-Mellon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C.mmp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(1971).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525" y="3600450"/>
            <a:ext cx="4133850" cy="1924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16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915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90" dirty="0"/>
              <a:t>MIMD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463155" cy="33731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Currently,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most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type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parallel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</a:t>
            </a:r>
            <a:endParaRPr sz="18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executing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stream</a:t>
            </a:r>
            <a:endParaRPr sz="18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working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stream</a:t>
            </a:r>
            <a:endParaRPr sz="1800" dirty="0">
              <a:latin typeface="Microsoft Sans Serif"/>
              <a:cs typeface="Microsoft Sans Serif"/>
            </a:endParaRPr>
          </a:p>
          <a:p>
            <a:pPr marL="355600" marR="4064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Execution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synchronous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asynchronous,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deterministic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non-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deterministic</a:t>
            </a:r>
            <a:endParaRPr sz="18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Examples: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most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current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supercomputers,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networked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parallel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clusters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"grids",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multi-processor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SMP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computers,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multi-core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PCs.</a:t>
            </a:r>
          </a:p>
          <a:p>
            <a:pPr marL="355600" marR="4704080" indent="-342900">
              <a:lnSpc>
                <a:spcPct val="100000"/>
              </a:lnSpc>
              <a:spcBef>
                <a:spcPts val="434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Microsoft Sans Serif"/>
                <a:cs typeface="Microsoft Sans Serif"/>
              </a:rPr>
              <a:t>Note:</a:t>
            </a:r>
            <a:r>
              <a:rPr sz="1800" b="1" spc="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Microsoft Sans Serif"/>
                <a:cs typeface="Microsoft Sans Serif"/>
              </a:rPr>
              <a:t>many</a:t>
            </a:r>
            <a:r>
              <a:rPr sz="1800" b="1" spc="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Microsoft Sans Serif"/>
                <a:cs typeface="Microsoft Sans Serif"/>
              </a:rPr>
              <a:t>MIMD </a:t>
            </a:r>
            <a:r>
              <a:rPr sz="1800" b="1" spc="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Microsoft Sans Serif"/>
                <a:cs typeface="Microsoft Sans Serif"/>
              </a:rPr>
              <a:t>architectures</a:t>
            </a:r>
            <a:r>
              <a:rPr sz="1800" b="1" spc="15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Microsoft Sans Serif"/>
                <a:cs typeface="Microsoft Sans Serif"/>
              </a:rPr>
              <a:t>also </a:t>
            </a:r>
            <a:r>
              <a:rPr sz="1800" b="1" spc="-5" dirty="0">
                <a:latin typeface="Microsoft Sans Serif"/>
                <a:cs typeface="Microsoft Sans Serif"/>
              </a:rPr>
              <a:t> </a:t>
            </a:r>
            <a:r>
              <a:rPr sz="1800" b="1" spc="-10" dirty="0">
                <a:latin typeface="Microsoft Sans Serif"/>
                <a:cs typeface="Microsoft Sans Serif"/>
              </a:rPr>
              <a:t>include </a:t>
            </a:r>
            <a:r>
              <a:rPr sz="1800" b="1" dirty="0">
                <a:latin typeface="Microsoft Sans Serif"/>
                <a:cs typeface="Microsoft Sans Serif"/>
              </a:rPr>
              <a:t>SIMD</a:t>
            </a:r>
            <a:r>
              <a:rPr sz="1800" b="1" spc="-2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Microsoft Sans Serif"/>
                <a:cs typeface="Microsoft Sans Serif"/>
              </a:rPr>
              <a:t>execution </a:t>
            </a:r>
            <a:r>
              <a:rPr sz="1800" b="1" spc="-46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Microsoft Sans Serif"/>
                <a:cs typeface="Microsoft Sans Serif"/>
              </a:rPr>
              <a:t>sub-components</a:t>
            </a:r>
            <a:endParaRPr sz="1800" b="1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525" y="3676650"/>
            <a:ext cx="4124325" cy="2286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17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512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/>
              <a:t>Parallel</a:t>
            </a:r>
            <a:r>
              <a:rPr sz="3200" spc="-190" dirty="0"/>
              <a:t> </a:t>
            </a:r>
            <a:r>
              <a:rPr sz="3200" spc="-409" dirty="0"/>
              <a:t>Comp</a:t>
            </a:r>
            <a:r>
              <a:rPr sz="3200" spc="-340" dirty="0"/>
              <a:t>u</a:t>
            </a:r>
            <a:r>
              <a:rPr sz="3200" spc="-245" dirty="0"/>
              <a:t>ter</a:t>
            </a:r>
            <a:r>
              <a:rPr sz="3200" spc="-195" dirty="0"/>
              <a:t> </a:t>
            </a:r>
            <a:r>
              <a:rPr sz="3200" spc="-285" dirty="0"/>
              <a:t>Archite</a:t>
            </a:r>
            <a:r>
              <a:rPr sz="3200" spc="-310" dirty="0"/>
              <a:t>c</a:t>
            </a:r>
            <a:r>
              <a:rPr sz="3200" spc="-285" dirty="0"/>
              <a:t>tures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41475"/>
            <a:ext cx="3978275" cy="3759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Shared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memory:</a:t>
            </a:r>
            <a:endParaRPr sz="2000">
              <a:latin typeface="Microsoft Sans Serif"/>
              <a:cs typeface="Microsoft Sans Serif"/>
            </a:endParaRPr>
          </a:p>
          <a:p>
            <a:pPr marL="355600" marR="287655">
              <a:lnSpc>
                <a:spcPts val="3600"/>
              </a:lnSpc>
              <a:spcBef>
                <a:spcPts val="320"/>
              </a:spcBef>
            </a:pP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processors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Uniform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(UMA):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spcBef>
                <a:spcPts val="1200"/>
              </a:spcBef>
              <a:buChar char="-"/>
              <a:tabLst>
                <a:tab pos="5086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identical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processors</a:t>
            </a:r>
            <a:endParaRPr sz="2000">
              <a:latin typeface="Microsoft Sans Serif"/>
              <a:cs typeface="Microsoft Sans Serif"/>
            </a:endParaRPr>
          </a:p>
          <a:p>
            <a:pPr marL="494030" marR="622300" lvl="1" indent="-139065">
              <a:lnSpc>
                <a:spcPct val="15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equal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times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5" y="1657350"/>
            <a:ext cx="3762375" cy="2628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18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5933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5" dirty="0"/>
              <a:t>No</a:t>
            </a:r>
            <a:r>
              <a:rPr sz="3200" spc="-345" dirty="0"/>
              <a:t>n</a:t>
            </a:r>
            <a:r>
              <a:rPr sz="3200" spc="-195" dirty="0"/>
              <a:t>-</a:t>
            </a:r>
            <a:r>
              <a:rPr sz="3200" spc="-305" dirty="0"/>
              <a:t>uniform</a:t>
            </a:r>
            <a:r>
              <a:rPr sz="3200" spc="-204" dirty="0"/>
              <a:t> </a:t>
            </a:r>
            <a:r>
              <a:rPr sz="3200" spc="-415" dirty="0"/>
              <a:t>me</a:t>
            </a:r>
            <a:r>
              <a:rPr sz="3200" spc="-505" dirty="0"/>
              <a:t>m</a:t>
            </a:r>
            <a:r>
              <a:rPr sz="3200" spc="-300" dirty="0"/>
              <a:t>ory</a:t>
            </a:r>
            <a:r>
              <a:rPr sz="3200" spc="-180" dirty="0"/>
              <a:t> </a:t>
            </a:r>
            <a:r>
              <a:rPr sz="3200" spc="-325" dirty="0"/>
              <a:t>acc</a:t>
            </a:r>
            <a:r>
              <a:rPr sz="3200" spc="-315" dirty="0"/>
              <a:t>e</a:t>
            </a:r>
            <a:r>
              <a:rPr sz="3200" spc="-325" dirty="0"/>
              <a:t>s</a:t>
            </a:r>
            <a:r>
              <a:rPr sz="3200" spc="-320" dirty="0"/>
              <a:t>s</a:t>
            </a:r>
            <a:r>
              <a:rPr sz="3200" spc="-160" dirty="0"/>
              <a:t> </a:t>
            </a:r>
            <a:r>
              <a:rPr sz="3200" spc="-375" dirty="0"/>
              <a:t>(NUM</a:t>
            </a:r>
            <a:r>
              <a:rPr sz="3200" spc="-425" dirty="0"/>
              <a:t>A</a:t>
            </a:r>
            <a:r>
              <a:rPr sz="3200" spc="-195" dirty="0"/>
              <a:t>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40865"/>
            <a:ext cx="6363335" cy="848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-10" dirty="0">
                <a:latin typeface="Microsoft Sans Serif"/>
                <a:cs typeface="Microsoft Sans Serif"/>
              </a:rPr>
              <a:t> 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processors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equal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memories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across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link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slower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10609"/>
            <a:ext cx="7579995" cy="213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Advantages: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SzPct val="111111"/>
              <a:buChar char="-"/>
              <a:tabLst>
                <a:tab pos="508634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user-friendly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programming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perspective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memory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spcBef>
                <a:spcPts val="10"/>
              </a:spcBef>
              <a:buChar char="-"/>
              <a:tabLst>
                <a:tab pos="494665" algn="l"/>
              </a:tabLst>
            </a:pPr>
            <a:r>
              <a:rPr sz="1800" dirty="0">
                <a:latin typeface="Microsoft Sans Serif"/>
                <a:cs typeface="Microsoft Sans Serif"/>
              </a:rPr>
              <a:t>fast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uniform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sharing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due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proximity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memory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CPUs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Disadvantages: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SzPct val="111111"/>
              <a:buChar char="-"/>
              <a:tabLst>
                <a:tab pos="508634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lack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scalability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memory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CPUs.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spcBef>
                <a:spcPts val="10"/>
              </a:spcBef>
              <a:buChar char="-"/>
              <a:tabLst>
                <a:tab pos="4946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Programmer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responsible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ensure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"correct"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access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global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memory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buChar char="-"/>
              <a:tabLst>
                <a:tab pos="4946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Expense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275" y="2324100"/>
            <a:ext cx="4219575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19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977" y="407034"/>
            <a:ext cx="1825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/>
              <a:t>Refere</a:t>
            </a:r>
            <a:r>
              <a:rPr sz="3200" spc="-350" dirty="0"/>
              <a:t>n</a:t>
            </a:r>
            <a:r>
              <a:rPr sz="3200" spc="-325" dirty="0"/>
              <a:t>ces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2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815975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48690" indent="-354965">
              <a:lnSpc>
                <a:spcPct val="100000"/>
              </a:lnSpc>
              <a:spcBef>
                <a:spcPts val="1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“Introduction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Parallel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Computing”,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Blaise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Barney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https://computing.llnl.gov/tutorials/parallel_comp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4483"/>
              </a:buClr>
              <a:buFont typeface="Wingdings"/>
              <a:buChar char=""/>
            </a:pPr>
            <a:endParaRPr sz="305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“A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Parallel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Multigrid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Tutorial”,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Jim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Jones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https://computing.llnl.gov/casc/linear_solvers/present.html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483"/>
              </a:buClr>
              <a:buFont typeface="Wingdings"/>
              <a:buChar char=""/>
            </a:pPr>
            <a:endParaRPr sz="3550">
              <a:latin typeface="Microsoft Sans Serif"/>
              <a:cs typeface="Microsoft Sans Serif"/>
            </a:endParaRPr>
          </a:p>
          <a:p>
            <a:pPr marL="355600" marR="172085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“Introduction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Parallel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Computing,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Design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Analysis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Algorithms”,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Vipin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Kumar,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Ananth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Grama,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Anshul </a:t>
            </a:r>
            <a:r>
              <a:rPr sz="2400" dirty="0">
                <a:latin typeface="Microsoft Sans Serif"/>
                <a:cs typeface="Microsoft Sans Serif"/>
              </a:rPr>
              <a:t> Gupta,</a:t>
            </a:r>
            <a:r>
              <a:rPr sz="2400" spc="-5" dirty="0">
                <a:latin typeface="Microsoft Sans Serif"/>
                <a:cs typeface="Microsoft Sans Serif"/>
              </a:rPr>
              <a:t> George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Karypis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3175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0" dirty="0"/>
              <a:t>Distrib</a:t>
            </a:r>
            <a:r>
              <a:rPr sz="3200" spc="-345" dirty="0"/>
              <a:t>u</a:t>
            </a:r>
            <a:r>
              <a:rPr sz="3200" spc="-290" dirty="0"/>
              <a:t>ted</a:t>
            </a:r>
            <a:r>
              <a:rPr sz="3200" spc="-200" dirty="0"/>
              <a:t> </a:t>
            </a:r>
            <a:r>
              <a:rPr sz="3200" spc="-415" dirty="0"/>
              <a:t>me</a:t>
            </a:r>
            <a:r>
              <a:rPr sz="3200" spc="-505" dirty="0"/>
              <a:t>m</a:t>
            </a:r>
            <a:r>
              <a:rPr sz="3200" spc="-300" dirty="0"/>
              <a:t>ory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3378834"/>
            <a:ext cx="7853045" cy="2862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4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Distributed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network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connect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inter-processor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40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Advantages: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SzPct val="111111"/>
              <a:buChar char="-"/>
              <a:tabLst>
                <a:tab pos="508634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Memory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scalable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number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processors.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spcBef>
                <a:spcPts val="10"/>
              </a:spcBef>
              <a:buChar char="-"/>
              <a:tabLst>
                <a:tab pos="4946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No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memory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interference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overhead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trying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keep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cache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coherency.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buChar char="-"/>
              <a:tabLst>
                <a:tab pos="49466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Cost effective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Disadvantages: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SzPct val="111111"/>
              <a:buChar char="-"/>
              <a:tabLst>
                <a:tab pos="508634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programmer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responsible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processors.</a:t>
            </a:r>
            <a:endParaRPr sz="1800">
              <a:latin typeface="Microsoft Sans Serif"/>
              <a:cs typeface="Microsoft Sans Serif"/>
            </a:endParaRPr>
          </a:p>
          <a:p>
            <a:pPr marL="494030" lvl="1" indent="-139065">
              <a:lnSpc>
                <a:spcPct val="100000"/>
              </a:lnSpc>
              <a:spcBef>
                <a:spcPts val="5"/>
              </a:spcBef>
              <a:buChar char="-"/>
              <a:tabLst>
                <a:tab pos="4946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difficult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existing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structures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memory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organization.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3625" y="1400175"/>
            <a:ext cx="4562475" cy="1819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20</a:t>
            </a:fld>
            <a:endParaRPr spc="-9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5247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/>
              <a:t>Hybrid</a:t>
            </a:r>
            <a:r>
              <a:rPr sz="3200" spc="-190" dirty="0"/>
              <a:t> </a:t>
            </a:r>
            <a:r>
              <a:rPr sz="3200" spc="-290" dirty="0"/>
              <a:t>Distributed-Shared</a:t>
            </a:r>
            <a:r>
              <a:rPr sz="3200" spc="-210" dirty="0"/>
              <a:t> </a:t>
            </a:r>
            <a:r>
              <a:rPr sz="3200" spc="-345" dirty="0"/>
              <a:t>Meory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3683584"/>
            <a:ext cx="7807959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Generally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currently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largest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fastest</a:t>
            </a:r>
            <a:endParaRPr sz="2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computers</a:t>
            </a:r>
            <a:endParaRPr sz="2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Has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mixture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previously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mentioned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advantages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disadvantages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225" y="1628775"/>
            <a:ext cx="4562475" cy="1819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21</a:t>
            </a:fld>
            <a:endParaRPr spc="-9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4709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/>
              <a:t>Parallel</a:t>
            </a:r>
            <a:r>
              <a:rPr sz="3200" spc="-190" dirty="0"/>
              <a:t> </a:t>
            </a:r>
            <a:r>
              <a:rPr sz="3200" spc="-305" dirty="0"/>
              <a:t>progra</a:t>
            </a:r>
            <a:r>
              <a:rPr sz="3200" spc="-505" dirty="0"/>
              <a:t>m</a:t>
            </a:r>
            <a:r>
              <a:rPr sz="3200" spc="-345" dirty="0"/>
              <a:t>ming</a:t>
            </a:r>
            <a:r>
              <a:rPr sz="3200" spc="-210" dirty="0"/>
              <a:t> </a:t>
            </a:r>
            <a:r>
              <a:rPr sz="3200" spc="-430" dirty="0"/>
              <a:t>mo</a:t>
            </a:r>
            <a:r>
              <a:rPr sz="3200" spc="-345" dirty="0"/>
              <a:t>d</a:t>
            </a:r>
            <a:r>
              <a:rPr sz="3200" spc="-275" dirty="0"/>
              <a:t>els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22</a:t>
            </a:fld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4101"/>
            <a:ext cx="277304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Shared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Threads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Message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Passing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Data</a:t>
            </a:r>
            <a:r>
              <a:rPr sz="2400" spc="-10" dirty="0">
                <a:latin typeface="Microsoft Sans Serif"/>
                <a:cs typeface="Microsoft Sans Serif"/>
              </a:rPr>
              <a:t> Parallel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Hybrid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70272"/>
            <a:ext cx="712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implemented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architecture.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254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5" dirty="0"/>
              <a:t>Shared</a:t>
            </a:r>
            <a:r>
              <a:rPr sz="3200" spc="-185" dirty="0"/>
              <a:t> </a:t>
            </a:r>
            <a:r>
              <a:rPr sz="3200" spc="-415" dirty="0"/>
              <a:t>me</a:t>
            </a:r>
            <a:r>
              <a:rPr sz="3200" spc="-505" dirty="0"/>
              <a:t>m</a:t>
            </a:r>
            <a:r>
              <a:rPr sz="3200" spc="-300" dirty="0"/>
              <a:t>ory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23</a:t>
            </a:fld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772604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835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tasks share a common address space, </a:t>
            </a:r>
            <a:r>
              <a:rPr sz="2000" spc="-5" dirty="0">
                <a:latin typeface="Microsoft Sans Serif"/>
                <a:cs typeface="Microsoft Sans Serif"/>
              </a:rPr>
              <a:t>which </a:t>
            </a:r>
            <a:r>
              <a:rPr sz="2000" dirty="0">
                <a:latin typeface="Microsoft Sans Serif"/>
                <a:cs typeface="Microsoft Sans Serif"/>
              </a:rPr>
              <a:t>they read and write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asynchronously.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Various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mechanisms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 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locks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/ </a:t>
            </a:r>
            <a:r>
              <a:rPr sz="2000" b="1" dirty="0">
                <a:latin typeface="Microsoft Sans Serif"/>
                <a:cs typeface="Microsoft Sans Serif"/>
              </a:rPr>
              <a:t>semaphores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shared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memory.</a:t>
            </a:r>
          </a:p>
          <a:p>
            <a:pPr marL="355600" marR="32258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Advantage: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need 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explicitly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between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-&gt; </a:t>
            </a:r>
            <a:r>
              <a:rPr sz="2000" spc="-5" dirty="0">
                <a:latin typeface="Microsoft Sans Serif"/>
                <a:cs typeface="Microsoft Sans Serif"/>
              </a:rPr>
              <a:t>simplified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programming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Disadvantages: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Need to take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care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managing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avoid</a:t>
            </a:r>
            <a:endParaRPr sz="2000" dirty="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synchronization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conflicts</a:t>
            </a:r>
            <a:endParaRPr sz="20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Harder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5" dirty="0">
                <a:latin typeface="Microsoft Sans Serif"/>
                <a:cs typeface="Microsoft Sans Serif"/>
              </a:rPr>
              <a:t> locality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1325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5" dirty="0"/>
              <a:t>Threa</a:t>
            </a:r>
            <a:r>
              <a:rPr sz="3200" spc="-345" dirty="0"/>
              <a:t>d</a:t>
            </a:r>
            <a:r>
              <a:rPr sz="3200" spc="-320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4179570" cy="22961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637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 considered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 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Microsoft Sans Serif"/>
                <a:cs typeface="Microsoft Sans Serif"/>
              </a:rPr>
              <a:t>subroutine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main</a:t>
            </a:r>
            <a:r>
              <a:rPr sz="2000" dirty="0">
                <a:latin typeface="Microsoft Sans Serif"/>
                <a:cs typeface="Microsoft Sans Serif"/>
              </a:rPr>
              <a:t> program</a:t>
            </a:r>
          </a:p>
          <a:p>
            <a:pPr marL="355600" marR="14986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Threads communicate </a:t>
            </a:r>
            <a:r>
              <a:rPr sz="2000" spc="-5" dirty="0">
                <a:latin typeface="Microsoft Sans Serif"/>
                <a:cs typeface="Microsoft Sans Serif"/>
              </a:rPr>
              <a:t>with </a:t>
            </a:r>
            <a:r>
              <a:rPr sz="2000" dirty="0">
                <a:latin typeface="Microsoft Sans Serif"/>
                <a:cs typeface="Microsoft Sans Serif"/>
              </a:rPr>
              <a:t>each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global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commonly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associated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shared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 architectures and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763" y="1327588"/>
            <a:ext cx="3540672" cy="2521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24</a:t>
            </a:fld>
            <a:endParaRPr spc="-9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2805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0" dirty="0"/>
              <a:t>Messa</a:t>
            </a:r>
            <a:r>
              <a:rPr sz="3200" spc="-345" dirty="0"/>
              <a:t>g</a:t>
            </a:r>
            <a:r>
              <a:rPr sz="3200" spc="-320" dirty="0"/>
              <a:t>e</a:t>
            </a:r>
            <a:r>
              <a:rPr sz="3200" spc="-195" dirty="0"/>
              <a:t> </a:t>
            </a:r>
            <a:r>
              <a:rPr sz="3200" spc="-335" dirty="0"/>
              <a:t>Pass</a:t>
            </a:r>
            <a:r>
              <a:rPr sz="3200" spc="-155" dirty="0"/>
              <a:t>i</a:t>
            </a:r>
            <a:r>
              <a:rPr sz="3200" spc="-350" dirty="0"/>
              <a:t>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493839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2019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tasks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their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own </a:t>
            </a:r>
            <a:r>
              <a:rPr sz="2000" spc="-5" dirty="0">
                <a:latin typeface="Microsoft Sans Serif"/>
                <a:cs typeface="Microsoft Sans Serif"/>
              </a:rPr>
              <a:t>local </a:t>
            </a:r>
            <a:r>
              <a:rPr sz="2000" dirty="0">
                <a:latin typeface="Microsoft Sans Serif"/>
                <a:cs typeface="Microsoft Sans Serif"/>
              </a:rPr>
              <a:t>memory during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computation.</a:t>
            </a:r>
            <a:endParaRPr sz="2000">
              <a:latin typeface="Microsoft Sans Serif"/>
              <a:cs typeface="Microsoft Sans Serif"/>
            </a:endParaRPr>
          </a:p>
          <a:p>
            <a:pPr marL="355600" marR="1934845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exchange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sending and </a:t>
            </a:r>
            <a:r>
              <a:rPr sz="2000" spc="-5" dirty="0">
                <a:latin typeface="Microsoft Sans Serif"/>
                <a:cs typeface="Microsoft Sans Serif"/>
              </a:rPr>
              <a:t>receiving </a:t>
            </a:r>
            <a:r>
              <a:rPr sz="2000" dirty="0">
                <a:latin typeface="Microsoft Sans Serif"/>
                <a:cs typeface="Microsoft Sans Serif"/>
              </a:rPr>
              <a:t> messages.</a:t>
            </a:r>
            <a:endParaRPr sz="2000">
              <a:latin typeface="Microsoft Sans Serif"/>
              <a:cs typeface="Microsoft Sans Serif"/>
            </a:endParaRPr>
          </a:p>
          <a:p>
            <a:pPr marL="355600" marR="1130935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Data transfer </a:t>
            </a:r>
            <a:r>
              <a:rPr sz="2000" spc="-5" dirty="0">
                <a:latin typeface="Microsoft Sans Serif"/>
                <a:cs typeface="Microsoft Sans Serif"/>
              </a:rPr>
              <a:t>usually </a:t>
            </a:r>
            <a:r>
              <a:rPr sz="2000" dirty="0">
                <a:latin typeface="Microsoft Sans Serif"/>
                <a:cs typeface="Microsoft Sans Serif"/>
              </a:rPr>
              <a:t>requires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cooperative operations to be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performed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process.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must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matching</a:t>
            </a:r>
            <a:r>
              <a:rPr sz="2000" spc="-5" dirty="0">
                <a:latin typeface="Microsoft Sans Serif"/>
                <a:cs typeface="Microsoft Sans Serif"/>
              </a:rPr>
              <a:t> receive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MPI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(released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1994)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MPI-2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(released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1996)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300" y="1581150"/>
            <a:ext cx="4171950" cy="2857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25</a:t>
            </a:fld>
            <a:endParaRPr spc="-9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20281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5" dirty="0"/>
              <a:t>Data</a:t>
            </a:r>
            <a:r>
              <a:rPr sz="3200" spc="-175" dirty="0"/>
              <a:t> </a:t>
            </a:r>
            <a:r>
              <a:rPr sz="3200" spc="-254" dirty="0"/>
              <a:t>Parallel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154023"/>
            <a:ext cx="7878445" cy="5208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model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demonstrates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following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characteristics:</a:t>
            </a:r>
            <a:endParaRPr sz="2000">
              <a:latin typeface="Microsoft Sans Serif"/>
              <a:cs typeface="Microsoft Sans Serif"/>
            </a:endParaRPr>
          </a:p>
          <a:p>
            <a:pPr marL="756285" marR="3730625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Most of the </a:t>
            </a:r>
            <a:r>
              <a:rPr sz="2000" spc="-5" dirty="0">
                <a:latin typeface="Microsoft Sans Serif"/>
                <a:cs typeface="Microsoft Sans Serif"/>
              </a:rPr>
              <a:t>parallel </a:t>
            </a:r>
            <a:r>
              <a:rPr sz="2000" dirty="0">
                <a:latin typeface="Microsoft Sans Serif"/>
                <a:cs typeface="Microsoft Sans Serif"/>
              </a:rPr>
              <a:t>work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performs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set, organized </a:t>
            </a:r>
            <a:r>
              <a:rPr sz="2000" spc="-5" dirty="0">
                <a:latin typeface="Microsoft Sans Serif"/>
                <a:cs typeface="Microsoft Sans Serif"/>
              </a:rPr>
              <a:t>into </a:t>
            </a:r>
            <a:r>
              <a:rPr sz="2000" dirty="0">
                <a:latin typeface="Microsoft Sans Serif"/>
                <a:cs typeface="Microsoft Sans Serif"/>
              </a:rPr>
              <a:t>a common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structure,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array</a:t>
            </a:r>
            <a:endParaRPr sz="2000">
              <a:latin typeface="Microsoft Sans Serif"/>
              <a:cs typeface="Microsoft Sans Serif"/>
            </a:endParaRPr>
          </a:p>
          <a:p>
            <a:pPr marL="756285" marR="3561715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A set of tasks works </a:t>
            </a:r>
            <a:r>
              <a:rPr sz="2000" spc="-5" dirty="0">
                <a:latin typeface="Microsoft Sans Serif"/>
                <a:cs typeface="Microsoft Sans Serif"/>
              </a:rPr>
              <a:t>collectively </a:t>
            </a:r>
            <a:r>
              <a:rPr sz="2000" spc="-5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structure,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 </a:t>
            </a:r>
            <a:r>
              <a:rPr sz="2000" dirty="0">
                <a:latin typeface="Microsoft Sans Serif"/>
                <a:cs typeface="Microsoft Sans Serif"/>
              </a:rPr>
              <a:t>each task working on 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partition</a:t>
            </a:r>
            <a:endParaRPr sz="2000">
              <a:latin typeface="Microsoft Sans Serif"/>
              <a:cs typeface="Microsoft Sans Serif"/>
            </a:endParaRPr>
          </a:p>
          <a:p>
            <a:pPr marL="756285" marR="3250565" lvl="1" indent="-287020">
              <a:lnSpc>
                <a:spcPct val="100000"/>
              </a:lnSpc>
              <a:spcBef>
                <a:spcPts val="484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Tasks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perform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their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partition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04483"/>
              </a:buClr>
              <a:buFont typeface="Times New Roman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5600" marR="34290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On shared memory architectures, </a:t>
            </a:r>
            <a:r>
              <a:rPr sz="2000" spc="-10" dirty="0">
                <a:latin typeface="Microsoft Sans Serif"/>
                <a:cs typeface="Microsoft Sans Serif"/>
              </a:rPr>
              <a:t>all </a:t>
            </a:r>
            <a:r>
              <a:rPr sz="2000" dirty="0">
                <a:latin typeface="Microsoft Sans Serif"/>
                <a:cs typeface="Microsoft Sans Serif"/>
              </a:rPr>
              <a:t>tasks may have access to 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structure through </a:t>
            </a:r>
            <a:r>
              <a:rPr sz="2000" spc="-5" dirty="0">
                <a:latin typeface="Microsoft Sans Serif"/>
                <a:cs typeface="Microsoft Sans Serif"/>
              </a:rPr>
              <a:t>global </a:t>
            </a:r>
            <a:r>
              <a:rPr sz="2000" dirty="0">
                <a:latin typeface="Microsoft Sans Serif"/>
                <a:cs typeface="Microsoft Sans Serif"/>
              </a:rPr>
              <a:t>memory. On </a:t>
            </a:r>
            <a:r>
              <a:rPr sz="2000" spc="-5" dirty="0">
                <a:latin typeface="Microsoft Sans Serif"/>
                <a:cs typeface="Microsoft Sans Serif"/>
              </a:rPr>
              <a:t>distributed </a:t>
            </a:r>
            <a:r>
              <a:rPr sz="2000" dirty="0">
                <a:latin typeface="Microsoft Sans Serif"/>
                <a:cs typeface="Microsoft Sans Serif"/>
              </a:rPr>
              <a:t>memory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architectures the data structure </a:t>
            </a:r>
            <a:r>
              <a:rPr sz="2000" spc="-5" dirty="0">
                <a:latin typeface="Microsoft Sans Serif"/>
                <a:cs typeface="Microsoft Sans Serif"/>
              </a:rPr>
              <a:t>is split </a:t>
            </a:r>
            <a:r>
              <a:rPr sz="2000" dirty="0">
                <a:latin typeface="Microsoft Sans Serif"/>
                <a:cs typeface="Microsoft Sans Serif"/>
              </a:rPr>
              <a:t>up and resides as "chunks"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dirty="0">
                <a:latin typeface="Microsoft Sans Serif"/>
                <a:cs typeface="Microsoft Sans Serif"/>
              </a:rPr>
              <a:t> 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1575" y="1714500"/>
            <a:ext cx="3848100" cy="3371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26</a:t>
            </a:fld>
            <a:endParaRPr spc="-9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2153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35" dirty="0"/>
              <a:t>Othe</a:t>
            </a:r>
            <a:r>
              <a:rPr sz="3200" spc="-225" dirty="0"/>
              <a:t>r</a:t>
            </a:r>
            <a:r>
              <a:rPr sz="3200" spc="-185" dirty="0"/>
              <a:t> </a:t>
            </a:r>
            <a:r>
              <a:rPr sz="3200" spc="-335" dirty="0"/>
              <a:t>Models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694245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Hybrid</a:t>
            </a:r>
            <a:endParaRPr sz="2000">
              <a:latin typeface="Microsoft Sans Serif"/>
              <a:cs typeface="Microsoft Sans Serif"/>
            </a:endParaRPr>
          </a:p>
          <a:p>
            <a:pPr marL="577850" lvl="1" indent="-222885">
              <a:lnSpc>
                <a:spcPct val="100000"/>
              </a:lnSpc>
              <a:buChar char="-"/>
              <a:tabLst>
                <a:tab pos="577850" algn="l"/>
                <a:tab pos="5784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combines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various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models,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e.g.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MPI/OpenMP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Single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(SPMD)</a:t>
            </a:r>
            <a:endParaRPr sz="2000">
              <a:latin typeface="Microsoft Sans Serif"/>
              <a:cs typeface="Microsoft Sans Serif"/>
            </a:endParaRPr>
          </a:p>
          <a:p>
            <a:pPr marL="577850" lvl="1" indent="-222885">
              <a:lnSpc>
                <a:spcPct val="100000"/>
              </a:lnSpc>
              <a:spcBef>
                <a:spcPts val="5"/>
              </a:spcBef>
              <a:buChar char="-"/>
              <a:tabLst>
                <a:tab pos="577850" algn="l"/>
                <a:tab pos="578485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single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 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tasks</a:t>
            </a:r>
            <a:r>
              <a:rPr sz="2000" spc="-5" dirty="0">
                <a:latin typeface="Microsoft Sans Serif"/>
                <a:cs typeface="Microsoft Sans Serif"/>
              </a:rPr>
              <a:t> simultaneously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05809"/>
            <a:ext cx="75495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dirty="0">
                <a:latin typeface="Microsoft Sans Serif"/>
                <a:cs typeface="Microsoft Sans Serif"/>
              </a:rPr>
              <a:t> Program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(MPMD)</a:t>
            </a:r>
            <a:endParaRPr sz="2000">
              <a:latin typeface="Microsoft Sans Serif"/>
              <a:cs typeface="Microsoft Sans Serif"/>
            </a:endParaRPr>
          </a:p>
          <a:p>
            <a:pPr marL="494030" marR="5080" indent="-1390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- 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MPMD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executables.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 can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 tasks.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0" y="2628900"/>
            <a:ext cx="3743325" cy="9810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450" y="4914900"/>
            <a:ext cx="3743325" cy="9810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27</a:t>
            </a:fld>
            <a:endParaRPr spc="-9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4561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5" dirty="0"/>
              <a:t>Desig</a:t>
            </a:r>
            <a:r>
              <a:rPr sz="3200" spc="-340" dirty="0"/>
              <a:t>n</a:t>
            </a:r>
            <a:r>
              <a:rPr sz="3200" spc="-260" dirty="0"/>
              <a:t>in</a:t>
            </a:r>
            <a:r>
              <a:rPr sz="3200" spc="-350" dirty="0"/>
              <a:t>g</a:t>
            </a:r>
            <a:r>
              <a:rPr sz="3200" spc="-210" dirty="0"/>
              <a:t> </a:t>
            </a:r>
            <a:r>
              <a:rPr sz="3200" spc="-254" dirty="0"/>
              <a:t>Parallel</a:t>
            </a:r>
            <a:r>
              <a:rPr sz="3200" spc="-190" dirty="0"/>
              <a:t> </a:t>
            </a:r>
            <a:r>
              <a:rPr sz="3200" spc="-335" dirty="0"/>
              <a:t>Programs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4859020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Examine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problem: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problem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parallelized?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dependencies?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where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most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the work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done?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identify </a:t>
            </a:r>
            <a:r>
              <a:rPr sz="2000" dirty="0">
                <a:latin typeface="Microsoft Sans Serif"/>
                <a:cs typeface="Microsoft Sans Serif"/>
              </a:rPr>
              <a:t>bottlenecks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I/O)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Microsoft Sans Serif"/>
              <a:buChar char="-"/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Partitioning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spcBef>
                <a:spcPts val="5"/>
              </a:spcBef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How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 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decomposed?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3657600" cy="19621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28</a:t>
            </a:fld>
            <a:endParaRPr spc="-9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404" y="407034"/>
            <a:ext cx="3360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5" dirty="0"/>
              <a:t>Various</a:t>
            </a:r>
            <a:r>
              <a:rPr sz="3200" spc="-200" dirty="0"/>
              <a:t> </a:t>
            </a:r>
            <a:r>
              <a:rPr sz="3200" spc="-229" dirty="0"/>
              <a:t>partiti</a:t>
            </a:r>
            <a:r>
              <a:rPr sz="3200" spc="-345" dirty="0"/>
              <a:t>o</a:t>
            </a:r>
            <a:r>
              <a:rPr sz="3200" spc="-290" dirty="0"/>
              <a:t>nin</a:t>
            </a:r>
            <a:r>
              <a:rPr sz="3200" spc="-345" dirty="0"/>
              <a:t>g</a:t>
            </a:r>
            <a:r>
              <a:rPr sz="3200" spc="-320" dirty="0"/>
              <a:t>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23" y="1631112"/>
            <a:ext cx="5918735" cy="44359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29</a:t>
            </a:fld>
            <a:endParaRPr spc="-9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1509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25" dirty="0"/>
              <a:t>Overview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3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62998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Basics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Parallel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Computing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(see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Barney)</a:t>
            </a:r>
            <a:endParaRPr sz="2400" dirty="0">
              <a:latin typeface="Microsoft Sans Serif"/>
              <a:cs typeface="Microsoft Sans Serif"/>
            </a:endParaRPr>
          </a:p>
          <a:p>
            <a:pPr marL="539750" lvl="1" indent="-184785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Concepts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Terminology</a:t>
            </a:r>
            <a:endParaRPr sz="2400" dirty="0">
              <a:latin typeface="Microsoft Sans Serif"/>
              <a:cs typeface="Microsoft Sans Serif"/>
            </a:endParaRPr>
          </a:p>
          <a:p>
            <a:pPr marL="539750" lvl="1" indent="-184785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Computer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Architectures</a:t>
            </a:r>
            <a:endParaRPr sz="2400" dirty="0">
              <a:latin typeface="Microsoft Sans Serif"/>
              <a:cs typeface="Microsoft Sans Serif"/>
            </a:endParaRPr>
          </a:p>
          <a:p>
            <a:pPr marL="539750" lvl="1" indent="-184785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Programming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Models</a:t>
            </a:r>
            <a:endParaRPr sz="2400" dirty="0">
              <a:latin typeface="Microsoft Sans Serif"/>
              <a:cs typeface="Microsoft Sans Serif"/>
            </a:endParaRPr>
          </a:p>
          <a:p>
            <a:pPr marL="539750" lvl="1" indent="-184785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Designing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Parallel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Programs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6614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5" dirty="0"/>
              <a:t>How</a:t>
            </a:r>
            <a:r>
              <a:rPr sz="3200" spc="-185" dirty="0"/>
              <a:t> </a:t>
            </a:r>
            <a:r>
              <a:rPr sz="3200" spc="-345" dirty="0"/>
              <a:t>shou</a:t>
            </a:r>
            <a:r>
              <a:rPr sz="3200" spc="-165" dirty="0"/>
              <a:t>l</a:t>
            </a:r>
            <a:r>
              <a:rPr sz="3200" spc="-350" dirty="0"/>
              <a:t>d</a:t>
            </a:r>
            <a:r>
              <a:rPr sz="3200" spc="-204" dirty="0"/>
              <a:t> </a:t>
            </a:r>
            <a:r>
              <a:rPr sz="3200" spc="-290" dirty="0"/>
              <a:t>the</a:t>
            </a:r>
            <a:r>
              <a:rPr sz="3200" spc="-175" dirty="0"/>
              <a:t> </a:t>
            </a:r>
            <a:r>
              <a:rPr sz="3200" spc="-285" dirty="0"/>
              <a:t>alg</a:t>
            </a:r>
            <a:r>
              <a:rPr sz="3200" spc="-345" dirty="0"/>
              <a:t>o</a:t>
            </a:r>
            <a:r>
              <a:rPr sz="3200" spc="-290" dirty="0"/>
              <a:t>rithm</a:t>
            </a:r>
            <a:r>
              <a:rPr sz="3200" spc="-185" dirty="0"/>
              <a:t> </a:t>
            </a:r>
            <a:r>
              <a:rPr sz="3200" spc="-335" dirty="0"/>
              <a:t>be</a:t>
            </a:r>
            <a:r>
              <a:rPr sz="3200" spc="-175" dirty="0"/>
              <a:t> </a:t>
            </a:r>
            <a:r>
              <a:rPr sz="3200" spc="-235" dirty="0"/>
              <a:t>distri</a:t>
            </a:r>
            <a:r>
              <a:rPr sz="3200" spc="-345" dirty="0"/>
              <a:t>b</a:t>
            </a:r>
            <a:r>
              <a:rPr sz="3200" spc="-290" dirty="0"/>
              <a:t>ute</a:t>
            </a:r>
            <a:r>
              <a:rPr sz="3200" spc="-345" dirty="0"/>
              <a:t>d</a:t>
            </a:r>
            <a:r>
              <a:rPr sz="3200" spc="-350" dirty="0"/>
              <a:t>?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954" y="1775481"/>
            <a:ext cx="6341169" cy="3732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30</a:t>
            </a:fld>
            <a:endParaRPr spc="-9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3579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/>
              <a:t>Synch</a:t>
            </a:r>
            <a:r>
              <a:rPr sz="3200" spc="-275" dirty="0"/>
              <a:t>ronization</a:t>
            </a:r>
            <a:r>
              <a:rPr sz="3200" spc="-229" dirty="0"/>
              <a:t> </a:t>
            </a:r>
            <a:r>
              <a:rPr sz="3200" spc="-290" dirty="0"/>
              <a:t>typ</a:t>
            </a:r>
            <a:r>
              <a:rPr sz="3200" spc="-315" dirty="0"/>
              <a:t>e</a:t>
            </a:r>
            <a:r>
              <a:rPr sz="3200" spc="-320" dirty="0"/>
              <a:t>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31</a:t>
            </a:fld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535023"/>
            <a:ext cx="7683500" cy="38055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Barrier</a:t>
            </a:r>
            <a:endParaRPr sz="2000">
              <a:latin typeface="Arial"/>
              <a:cs typeface="Arial"/>
            </a:endParaRPr>
          </a:p>
          <a:p>
            <a:pPr marL="756285" marR="31750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Each task performs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until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reaches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barrier.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stops,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"blocks".</a:t>
            </a:r>
            <a:endParaRPr sz="2000">
              <a:latin typeface="Microsoft Sans Serif"/>
              <a:cs typeface="Microsoft Sans Serif"/>
            </a:endParaRPr>
          </a:p>
          <a:p>
            <a:pPr marL="756285" marR="1143635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When the </a:t>
            </a:r>
            <a:r>
              <a:rPr sz="2000" spc="-5" dirty="0">
                <a:latin typeface="Microsoft Sans Serif"/>
                <a:cs typeface="Microsoft Sans Serif"/>
              </a:rPr>
              <a:t>last </a:t>
            </a:r>
            <a:r>
              <a:rPr sz="2000" dirty="0">
                <a:latin typeface="Microsoft Sans Serif"/>
                <a:cs typeface="Microsoft Sans Serif"/>
              </a:rPr>
              <a:t>task reaches the barrier, </a:t>
            </a:r>
            <a:r>
              <a:rPr sz="2000" spc="-10" dirty="0">
                <a:latin typeface="Microsoft Sans Serif"/>
                <a:cs typeface="Microsoft Sans Serif"/>
              </a:rPr>
              <a:t>all </a:t>
            </a:r>
            <a:r>
              <a:rPr sz="2000" dirty="0">
                <a:latin typeface="Microsoft Sans Serif"/>
                <a:cs typeface="Microsoft Sans Serif"/>
              </a:rPr>
              <a:t>tasks are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synchronized.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Lock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semaphore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first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acquire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"sets"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then</a:t>
            </a:r>
            <a:endParaRPr sz="20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safely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(serially)</a:t>
            </a:r>
            <a:r>
              <a:rPr sz="2000" dirty="0">
                <a:latin typeface="Microsoft Sans Serif"/>
                <a:cs typeface="Microsoft Sans Serif"/>
              </a:rPr>
              <a:t> access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protected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code.</a:t>
            </a:r>
            <a:endParaRPr sz="2000">
              <a:latin typeface="Microsoft Sans Serif"/>
              <a:cs typeface="Microsoft Sans Serif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Other tasks can attempt to acquire the </a:t>
            </a:r>
            <a:r>
              <a:rPr sz="2000" spc="-5" dirty="0">
                <a:latin typeface="Microsoft Sans Serif"/>
                <a:cs typeface="Microsoft Sans Serif"/>
              </a:rPr>
              <a:t>lock </a:t>
            </a:r>
            <a:r>
              <a:rPr sz="2000" dirty="0">
                <a:latin typeface="Microsoft Sans Serif"/>
                <a:cs typeface="Microsoft Sans Serif"/>
              </a:rPr>
              <a:t>but must </a:t>
            </a:r>
            <a:r>
              <a:rPr sz="2000" spc="-5" dirty="0">
                <a:latin typeface="Microsoft Sans Serif"/>
                <a:cs typeface="Microsoft Sans Serif"/>
              </a:rPr>
              <a:t>wait until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 that owns 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lock</a:t>
            </a:r>
            <a:r>
              <a:rPr sz="2000" dirty="0">
                <a:latin typeface="Microsoft Sans Serif"/>
                <a:cs typeface="Microsoft Sans Serif"/>
              </a:rPr>
              <a:t> releases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Times New Roman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blocking</a:t>
            </a:r>
            <a:r>
              <a:rPr sz="2000" dirty="0">
                <a:latin typeface="Microsoft Sans Serif"/>
                <a:cs typeface="Microsoft Sans Serif"/>
              </a:rPr>
              <a:t> 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non-blocking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2470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45" dirty="0"/>
              <a:t>Load</a:t>
            </a:r>
            <a:r>
              <a:rPr sz="3200" spc="-200" dirty="0"/>
              <a:t> </a:t>
            </a:r>
            <a:r>
              <a:rPr sz="3200" spc="-280" dirty="0"/>
              <a:t>bal</a:t>
            </a:r>
            <a:r>
              <a:rPr sz="3200" spc="-315" dirty="0"/>
              <a:t>a</a:t>
            </a:r>
            <a:r>
              <a:rPr sz="3200" spc="-280" dirty="0"/>
              <a:t>nci</a:t>
            </a:r>
            <a:r>
              <a:rPr sz="3200" spc="-345" dirty="0"/>
              <a:t>n</a:t>
            </a:r>
            <a:r>
              <a:rPr sz="3200" spc="-350" dirty="0"/>
              <a:t>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36903"/>
            <a:ext cx="66922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Keep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i="1" dirty="0">
                <a:latin typeface="Arial"/>
                <a:cs typeface="Arial"/>
              </a:rPr>
              <a:t>all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busy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b="1" i="1" dirty="0">
                <a:latin typeface="Arial"/>
                <a:cs typeface="Arial"/>
              </a:rPr>
              <a:t>all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Minimize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slowest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determine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overall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performance.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2933700"/>
            <a:ext cx="3819525" cy="1724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95" dirty="0"/>
              <a:t>32</a:t>
            </a:fld>
            <a:endParaRPr spc="-9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11" y="2724404"/>
            <a:ext cx="5969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000000"/>
                </a:solidFill>
                <a:latin typeface="Calibri"/>
                <a:cs typeface="Calibri"/>
              </a:rPr>
              <a:t>THEORETICAL</a:t>
            </a:r>
            <a:r>
              <a:rPr sz="4000" b="1" spc="-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1" spc="-70" dirty="0">
                <a:solidFill>
                  <a:srgbClr val="000000"/>
                </a:solidFill>
                <a:latin typeface="Calibri"/>
                <a:cs typeface="Calibri"/>
              </a:rPr>
              <a:t>BACKGROUND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685" y="242297"/>
            <a:ext cx="6976238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00"/>
                </a:solidFill>
              </a:rPr>
              <a:t>Speedup</a:t>
            </a:r>
            <a:r>
              <a:rPr sz="3300" spc="-55" dirty="0">
                <a:solidFill>
                  <a:srgbClr val="000000"/>
                </a:solidFill>
              </a:rPr>
              <a:t> </a:t>
            </a:r>
            <a:r>
              <a:rPr sz="3300" dirty="0">
                <a:solidFill>
                  <a:srgbClr val="000000"/>
                </a:solidFill>
              </a:rPr>
              <a:t>&amp;</a:t>
            </a:r>
            <a:r>
              <a:rPr sz="3300" spc="-35" dirty="0">
                <a:solidFill>
                  <a:srgbClr val="000000"/>
                </a:solidFill>
              </a:rPr>
              <a:t> </a:t>
            </a:r>
            <a:r>
              <a:rPr sz="3300" spc="-40" dirty="0">
                <a:solidFill>
                  <a:srgbClr val="000000"/>
                </a:solidFill>
              </a:rPr>
              <a:t>Parallel</a:t>
            </a:r>
            <a:r>
              <a:rPr sz="3300" spc="-85" dirty="0">
                <a:solidFill>
                  <a:srgbClr val="000000"/>
                </a:solidFill>
              </a:rPr>
              <a:t> </a:t>
            </a:r>
            <a:r>
              <a:rPr sz="3300" spc="-40" dirty="0">
                <a:solidFill>
                  <a:srgbClr val="000000"/>
                </a:solidFill>
              </a:rPr>
              <a:t>Efficiency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764235" y="1746326"/>
            <a:ext cx="1534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Speedup: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2637180"/>
            <a:ext cx="3065780" cy="169163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i="1" spc="-5" dirty="0">
                <a:latin typeface="Calibri"/>
                <a:cs typeface="Calibri"/>
              </a:rPr>
              <a:t>p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#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processors</a:t>
            </a:r>
            <a:endParaRPr sz="1600">
              <a:latin typeface="Calibri"/>
              <a:cs typeface="Calibri"/>
            </a:endParaRPr>
          </a:p>
          <a:p>
            <a:pPr marL="299085" marR="676910" indent="-28702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i="1" spc="-185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s</a:t>
            </a:r>
            <a:r>
              <a:rPr sz="1600" i="1" spc="-1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45" dirty="0">
                <a:latin typeface="Calibri"/>
                <a:cs typeface="Calibri"/>
              </a:rPr>
              <a:t>e</a:t>
            </a:r>
            <a:r>
              <a:rPr sz="1600" spc="-50" dirty="0">
                <a:latin typeface="Calibri"/>
                <a:cs typeface="Calibri"/>
              </a:rPr>
              <a:t>x</a:t>
            </a:r>
            <a:r>
              <a:rPr sz="1600" spc="-20" dirty="0">
                <a:latin typeface="Calibri"/>
                <a:cs typeface="Calibri"/>
              </a:rPr>
              <a:t>ecu</a:t>
            </a:r>
            <a:r>
              <a:rPr sz="1600" spc="-15" dirty="0">
                <a:latin typeface="Calibri"/>
                <a:cs typeface="Calibri"/>
              </a:rPr>
              <a:t>ti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 time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  </a:t>
            </a:r>
            <a:r>
              <a:rPr sz="1600" spc="-15" dirty="0">
                <a:latin typeface="Calibri"/>
                <a:cs typeface="Calibri"/>
              </a:rPr>
              <a:t>sequential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algorithm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600" i="1" spc="-114" dirty="0">
                <a:latin typeface="Calibri"/>
                <a:cs typeface="Calibri"/>
              </a:rPr>
              <a:t>T</a:t>
            </a:r>
            <a:r>
              <a:rPr sz="1600" i="1" spc="-5" dirty="0">
                <a:latin typeface="Calibri"/>
                <a:cs typeface="Calibri"/>
              </a:rPr>
              <a:t>p</a:t>
            </a:r>
            <a:r>
              <a:rPr sz="1600" i="1" spc="-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45" dirty="0">
                <a:latin typeface="Calibri"/>
                <a:cs typeface="Calibri"/>
              </a:rPr>
              <a:t>e</a:t>
            </a:r>
            <a:r>
              <a:rPr sz="1600" spc="-50" dirty="0">
                <a:latin typeface="Calibri"/>
                <a:cs typeface="Calibri"/>
              </a:rPr>
              <a:t>x</a:t>
            </a:r>
            <a:r>
              <a:rPr sz="1600" spc="-20" dirty="0">
                <a:latin typeface="Calibri"/>
                <a:cs typeface="Calibri"/>
              </a:rPr>
              <a:t>ecu</a:t>
            </a:r>
            <a:r>
              <a:rPr sz="1600" spc="-15" dirty="0">
                <a:latin typeface="Calibri"/>
                <a:cs typeface="Calibri"/>
              </a:rPr>
              <a:t>ti</a:t>
            </a:r>
            <a:r>
              <a:rPr sz="1600" spc="-2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all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endParaRPr sz="1600">
              <a:latin typeface="Calibri"/>
              <a:cs typeface="Calibri"/>
            </a:endParaRPr>
          </a:p>
          <a:p>
            <a:pPr marR="502284" algn="r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algorithm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p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processors</a:t>
            </a:r>
            <a:endParaRPr sz="1600">
              <a:latin typeface="Calibri"/>
              <a:cs typeface="Calibri"/>
            </a:endParaRPr>
          </a:p>
          <a:p>
            <a:pPr marL="286385" marR="443230" indent="-286385" algn="r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286385" algn="l"/>
                <a:tab pos="299720" algn="l"/>
              </a:tabLst>
            </a:pPr>
            <a:r>
              <a:rPr sz="1600" i="1" spc="-15" dirty="0">
                <a:latin typeface="Calibri"/>
                <a:cs typeface="Calibri"/>
              </a:rPr>
              <a:t>Sp=</a:t>
            </a:r>
            <a:r>
              <a:rPr sz="1600" i="1" spc="-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P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(linear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speedup: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ideal)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235" y="4357242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ll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fi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042" y="1939493"/>
            <a:ext cx="168910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005" y="2145283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7077" y="1746961"/>
            <a:ext cx="647065" cy="370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8300" algn="l"/>
              </a:tabLst>
            </a:pPr>
            <a:r>
              <a:rPr sz="3300" spc="-7" baseline="-31565" dirty="0">
                <a:latin typeface="Symbol"/>
                <a:cs typeface="Symbol"/>
              </a:rPr>
              <a:t></a:t>
            </a:r>
            <a:r>
              <a:rPr sz="3300" spc="-7" baseline="-31565" dirty="0">
                <a:latin typeface="Times New Roman"/>
                <a:cs typeface="Times New Roman"/>
              </a:rPr>
              <a:t>	</a:t>
            </a:r>
            <a:r>
              <a:rPr sz="2250" i="1" spc="70" dirty="0">
                <a:latin typeface="Times New Roman"/>
                <a:cs typeface="Times New Roman"/>
              </a:rPr>
              <a:t>T</a:t>
            </a:r>
            <a:r>
              <a:rPr sz="1875" i="1" spc="104" baseline="-20000" dirty="0">
                <a:latin typeface="Times New Roman"/>
                <a:cs typeface="Times New Roman"/>
              </a:rPr>
              <a:t>s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2103" y="2153539"/>
            <a:ext cx="1847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i="1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9970" y="2374849"/>
            <a:ext cx="10541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0420" y="216255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79">
                <a:moveTo>
                  <a:pt x="0" y="0"/>
                </a:moveTo>
                <a:lnTo>
                  <a:pt x="3729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9302" y="5300598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4455" y="532028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0" y="0"/>
                </a:lnTo>
                <a:lnTo>
                  <a:pt x="2448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2358" y="5147259"/>
            <a:ext cx="960119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8615" algn="l"/>
              </a:tabLst>
            </a:pPr>
            <a:r>
              <a:rPr sz="1750" i="1" dirty="0">
                <a:latin typeface="Times New Roman"/>
                <a:cs typeface="Times New Roman"/>
              </a:rPr>
              <a:t>E	</a:t>
            </a:r>
            <a:r>
              <a:rPr sz="1700" dirty="0">
                <a:latin typeface="Symbol"/>
                <a:cs typeface="Symbol"/>
              </a:rPr>
              <a:t>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2625" i="1" baseline="36507" dirty="0">
                <a:latin typeface="Times New Roman"/>
                <a:cs typeface="Times New Roman"/>
              </a:rPr>
              <a:t>S</a:t>
            </a:r>
            <a:r>
              <a:rPr sz="2625" i="1" spc="-120" baseline="36507" dirty="0">
                <a:latin typeface="Times New Roman"/>
                <a:cs typeface="Times New Roman"/>
              </a:rPr>
              <a:t> </a:t>
            </a:r>
            <a:r>
              <a:rPr sz="1500" i="1" spc="-7" baseline="41666" dirty="0">
                <a:latin typeface="Times New Roman"/>
                <a:cs typeface="Times New Roman"/>
              </a:rPr>
              <a:t>p</a:t>
            </a:r>
            <a:r>
              <a:rPr sz="1500" i="1" spc="254" baseline="41666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5729" y="4994275"/>
            <a:ext cx="23367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i="1" spc="-65" dirty="0">
                <a:latin typeface="Times New Roman"/>
                <a:cs typeface="Times New Roman"/>
              </a:rPr>
              <a:t>T</a:t>
            </a:r>
            <a:r>
              <a:rPr sz="1500" i="1" spc="-97" baseline="-19444" dirty="0">
                <a:latin typeface="Times New Roman"/>
                <a:cs typeface="Times New Roman"/>
              </a:rPr>
              <a:t>s</a:t>
            </a:r>
            <a:endParaRPr sz="1500" baseline="-1944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3163" y="5313045"/>
            <a:ext cx="6813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1750" i="1" dirty="0">
                <a:latin typeface="Times New Roman"/>
                <a:cs typeface="Times New Roman"/>
              </a:rPr>
              <a:t>p	</a:t>
            </a:r>
            <a:r>
              <a:rPr sz="1750" i="1" spc="-40" dirty="0">
                <a:latin typeface="Times New Roman"/>
                <a:cs typeface="Times New Roman"/>
              </a:rPr>
              <a:t>pT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2420" y="548101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5372" y="5320284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017008" y="2092451"/>
            <a:ext cx="3335654" cy="3035935"/>
            <a:chOff x="5017008" y="2092451"/>
            <a:chExt cx="3335654" cy="303593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6524" y="5012435"/>
              <a:ext cx="96139" cy="1035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66919" y="2117724"/>
              <a:ext cx="3273425" cy="2953385"/>
            </a:xfrm>
            <a:custGeom>
              <a:avLst/>
              <a:gdLst/>
              <a:ahLst/>
              <a:cxnLst/>
              <a:rect l="l" t="t" r="r" b="b"/>
              <a:pathLst>
                <a:path w="3273425" h="2953385">
                  <a:moveTo>
                    <a:pt x="3273171" y="2940050"/>
                  </a:moveTo>
                  <a:lnTo>
                    <a:pt x="3249549" y="2940050"/>
                  </a:lnTo>
                  <a:lnTo>
                    <a:pt x="3250641" y="2940685"/>
                  </a:lnTo>
                  <a:lnTo>
                    <a:pt x="1898891" y="2940685"/>
                  </a:lnTo>
                  <a:lnTo>
                    <a:pt x="1898891" y="2938145"/>
                  </a:lnTo>
                  <a:lnTo>
                    <a:pt x="12827" y="2938145"/>
                  </a:lnTo>
                  <a:lnTo>
                    <a:pt x="15875" y="10795"/>
                  </a:lnTo>
                  <a:lnTo>
                    <a:pt x="9525" y="0"/>
                  </a:lnTo>
                  <a:lnTo>
                    <a:pt x="3175" y="10795"/>
                  </a:lnTo>
                  <a:lnTo>
                    <a:pt x="0" y="2946273"/>
                  </a:lnTo>
                  <a:lnTo>
                    <a:pt x="8001" y="2946273"/>
                  </a:lnTo>
                  <a:lnTo>
                    <a:pt x="8001" y="2947035"/>
                  </a:lnTo>
                  <a:lnTo>
                    <a:pt x="8001" y="2950845"/>
                  </a:lnTo>
                  <a:lnTo>
                    <a:pt x="1776183" y="2950845"/>
                  </a:lnTo>
                  <a:lnTo>
                    <a:pt x="1776183" y="2953385"/>
                  </a:lnTo>
                  <a:lnTo>
                    <a:pt x="3250755" y="2953385"/>
                  </a:lnTo>
                  <a:lnTo>
                    <a:pt x="3250755" y="2950845"/>
                  </a:lnTo>
                  <a:lnTo>
                    <a:pt x="3256153" y="2950845"/>
                  </a:lnTo>
                  <a:lnTo>
                    <a:pt x="3256153" y="2947035"/>
                  </a:lnTo>
                  <a:lnTo>
                    <a:pt x="3256102" y="2943860"/>
                  </a:lnTo>
                  <a:lnTo>
                    <a:pt x="3260471" y="2946400"/>
                  </a:lnTo>
                  <a:lnTo>
                    <a:pt x="3269869" y="2951988"/>
                  </a:lnTo>
                  <a:lnTo>
                    <a:pt x="3273171" y="2951988"/>
                  </a:lnTo>
                  <a:lnTo>
                    <a:pt x="3273171" y="2941053"/>
                  </a:lnTo>
                  <a:lnTo>
                    <a:pt x="3269869" y="2941053"/>
                  </a:lnTo>
                  <a:lnTo>
                    <a:pt x="3273171" y="2940939"/>
                  </a:lnTo>
                  <a:lnTo>
                    <a:pt x="3273171" y="2940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4628" y="2092451"/>
              <a:ext cx="103505" cy="961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75682" y="2472689"/>
              <a:ext cx="2592070" cy="2590800"/>
            </a:xfrm>
            <a:custGeom>
              <a:avLst/>
              <a:gdLst/>
              <a:ahLst/>
              <a:cxnLst/>
              <a:rect l="l" t="t" r="r" b="b"/>
              <a:pathLst>
                <a:path w="2592070" h="2590800">
                  <a:moveTo>
                    <a:pt x="0" y="2590546"/>
                  </a:moveTo>
                  <a:lnTo>
                    <a:pt x="2591816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6152" y="3433571"/>
              <a:ext cx="3108959" cy="16946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78730" y="3457193"/>
              <a:ext cx="3015615" cy="1600200"/>
            </a:xfrm>
            <a:custGeom>
              <a:avLst/>
              <a:gdLst/>
              <a:ahLst/>
              <a:cxnLst/>
              <a:rect l="l" t="t" r="r" b="b"/>
              <a:pathLst>
                <a:path w="3015615" h="1600200">
                  <a:moveTo>
                    <a:pt x="0" y="1600072"/>
                  </a:moveTo>
                  <a:lnTo>
                    <a:pt x="39497" y="1561337"/>
                  </a:lnTo>
                  <a:lnTo>
                    <a:pt x="78867" y="1522602"/>
                  </a:lnTo>
                  <a:lnTo>
                    <a:pt x="118364" y="1483994"/>
                  </a:lnTo>
                  <a:lnTo>
                    <a:pt x="157734" y="1445386"/>
                  </a:lnTo>
                  <a:lnTo>
                    <a:pt x="197104" y="1406778"/>
                  </a:lnTo>
                  <a:lnTo>
                    <a:pt x="236600" y="1368424"/>
                  </a:lnTo>
                  <a:lnTo>
                    <a:pt x="275971" y="1330197"/>
                  </a:lnTo>
                  <a:lnTo>
                    <a:pt x="315341" y="1292097"/>
                  </a:lnTo>
                  <a:lnTo>
                    <a:pt x="354584" y="1254124"/>
                  </a:lnTo>
                  <a:lnTo>
                    <a:pt x="393954" y="1216405"/>
                  </a:lnTo>
                  <a:lnTo>
                    <a:pt x="433197" y="1178940"/>
                  </a:lnTo>
                  <a:lnTo>
                    <a:pt x="472440" y="1141729"/>
                  </a:lnTo>
                  <a:lnTo>
                    <a:pt x="511556" y="1104772"/>
                  </a:lnTo>
                  <a:lnTo>
                    <a:pt x="550799" y="1068069"/>
                  </a:lnTo>
                  <a:lnTo>
                    <a:pt x="589915" y="1031747"/>
                  </a:lnTo>
                  <a:lnTo>
                    <a:pt x="628904" y="995806"/>
                  </a:lnTo>
                  <a:lnTo>
                    <a:pt x="668020" y="960119"/>
                  </a:lnTo>
                  <a:lnTo>
                    <a:pt x="706882" y="924940"/>
                  </a:lnTo>
                  <a:lnTo>
                    <a:pt x="745871" y="890142"/>
                  </a:lnTo>
                  <a:lnTo>
                    <a:pt x="784733" y="855725"/>
                  </a:lnTo>
                  <a:lnTo>
                    <a:pt x="823468" y="821689"/>
                  </a:lnTo>
                  <a:lnTo>
                    <a:pt x="862203" y="788288"/>
                  </a:lnTo>
                  <a:lnTo>
                    <a:pt x="900811" y="755395"/>
                  </a:lnTo>
                  <a:lnTo>
                    <a:pt x="939419" y="722883"/>
                  </a:lnTo>
                  <a:lnTo>
                    <a:pt x="977900" y="691006"/>
                  </a:lnTo>
                  <a:lnTo>
                    <a:pt x="1016254" y="659764"/>
                  </a:lnTo>
                  <a:lnTo>
                    <a:pt x="1054608" y="629030"/>
                  </a:lnTo>
                  <a:lnTo>
                    <a:pt x="1092962" y="598931"/>
                  </a:lnTo>
                  <a:lnTo>
                    <a:pt x="1131062" y="569467"/>
                  </a:lnTo>
                  <a:lnTo>
                    <a:pt x="1169162" y="540638"/>
                  </a:lnTo>
                  <a:lnTo>
                    <a:pt x="1207135" y="512571"/>
                  </a:lnTo>
                  <a:lnTo>
                    <a:pt x="1244981" y="485139"/>
                  </a:lnTo>
                  <a:lnTo>
                    <a:pt x="1282700" y="458469"/>
                  </a:lnTo>
                  <a:lnTo>
                    <a:pt x="1320419" y="432561"/>
                  </a:lnTo>
                  <a:lnTo>
                    <a:pt x="1358011" y="407415"/>
                  </a:lnTo>
                  <a:lnTo>
                    <a:pt x="1395476" y="383158"/>
                  </a:lnTo>
                  <a:lnTo>
                    <a:pt x="1432814" y="359663"/>
                  </a:lnTo>
                  <a:lnTo>
                    <a:pt x="1470025" y="336930"/>
                  </a:lnTo>
                  <a:lnTo>
                    <a:pt x="1507109" y="315213"/>
                  </a:lnTo>
                  <a:lnTo>
                    <a:pt x="1544066" y="294258"/>
                  </a:lnTo>
                  <a:lnTo>
                    <a:pt x="1580896" y="274319"/>
                  </a:lnTo>
                  <a:lnTo>
                    <a:pt x="2017141" y="118998"/>
                  </a:lnTo>
                  <a:lnTo>
                    <a:pt x="2486787" y="37083"/>
                  </a:lnTo>
                  <a:lnTo>
                    <a:pt x="2862072" y="5333"/>
                  </a:lnTo>
                  <a:lnTo>
                    <a:pt x="3015615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7008" y="2391155"/>
              <a:ext cx="2104643" cy="27355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69586" y="2414777"/>
              <a:ext cx="2010410" cy="2641600"/>
            </a:xfrm>
            <a:custGeom>
              <a:avLst/>
              <a:gdLst/>
              <a:ahLst/>
              <a:cxnLst/>
              <a:rect l="l" t="t" r="r" b="b"/>
              <a:pathLst>
                <a:path w="2010409" h="2641600">
                  <a:moveTo>
                    <a:pt x="0" y="2641092"/>
                  </a:moveTo>
                  <a:lnTo>
                    <a:pt x="38608" y="2600071"/>
                  </a:lnTo>
                  <a:lnTo>
                    <a:pt x="77342" y="2558923"/>
                  </a:lnTo>
                  <a:lnTo>
                    <a:pt x="115950" y="2517902"/>
                  </a:lnTo>
                  <a:lnTo>
                    <a:pt x="154431" y="2476881"/>
                  </a:lnTo>
                  <a:lnTo>
                    <a:pt x="192912" y="2435987"/>
                  </a:lnTo>
                  <a:lnTo>
                    <a:pt x="231393" y="2395093"/>
                  </a:lnTo>
                  <a:lnTo>
                    <a:pt x="269748" y="2354199"/>
                  </a:lnTo>
                  <a:lnTo>
                    <a:pt x="307848" y="2313432"/>
                  </a:lnTo>
                  <a:lnTo>
                    <a:pt x="345948" y="2272792"/>
                  </a:lnTo>
                  <a:lnTo>
                    <a:pt x="383921" y="2232279"/>
                  </a:lnTo>
                  <a:lnTo>
                    <a:pt x="421639" y="2191766"/>
                  </a:lnTo>
                  <a:lnTo>
                    <a:pt x="459231" y="2151507"/>
                  </a:lnTo>
                  <a:lnTo>
                    <a:pt x="496569" y="2111248"/>
                  </a:lnTo>
                  <a:lnTo>
                    <a:pt x="533780" y="2071243"/>
                  </a:lnTo>
                  <a:lnTo>
                    <a:pt x="570611" y="2031365"/>
                  </a:lnTo>
                  <a:lnTo>
                    <a:pt x="607313" y="1991614"/>
                  </a:lnTo>
                  <a:lnTo>
                    <a:pt x="643763" y="1952117"/>
                  </a:lnTo>
                  <a:lnTo>
                    <a:pt x="679830" y="1912747"/>
                  </a:lnTo>
                  <a:lnTo>
                    <a:pt x="715772" y="1873504"/>
                  </a:lnTo>
                  <a:lnTo>
                    <a:pt x="751204" y="1834642"/>
                  </a:lnTo>
                  <a:lnTo>
                    <a:pt x="786384" y="1795907"/>
                  </a:lnTo>
                  <a:lnTo>
                    <a:pt x="821309" y="1757426"/>
                  </a:lnTo>
                  <a:lnTo>
                    <a:pt x="855726" y="1719199"/>
                  </a:lnTo>
                  <a:lnTo>
                    <a:pt x="889888" y="1681226"/>
                  </a:lnTo>
                  <a:lnTo>
                    <a:pt x="923543" y="1643507"/>
                  </a:lnTo>
                  <a:lnTo>
                    <a:pt x="956817" y="1606042"/>
                  </a:lnTo>
                  <a:lnTo>
                    <a:pt x="989711" y="1568958"/>
                  </a:lnTo>
                  <a:lnTo>
                    <a:pt x="1022096" y="1532128"/>
                  </a:lnTo>
                  <a:lnTo>
                    <a:pt x="1054100" y="1495552"/>
                  </a:lnTo>
                  <a:lnTo>
                    <a:pt x="1085596" y="1459357"/>
                  </a:lnTo>
                  <a:lnTo>
                    <a:pt x="1116456" y="1423543"/>
                  </a:lnTo>
                  <a:lnTo>
                    <a:pt x="1146937" y="1387983"/>
                  </a:lnTo>
                  <a:lnTo>
                    <a:pt x="1176909" y="1352804"/>
                  </a:lnTo>
                  <a:lnTo>
                    <a:pt x="1206246" y="1318133"/>
                  </a:lnTo>
                  <a:lnTo>
                    <a:pt x="1235075" y="1283716"/>
                  </a:lnTo>
                  <a:lnTo>
                    <a:pt x="1263396" y="1249680"/>
                  </a:lnTo>
                  <a:lnTo>
                    <a:pt x="1290954" y="1216025"/>
                  </a:lnTo>
                  <a:lnTo>
                    <a:pt x="1318005" y="1182877"/>
                  </a:lnTo>
                  <a:lnTo>
                    <a:pt x="1344422" y="1150112"/>
                  </a:lnTo>
                  <a:lnTo>
                    <a:pt x="1370202" y="1117727"/>
                  </a:lnTo>
                  <a:lnTo>
                    <a:pt x="1395222" y="1085850"/>
                  </a:lnTo>
                  <a:lnTo>
                    <a:pt x="1419733" y="1054481"/>
                  </a:lnTo>
                  <a:lnTo>
                    <a:pt x="1443482" y="1023493"/>
                  </a:lnTo>
                  <a:lnTo>
                    <a:pt x="1673224" y="677926"/>
                  </a:lnTo>
                  <a:lnTo>
                    <a:pt x="1852294" y="346710"/>
                  </a:lnTo>
                  <a:lnTo>
                    <a:pt x="1968499" y="98044"/>
                  </a:lnTo>
                  <a:lnTo>
                    <a:pt x="2009902" y="0"/>
                  </a:lnTo>
                </a:path>
              </a:pathLst>
            </a:custGeom>
            <a:ln w="25908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27828" y="2562859"/>
            <a:ext cx="247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Sp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9085" y="5069204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 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ess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66431" y="2942844"/>
            <a:ext cx="1417320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ne</a:t>
            </a:r>
            <a:r>
              <a:rPr sz="1600" spc="-2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speedu</a:t>
            </a:r>
            <a:r>
              <a:rPr sz="1600" spc="-5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8384" y="2077211"/>
            <a:ext cx="194500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latin typeface="Calibri"/>
                <a:cs typeface="Calibri"/>
              </a:rPr>
              <a:t>super</a:t>
            </a:r>
            <a:r>
              <a:rPr sz="1600" spc="-5" dirty="0">
                <a:latin typeface="Calibri"/>
                <a:cs typeface="Calibri"/>
              </a:rPr>
              <a:t>-l</a:t>
            </a:r>
            <a:r>
              <a:rPr sz="1600" spc="-1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ear</a:t>
            </a:r>
            <a:r>
              <a:rPr sz="1600" spc="-1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speedu</a:t>
            </a:r>
            <a:r>
              <a:rPr sz="1600" spc="-5" dirty="0">
                <a:latin typeface="Calibri"/>
                <a:cs typeface="Calibri"/>
              </a:rPr>
              <a:t>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3764" y="4171188"/>
            <a:ext cx="154114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latin typeface="Calibri"/>
                <a:cs typeface="Calibri"/>
              </a:rPr>
              <a:t>normal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speedup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26123" y="2412492"/>
            <a:ext cx="1655445" cy="1762125"/>
            <a:chOff x="6326123" y="2412492"/>
            <a:chExt cx="1655445" cy="1762125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3684" y="2985262"/>
              <a:ext cx="91059" cy="10528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26124" y="2412491"/>
              <a:ext cx="1655445" cy="656590"/>
            </a:xfrm>
            <a:custGeom>
              <a:avLst/>
              <a:gdLst/>
              <a:ahLst/>
              <a:cxnLst/>
              <a:rect l="l" t="t" r="r" b="b"/>
              <a:pathLst>
                <a:path w="1655445" h="656589">
                  <a:moveTo>
                    <a:pt x="375031" y="643636"/>
                  </a:moveTo>
                  <a:lnTo>
                    <a:pt x="11176" y="0"/>
                  </a:lnTo>
                  <a:lnTo>
                    <a:pt x="0" y="6350"/>
                  </a:lnTo>
                  <a:lnTo>
                    <a:pt x="363855" y="649859"/>
                  </a:lnTo>
                  <a:lnTo>
                    <a:pt x="374777" y="656209"/>
                  </a:lnTo>
                  <a:lnTo>
                    <a:pt x="375031" y="643636"/>
                  </a:lnTo>
                  <a:close/>
                </a:path>
                <a:path w="1655445" h="656589">
                  <a:moveTo>
                    <a:pt x="1654937" y="525272"/>
                  </a:moveTo>
                  <a:lnTo>
                    <a:pt x="1241425" y="165227"/>
                  </a:lnTo>
                  <a:lnTo>
                    <a:pt x="1228979" y="162814"/>
                  </a:lnTo>
                  <a:lnTo>
                    <a:pt x="1233043" y="174752"/>
                  </a:lnTo>
                  <a:lnTo>
                    <a:pt x="1646555" y="534924"/>
                  </a:lnTo>
                  <a:lnTo>
                    <a:pt x="1654937" y="525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6179" y="2558796"/>
              <a:ext cx="102997" cy="9893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732650" y="3728466"/>
              <a:ext cx="537845" cy="445770"/>
            </a:xfrm>
            <a:custGeom>
              <a:avLst/>
              <a:gdLst/>
              <a:ahLst/>
              <a:cxnLst/>
              <a:rect l="l" t="t" r="r" b="b"/>
              <a:pathLst>
                <a:path w="537845" h="445770">
                  <a:moveTo>
                    <a:pt x="0" y="0"/>
                  </a:moveTo>
                  <a:lnTo>
                    <a:pt x="4318" y="11810"/>
                  </a:lnTo>
                  <a:lnTo>
                    <a:pt x="529717" y="445769"/>
                  </a:lnTo>
                  <a:lnTo>
                    <a:pt x="537845" y="435990"/>
                  </a:lnTo>
                  <a:lnTo>
                    <a:pt x="12573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3219" y="3712464"/>
              <a:ext cx="103631" cy="97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997" y="228600"/>
            <a:ext cx="7152006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00"/>
                </a:solidFill>
              </a:rPr>
              <a:t>Limits</a:t>
            </a:r>
            <a:r>
              <a:rPr sz="3300" spc="-55" dirty="0">
                <a:solidFill>
                  <a:srgbClr val="000000"/>
                </a:solidFill>
              </a:rPr>
              <a:t> </a:t>
            </a:r>
            <a:r>
              <a:rPr sz="3300" spc="-5" dirty="0">
                <a:solidFill>
                  <a:srgbClr val="000000"/>
                </a:solidFill>
              </a:rPr>
              <a:t>of</a:t>
            </a:r>
            <a:r>
              <a:rPr sz="3300" spc="-25" dirty="0">
                <a:solidFill>
                  <a:srgbClr val="000000"/>
                </a:solidFill>
              </a:rPr>
              <a:t> </a:t>
            </a:r>
            <a:r>
              <a:rPr sz="3300" spc="-40" dirty="0">
                <a:solidFill>
                  <a:srgbClr val="000000"/>
                </a:solidFill>
              </a:rPr>
              <a:t>Parallel</a:t>
            </a:r>
            <a:r>
              <a:rPr sz="3300" spc="-85" dirty="0">
                <a:solidFill>
                  <a:srgbClr val="000000"/>
                </a:solidFill>
              </a:rPr>
              <a:t> </a:t>
            </a:r>
            <a:r>
              <a:rPr sz="3300" spc="-5" dirty="0">
                <a:solidFill>
                  <a:srgbClr val="000000"/>
                </a:solidFill>
              </a:rPr>
              <a:t>Computing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1470303"/>
            <a:ext cx="4810125" cy="38582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Theoretical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Upper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Limits</a:t>
            </a:r>
            <a:endParaRPr sz="3200">
              <a:latin typeface="Calibri"/>
              <a:cs typeface="Calibri"/>
            </a:endParaRPr>
          </a:p>
          <a:p>
            <a:pPr marL="287020" marR="1975485" lvl="1" indent="-287020" algn="r">
              <a:lnSpc>
                <a:spcPct val="100000"/>
              </a:lnSpc>
              <a:spcBef>
                <a:spcPts val="775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Amdahl</a:t>
            </a:r>
            <a:r>
              <a:rPr sz="2800" spc="-5" dirty="0">
                <a:latin typeface="MS PGothic"/>
                <a:cs typeface="MS PGothic"/>
              </a:rPr>
              <a:t>’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Law</a:t>
            </a:r>
            <a:endParaRPr sz="2800">
              <a:latin typeface="Calibri"/>
              <a:cs typeface="Calibri"/>
            </a:endParaRPr>
          </a:p>
          <a:p>
            <a:pPr marL="342265" marR="2008505" indent="-342265" algn="r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287020" marR="1917064" lvl="1" indent="-287020" algn="r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Load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balancing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Non-computational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sections</a:t>
            </a:r>
            <a:endParaRPr sz="2800">
              <a:latin typeface="Calibri"/>
              <a:cs typeface="Calibri"/>
            </a:endParaRPr>
          </a:p>
          <a:p>
            <a:pPr marL="342265" marR="970280" indent="-342265" algn="r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ide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287020" marR="1021715" lvl="1" indent="-287020" algn="r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re-write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6080"/>
            <a:ext cx="37848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000000"/>
                </a:solidFill>
              </a:rPr>
              <a:t>Amdahl</a:t>
            </a:r>
            <a:r>
              <a:rPr sz="3300" spc="-5" dirty="0">
                <a:solidFill>
                  <a:srgbClr val="000000"/>
                </a:solidFill>
                <a:latin typeface="MS PGothic"/>
                <a:cs typeface="MS PGothic"/>
              </a:rPr>
              <a:t>’</a:t>
            </a:r>
            <a:r>
              <a:rPr sz="3300" spc="-5" dirty="0">
                <a:solidFill>
                  <a:srgbClr val="000000"/>
                </a:solidFill>
              </a:rPr>
              <a:t>s</a:t>
            </a:r>
            <a:r>
              <a:rPr sz="3300" spc="-160" dirty="0">
                <a:solidFill>
                  <a:srgbClr val="000000"/>
                </a:solidFill>
              </a:rPr>
              <a:t> </a:t>
            </a:r>
            <a:r>
              <a:rPr sz="3300" spc="-15" dirty="0">
                <a:solidFill>
                  <a:srgbClr val="000000"/>
                </a:solidFill>
              </a:rPr>
              <a:t>Law</a:t>
            </a:r>
            <a:endParaRPr sz="3300" dirty="0">
              <a:latin typeface="MS PGothic"/>
              <a:cs typeface="MS P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1447800"/>
            <a:ext cx="5995416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17" y="454151"/>
            <a:ext cx="8379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0000"/>
                </a:solidFill>
              </a:rPr>
              <a:t>Practical</a:t>
            </a:r>
            <a:r>
              <a:rPr sz="3200" spc="-7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Limits: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Amdahl</a:t>
            </a:r>
            <a:r>
              <a:rPr sz="3200" dirty="0">
                <a:solidFill>
                  <a:srgbClr val="000000"/>
                </a:solidFill>
                <a:latin typeface="MS PGothic"/>
                <a:cs typeface="MS PGothic"/>
              </a:rPr>
              <a:t>’</a:t>
            </a:r>
            <a:r>
              <a:rPr sz="3200" dirty="0">
                <a:solidFill>
                  <a:srgbClr val="000000"/>
                </a:solidFill>
              </a:rPr>
              <a:t>s</a:t>
            </a:r>
            <a:r>
              <a:rPr sz="3200" spc="-6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Law</a:t>
            </a:r>
            <a:r>
              <a:rPr sz="3200" spc="-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vs.</a:t>
            </a:r>
            <a:r>
              <a:rPr sz="3200" spc="8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Reality</a:t>
            </a:r>
            <a:endParaRPr sz="3200" dirty="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2569"/>
            <a:ext cx="7685405" cy="18815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5080" indent="-342900">
              <a:lnSpc>
                <a:spcPts val="2360"/>
              </a:lnSpc>
              <a:spcBef>
                <a:spcPts val="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reality,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situation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even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worse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predicted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Amdahl</a:t>
            </a:r>
            <a:r>
              <a:rPr sz="2200" spc="-5" dirty="0">
                <a:latin typeface="MS PGothic"/>
                <a:cs typeface="MS PGothic"/>
              </a:rPr>
              <a:t>’</a:t>
            </a:r>
            <a:r>
              <a:rPr sz="2200" spc="-5" dirty="0">
                <a:latin typeface="Calibri"/>
                <a:cs typeface="Calibri"/>
              </a:rPr>
              <a:t>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Law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due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38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balancing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(waiting)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Scheduling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(shared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processors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Cost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I/O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765" y="3504134"/>
            <a:ext cx="4741337" cy="25476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1367" y="4195317"/>
            <a:ext cx="25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3028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60" dirty="0"/>
              <a:t>Serial</a:t>
            </a:r>
            <a:r>
              <a:rPr sz="3200" spc="-190" dirty="0"/>
              <a:t> </a:t>
            </a:r>
            <a:r>
              <a:rPr sz="3200" spc="-340" dirty="0"/>
              <a:t>co</a:t>
            </a:r>
            <a:r>
              <a:rPr sz="3200" spc="-505" dirty="0"/>
              <a:t>m</a:t>
            </a:r>
            <a:r>
              <a:rPr sz="3200" spc="-300" dirty="0"/>
              <a:t>put</a:t>
            </a:r>
            <a:r>
              <a:rPr sz="3200" spc="-315" dirty="0"/>
              <a:t>a</a:t>
            </a:r>
            <a:r>
              <a:rPr sz="3200" spc="-265" dirty="0"/>
              <a:t>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72669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Traditionally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software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 been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written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serial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computation: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run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single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after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another</a:t>
            </a:r>
            <a:endParaRPr sz="2000">
              <a:latin typeface="Microsoft Sans Serif"/>
              <a:cs typeface="Microsoft Sans Serif"/>
            </a:endParaRPr>
          </a:p>
          <a:p>
            <a:pPr marL="508000" lvl="1" indent="-153035">
              <a:lnSpc>
                <a:spcPct val="100000"/>
              </a:lnSpc>
              <a:buChar char="-"/>
              <a:tabLst>
                <a:tab pos="5086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only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instruction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3333750"/>
            <a:ext cx="5676900" cy="2219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4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43237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/>
              <a:t>Von</a:t>
            </a:r>
            <a:r>
              <a:rPr sz="3200" spc="-190" dirty="0"/>
              <a:t> </a:t>
            </a:r>
            <a:r>
              <a:rPr sz="3200" spc="-400" dirty="0"/>
              <a:t>Neum</a:t>
            </a:r>
            <a:r>
              <a:rPr sz="3200" spc="-310" dirty="0"/>
              <a:t>a</a:t>
            </a:r>
            <a:r>
              <a:rPr sz="3200" spc="-350" dirty="0"/>
              <a:t>nn</a:t>
            </a:r>
            <a:r>
              <a:rPr sz="3200" spc="-190" dirty="0"/>
              <a:t> </a:t>
            </a:r>
            <a:r>
              <a:rPr sz="3200" spc="-285" dirty="0"/>
              <a:t>Archite</a:t>
            </a:r>
            <a:r>
              <a:rPr sz="3200" spc="-310" dirty="0"/>
              <a:t>c</a:t>
            </a:r>
            <a:r>
              <a:rPr sz="3200" spc="-275" dirty="0"/>
              <a:t>ture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0" y="1847850"/>
            <a:ext cx="2686050" cy="2590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7253"/>
            <a:ext cx="521843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8039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John von Neumann </a:t>
            </a:r>
            <a:r>
              <a:rPr sz="2000" spc="-5" dirty="0">
                <a:latin typeface="Microsoft Sans Serif"/>
                <a:cs typeface="Microsoft Sans Serif"/>
              </a:rPr>
              <a:t>first </a:t>
            </a:r>
            <a:r>
              <a:rPr sz="2000" dirty="0">
                <a:latin typeface="Microsoft Sans Serif"/>
                <a:cs typeface="Microsoft Sans Serif"/>
              </a:rPr>
              <a:t>authored the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general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requirements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electronic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1945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instructions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endParaRPr sz="2000">
              <a:latin typeface="Microsoft Sans Serif"/>
              <a:cs typeface="Microsoft Sans Serif"/>
            </a:endParaRPr>
          </a:p>
          <a:p>
            <a:pPr marL="355600" marR="635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Control </a:t>
            </a:r>
            <a:r>
              <a:rPr sz="2000" spc="-5" dirty="0">
                <a:latin typeface="Microsoft Sans Serif"/>
                <a:cs typeface="Microsoft Sans Serif"/>
              </a:rPr>
              <a:t>unit </a:t>
            </a:r>
            <a:r>
              <a:rPr sz="2000" dirty="0">
                <a:latin typeface="Microsoft Sans Serif"/>
                <a:cs typeface="Microsoft Sans Serif"/>
              </a:rPr>
              <a:t>fetches instructions/data from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decodes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then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b="1" i="1" dirty="0">
                <a:latin typeface="Arial"/>
                <a:cs typeface="Arial"/>
              </a:rPr>
              <a:t>sequentially </a:t>
            </a:r>
            <a:r>
              <a:rPr sz="2000" dirty="0">
                <a:latin typeface="Microsoft Sans Serif"/>
                <a:cs typeface="Microsoft Sans Serif"/>
              </a:rPr>
              <a:t>coordinates operations to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accomplish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programmed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task.</a:t>
            </a:r>
            <a:endParaRPr sz="2000">
              <a:latin typeface="Microsoft Sans Serif"/>
              <a:cs typeface="Microsoft Sans Serif"/>
            </a:endParaRPr>
          </a:p>
          <a:p>
            <a:pPr marL="355600" marR="29972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Arithmetic Unit </a:t>
            </a:r>
            <a:r>
              <a:rPr sz="2000" dirty="0">
                <a:latin typeface="Microsoft Sans Serif"/>
                <a:cs typeface="Microsoft Sans Serif"/>
              </a:rPr>
              <a:t>performs basic </a:t>
            </a:r>
            <a:r>
              <a:rPr sz="2000" spc="-5" dirty="0">
                <a:latin typeface="Microsoft Sans Serif"/>
                <a:cs typeface="Microsoft Sans Serif"/>
              </a:rPr>
              <a:t>arithmetic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operations</a:t>
            </a:r>
            <a:endParaRPr sz="2000">
              <a:latin typeface="Microsoft Sans Serif"/>
              <a:cs typeface="Microsoft Sans Serif"/>
            </a:endParaRPr>
          </a:p>
          <a:p>
            <a:pPr marL="355600" marR="191770" indent="-342900">
              <a:lnSpc>
                <a:spcPct val="100000"/>
              </a:lnSpc>
              <a:spcBef>
                <a:spcPts val="4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Input/Output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interface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human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operator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3065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4" dirty="0"/>
              <a:t>Parallel</a:t>
            </a:r>
            <a:r>
              <a:rPr sz="3200" spc="-190" dirty="0"/>
              <a:t> </a:t>
            </a:r>
            <a:r>
              <a:rPr sz="3200" spc="-409" dirty="0"/>
              <a:t>Comp</a:t>
            </a:r>
            <a:r>
              <a:rPr sz="3200" spc="-340" dirty="0"/>
              <a:t>u</a:t>
            </a:r>
            <a:r>
              <a:rPr sz="3200" spc="-265" dirty="0"/>
              <a:t>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7253"/>
            <a:ext cx="75742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  <a:tab pos="279336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Simultaneous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	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sources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solve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single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problem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2295525"/>
            <a:ext cx="6400800" cy="3476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07034"/>
            <a:ext cx="4654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5" dirty="0"/>
              <a:t>Why</a:t>
            </a:r>
            <a:r>
              <a:rPr sz="3200" spc="-190" dirty="0"/>
              <a:t> </a:t>
            </a:r>
            <a:r>
              <a:rPr sz="3200" spc="-330" dirty="0"/>
              <a:t>use</a:t>
            </a:r>
            <a:r>
              <a:rPr sz="3200" spc="-175" dirty="0"/>
              <a:t> </a:t>
            </a:r>
            <a:r>
              <a:rPr sz="3200" spc="-275" dirty="0"/>
              <a:t>paral</a:t>
            </a:r>
            <a:r>
              <a:rPr sz="3200" spc="-155" dirty="0"/>
              <a:t>l</a:t>
            </a:r>
            <a:r>
              <a:rPr sz="3200" spc="-325" dirty="0"/>
              <a:t>e</a:t>
            </a:r>
            <a:r>
              <a:rPr sz="3200" spc="-160" dirty="0"/>
              <a:t>l</a:t>
            </a:r>
            <a:r>
              <a:rPr sz="3200" spc="-190" dirty="0"/>
              <a:t> </a:t>
            </a:r>
            <a:r>
              <a:rPr sz="3200" spc="-340" dirty="0"/>
              <a:t>co</a:t>
            </a:r>
            <a:r>
              <a:rPr sz="3200" spc="-505" dirty="0"/>
              <a:t>m</a:t>
            </a:r>
            <a:r>
              <a:rPr sz="3200" spc="-265" dirty="0"/>
              <a:t>puti</a:t>
            </a:r>
            <a:r>
              <a:rPr sz="3200" spc="-345" dirty="0"/>
              <a:t>n</a:t>
            </a:r>
            <a:r>
              <a:rPr sz="3200" spc="-350" dirty="0"/>
              <a:t>g?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8640" y="6682033"/>
            <a:ext cx="5270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b="1" dirty="0">
                <a:latin typeface="Arial"/>
                <a:cs typeface="Arial"/>
              </a:rPr>
              <a:t>O</a:t>
            </a:r>
            <a:r>
              <a:rPr sz="600" b="1" spc="5" dirty="0">
                <a:latin typeface="Arial"/>
                <a:cs typeface="Arial"/>
              </a:rPr>
              <a:t>p</a:t>
            </a:r>
            <a:r>
              <a:rPr sz="600" b="1" dirty="0">
                <a:latin typeface="Arial"/>
                <a:cs typeface="Arial"/>
              </a:rPr>
              <a:t>ti</a:t>
            </a:r>
            <a:r>
              <a:rPr sz="600" b="1" spc="5" dirty="0">
                <a:latin typeface="Arial"/>
                <a:cs typeface="Arial"/>
              </a:rPr>
              <a:t>o</a:t>
            </a:r>
            <a:r>
              <a:rPr sz="600" b="1" spc="-10" dirty="0">
                <a:latin typeface="Arial"/>
                <a:cs typeface="Arial"/>
              </a:rPr>
              <a:t>n</a:t>
            </a:r>
            <a:r>
              <a:rPr sz="600" b="1" dirty="0">
                <a:latin typeface="Arial"/>
                <a:cs typeface="Arial"/>
              </a:rPr>
              <a:t>:</a:t>
            </a:r>
            <a:r>
              <a:rPr sz="600" b="1" spc="-5" dirty="0">
                <a:latin typeface="Arial"/>
                <a:cs typeface="Arial"/>
              </a:rPr>
              <a:t>U</a:t>
            </a:r>
            <a:r>
              <a:rPr sz="600" b="1" spc="-10" dirty="0">
                <a:latin typeface="Arial"/>
                <a:cs typeface="Arial"/>
              </a:rPr>
              <a:t>C</a:t>
            </a:r>
            <a:r>
              <a:rPr sz="600" b="1" spc="-5" dirty="0">
                <a:latin typeface="Arial"/>
                <a:cs typeface="Arial"/>
              </a:rPr>
              <a:t>RL#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dirty="0"/>
              <a:t>O</a:t>
            </a:r>
            <a:r>
              <a:rPr spc="5" dirty="0"/>
              <a:t>p</a:t>
            </a:r>
            <a:r>
              <a:rPr dirty="0"/>
              <a:t>ti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:</a:t>
            </a:r>
            <a:r>
              <a:rPr spc="-20" dirty="0"/>
              <a:t>A</a:t>
            </a:r>
            <a:r>
              <a:rPr dirty="0"/>
              <a:t>dd</a:t>
            </a:r>
            <a:r>
              <a:rPr spc="-15" dirty="0"/>
              <a:t>i</a:t>
            </a:r>
            <a:r>
              <a:rPr dirty="0"/>
              <a:t>ti</a:t>
            </a:r>
            <a:r>
              <a:rPr spc="-10" dirty="0"/>
              <a:t>on</a:t>
            </a:r>
            <a:r>
              <a:rPr spc="-5" dirty="0"/>
              <a:t>a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I</a:t>
            </a:r>
            <a:r>
              <a:rPr spc="-10" dirty="0"/>
              <a:t>n</a:t>
            </a:r>
            <a:r>
              <a:rPr dirty="0"/>
              <a:t>fo</a:t>
            </a:r>
            <a:r>
              <a:rPr spc="-15" dirty="0"/>
              <a:t>rm</a:t>
            </a:r>
            <a:r>
              <a:rPr spc="-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0" dirty="0"/>
              <a:t>Lawrence</a:t>
            </a:r>
            <a:r>
              <a:rPr spc="-90" dirty="0"/>
              <a:t> </a:t>
            </a:r>
            <a:r>
              <a:rPr spc="-140" dirty="0"/>
              <a:t>Livermore</a:t>
            </a:r>
            <a:r>
              <a:rPr spc="-75" dirty="0"/>
              <a:t> </a:t>
            </a:r>
            <a:r>
              <a:rPr spc="-125" dirty="0"/>
              <a:t>National</a:t>
            </a:r>
            <a:r>
              <a:rPr spc="-55" dirty="0"/>
              <a:t> </a:t>
            </a:r>
            <a:r>
              <a:rPr spc="-135" dirty="0"/>
              <a:t>Laboratory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9317" y="6591758"/>
            <a:ext cx="180340" cy="1568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900" spc="-9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4101"/>
            <a:ext cx="565404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Save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time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and/or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money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Enables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solution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larger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problems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Provide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concurrency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non-local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resources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4483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Limits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serial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computing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44" y="152399"/>
            <a:ext cx="7614310" cy="396849"/>
          </a:xfrm>
        </p:spPr>
        <p:txBody>
          <a:bodyPr/>
          <a:lstStyle/>
          <a:p>
            <a:pPr algn="ctr"/>
            <a:r>
              <a:rPr lang="en-US" sz="3600" u="sng" dirty="0">
                <a:solidFill>
                  <a:srgbClr val="0070C0"/>
                </a:solidFill>
              </a:rPr>
              <a:t>More to understand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677150" cy="1477328"/>
          </a:xfrm>
        </p:spPr>
        <p:txBody>
          <a:bodyPr/>
          <a:lstStyle/>
          <a:p>
            <a:r>
              <a:rPr lang="en-US" sz="3200" dirty="0"/>
              <a:t>If we have hundred number of tree, we want to water these trees what the solution to water these trees.</a:t>
            </a:r>
          </a:p>
        </p:txBody>
      </p:sp>
    </p:spTree>
    <p:extLst>
      <p:ext uri="{BB962C8B-B14F-4D97-AF65-F5344CB8AC3E}">
        <p14:creationId xmlns:p14="http://schemas.microsoft.com/office/powerpoint/2010/main" val="15713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49560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u="sng" dirty="0">
                <a:solidFill>
                  <a:srgbClr val="0070C0"/>
                </a:solidFill>
              </a:rPr>
              <a:t>More to understand (CONT.)</a:t>
            </a:r>
            <a:endParaRPr u="sng" spc="-25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240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82" y="1746608"/>
            <a:ext cx="2254405" cy="1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1694</Words>
  <Application>Microsoft Office PowerPoint</Application>
  <PresentationFormat>On-screen Show (4:3)</PresentationFormat>
  <Paragraphs>318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MS PGothic</vt:lpstr>
      <vt:lpstr>Arial</vt:lpstr>
      <vt:lpstr>Arial MT</vt:lpstr>
      <vt:lpstr>Calibri</vt:lpstr>
      <vt:lpstr>Microsoft Sans Serif</vt:lpstr>
      <vt:lpstr>Symbol</vt:lpstr>
      <vt:lpstr>Times New Roman</vt:lpstr>
      <vt:lpstr>Wingdings</vt:lpstr>
      <vt:lpstr>Office Theme</vt:lpstr>
      <vt:lpstr>PowerPoint Presentation</vt:lpstr>
      <vt:lpstr>References</vt:lpstr>
      <vt:lpstr>Overview</vt:lpstr>
      <vt:lpstr>Serial computation</vt:lpstr>
      <vt:lpstr>Von Neumann Architecture</vt:lpstr>
      <vt:lpstr>Parallel Computing</vt:lpstr>
      <vt:lpstr>Why use parallel computing?</vt:lpstr>
      <vt:lpstr>More to understand</vt:lpstr>
      <vt:lpstr>More to understand (CONT.)</vt:lpstr>
      <vt:lpstr>More to understand (CONT.)</vt:lpstr>
      <vt:lpstr>More to understand (CONT.)</vt:lpstr>
      <vt:lpstr>More to understand (CONT.)</vt:lpstr>
      <vt:lpstr>Concepts and Terminology</vt:lpstr>
      <vt:lpstr>SISD</vt:lpstr>
      <vt:lpstr>SIMD</vt:lpstr>
      <vt:lpstr>MISD</vt:lpstr>
      <vt:lpstr>MIMD</vt:lpstr>
      <vt:lpstr>Parallel Computer Architectures</vt:lpstr>
      <vt:lpstr>Non-uniform memory access (NUMA)</vt:lpstr>
      <vt:lpstr>Distributed memory</vt:lpstr>
      <vt:lpstr>Hybrid Distributed-Shared Meory</vt:lpstr>
      <vt:lpstr>Parallel programming models</vt:lpstr>
      <vt:lpstr>Shared memory</vt:lpstr>
      <vt:lpstr>Threads</vt:lpstr>
      <vt:lpstr>Message Passing</vt:lpstr>
      <vt:lpstr>Data Parallel</vt:lpstr>
      <vt:lpstr>Other Models</vt:lpstr>
      <vt:lpstr>Designing Parallel Programs</vt:lpstr>
      <vt:lpstr>Various partitionings</vt:lpstr>
      <vt:lpstr>How should the algorithm be distributed?</vt:lpstr>
      <vt:lpstr>Synchronization types</vt:lpstr>
      <vt:lpstr>Load balancing</vt:lpstr>
      <vt:lpstr>THEORETICAL BACKGROUND</vt:lpstr>
      <vt:lpstr>Speedup &amp; Parallel Efficiency</vt:lpstr>
      <vt:lpstr>Limits of Parallel Computing</vt:lpstr>
      <vt:lpstr>Amdahl’s Law</vt:lpstr>
      <vt:lpstr>Practical Limits: Amdahl’s Law vs. Reality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TID</dc:creator>
  <cp:lastModifiedBy>abd elsadeq khames</cp:lastModifiedBy>
  <cp:revision>2</cp:revision>
  <dcterms:created xsi:type="dcterms:W3CDTF">2021-10-24T16:46:00Z</dcterms:created>
  <dcterms:modified xsi:type="dcterms:W3CDTF">2021-10-26T05:31:21Z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2021-10-24T00:00:00Z</vt:filetime>
  </property>
</Properties>
</file>