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249" autoAdjust="0"/>
  </p:normalViewPr>
  <p:slideViewPr>
    <p:cSldViewPr>
      <p:cViewPr varScale="1">
        <p:scale>
          <a:sx n="58" d="100"/>
          <a:sy n="58" d="100"/>
        </p:scale>
        <p:origin x="-17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EG"/>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C6811A32-7A41-4036-9A7E-2E217A37B910}" type="datetimeFigureOut">
              <a:rPr lang="ar-EG" smtClean="0"/>
              <a:t>18/03/1443</a:t>
            </a:fld>
            <a:endParaRPr lang="ar-E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E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EG"/>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C548D296-ACFA-4A0D-AC60-9C3534484308}" type="slidenum">
              <a:rPr lang="ar-EG" smtClean="0"/>
              <a:t>‹#›</a:t>
            </a:fld>
            <a:endParaRPr lang="ar-EG"/>
          </a:p>
        </p:txBody>
      </p:sp>
    </p:spTree>
    <p:extLst>
      <p:ext uri="{BB962C8B-B14F-4D97-AF65-F5344CB8AC3E}">
        <p14:creationId xmlns:p14="http://schemas.microsoft.com/office/powerpoint/2010/main" val="345660503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التجريد </a:t>
            </a:r>
            <a:r>
              <a:rPr lang="ar-EG" dirty="0" smtClean="0"/>
              <a:t>تقنية     </a:t>
            </a:r>
            <a:r>
              <a:rPr lang="ar-EG" dirty="0" smtClean="0"/>
              <a:t>تقديم أوصاف مختصرة أو عامة للمحتوى التفصيلي والمعقد.</a:t>
            </a:r>
          </a:p>
          <a:p>
            <a:r>
              <a:rPr lang="ar-EG" dirty="0" smtClean="0"/>
              <a:t> ملاحظة: يمكن أن يعني التجريد ، كما هو الحال في "مستوى التجريد" ، توفير تركيز للتحليل يهتم بمستوى متسق ومشترك من التفاصيل أو التجريد. يستخدم التجريد بهذا المعنى عادةً في الهندسة المعمارية للسماح بتحقيق مستوى ثابت من التعريف والفهم في كل مجال من مجالات الهندسة المعمارية من أجل دعم الاتصال الفعال واتخاذ القرار. إنه مفيد بشكل خاص عند التعامل مع البنى الكبيرة والمعقدة لأنه يسمح بتحديد المشكلات ذات الصلة قبل محاولة إجراء مزيد من التفاصيل.</a:t>
            </a:r>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3</a:t>
            </a:fld>
            <a:endParaRPr lang="ar-EG"/>
          </a:p>
        </p:txBody>
      </p:sp>
    </p:spTree>
    <p:extLst>
      <p:ext uri="{BB962C8B-B14F-4D97-AF65-F5344CB8AC3E}">
        <p14:creationId xmlns:p14="http://schemas.microsoft.com/office/powerpoint/2010/main" val="1990654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نموذج معماري تمثيل موضوع اهتمام. </a:t>
            </a:r>
          </a:p>
          <a:p>
            <a:endParaRPr lang="ar-EG" dirty="0" smtClean="0"/>
          </a:p>
          <a:p>
            <a:r>
              <a:rPr lang="ar-EG" dirty="0" smtClean="0"/>
              <a:t>مبدأ العمارة بيان نوعي للنوايا يجب أن تفي به العمارة.</a:t>
            </a:r>
            <a:br>
              <a:rPr lang="ar-EG" dirty="0" smtClean="0"/>
            </a:br>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12</a:t>
            </a:fld>
            <a:endParaRPr lang="ar-EG"/>
          </a:p>
        </p:txBody>
      </p:sp>
    </p:spTree>
    <p:extLst>
      <p:ext uri="{BB962C8B-B14F-4D97-AF65-F5344CB8AC3E}">
        <p14:creationId xmlns:p14="http://schemas.microsoft.com/office/powerpoint/2010/main" val="464378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تمثيل النظام من منظور مجموعة ذات صلة من الاهتمامات. </a:t>
            </a:r>
          </a:p>
          <a:p>
            <a:endParaRPr lang="ar-EG" dirty="0" smtClean="0"/>
          </a:p>
          <a:p>
            <a:endParaRPr lang="ar-EG" dirty="0" smtClean="0"/>
          </a:p>
          <a:p>
            <a:r>
              <a:rPr lang="ar-EG" dirty="0" smtClean="0"/>
              <a:t> وجهة نظر العمارة مواصفات الاصطلاحات لنوع معين من عرض العمارة.</a:t>
            </a:r>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13</a:t>
            </a:fld>
            <a:endParaRPr lang="ar-EG"/>
          </a:p>
        </p:txBody>
      </p:sp>
    </p:spTree>
    <p:extLst>
      <p:ext uri="{BB962C8B-B14F-4D97-AF65-F5344CB8AC3E}">
        <p14:creationId xmlns:p14="http://schemas.microsoft.com/office/powerpoint/2010/main" val="1582056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sz="1200" b="0" i="0" kern="1200" dirty="0" smtClean="0">
                <a:solidFill>
                  <a:schemeClr val="tx1"/>
                </a:solidFill>
                <a:effectLst/>
                <a:latin typeface="+mn-lt"/>
                <a:ea typeface="+mn-ea"/>
                <a:cs typeface="+mn-cs"/>
              </a:rPr>
              <a:t>رؤية العمارة    وصف موجز للبنية الهدف الذي يصف قيمة أعمالها والتغييرات التي تطرأ على المؤسسة والتي ستنجم عن نشرها الناجح. </a:t>
            </a:r>
          </a:p>
          <a:p>
            <a:r>
              <a:rPr lang="ar-EG" sz="1200" b="0" i="0" kern="1200" dirty="0" smtClean="0">
                <a:solidFill>
                  <a:schemeClr val="tx1"/>
                </a:solidFill>
                <a:effectLst/>
                <a:latin typeface="+mn-lt"/>
                <a:ea typeface="+mn-ea"/>
                <a:cs typeface="+mn-cs"/>
              </a:rPr>
              <a:t>إنه بمثابة رؤية طموحة وحدود لتطوير العمارة التفصيلية. </a:t>
            </a:r>
          </a:p>
          <a:p>
            <a:r>
              <a:rPr lang="ar-EG" sz="1200" b="0" i="0" kern="1200" dirty="0" smtClean="0">
                <a:solidFill>
                  <a:schemeClr val="tx1"/>
                </a:solidFill>
                <a:effectLst/>
                <a:latin typeface="+mn-lt"/>
                <a:ea typeface="+mn-ea"/>
                <a:cs typeface="+mn-cs"/>
              </a:rPr>
              <a:t>ملاحظة: المرحلة أ (الرؤية المعمارية) موصوفة في الجزء الثاني ، الفصل السادس. </a:t>
            </a:r>
          </a:p>
          <a:p>
            <a:endParaRPr lang="ar-EG" sz="1200" b="0" i="0" kern="1200" dirty="0" smtClean="0">
              <a:solidFill>
                <a:schemeClr val="tx1"/>
              </a:solidFill>
              <a:effectLst/>
              <a:latin typeface="+mn-lt"/>
              <a:ea typeface="+mn-ea"/>
              <a:cs typeface="+mn-cs"/>
            </a:endParaRPr>
          </a:p>
          <a:p>
            <a:r>
              <a:rPr lang="ar-EG" sz="1200" b="0" i="0" kern="1200" dirty="0" smtClean="0">
                <a:solidFill>
                  <a:schemeClr val="tx1"/>
                </a:solidFill>
                <a:effectLst/>
                <a:latin typeface="+mn-lt"/>
                <a:ea typeface="+mn-ea"/>
                <a:cs typeface="+mn-cs"/>
              </a:rPr>
              <a:t>الأداة منتج عمل معماري يصف جانبًا من جوانب العمارة. انظر أيضًا القسم</a:t>
            </a:r>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14</a:t>
            </a:fld>
            <a:endParaRPr lang="ar-EG"/>
          </a:p>
        </p:txBody>
      </p:sp>
    </p:spTree>
    <p:extLst>
      <p:ext uri="{BB962C8B-B14F-4D97-AF65-F5344CB8AC3E}">
        <p14:creationId xmlns:p14="http://schemas.microsoft.com/office/powerpoint/2010/main" val="3069042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حدود    المواصفات التي تمت مراجعتها والاتفاق عليها رسميًا ، والتي تعمل بعد ذلك كأساس لمزيد من التطوير أو التغيير ويمكن تغييرها فقط من خلال إجراءات التحكم في التغيير الرسمية أو نوع من الإجراءات مثل إدارة التكوين. </a:t>
            </a:r>
          </a:p>
          <a:p>
            <a:r>
              <a:rPr lang="ar-EG" dirty="0" smtClean="0"/>
              <a:t>تدفق المعلومات بلا حدود ™ تمثيل مختصر لـ "الوصول إلى المعلومات المتكاملة لدعم تحسينات العمليات التجارية" يمثل الحالة المرغوبة للبنية التحتية للمؤسسة الخاصة باحتياجات العمل للمؤسسة.</a:t>
            </a:r>
          </a:p>
          <a:p>
            <a:endParaRPr lang="ar-EG" dirty="0" smtClean="0"/>
          </a:p>
          <a:p>
            <a:r>
              <a:rPr lang="ar-EG" dirty="0" smtClean="0"/>
              <a:t> ملاحظة: تم وصف الحاجة إلى Boundaryless Information Flow - علامة تجارية لشركة The Open Group - في دليل سلسلة TOGAF®: مرجع البنية التحتية للمعلومات TOGAF المتكاملة النموذج (III-RM).</a:t>
            </a:r>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15</a:t>
            </a:fld>
            <a:endParaRPr lang="ar-EG"/>
          </a:p>
        </p:txBody>
      </p:sp>
    </p:spTree>
    <p:extLst>
      <p:ext uri="{BB962C8B-B14F-4D97-AF65-F5344CB8AC3E}">
        <p14:creationId xmlns:p14="http://schemas.microsoft.com/office/powerpoint/2010/main" val="2255462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حجر البناء عنصر (يحتمل إعادة استخدامه) لقدرة المؤسسة يمكن دمجه مع عناصر أخرى لبنات البناء لتقديم البنى والحلول</a:t>
            </a:r>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16</a:t>
            </a:fld>
            <a:endParaRPr lang="ar-EG"/>
          </a:p>
        </p:txBody>
      </p:sp>
    </p:spTree>
    <p:extLst>
      <p:ext uri="{BB962C8B-B14F-4D97-AF65-F5344CB8AC3E}">
        <p14:creationId xmlns:p14="http://schemas.microsoft.com/office/powerpoint/2010/main" val="3269905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هندسة الأعمال      تمثيل لوجهات نظر تجارية شاملة ومتعددة الأبعاد لما يلي: القدرات والقيمة الشاملة التسليم والمعلومات والهيكل التنظيمي ؛ والعلاقات بين هذه الأعمال وجهات النظر والاستراتيجيات والمنتجات والسياسات والمبادرات وأصحاب المصلحة. </a:t>
            </a:r>
            <a:br>
              <a:rPr lang="ar-EG" dirty="0" smtClean="0"/>
            </a:br>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17</a:t>
            </a:fld>
            <a:endParaRPr lang="ar-EG"/>
          </a:p>
        </p:txBody>
      </p:sp>
    </p:spTree>
    <p:extLst>
      <p:ext uri="{BB962C8B-B14F-4D97-AF65-F5344CB8AC3E}">
        <p14:creationId xmlns:p14="http://schemas.microsoft.com/office/powerpoint/2010/main" val="446024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القدرة على العمل    قدرة خاصة قد تمتلكها الشركة أو تتبادلها لتحقيق غرض معين. </a:t>
            </a:r>
          </a:p>
          <a:p>
            <a:r>
              <a:rPr lang="ar-EG" dirty="0" smtClean="0"/>
              <a:t>وظيفة العمل     يسلم قدرات عمل تتماشى بشكل وثيق مع منظمة ، ولكن ليس بالضرورة بشكل صريح تحكمها المنظمة. </a:t>
            </a:r>
          </a:p>
          <a:p>
            <a:endParaRPr lang="ar-EG" dirty="0" smtClean="0"/>
          </a:p>
          <a:p>
            <a:r>
              <a:rPr lang="ar-EG" dirty="0" smtClean="0"/>
              <a:t>حوكمة الأعمال تهتم بضمان أن العمليات التجارية والسياسات (وتشغيلها) تقدم نتائج الأعمال والالتزام بلوائح الأعمال ذات الصلة.</a:t>
            </a:r>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18</a:t>
            </a:fld>
            <a:endParaRPr lang="ar-EG"/>
          </a:p>
        </p:txBody>
      </p:sp>
    </p:spTree>
    <p:extLst>
      <p:ext uri="{BB962C8B-B14F-4D97-AF65-F5344CB8AC3E}">
        <p14:creationId xmlns:p14="http://schemas.microsoft.com/office/powerpoint/2010/main" val="14624463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نموذج العمل   نموذج يصف الأساس المنطقي لكيفية إنشاء المؤسسة للقيمة وتقديمها والتقاطها. </a:t>
            </a:r>
          </a:p>
          <a:p>
            <a:r>
              <a:rPr lang="ar-EG" dirty="0" smtClean="0"/>
              <a:t>خدمة الأعمال    يدعم إمكانيات العمل من خلال واجهة محددة بوضوح ويتم التحكم فيه بشكل صريح من قبل منظمة.</a:t>
            </a:r>
          </a:p>
          <a:p>
            <a:r>
              <a:rPr lang="ar-EG" dirty="0" smtClean="0"/>
              <a:t> الإمكانية     قدرة تمتلكها منظمة أو شخص أو نظام.</a:t>
            </a:r>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19</a:t>
            </a:fld>
            <a:endParaRPr lang="ar-EG"/>
          </a:p>
        </p:txBody>
      </p:sp>
    </p:spTree>
    <p:extLst>
      <p:ext uri="{BB962C8B-B14F-4D97-AF65-F5344CB8AC3E}">
        <p14:creationId xmlns:p14="http://schemas.microsoft.com/office/powerpoint/2010/main" val="42127315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هندسة القدرات         وصف مفصل للغاية للنهج المعماري لتحقيق حل معين أو جانب حل</a:t>
            </a:r>
          </a:p>
          <a:p>
            <a:r>
              <a:rPr lang="ar-EG" dirty="0" smtClean="0"/>
              <a:t>زيادة القدرة                جزء منفصل من بنية القدرة يقدم قيمة محددة. عند كل زيادة تم الانتهاء ، وقد تم تحقيق القدرة.</a:t>
            </a:r>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20</a:t>
            </a:fld>
            <a:endParaRPr lang="ar-EG"/>
          </a:p>
        </p:txBody>
      </p:sp>
    </p:spTree>
    <p:extLst>
      <p:ext uri="{BB962C8B-B14F-4D97-AF65-F5344CB8AC3E}">
        <p14:creationId xmlns:p14="http://schemas.microsoft.com/office/powerpoint/2010/main" val="38295766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إدارة الاتصالات وأصحاب المصلحة         إدارة احتياجات أصحاب المصلحة في ممارسة هندسة المشاريع. كما يدير تنفيذ الاتصال بين الممارسة وأصحاب المصلحة والممارسة ومستهلكي خدماتها.</a:t>
            </a:r>
          </a:p>
          <a:p>
            <a:endParaRPr lang="ar-EG" dirty="0" smtClean="0"/>
          </a:p>
          <a:p>
            <a:r>
              <a:rPr lang="ar-EG" dirty="0" smtClean="0"/>
              <a:t> ملاحظة: تم وصف إدارة أصحاب المصلحة في الهندسة المعمارية في الفصل 21.</a:t>
            </a:r>
          </a:p>
          <a:p>
            <a:r>
              <a:rPr lang="ar-EG" dirty="0" smtClean="0"/>
              <a:t> الاهتمام         اهتمام او  مصلحة في نظام ذي صلة بواحد أو أكثر من أصحاب المصلحة. </a:t>
            </a:r>
            <a:br>
              <a:rPr lang="ar-EG" dirty="0" smtClean="0"/>
            </a:br>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21</a:t>
            </a:fld>
            <a:endParaRPr lang="ar-EG"/>
          </a:p>
        </p:txBody>
      </p:sp>
    </p:spTree>
    <p:extLst>
      <p:ext uri="{BB962C8B-B14F-4D97-AF65-F5344CB8AC3E}">
        <p14:creationId xmlns:p14="http://schemas.microsoft.com/office/powerpoint/2010/main" val="3706966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لممثل شخص أو منظمة أو نظام له دور واحد أو أكثر يبدأ الأنشطة أو يتفاعل معها </a:t>
            </a:r>
          </a:p>
          <a:p>
            <a:r>
              <a:rPr lang="ar-EG" dirty="0" smtClean="0"/>
              <a:t>؛ على سبيل المثال ، مندوب مبيعات يسافر لزيارة العملاء. قد يكون الفاعلون داخلي أو خارجي لمنظمة. ملاحظة: في صناعة السيارات ، يُعتبر المُصنِّع الأصلي للمعدات ممثلاً من قبل وكالة سيارات تتفاعل مع أنشطة سلسلة التوريد الخاصة بها.</a:t>
            </a:r>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4</a:t>
            </a:fld>
            <a:endParaRPr lang="ar-EG"/>
          </a:p>
        </p:txBody>
      </p:sp>
    </p:spTree>
    <p:extLst>
      <p:ext uri="{BB962C8B-B14F-4D97-AF65-F5344CB8AC3E}">
        <p14:creationId xmlns:p14="http://schemas.microsoft.com/office/powerpoint/2010/main" val="42425954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مسار العمل      التوجيه والتركيز اللذين توفرهما الأهداف والغايات الإستراتيجية ، غالبًا لتقديم القيمة يتميز الاقتراح في نموذج الأعمال. </a:t>
            </a:r>
          </a:p>
          <a:p>
            <a:r>
              <a:rPr lang="ar-EG" dirty="0" smtClean="0"/>
              <a:t>هندسة البيانات     وصف للهيكل والتفاعل بين الأنواع الرئيسية ومصادر البيانات في المؤسسة ، أصول البيانات المنطقية ، وأصول البيانات المادية ، وموارد إدارة البيانات.</a:t>
            </a:r>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22</a:t>
            </a:fld>
            <a:endParaRPr lang="ar-EG"/>
          </a:p>
        </p:txBody>
      </p:sp>
    </p:spTree>
    <p:extLst>
      <p:ext uri="{BB962C8B-B14F-4D97-AF65-F5344CB8AC3E}">
        <p14:creationId xmlns:p14="http://schemas.microsoft.com/office/powerpoint/2010/main" val="253520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التسليم     منتج عمل معماري محدد تعاقديًا وبدوره تتم مراجعته رسميًا ، وافقت عليها ، ووقعت من قبل أصحاب المصلحة</a:t>
            </a:r>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23</a:t>
            </a:fld>
            <a:endParaRPr lang="ar-EG"/>
          </a:p>
        </p:txBody>
      </p:sp>
    </p:spTree>
    <p:extLst>
      <p:ext uri="{BB962C8B-B14F-4D97-AF65-F5344CB8AC3E}">
        <p14:creationId xmlns:p14="http://schemas.microsoft.com/office/powerpoint/2010/main" val="2231644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مؤسسه</a:t>
            </a:r>
            <a:r>
              <a:rPr lang="ar-EG" baseline="0" dirty="0" smtClean="0"/>
              <a:t> </a:t>
            </a:r>
            <a:r>
              <a:rPr lang="ar-EG" dirty="0" smtClean="0"/>
              <a:t>    أعلى مستوى (نموذجيًا) لوصف منظمة ويغطي عادةً جميع المهام والوظائف. غالبًا ما تمتد المؤسسة عبر مؤسسات متعددة. </a:t>
            </a:r>
          </a:p>
          <a:p>
            <a:r>
              <a:rPr lang="ar-EG" dirty="0" smtClean="0"/>
              <a:t>استمرارية المؤسسة      آلية تصنيف مفيدة لتصنيف عناصر البنية والحلول ، الداخلية والخارجية على حد سواء لمستودع العمارة ، لأنها تتطور من البنى الأساسية العامة إلى البنى الخاصة بالمنظمة.</a:t>
            </a:r>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24</a:t>
            </a:fld>
            <a:endParaRPr lang="ar-EG"/>
          </a:p>
        </p:txBody>
      </p:sp>
    </p:spTree>
    <p:extLst>
      <p:ext uri="{BB962C8B-B14F-4D97-AF65-F5344CB8AC3E}">
        <p14:creationId xmlns:p14="http://schemas.microsoft.com/office/powerpoint/2010/main" val="28478761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بنية الأساس       وحدات البناء العامة ، وعلاقاتها المتبادلة مع اللبنات الأساسية الأخرى ، جنبًا إلى جنب مع المبادئ والإرشادات التي توفر الأساس الذي يمكن أن تكون عليه البنى الأكثر تحديدًا مبني. </a:t>
            </a:r>
          </a:p>
          <a:p>
            <a:endParaRPr lang="ar-EG" dirty="0" smtClean="0"/>
          </a:p>
          <a:p>
            <a:r>
              <a:rPr lang="ar-EG" dirty="0" smtClean="0"/>
              <a:t>إطار العمل           هيكل للمحتوى أو العملية التي يمكن استخدامها كأداة لهيكلة التفكير والتأكد الاتساق والاكتمال.</a:t>
            </a:r>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25</a:t>
            </a:fld>
            <a:endParaRPr lang="ar-EG"/>
          </a:p>
        </p:txBody>
      </p:sp>
    </p:spTree>
    <p:extLst>
      <p:ext uri="{BB962C8B-B14F-4D97-AF65-F5344CB8AC3E}">
        <p14:creationId xmlns:p14="http://schemas.microsoft.com/office/powerpoint/2010/main" val="22641199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الفارق      بيان الاختلاف بين الدولتين. تستخدم في سياق تحليل الفجوة ، حيث تم تحديد الفرق بين البنية الأساسية والهدف.</a:t>
            </a:r>
            <a:endParaRPr lang="en-US" dirty="0" smtClean="0"/>
          </a:p>
          <a:p>
            <a:endParaRPr lang="ar-EG" dirty="0" smtClean="0"/>
          </a:p>
          <a:p>
            <a:r>
              <a:rPr lang="ar-EG" dirty="0" smtClean="0"/>
              <a:t>الحكم     الانضباط في مراقبة وإدارة وتوجيه الأعمال (أو مشهد نظم المعلومات / تكنولوجيا المعلومات) لتقديمها نتيجة العمل المطلوبة</a:t>
            </a:r>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26</a:t>
            </a:fld>
            <a:endParaRPr lang="ar-EG"/>
          </a:p>
        </p:txBody>
      </p:sp>
    </p:spTree>
    <p:extLst>
      <p:ext uri="{BB962C8B-B14F-4D97-AF65-F5344CB8AC3E}">
        <p14:creationId xmlns:p14="http://schemas.microsoft.com/office/powerpoint/2010/main" val="19288687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معلومة     أي اتصال أو تمثيل للحقائق أو البيانات أو الآراء ، بأي وسيلة أو شكل ، بما في ذلك الأشكال النصية أو العددية أو الرسومية أو الخرائط أو السردية أو السمعية والبصرية.</a:t>
            </a:r>
          </a:p>
          <a:p>
            <a:endParaRPr lang="ar-EG" dirty="0" smtClean="0"/>
          </a:p>
          <a:p>
            <a:r>
              <a:rPr lang="ar-EG" dirty="0" smtClean="0"/>
              <a:t> خدمة نظام المعلومات       سلوك منفصل مطلوب من أحد التطبيقات</a:t>
            </a:r>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27</a:t>
            </a:fld>
            <a:endParaRPr lang="ar-EG"/>
          </a:p>
        </p:txBody>
      </p:sp>
    </p:spTree>
    <p:extLst>
      <p:ext uri="{BB962C8B-B14F-4D97-AF65-F5344CB8AC3E}">
        <p14:creationId xmlns:p14="http://schemas.microsoft.com/office/powerpoint/2010/main" val="1127926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sz="1200" b="0" i="0" kern="1200" dirty="0" smtClean="0">
                <a:solidFill>
                  <a:schemeClr val="tx1"/>
                </a:solidFill>
                <a:effectLst/>
                <a:latin typeface="+mn-lt"/>
                <a:ea typeface="+mn-ea"/>
                <a:cs typeface="+mn-cs"/>
              </a:rPr>
              <a:t/>
            </a:r>
            <a:br>
              <a:rPr lang="ar-EG" sz="1200" b="0" i="0" kern="1200" dirty="0" smtClean="0">
                <a:solidFill>
                  <a:schemeClr val="tx1"/>
                </a:solidFill>
                <a:effectLst/>
                <a:latin typeface="+mn-lt"/>
                <a:ea typeface="+mn-ea"/>
                <a:cs typeface="+mn-cs"/>
              </a:rPr>
            </a:br>
            <a:endParaRPr lang="ar-EG" sz="1200" b="0" i="0" kern="1200" dirty="0" smtClean="0">
              <a:solidFill>
                <a:schemeClr val="tx1"/>
              </a:solidFill>
              <a:effectLst/>
              <a:latin typeface="+mn-lt"/>
              <a:ea typeface="+mn-ea"/>
              <a:cs typeface="+mn-cs"/>
            </a:endParaRPr>
          </a:p>
          <a:p>
            <a:pPr marL="228600" indent="-228600">
              <a:buAutoNum type="arabicPeriod"/>
            </a:pPr>
            <a:r>
              <a:rPr lang="ar-EG" sz="1200" b="0" i="0" kern="1200" dirty="0" smtClean="0">
                <a:solidFill>
                  <a:schemeClr val="tx1"/>
                </a:solidFill>
                <a:effectLst/>
                <a:latin typeface="+mn-lt"/>
                <a:ea typeface="+mn-ea"/>
                <a:cs typeface="+mn-cs"/>
              </a:rPr>
              <a:t>إدارة دورة حياة المعلومات والتكنولوجيا ذات الصلة التي تستخدمها المنظمة.</a:t>
            </a:r>
          </a:p>
          <a:p>
            <a:pPr marL="228600" indent="-228600">
              <a:buAutoNum type="arabicPeriod"/>
            </a:pPr>
            <a:r>
              <a:rPr lang="ar-EG" sz="1200" b="0" i="0" kern="1200" dirty="0" smtClean="0">
                <a:solidFill>
                  <a:schemeClr val="tx1"/>
                </a:solidFill>
                <a:effectLst/>
                <a:latin typeface="+mn-lt"/>
                <a:ea typeface="+mn-ea"/>
                <a:cs typeface="+mn-cs"/>
              </a:rPr>
              <a:t> 2. مصطلح شامل يشمل كل أو بعض المجالات الموضوعية المتعلقة بصناعة الكمبيوتر ، مثل استمرارية الأعمال ، وواجهة تكنولوجيا المعلومات للأعمال ، ونمذجة وإدارة العمليات التجارية ، والاتصالات ، والامتثال والتشريع ، وأجهزة الكمبيوتر ، والمحتوى ، والإدارة ، والأجهزة ، والمعلومات الإدارة ، الإنترنت ، النقل إلى الخارج ، الشبكات ، البرمجة والبرمجيات ، القضايا المهنية ، إدارة المشاريع ، الأمن ، المعايير ، التخزين ، الاتصالات الصوتية والبيانات. دول وصناعات مختلفة استخدام مصطلحات مظلة أخرى لوصف هذه المجموعة نفسها</a:t>
            </a:r>
          </a:p>
          <a:p>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28</a:t>
            </a:fld>
            <a:endParaRPr lang="ar-EG"/>
          </a:p>
        </p:txBody>
      </p:sp>
    </p:spTree>
    <p:extLst>
      <p:ext uri="{BB962C8B-B14F-4D97-AF65-F5344CB8AC3E}">
        <p14:creationId xmlns:p14="http://schemas.microsoft.com/office/powerpoint/2010/main" val="40705061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تكنولوجيا المعلومات</a:t>
            </a:r>
            <a:r>
              <a:rPr lang="ar-EG" baseline="0" dirty="0" smtClean="0"/>
              <a:t>    </a:t>
            </a:r>
          </a:p>
          <a:p>
            <a:r>
              <a:rPr lang="ar-EG" dirty="0" smtClean="0"/>
              <a:t> مصطلح يتم تعيينه بشكل عام لقسم داخل منظمة مكلف بها توفير بعض أو كل المجالات الموضحة في (2) أعلاه.</a:t>
            </a:r>
          </a:p>
          <a:p>
            <a:r>
              <a:rPr lang="ar-EG" dirty="0" smtClean="0"/>
              <a:t> 4. الأسماء البديلة التي يتم تبنيها بشكل شائع تشمل خدمات المعلومات ، المعلومات الإدارة ، وآخرون.</a:t>
            </a:r>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29</a:t>
            </a:fld>
            <a:endParaRPr lang="ar-EG"/>
          </a:p>
        </p:txBody>
      </p:sp>
    </p:spTree>
    <p:extLst>
      <p:ext uri="{BB962C8B-B14F-4D97-AF65-F5344CB8AC3E}">
        <p14:creationId xmlns:p14="http://schemas.microsoft.com/office/powerpoint/2010/main" val="10035202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التوافقية 1. القدرة على تبادل المعلومات و خدمات.</a:t>
            </a:r>
          </a:p>
          <a:p>
            <a:r>
              <a:rPr lang="ar-EG" dirty="0" smtClean="0"/>
              <a:t> 2. قدرة نظامين أو أكثر على تبادل واستخدام المعلومات. </a:t>
            </a:r>
          </a:p>
          <a:p>
            <a:r>
              <a:rPr lang="ar-EG" dirty="0" smtClean="0"/>
              <a:t>3. قدرة الأنظمة على تقديم الخدمات وتلقيها من الأنظمة الأخرى واستخدام خدمات متبادلة لتمكينها من العمل بشكل فعال معًا.</a:t>
            </a:r>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30</a:t>
            </a:fld>
            <a:endParaRPr lang="ar-EG"/>
          </a:p>
        </p:txBody>
      </p:sp>
    </p:spTree>
    <p:extLst>
      <p:ext uri="{BB962C8B-B14F-4D97-AF65-F5344CB8AC3E}">
        <p14:creationId xmlns:p14="http://schemas.microsoft.com/office/powerpoint/2010/main" val="41500972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منطقي          تعريف مستقل للتنفيذ للعمارة ، وغالبًا ما يجمع ماديًا مرتبطًا الكيانات وفقًا لغرضها وهيكلها. </a:t>
            </a:r>
          </a:p>
          <a:p>
            <a:r>
              <a:rPr lang="ar-EG" dirty="0" smtClean="0"/>
              <a:t>ملاحظة: على سبيل المثال ، يمكن أن تكون المنتجات من موردي برامج البنية التحتية المتعددة منطقية مجمعة كمنصات خادم تطبيق Java®. البيانات الوصفية بيانات حول البيانات </a:t>
            </a:r>
            <a:r>
              <a:rPr lang="ar-EG" baseline="0" dirty="0" smtClean="0"/>
              <a:t>   </a:t>
            </a:r>
            <a:r>
              <a:rPr lang="ar-EG" dirty="0" smtClean="0"/>
              <a:t> من أي نوع في أي وسائط ، والتي تصف خصائص الكيان.</a:t>
            </a:r>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31</a:t>
            </a:fld>
            <a:endParaRPr lang="ar-EG"/>
          </a:p>
        </p:txBody>
      </p:sp>
    </p:spTree>
    <p:extLst>
      <p:ext uri="{BB962C8B-B14F-4D97-AF65-F5344CB8AC3E}">
        <p14:creationId xmlns:p14="http://schemas.microsoft.com/office/powerpoint/2010/main" val="2345095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هندسة التطبيق وصف للهيكل والتفاعل بين التطبيقات كمجموعات من القدرات التي توفر وظائف العمل الرئيسية وإدارة أصول البيانات.</a:t>
            </a:r>
          </a:p>
          <a:p>
            <a:r>
              <a:rPr lang="ar-EG" dirty="0" smtClean="0"/>
              <a:t> ملاحظة: تم وصف بنية التطبيقات في الجزء الثاني ، الفصل 10.</a:t>
            </a:r>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5</a:t>
            </a:fld>
            <a:endParaRPr lang="ar-EG"/>
          </a:p>
        </p:txBody>
      </p:sp>
    </p:spTree>
    <p:extLst>
      <p:ext uri="{BB962C8B-B14F-4D97-AF65-F5344CB8AC3E}">
        <p14:creationId xmlns:p14="http://schemas.microsoft.com/office/powerpoint/2010/main" val="23787518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النموذج المرجعي         نموذج يصف كيف وماذا سيتم وصف العمارة في هيكل طريق.</a:t>
            </a:r>
          </a:p>
          <a:p>
            <a:r>
              <a:rPr lang="ar-EG" dirty="0" smtClean="0"/>
              <a:t> طريقة نهج    محدد وقابل للتكرار لمعالجة نوع معين من المشاكل. </a:t>
            </a:r>
          </a:p>
          <a:p>
            <a:r>
              <a:rPr lang="ar-EG" dirty="0" smtClean="0"/>
              <a:t>النمذجه</a:t>
            </a:r>
            <a:r>
              <a:rPr lang="ar-EG" baseline="0" dirty="0" smtClean="0"/>
              <a:t>    </a:t>
            </a:r>
            <a:r>
              <a:rPr lang="ar-EG" dirty="0" smtClean="0"/>
              <a:t>تقنية من خلال بناء النماذج التي تمكن من تمثيل الموضوع في شكل التي تمكن من التفكير ، والبصيرة ، والوضوح فيما يتعلق بجوهر الموضوع.</a:t>
            </a:r>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32</a:t>
            </a:fld>
            <a:endParaRPr lang="ar-EG"/>
          </a:p>
        </p:txBody>
      </p:sp>
    </p:spTree>
    <p:extLst>
      <p:ext uri="{BB962C8B-B14F-4D97-AF65-F5344CB8AC3E}">
        <p14:creationId xmlns:p14="http://schemas.microsoft.com/office/powerpoint/2010/main" val="30128311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نوع النموذج       اصطلاحات لنوع من النمذجة. </a:t>
            </a:r>
          </a:p>
          <a:p>
            <a:r>
              <a:rPr lang="ar-EG" dirty="0" smtClean="0"/>
              <a:t>ملاحظة: تشير وجهة نظر العمارة إلى نوع واحد أو أكثر من أنواع النماذج ؛ يشتمل عرض العمارة على نموذج واحد أو أكثر. </a:t>
            </a:r>
          </a:p>
          <a:p>
            <a:r>
              <a:rPr lang="ar-EG" dirty="0" smtClean="0"/>
              <a:t>الغرض</a:t>
            </a:r>
            <a:r>
              <a:rPr lang="ar-EG" baseline="0" dirty="0" smtClean="0"/>
              <a:t> او الهدف   </a:t>
            </a:r>
            <a:r>
              <a:rPr lang="ar-EG" dirty="0" smtClean="0"/>
              <a:t>معلم محدد زمنيًا لمنظمة تُستخدم لإظهار التقدم نحو الهدف. على سبيل المثال ، "زيادة استخدام السعة بنسبة 30٪ بحلول نهاية عام 2019 لدعم الزيادة المخططة في الحصة السوقية".</a:t>
            </a:r>
          </a:p>
          <a:p>
            <a:endParaRPr lang="ar-EG" dirty="0" smtClean="0"/>
          </a:p>
          <a:p>
            <a:r>
              <a:rPr lang="ar-EG" dirty="0" smtClean="0"/>
              <a:t>خريطة المنظمة      صياغة العلاقات بين الكيانات الأساسية التي تشكل المشروع ، و الشركاء وأصحاب المصلحة.</a:t>
            </a:r>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33</a:t>
            </a:fld>
            <a:endParaRPr lang="ar-EG"/>
          </a:p>
        </p:txBody>
      </p:sp>
    </p:spTree>
    <p:extLst>
      <p:ext uri="{BB962C8B-B14F-4D97-AF65-F5344CB8AC3E}">
        <p14:creationId xmlns:p14="http://schemas.microsoft.com/office/powerpoint/2010/main" val="8830831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نمط       تقنية لوضع اللبنات الأساسية في السياق ؛ على سبيل المثال ، لوصف قابلة لإعادة الاستخدام حل مشكلة. ملاحظة: اللبنات الأساسية هي ما تستخدمه: يمكن أن تخبرك أنماط (الهندسة المعمارية) بكيفية استخدامها ، ومتى ، لماذا ، وما هي المقايضات التي يتعين عليك القيام بها عند القيام بذلك. انظر أيضًا القسم 3.23. </a:t>
            </a:r>
          </a:p>
          <a:p>
            <a:r>
              <a:rPr lang="ar-EG" dirty="0" smtClean="0"/>
              <a:t>مادي</a:t>
            </a:r>
            <a:r>
              <a:rPr lang="ar-EG" baseline="0" dirty="0" smtClean="0"/>
              <a:t> او فيزيائي </a:t>
            </a:r>
            <a:r>
              <a:rPr lang="ar-EG" dirty="0" smtClean="0"/>
              <a:t>     وصف لكيان في العالم الحقيقي. قد تظل العناصر المادية في بنية المؤسسة مستخرجة بشكل كبير من طرق عرض هندسة الحلول أو التصميم أو التنفيذ.</a:t>
            </a:r>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34</a:t>
            </a:fld>
            <a:endParaRPr lang="ar-EG"/>
          </a:p>
        </p:txBody>
      </p:sp>
    </p:spTree>
    <p:extLst>
      <p:ext uri="{BB962C8B-B14F-4D97-AF65-F5344CB8AC3E}">
        <p14:creationId xmlns:p14="http://schemas.microsoft.com/office/powerpoint/2010/main" val="38464026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نموذج مرجعي (RM) إطار عمل تجريدي لفهم العلاقات المهمة بين كيانات البيئة ، ولتطوير معايير أو مواصفات متسقة تدعم ذلك </a:t>
            </a:r>
            <a:r>
              <a:rPr lang="ar-EG" dirty="0" smtClean="0"/>
              <a:t>البيئة</a:t>
            </a:r>
            <a:r>
              <a:rPr lang="ar-EG" dirty="0" smtClean="0"/>
              <a:t>.</a:t>
            </a:r>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35</a:t>
            </a:fld>
            <a:endParaRPr lang="ar-EG"/>
          </a:p>
        </p:txBody>
      </p:sp>
    </p:spTree>
    <p:extLst>
      <p:ext uri="{BB962C8B-B14F-4D97-AF65-F5344CB8AC3E}">
        <p14:creationId xmlns:p14="http://schemas.microsoft.com/office/powerpoint/2010/main" val="11955500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sz="1200" b="0" i="0" kern="1200" dirty="0" smtClean="0">
                <a:solidFill>
                  <a:schemeClr val="tx1"/>
                </a:solidFill>
                <a:effectLst/>
                <a:latin typeface="+mn-lt"/>
                <a:ea typeface="+mn-ea"/>
                <a:cs typeface="+mn-cs"/>
              </a:rPr>
              <a:t>مخزن     نظام يدير جميع بيانات المؤسسة ، بما في ذلك البيانات ونماذج العمليات و معلومات المؤسسة الأخرى.</a:t>
            </a:r>
          </a:p>
          <a:p>
            <a:r>
              <a:rPr lang="ar-EG" sz="1200" b="0" i="0" kern="1200" dirty="0" smtClean="0">
                <a:solidFill>
                  <a:schemeClr val="tx1"/>
                </a:solidFill>
                <a:effectLst/>
                <a:latin typeface="+mn-lt"/>
                <a:ea typeface="+mn-ea"/>
                <a:cs typeface="+mn-cs"/>
              </a:rPr>
              <a:t> ملاحظة: البيانات الموجودة في المستودع أكثر شمولاً بكثير من تلك الموجودة في قاموس البيانات ، والتي تحدد بشكل عام البيانات التي تشكل قاعدة بيانات فقط. المتطلبات          بيان الحاجة الذي يجب تلبيته بواسطة بنية معينة أو حزمة عمل</a:t>
            </a:r>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36</a:t>
            </a:fld>
            <a:endParaRPr lang="ar-EG"/>
          </a:p>
        </p:txBody>
      </p:sp>
    </p:spTree>
    <p:extLst>
      <p:ext uri="{BB962C8B-B14F-4D97-AF65-F5344CB8AC3E}">
        <p14:creationId xmlns:p14="http://schemas.microsoft.com/office/powerpoint/2010/main" val="40140422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خريطة الطريق     خطة مجردة للعمل أو التغيير التكنولوجي ، تعمل عادة عبر تخصصات متعددة على مدى سنوات متعددة. تستخدم عادة في عبارات خارطة طريق التكنولوجيا ، خارطة طريق الهندسة المعمارية ، إلخ. </a:t>
            </a:r>
          </a:p>
          <a:p>
            <a:r>
              <a:rPr lang="ar-EG" dirty="0" smtClean="0"/>
              <a:t>دور</a:t>
            </a:r>
          </a:p>
          <a:p>
            <a:r>
              <a:rPr lang="ar-EG" dirty="0" smtClean="0"/>
              <a:t> 1. الوظيفة المعتادة أو المتوقعة للممثل ، أو الجزء الذي يلعبه شخص ما أو شيء ما في عمل أو حدث معين. قد يكون للممثل عدد من الأدوار.</a:t>
            </a:r>
          </a:p>
          <a:p>
            <a:r>
              <a:rPr lang="ar-EG" dirty="0" smtClean="0"/>
              <a:t> 2. الدور الذي يلعبه الفرد في المنظمة والمساهمة التي يقدمها تطبيق مهاراتهم ومعارفهم وخبراتهم وقدراتهم. </a:t>
            </a:r>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37</a:t>
            </a:fld>
            <a:endParaRPr lang="ar-EG"/>
          </a:p>
        </p:txBody>
      </p:sp>
    </p:spTree>
    <p:extLst>
      <p:ext uri="{BB962C8B-B14F-4D97-AF65-F5344CB8AC3E}">
        <p14:creationId xmlns:p14="http://schemas.microsoft.com/office/powerpoint/2010/main" val="31200928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العمارة القطاعية     وصف تفصيلي رسمي لمجالات داخل المؤسسة ، مستخدمة في البرنامج أو المحفظة المستوى لتنظيم ومواءمة نشاط التغيير.</a:t>
            </a:r>
          </a:p>
          <a:p>
            <a:endParaRPr lang="ar-EG" dirty="0" smtClean="0"/>
          </a:p>
          <a:p>
            <a:r>
              <a:rPr lang="ar-EG" dirty="0" smtClean="0"/>
              <a:t>خدمه</a:t>
            </a:r>
            <a:r>
              <a:rPr lang="ar-EG" baseline="0" dirty="0" smtClean="0"/>
              <a:t> </a:t>
            </a:r>
            <a:r>
              <a:rPr lang="ar-EG" dirty="0" smtClean="0"/>
              <a:t>توجيه     عرض مؤسسة أو نظام أو لبنة من حيث الخدمات المقدمة والمستهلكة. انظر أيضًا القسم 3.67.</a:t>
            </a:r>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38</a:t>
            </a:fld>
            <a:endParaRPr lang="ar-EG"/>
          </a:p>
        </p:txBody>
      </p:sp>
    </p:spTree>
    <p:extLst>
      <p:ext uri="{BB962C8B-B14F-4D97-AF65-F5344CB8AC3E}">
        <p14:creationId xmlns:p14="http://schemas.microsoft.com/office/powerpoint/2010/main" val="10368149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خدمة </a:t>
            </a:r>
          </a:p>
          <a:p>
            <a:pPr marL="228600" indent="-228600">
              <a:buAutoNum type="arabicPeriod"/>
            </a:pPr>
            <a:r>
              <a:rPr lang="ar-EG" dirty="0" smtClean="0"/>
              <a:t>نشاط قابل للتكرار. السلوك المنفصل الذي قد يُطلب منه بناء كتلة أو يتم تشغيله بطريقة أخرى.</a:t>
            </a:r>
          </a:p>
          <a:p>
            <a:pPr marL="228600" indent="-228600">
              <a:buAutoNum type="arabicPeriod"/>
            </a:pPr>
            <a:endParaRPr lang="ar-EG" dirty="0" smtClean="0"/>
          </a:p>
          <a:p>
            <a:pPr marL="228600" indent="-228600">
              <a:buAutoNum type="arabicPeriod"/>
            </a:pPr>
            <a:r>
              <a:rPr lang="ar-EG" dirty="0" smtClean="0"/>
              <a:t>2. عنصر سلوك يوفر وظائف محددة استجابة للطلبات الواردة من الجهات الفاعلة أو الخدمات الأخرى.</a:t>
            </a:r>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39</a:t>
            </a:fld>
            <a:endParaRPr lang="ar-EG"/>
          </a:p>
        </p:txBody>
      </p:sp>
    </p:spTree>
    <p:extLst>
      <p:ext uri="{BB962C8B-B14F-4D97-AF65-F5344CB8AC3E}">
        <p14:creationId xmlns:p14="http://schemas.microsoft.com/office/powerpoint/2010/main" val="314101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العمارة الخدمية (SOA)      أسلوب معماري يدعم توجه الخدمة. م</a:t>
            </a:r>
          </a:p>
          <a:p>
            <a:r>
              <a:rPr lang="ar-EG" dirty="0" smtClean="0"/>
              <a:t>ملف</a:t>
            </a:r>
            <a:r>
              <a:rPr lang="ar-EG" baseline="0" dirty="0" smtClean="0"/>
              <a:t> </a:t>
            </a:r>
            <a:r>
              <a:rPr lang="ar-EG" dirty="0" smtClean="0"/>
              <a:t> الخدمات        مجموعة من الخدمات ، يحتمل أن تكون تعريف واجهة. </a:t>
            </a:r>
          </a:p>
          <a:p>
            <a:endParaRPr lang="ar-EG" dirty="0" smtClean="0"/>
          </a:p>
          <a:p>
            <a:r>
              <a:rPr lang="ar-EG" dirty="0" smtClean="0"/>
              <a:t>ملاحظة: يتم استخدامه في إطار عمل TOGAF لتحديد متطلبات كتلة الإنشاء أو النظام.</a:t>
            </a:r>
          </a:p>
          <a:p>
            <a:r>
              <a:rPr lang="ar-EG" dirty="0" smtClean="0"/>
              <a:t> هندسة الحلول            وصف لعملية أو نشاط تجاري منفصل ومركّز وكيف يدعم IS / IT هذه العملية.</a:t>
            </a:r>
          </a:p>
          <a:p>
            <a:r>
              <a:rPr lang="ar-EG" dirty="0" smtClean="0"/>
              <a:t> ملاحظة: تنطبق بنية الحلول عادةً على مشروع واحد أو إصدار مشروع واحد ، مما يساعد في ترجمة المتطلبات إلى رؤية للحل ، و / أو مواصفات نظام الأعمال و / أو تكنولوجيا المعلومات عالية المستوى ، ومجموعة من مهام التنفيذ</a:t>
            </a:r>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40</a:t>
            </a:fld>
            <a:endParaRPr lang="ar-EG"/>
          </a:p>
        </p:txBody>
      </p:sp>
    </p:spTree>
    <p:extLst>
      <p:ext uri="{BB962C8B-B14F-4D97-AF65-F5344CB8AC3E}">
        <p14:creationId xmlns:p14="http://schemas.microsoft.com/office/powerpoint/2010/main" val="31292844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لبنة بناء الحل (SBB)     حل مرشح يتوافق مع مواصفات لبنة البناء المعمارية (ABB).</a:t>
            </a:r>
          </a:p>
          <a:p>
            <a:r>
              <a:rPr lang="ar-EG" dirty="0" smtClean="0"/>
              <a:t> استمرار الحلول       جزء من Enterprise Continuum. مستودع للحلول القابلة لإعادة الاستخدام لجهود التنفيذ المستقبلية. يحتوي على تطبيقات للتعريفات المقابلة في العمارة المستمرة.</a:t>
            </a:r>
          </a:p>
          <a:p>
            <a:r>
              <a:rPr lang="ar-EG" dirty="0" smtClean="0"/>
              <a:t> أصحاب المصلحة       فرد أو فريق أو منظمة أو فئة منها لها مصلحة في نظام.</a:t>
            </a:r>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41</a:t>
            </a:fld>
            <a:endParaRPr lang="ar-EG"/>
          </a:p>
        </p:txBody>
      </p:sp>
    </p:spTree>
    <p:extLst>
      <p:ext uri="{BB962C8B-B14F-4D97-AF65-F5344CB8AC3E}">
        <p14:creationId xmlns:p14="http://schemas.microsoft.com/office/powerpoint/2010/main" val="1114212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مكون التطبيق   تغليف وظائف التطبيق المتوافقة مع هيكل التنفيذ ، وهو معياري وقابل للاستبدال. إنها تلخص سلوكها وبياناتها ، وتوفر الخدمات ، وتجعلها متاحة من خلال الواجهات.</a:t>
            </a:r>
          </a:p>
          <a:p>
            <a:endParaRPr lang="ar-EG" dirty="0" smtClean="0"/>
          </a:p>
          <a:p>
            <a:r>
              <a:rPr lang="ar-EG" dirty="0" smtClean="0"/>
              <a:t> ملاحظة: على سبيل المثال ، تطبيق أعمال مثل المحاسبة أو كشوف المرتبات أو نظام CRM. يحتفظ أحد مكونات التطبيق عادةً بمكون بيانات. يتم تمكينه عن طريق التكنولوجيا الخدمات التي تقدمها مكونات التكنولوجيا.</a:t>
            </a:r>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6</a:t>
            </a:fld>
            <a:endParaRPr lang="ar-EG"/>
          </a:p>
        </p:txBody>
      </p:sp>
    </p:spTree>
    <p:extLst>
      <p:ext uri="{BB962C8B-B14F-4D97-AF65-F5344CB8AC3E}">
        <p14:creationId xmlns:p14="http://schemas.microsoft.com/office/powerpoint/2010/main" val="14873338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قاعدة معلومات المعايير (SIB)   قاعدة بيانات للمعايير التي يمكن استخدامها لتحديد خدمات معينة ومكونات أخرى لهيكل خاص بالمنظمة.</a:t>
            </a:r>
          </a:p>
          <a:p>
            <a:r>
              <a:rPr lang="ar-EG" dirty="0" smtClean="0"/>
              <a:t> ملاحظة: قاعدة معلومات المعايير موصوفة في الجزء الخامس ، القسم 37.4. </a:t>
            </a:r>
          </a:p>
          <a:p>
            <a:r>
              <a:rPr lang="ar-EG" dirty="0" smtClean="0"/>
              <a:t>العمارة الإستراتيجية      وصف رسمي موجز للمؤسسة ، مع توفير إطار تنظيمي لـ النشاط التشغيلي والتغيير ، وجهة نظر تنفيذية طويلة الأجل لتحديد الاتجاه. </a:t>
            </a:r>
          </a:p>
          <a:p>
            <a:r>
              <a:rPr lang="ar-EG" dirty="0" smtClean="0"/>
              <a:t>تصنيف وجهات نظر  العماره        المجموعة المنظمة لجميع وجهات النظر المعمارية ذات الصلة بالعمارة.</a:t>
            </a:r>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42</a:t>
            </a:fld>
            <a:endParaRPr lang="ar-EG"/>
          </a:p>
        </p:txBody>
      </p:sp>
    </p:spTree>
    <p:extLst>
      <p:ext uri="{BB962C8B-B14F-4D97-AF65-F5344CB8AC3E}">
        <p14:creationId xmlns:p14="http://schemas.microsoft.com/office/powerpoint/2010/main" val="3328216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هدف العمارة      وصف الحالة المستقبلية للبنية التي يتم تطويرها لمؤسسة ما. </a:t>
            </a:r>
          </a:p>
          <a:p>
            <a:r>
              <a:rPr lang="ar-EG" dirty="0" smtClean="0"/>
              <a:t>ملاحظة: قد يكون هناك العديد من الدول المستقبلية التي تم تطويرها كخريطة طريق لإظهار تطور الهندسة المعمارية للدولة المستهدفة.</a:t>
            </a:r>
          </a:p>
          <a:p>
            <a:r>
              <a:rPr lang="ar-EG" dirty="0" smtClean="0"/>
              <a:t> هندسة التكنولوجيا او معماريه التكنولوجيا</a:t>
            </a:r>
            <a:r>
              <a:rPr lang="ar-EG" baseline="0" dirty="0" smtClean="0"/>
              <a:t> </a:t>
            </a:r>
            <a:r>
              <a:rPr lang="ar-EG" dirty="0" smtClean="0"/>
              <a:t>           وصف للهيكل والتفاعل بين خدمات التكنولوجيا والتكنولوجيا عناصر. ملحوظة: هندسة التكنولوجيا موصوفة في الجزء الثاني ، الفصل 11.</a:t>
            </a:r>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43</a:t>
            </a:fld>
            <a:endParaRPr lang="ar-EG"/>
          </a:p>
        </p:txBody>
      </p:sp>
    </p:spTree>
    <p:extLst>
      <p:ext uri="{BB962C8B-B14F-4D97-AF65-F5344CB8AC3E}">
        <p14:creationId xmlns:p14="http://schemas.microsoft.com/office/powerpoint/2010/main" val="39580610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مكون التكنولوجيا </a:t>
            </a:r>
          </a:p>
          <a:p>
            <a:pPr marL="228600" indent="-228600">
              <a:buAutoNum type="arabicPeriod"/>
            </a:pPr>
            <a:r>
              <a:rPr lang="ar-EG" dirty="0" smtClean="0"/>
              <a:t>لبنة تكنولوجية.     تقنية بنية أساسية عامة تدعم وتمكّن مكونات التطبيقات أو البيانات (بشكل مباشر أو غير مباشر) من خلال توفير خدمات التكنولوجيا.</a:t>
            </a:r>
          </a:p>
          <a:p>
            <a:pPr marL="228600" indent="-228600">
              <a:buAutoNum type="arabicPeriod"/>
            </a:pPr>
            <a:r>
              <a:rPr lang="ar-EG" dirty="0" smtClean="0"/>
              <a:t> تغليف البنية التحتية للتكنولوجيا التي تمثل فئة من التكنولوجيا منتج أو منتج تقني محدد. </a:t>
            </a:r>
          </a:p>
          <a:p>
            <a:pPr marL="0" indent="0">
              <a:buNone/>
            </a:pPr>
            <a:r>
              <a:rPr lang="ar-EG" dirty="0" smtClean="0"/>
              <a:t>خدمة التكنولوجيا           القدرة التقنية المطلوبة لتوفير البنية التحتية التمكينية التي تدعم تسليم التطبيقات.</a:t>
            </a:r>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44</a:t>
            </a:fld>
            <a:endParaRPr lang="ar-EG"/>
          </a:p>
        </p:txBody>
      </p:sp>
    </p:spTree>
    <p:extLst>
      <p:ext uri="{BB962C8B-B14F-4D97-AF65-F5344CB8AC3E}">
        <p14:creationId xmlns:p14="http://schemas.microsoft.com/office/powerpoint/2010/main" val="35428958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هندسة الانتقال       وصف رسمي لحالة واحدة من الهندسة المعمارية في نقطة زمنية مهمة من الناحية المعمارية.</a:t>
            </a:r>
          </a:p>
          <a:p>
            <a:r>
              <a:rPr lang="ar-EG" dirty="0" smtClean="0"/>
              <a:t> ملاحظة: يمكن استخدام معمارية انتقالية واحدة أو أكثر لوصف التقدم في الوقت من خط الأساس إلى بنية الهدف. تم وصف بنية الانتقال في الجزء الرابع ، القسم 32.2.3. قيمة التيار         تمثيل لمجموعة شاملة من الأنشطة ذات القيمة المضافة التي تخلق نتيجة شاملة للعميل أو أصحاب المصلحة أو المستخدم النهائي. </a:t>
            </a:r>
            <a:br>
              <a:rPr lang="ar-EG" dirty="0" smtClean="0"/>
            </a:br>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45</a:t>
            </a:fld>
            <a:endParaRPr lang="ar-EG"/>
          </a:p>
        </p:txBody>
      </p:sp>
    </p:spTree>
    <p:extLst>
      <p:ext uri="{BB962C8B-B14F-4D97-AF65-F5344CB8AC3E}">
        <p14:creationId xmlns:p14="http://schemas.microsoft.com/office/powerpoint/2010/main" val="18091371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مكتبة وجهة نظر     مجموعة من مواصفات وجهات النظر المعمارية الواردة في المكتبة المرجعية جزء من مستودع العمارة. </a:t>
            </a:r>
          </a:p>
          <a:p>
            <a:r>
              <a:rPr lang="ar-EG" dirty="0" smtClean="0"/>
              <a:t>حزمة العمل           مجموعة من الإجراءات المحددة لتحقيق هدف واحد أو أكثر للعمل. حزمة عمل يمكن أن يكون جزءًا من مشروع أو مشروع كامل أو برنامج.</a:t>
            </a:r>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46</a:t>
            </a:fld>
            <a:endParaRPr lang="ar-EG"/>
          </a:p>
        </p:txBody>
      </p:sp>
    </p:spTree>
    <p:extLst>
      <p:ext uri="{BB962C8B-B14F-4D97-AF65-F5344CB8AC3E}">
        <p14:creationId xmlns:p14="http://schemas.microsoft.com/office/powerpoint/2010/main" val="4077108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منصة التطبيق             مجموعة المكونات التقنية للأجهزة والبرامج التي تقدم الخدمات تستخدم لدعم التطبيقات.</a:t>
            </a:r>
          </a:p>
          <a:p>
            <a:r>
              <a:rPr lang="ar-EG" dirty="0" smtClean="0"/>
              <a:t> الطراز المعماري            مزيج من السمات المميزة المتعلقة بالسياق المحدد ضمن أي بنية يتم تنفيذها أو التعبير عنها ؛ مجموعة من المبادئ والخصائص التي توجه أو تقيد كيفية تشكيل العمارة.</a:t>
            </a:r>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7</a:t>
            </a:fld>
            <a:endParaRPr lang="ar-EG"/>
          </a:p>
        </p:txBody>
      </p:sp>
    </p:spTree>
    <p:extLst>
      <p:ext uri="{BB962C8B-B14F-4D97-AF65-F5344CB8AC3E}">
        <p14:creationId xmlns:p14="http://schemas.microsoft.com/office/powerpoint/2010/main" val="3373453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هندسة معمارية</a:t>
            </a:r>
          </a:p>
          <a:p>
            <a:r>
              <a:rPr lang="ar-EG" dirty="0" smtClean="0"/>
              <a:t> 1. المفاهيم أو الخصائص الأساسية لنظام ما في بيئته المجسدة في نظامه عناصرها وعلاقاتها ومبادئ تصميمها وتطورها. (المصدر: ISO / IEC / IEEE 42010: 2011)</a:t>
            </a:r>
          </a:p>
          <a:p>
            <a:r>
              <a:rPr lang="ar-EG" dirty="0" smtClean="0"/>
              <a:t> 2. هيكل المكونات وعلاقاتها المتبادلة والمبادئ والمبادئ التوجيهية تحكم تصميمها وتطورها بمرور الوقت</a:t>
            </a:r>
          </a:p>
          <a:p>
            <a:endParaRPr lang="ar-EG" dirty="0" smtClean="0"/>
          </a:p>
          <a:p>
            <a:r>
              <a:rPr lang="ar-EG" dirty="0" smtClean="0"/>
              <a:t>لبنة معمارية (ABB) أحد مكونات نموذج العمارة الذي يصف جانبًا واحدًا من النموذج الكلي. انظر أيضًا القسم 3.23.</a:t>
            </a:r>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8</a:t>
            </a:fld>
            <a:endParaRPr lang="ar-EG"/>
          </a:p>
        </p:txBody>
      </p:sp>
    </p:spTree>
    <p:extLst>
      <p:ext uri="{BB962C8B-B14F-4D97-AF65-F5344CB8AC3E}">
        <p14:creationId xmlns:p14="http://schemas.microsoft.com/office/powerpoint/2010/main" val="2093143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استمرارية </a:t>
            </a:r>
            <a:r>
              <a:rPr lang="ar-EG" smtClean="0"/>
              <a:t>العمارة     جزء </a:t>
            </a:r>
            <a:r>
              <a:rPr lang="ar-EG" dirty="0" smtClean="0"/>
              <a:t>من Enterprise Continuum. مستودع للعناصر المعمارية بتفاصيل وتخصص متزايد</a:t>
            </a:r>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9</a:t>
            </a:fld>
            <a:endParaRPr lang="ar-EG"/>
          </a:p>
        </p:txBody>
      </p:sp>
    </p:spTree>
    <p:extLst>
      <p:ext uri="{BB962C8B-B14F-4D97-AF65-F5344CB8AC3E}">
        <p14:creationId xmlns:p14="http://schemas.microsoft.com/office/powerpoint/2010/main" val="2196482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طريقة تطوير العمارة (ADM)    جوهر إطار عمل TOGAF. نهج متعدد المراحل ومتكرر لتطوير واستخدام بنية المؤسسة لتشكيل وإدارة تحويل الأعمال ومشاريع التنفيذ. </a:t>
            </a:r>
          </a:p>
          <a:p>
            <a:endParaRPr lang="ar-EG" dirty="0" smtClean="0"/>
          </a:p>
          <a:p>
            <a:r>
              <a:rPr lang="ar-EG" dirty="0" smtClean="0"/>
              <a:t>ملاحظة: تم وصف ADM في الجزء الثاني: طريقة تطوير العمارة (ADM). </a:t>
            </a:r>
          </a:p>
          <a:p>
            <a:endParaRPr lang="ar-EG" dirty="0" smtClean="0"/>
          </a:p>
          <a:p>
            <a:r>
              <a:rPr lang="ar-EG" dirty="0" smtClean="0"/>
              <a:t>مجال العمارة المنطقة المعمارية قيد النظر. يحتوي إطار عمل TOGAF على أربعة مجالات أساسية للبنية: الأعمال ، والبيانات ، والتطبيق ، والتكنولوجيا. يمكن أيضًا النظر في المجالات الأخرى (على سبيل المثال ، الأمان).</a:t>
            </a:r>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10</a:t>
            </a:fld>
            <a:endParaRPr lang="ar-EG"/>
          </a:p>
        </p:txBody>
      </p:sp>
    </p:spTree>
    <p:extLst>
      <p:ext uri="{BB962C8B-B14F-4D97-AF65-F5344CB8AC3E}">
        <p14:creationId xmlns:p14="http://schemas.microsoft.com/office/powerpoint/2010/main" val="353907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إطار العمارة     هيكل مفاهيمي يستخدم لتخطيط البنية وتطويرها وتنفيذها وحكمها واستدامتها. </a:t>
            </a:r>
          </a:p>
          <a:p>
            <a:r>
              <a:rPr lang="ar-EG" dirty="0" smtClean="0"/>
              <a:t>حوكمة العمارة       ممارسة مراقبة وتوجيه الأعمال المتعلقة بالعمارة. الهدف هو التسليم النتائج المرجوة والالتزام بالمبادئ والمعايير وخرائط الطريق ذات الصلة. </a:t>
            </a:r>
          </a:p>
          <a:p>
            <a:r>
              <a:rPr lang="ar-EG" dirty="0" smtClean="0"/>
              <a:t>انظر أيضًا القسم 3.43</a:t>
            </a:r>
          </a:p>
          <a:p>
            <a:r>
              <a:rPr lang="ar-EG" dirty="0" smtClean="0"/>
              <a:t>هندسة المناظر الطبيعية التمثيل المعماري للأصول المستخدمة أو المخطط لها من قبل المؤسسة على وجه الخصوص نقاط في الوقت المناسب.</a:t>
            </a:r>
            <a:endParaRPr lang="ar-EG" dirty="0"/>
          </a:p>
        </p:txBody>
      </p:sp>
      <p:sp>
        <p:nvSpPr>
          <p:cNvPr id="4" name="Slide Number Placeholder 3"/>
          <p:cNvSpPr>
            <a:spLocks noGrp="1"/>
          </p:cNvSpPr>
          <p:nvPr>
            <p:ph type="sldNum" sz="quarter" idx="10"/>
          </p:nvPr>
        </p:nvSpPr>
        <p:spPr/>
        <p:txBody>
          <a:bodyPr/>
          <a:lstStyle/>
          <a:p>
            <a:fld id="{C548D296-ACFA-4A0D-AC60-9C3534484308}" type="slidenum">
              <a:rPr lang="ar-EG" smtClean="0"/>
              <a:t>11</a:t>
            </a:fld>
            <a:endParaRPr lang="ar-EG"/>
          </a:p>
        </p:txBody>
      </p:sp>
    </p:spTree>
    <p:extLst>
      <p:ext uri="{BB962C8B-B14F-4D97-AF65-F5344CB8AC3E}">
        <p14:creationId xmlns:p14="http://schemas.microsoft.com/office/powerpoint/2010/main" val="36672744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10/24/2021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10/24/2021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10/24/2021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10/24/2021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10/24/2021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10/24/2021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10/24/2021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10/24/2021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1"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r" rtl="1"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r" rtl="1"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r" rtl="1"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r" rtl="1"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r" rtl="1"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r" rtl="1"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r" rtl="1"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a:t>TOGAF standard</a:t>
            </a:r>
            <a:endParaRPr lang="ar-EG" dirty="0"/>
          </a:p>
        </p:txBody>
      </p:sp>
      <p:sp>
        <p:nvSpPr>
          <p:cNvPr id="3" name="Subtitle 2"/>
          <p:cNvSpPr>
            <a:spLocks noGrp="1"/>
          </p:cNvSpPr>
          <p:nvPr>
            <p:ph type="subTitle" idx="1"/>
          </p:nvPr>
        </p:nvSpPr>
        <p:spPr/>
        <p:txBody>
          <a:bodyPr/>
          <a:lstStyle/>
          <a:p>
            <a:r>
              <a:rPr lang="en-US" dirty="0"/>
              <a:t>Definitions </a:t>
            </a:r>
            <a:endParaRPr lang="ar-EG" dirty="0"/>
          </a:p>
        </p:txBody>
      </p:sp>
    </p:spTree>
    <p:extLst>
      <p:ext uri="{BB962C8B-B14F-4D97-AF65-F5344CB8AC3E}">
        <p14:creationId xmlns:p14="http://schemas.microsoft.com/office/powerpoint/2010/main" val="1277322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67072"/>
          </a:xfrm>
        </p:spPr>
        <p:txBody>
          <a:bodyPr>
            <a:normAutofit fontScale="85000" lnSpcReduction="20000"/>
          </a:bodyPr>
          <a:lstStyle/>
          <a:p>
            <a:pPr marL="109728" indent="0" algn="l">
              <a:buNone/>
            </a:pPr>
            <a:r>
              <a:rPr lang="en-US" b="1" dirty="0"/>
              <a:t>Architecture Development Method (ADM)</a:t>
            </a:r>
          </a:p>
          <a:p>
            <a:pPr marL="109728" indent="0" algn="l">
              <a:buNone/>
            </a:pPr>
            <a:r>
              <a:rPr lang="en-US" dirty="0">
                <a:solidFill>
                  <a:schemeClr val="accent3"/>
                </a:solidFill>
              </a:rPr>
              <a:t>The core of the TOGAF framework. A multi-phase, iterative approach to develop and use </a:t>
            </a:r>
            <a:r>
              <a:rPr lang="en-US" dirty="0" smtClean="0">
                <a:solidFill>
                  <a:schemeClr val="accent3"/>
                </a:solidFill>
              </a:rPr>
              <a:t>an Enterprise </a:t>
            </a:r>
            <a:r>
              <a:rPr lang="en-US" dirty="0">
                <a:solidFill>
                  <a:schemeClr val="accent3"/>
                </a:solidFill>
              </a:rPr>
              <a:t>Architecture to shape and govern business transformation and </a:t>
            </a:r>
            <a:r>
              <a:rPr lang="en-US" dirty="0" smtClean="0">
                <a:solidFill>
                  <a:schemeClr val="accent3"/>
                </a:solidFill>
              </a:rPr>
              <a:t>implementation projects</a:t>
            </a:r>
            <a:r>
              <a:rPr lang="en-US" dirty="0">
                <a:solidFill>
                  <a:schemeClr val="accent3"/>
                </a:solidFill>
              </a:rPr>
              <a:t>.</a:t>
            </a:r>
          </a:p>
          <a:p>
            <a:pPr marL="109728" indent="0" algn="l">
              <a:buNone/>
            </a:pPr>
            <a:endParaRPr lang="en-US" b="1" dirty="0" smtClean="0"/>
          </a:p>
          <a:p>
            <a:pPr marL="109728" indent="0" algn="l">
              <a:buNone/>
            </a:pPr>
            <a:r>
              <a:rPr lang="en-US" b="1" dirty="0" smtClean="0"/>
              <a:t>Note</a:t>
            </a:r>
            <a:r>
              <a:rPr lang="en-US" b="1" dirty="0"/>
              <a:t>: </a:t>
            </a:r>
            <a:r>
              <a:rPr lang="en-US" dirty="0"/>
              <a:t>The ADM is described in Part II: Architecture Development Method (ADM).</a:t>
            </a:r>
          </a:p>
          <a:p>
            <a:pPr marL="109728" indent="0" algn="l">
              <a:buNone/>
            </a:pPr>
            <a:endParaRPr lang="en-US" b="1" dirty="0"/>
          </a:p>
          <a:p>
            <a:pPr marL="109728" indent="0" algn="l">
              <a:buNone/>
            </a:pPr>
            <a:r>
              <a:rPr lang="en-US" b="1" dirty="0" smtClean="0"/>
              <a:t>Architecture </a:t>
            </a:r>
            <a:r>
              <a:rPr lang="en-US" b="1" dirty="0"/>
              <a:t>Domain</a:t>
            </a:r>
          </a:p>
          <a:p>
            <a:pPr marL="109728" indent="0" algn="l">
              <a:buNone/>
            </a:pPr>
            <a:r>
              <a:rPr lang="en-US" dirty="0">
                <a:solidFill>
                  <a:schemeClr val="accent3"/>
                </a:solidFill>
              </a:rPr>
              <a:t>The architectural area being considered. The TOGAF framework has four primary </a:t>
            </a:r>
            <a:r>
              <a:rPr lang="en-US" dirty="0" smtClean="0">
                <a:solidFill>
                  <a:schemeClr val="accent3"/>
                </a:solidFill>
              </a:rPr>
              <a:t>architecture domains</a:t>
            </a:r>
            <a:r>
              <a:rPr lang="en-US" dirty="0">
                <a:solidFill>
                  <a:schemeClr val="accent3"/>
                </a:solidFill>
              </a:rPr>
              <a:t>: business, data, application, and technology. Other domains may also be </a:t>
            </a:r>
            <a:r>
              <a:rPr lang="en-US" dirty="0" smtClean="0">
                <a:solidFill>
                  <a:schemeClr val="accent3"/>
                </a:solidFill>
              </a:rPr>
              <a:t>considered(e.g</a:t>
            </a:r>
            <a:r>
              <a:rPr lang="en-US" dirty="0">
                <a:solidFill>
                  <a:schemeClr val="accent3"/>
                </a:solidFill>
              </a:rPr>
              <a:t>., security</a:t>
            </a:r>
            <a:r>
              <a:rPr lang="en-US" dirty="0" smtClean="0">
                <a:solidFill>
                  <a:schemeClr val="accent3"/>
                </a:solidFill>
              </a:rPr>
              <a:t>).</a:t>
            </a:r>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3516838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19472"/>
          </a:xfrm>
        </p:spPr>
        <p:txBody>
          <a:bodyPr>
            <a:normAutofit fontScale="85000" lnSpcReduction="10000"/>
          </a:bodyPr>
          <a:lstStyle/>
          <a:p>
            <a:pPr marL="109728" indent="0" algn="l">
              <a:buNone/>
            </a:pPr>
            <a:r>
              <a:rPr lang="en-US" b="1" dirty="0"/>
              <a:t>Architecture Framework</a:t>
            </a:r>
          </a:p>
          <a:p>
            <a:pPr marL="109728" indent="0" algn="l">
              <a:buNone/>
            </a:pPr>
            <a:r>
              <a:rPr lang="en-US" dirty="0">
                <a:solidFill>
                  <a:schemeClr val="accent3"/>
                </a:solidFill>
              </a:rPr>
              <a:t>A conceptual structure used to plan, develop, implement, govern, and sustain an architecture.</a:t>
            </a:r>
          </a:p>
          <a:p>
            <a:pPr marL="109728" indent="0" algn="l">
              <a:buNone/>
            </a:pPr>
            <a:endParaRPr lang="en-US" b="1" dirty="0" smtClean="0"/>
          </a:p>
          <a:p>
            <a:pPr marL="109728" indent="0" algn="l">
              <a:buNone/>
            </a:pPr>
            <a:r>
              <a:rPr lang="en-US" b="1" dirty="0" smtClean="0"/>
              <a:t> </a:t>
            </a:r>
            <a:r>
              <a:rPr lang="en-US" b="1" dirty="0"/>
              <a:t>Architecture Governance</a:t>
            </a:r>
          </a:p>
          <a:p>
            <a:pPr marL="109728" indent="0" algn="l">
              <a:buNone/>
            </a:pPr>
            <a:r>
              <a:rPr lang="en-US" dirty="0">
                <a:solidFill>
                  <a:schemeClr val="accent3"/>
                </a:solidFill>
              </a:rPr>
              <a:t>The practice of monitoring and directing architecture-related work. The goal is to </a:t>
            </a:r>
            <a:r>
              <a:rPr lang="en-US" dirty="0" smtClean="0">
                <a:solidFill>
                  <a:schemeClr val="accent3"/>
                </a:solidFill>
              </a:rPr>
              <a:t>deliver desired </a:t>
            </a:r>
            <a:r>
              <a:rPr lang="en-US" dirty="0">
                <a:solidFill>
                  <a:schemeClr val="accent3"/>
                </a:solidFill>
              </a:rPr>
              <a:t>outcomes and adhere to relevant principles, standards, and roadmaps</a:t>
            </a:r>
            <a:r>
              <a:rPr lang="en-US" dirty="0"/>
              <a:t>.</a:t>
            </a:r>
          </a:p>
          <a:p>
            <a:pPr marL="109728" indent="0" algn="l">
              <a:buNone/>
            </a:pPr>
            <a:r>
              <a:rPr lang="en-US" dirty="0"/>
              <a:t>See also Section 3.43.</a:t>
            </a:r>
          </a:p>
          <a:p>
            <a:pPr marL="109728" indent="0" algn="l">
              <a:buNone/>
            </a:pPr>
            <a:endParaRPr lang="en-US" b="1" dirty="0"/>
          </a:p>
          <a:p>
            <a:pPr marL="109728" indent="0" algn="l">
              <a:buNone/>
            </a:pPr>
            <a:r>
              <a:rPr lang="en-US" b="1" dirty="0" smtClean="0"/>
              <a:t> </a:t>
            </a:r>
            <a:r>
              <a:rPr lang="en-US" b="1" dirty="0"/>
              <a:t>Architecture Landscape</a:t>
            </a:r>
          </a:p>
          <a:p>
            <a:pPr marL="109728" indent="0" algn="l">
              <a:buNone/>
            </a:pPr>
            <a:r>
              <a:rPr lang="en-US" dirty="0">
                <a:solidFill>
                  <a:schemeClr val="accent3"/>
                </a:solidFill>
              </a:rPr>
              <a:t>The architectural representation of assets in use, or planned, by the enterprise at </a:t>
            </a:r>
            <a:r>
              <a:rPr lang="en-US" dirty="0" smtClean="0">
                <a:solidFill>
                  <a:schemeClr val="accent3"/>
                </a:solidFill>
              </a:rPr>
              <a:t>particular points </a:t>
            </a:r>
            <a:r>
              <a:rPr lang="en-US" dirty="0">
                <a:solidFill>
                  <a:schemeClr val="accent3"/>
                </a:solidFill>
              </a:rPr>
              <a:t>in time.</a:t>
            </a:r>
            <a:endParaRPr lang="ar-EG" dirty="0">
              <a:solidFill>
                <a:schemeClr val="accent3"/>
              </a:solidFill>
            </a:endParaRPr>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3009868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71872"/>
          </a:xfrm>
        </p:spPr>
        <p:txBody>
          <a:bodyPr>
            <a:normAutofit fontScale="92500" lnSpcReduction="20000"/>
          </a:bodyPr>
          <a:lstStyle/>
          <a:p>
            <a:pPr marL="109728" indent="0" algn="l">
              <a:buNone/>
            </a:pPr>
            <a:r>
              <a:rPr lang="en-US" b="1" dirty="0"/>
              <a:t>Architecture Model</a:t>
            </a:r>
          </a:p>
          <a:p>
            <a:pPr marL="109728" indent="0" algn="l">
              <a:buNone/>
            </a:pPr>
            <a:r>
              <a:rPr lang="en-US" dirty="0">
                <a:solidFill>
                  <a:schemeClr val="accent3"/>
                </a:solidFill>
              </a:rPr>
              <a:t>A representation of a subject of interest.</a:t>
            </a:r>
          </a:p>
          <a:p>
            <a:pPr marL="109728" indent="0" algn="l">
              <a:buNone/>
            </a:pPr>
            <a:endParaRPr lang="en-US" b="1" dirty="0" smtClean="0"/>
          </a:p>
          <a:p>
            <a:pPr marL="109728" indent="0" algn="l">
              <a:buNone/>
            </a:pPr>
            <a:r>
              <a:rPr lang="en-US" b="1" dirty="0" smtClean="0"/>
              <a:t>Note</a:t>
            </a:r>
            <a:r>
              <a:rPr lang="en-US" b="1" dirty="0"/>
              <a:t>: </a:t>
            </a:r>
            <a:r>
              <a:rPr lang="en-US" dirty="0"/>
              <a:t>An architecture model provides a smaller scale, simplified, and/or abstract representation of</a:t>
            </a:r>
          </a:p>
          <a:p>
            <a:pPr marL="109728" indent="0" algn="l">
              <a:buNone/>
            </a:pPr>
            <a:r>
              <a:rPr lang="en-US" dirty="0"/>
              <a:t>the subject </a:t>
            </a:r>
            <a:r>
              <a:rPr lang="en-US" dirty="0" smtClean="0"/>
              <a:t>matter. See </a:t>
            </a:r>
            <a:r>
              <a:rPr lang="en-US" dirty="0"/>
              <a:t>also Section 3.72, Section 3.17, and Section 3.18.</a:t>
            </a:r>
          </a:p>
          <a:p>
            <a:pPr marL="109728" indent="0" algn="l">
              <a:buNone/>
            </a:pPr>
            <a:endParaRPr lang="en-US" b="1" dirty="0"/>
          </a:p>
          <a:p>
            <a:pPr marL="109728" indent="0" algn="l">
              <a:buNone/>
            </a:pPr>
            <a:r>
              <a:rPr lang="en-US" b="1" dirty="0" smtClean="0"/>
              <a:t> </a:t>
            </a:r>
            <a:r>
              <a:rPr lang="en-US" b="1" dirty="0"/>
              <a:t>Architecture Principle</a:t>
            </a:r>
          </a:p>
          <a:p>
            <a:pPr marL="109728" indent="0" algn="l">
              <a:buNone/>
            </a:pPr>
            <a:r>
              <a:rPr lang="en-US" dirty="0">
                <a:solidFill>
                  <a:schemeClr val="accent3"/>
                </a:solidFill>
              </a:rPr>
              <a:t>A qualitative statement of intent that should be met by the architecture.</a:t>
            </a:r>
          </a:p>
          <a:p>
            <a:pPr marL="109728" indent="0" algn="l">
              <a:buNone/>
            </a:pPr>
            <a:endParaRPr lang="en-US" b="1" dirty="0" smtClean="0"/>
          </a:p>
          <a:p>
            <a:pPr marL="109728" indent="0" algn="l">
              <a:buNone/>
            </a:pPr>
            <a:r>
              <a:rPr lang="en-US" b="1" dirty="0" smtClean="0"/>
              <a:t>Note</a:t>
            </a:r>
            <a:r>
              <a:rPr lang="en-US" b="1" dirty="0"/>
              <a:t>: </a:t>
            </a:r>
            <a:r>
              <a:rPr lang="en-US" dirty="0"/>
              <a:t>A sample set of Architecture Principles is defined in Part III, Chapter 20.</a:t>
            </a:r>
            <a:endParaRPr lang="ar-EG" dirty="0"/>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1565988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605272"/>
          </a:xfrm>
        </p:spPr>
        <p:txBody>
          <a:bodyPr>
            <a:normAutofit fontScale="77500" lnSpcReduction="20000"/>
          </a:bodyPr>
          <a:lstStyle/>
          <a:p>
            <a:pPr marL="109728" indent="0" algn="l">
              <a:buNone/>
            </a:pPr>
            <a:r>
              <a:rPr lang="en-US" b="1" dirty="0"/>
              <a:t>Architecture View</a:t>
            </a:r>
          </a:p>
          <a:p>
            <a:pPr marL="109728" indent="0" algn="l">
              <a:buNone/>
            </a:pPr>
            <a:r>
              <a:rPr lang="en-US" dirty="0">
                <a:solidFill>
                  <a:schemeClr val="accent3"/>
                </a:solidFill>
              </a:rPr>
              <a:t>A representation of a system from the perspective of a related set of concerns.</a:t>
            </a:r>
          </a:p>
          <a:p>
            <a:pPr marL="109728" indent="0" algn="l">
              <a:buNone/>
            </a:pPr>
            <a:endParaRPr lang="en-US" b="1" dirty="0" smtClean="0"/>
          </a:p>
          <a:p>
            <a:pPr marL="109728" indent="0" algn="l">
              <a:buNone/>
            </a:pPr>
            <a:r>
              <a:rPr lang="en-US" b="1" dirty="0" smtClean="0"/>
              <a:t>Note</a:t>
            </a:r>
            <a:r>
              <a:rPr lang="en-US" b="1" dirty="0"/>
              <a:t>: </a:t>
            </a:r>
            <a:r>
              <a:rPr lang="en-US" dirty="0"/>
              <a:t>In some sections of this standard, the term "view" is used as a synonym for "architecture view".</a:t>
            </a:r>
          </a:p>
          <a:p>
            <a:pPr marL="109728" indent="0" algn="l">
              <a:buNone/>
            </a:pPr>
            <a:r>
              <a:rPr lang="en-US" dirty="0"/>
              <a:t>See also Section 3.72 and Section 3.18.</a:t>
            </a:r>
          </a:p>
          <a:p>
            <a:pPr marL="109728" indent="0" algn="l">
              <a:buNone/>
            </a:pPr>
            <a:endParaRPr lang="en-US" b="1" dirty="0"/>
          </a:p>
          <a:p>
            <a:pPr marL="109728" indent="0" algn="l">
              <a:buNone/>
            </a:pPr>
            <a:r>
              <a:rPr lang="en-US" b="1" dirty="0" smtClean="0"/>
              <a:t>Architecture </a:t>
            </a:r>
            <a:r>
              <a:rPr lang="en-US" b="1" dirty="0"/>
              <a:t>Viewpoint</a:t>
            </a:r>
          </a:p>
          <a:p>
            <a:pPr marL="109728" indent="0" algn="l">
              <a:buNone/>
            </a:pPr>
            <a:r>
              <a:rPr lang="en-US" dirty="0">
                <a:solidFill>
                  <a:schemeClr val="accent3"/>
                </a:solidFill>
              </a:rPr>
              <a:t>A specification of the conventions for a particular kind of architecture view.</a:t>
            </a:r>
          </a:p>
          <a:p>
            <a:pPr marL="109728" indent="0" algn="l">
              <a:buNone/>
            </a:pPr>
            <a:endParaRPr lang="en-US" b="1" dirty="0" smtClean="0"/>
          </a:p>
          <a:p>
            <a:pPr marL="109728" indent="0" algn="l">
              <a:buNone/>
            </a:pPr>
            <a:r>
              <a:rPr lang="en-US" b="1" dirty="0" smtClean="0"/>
              <a:t>Note</a:t>
            </a:r>
            <a:r>
              <a:rPr lang="en-US" b="1" dirty="0"/>
              <a:t>: </a:t>
            </a:r>
            <a:r>
              <a:rPr lang="en-US" dirty="0"/>
              <a:t>An architecture viewpoint can also be seen as the definition or schema for that kind </a:t>
            </a:r>
            <a:r>
              <a:rPr lang="en-US" dirty="0" smtClean="0"/>
              <a:t>of architecture </a:t>
            </a:r>
            <a:r>
              <a:rPr lang="en-US" dirty="0"/>
              <a:t>view. It establishes the conventions for constructing, interpreting, and using </a:t>
            </a:r>
            <a:r>
              <a:rPr lang="en-US" dirty="0" smtClean="0"/>
              <a:t>an architecture </a:t>
            </a:r>
            <a:r>
              <a:rPr lang="en-US" dirty="0"/>
              <a:t>view to address a specific concern (or set of concerns) about a system-of-interest.</a:t>
            </a:r>
          </a:p>
          <a:p>
            <a:pPr marL="109728" indent="0" algn="l">
              <a:buNone/>
            </a:pPr>
            <a:r>
              <a:rPr lang="en-US" dirty="0"/>
              <a:t>In some sections of this standard, the term "viewpoint" is used as a synonym for "</a:t>
            </a:r>
            <a:r>
              <a:rPr lang="en-US" dirty="0" smtClean="0"/>
              <a:t>architecture viewpoint</a:t>
            </a:r>
            <a:r>
              <a:rPr lang="en-US" dirty="0"/>
              <a:t>".</a:t>
            </a:r>
            <a:endParaRPr lang="ar-EG" dirty="0"/>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673919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95672"/>
          </a:xfrm>
        </p:spPr>
        <p:txBody>
          <a:bodyPr>
            <a:normAutofit fontScale="92500" lnSpcReduction="20000"/>
          </a:bodyPr>
          <a:lstStyle/>
          <a:p>
            <a:pPr marL="109728" indent="0" algn="l">
              <a:buNone/>
            </a:pPr>
            <a:r>
              <a:rPr lang="en-US" b="1" dirty="0"/>
              <a:t>Architecture Vision</a:t>
            </a:r>
          </a:p>
          <a:p>
            <a:pPr marL="109728" indent="0" algn="l">
              <a:buNone/>
            </a:pPr>
            <a:r>
              <a:rPr lang="en-US" dirty="0">
                <a:solidFill>
                  <a:schemeClr val="accent3"/>
                </a:solidFill>
              </a:rPr>
              <a:t>A succinct description of the Target Architecture </a:t>
            </a:r>
            <a:r>
              <a:rPr lang="en-US" dirty="0" smtClean="0">
                <a:solidFill>
                  <a:schemeClr val="accent3"/>
                </a:solidFill>
              </a:rPr>
              <a:t>that describes </a:t>
            </a:r>
            <a:r>
              <a:rPr lang="en-US" dirty="0">
                <a:solidFill>
                  <a:schemeClr val="accent3"/>
                </a:solidFill>
              </a:rPr>
              <a:t>its business value and </a:t>
            </a:r>
            <a:r>
              <a:rPr lang="en-US" dirty="0" smtClean="0">
                <a:solidFill>
                  <a:schemeClr val="accent3"/>
                </a:solidFill>
              </a:rPr>
              <a:t>the changes </a:t>
            </a:r>
            <a:r>
              <a:rPr lang="en-US" dirty="0">
                <a:solidFill>
                  <a:schemeClr val="accent3"/>
                </a:solidFill>
              </a:rPr>
              <a:t>to the enterprise that will result from its successful deployment. </a:t>
            </a:r>
            <a:endParaRPr lang="en-US" dirty="0" smtClean="0">
              <a:solidFill>
                <a:schemeClr val="accent3"/>
              </a:solidFill>
            </a:endParaRPr>
          </a:p>
          <a:p>
            <a:pPr marL="109728" indent="0" algn="l">
              <a:buNone/>
            </a:pPr>
            <a:r>
              <a:rPr lang="en-US" dirty="0" smtClean="0"/>
              <a:t>It </a:t>
            </a:r>
            <a:r>
              <a:rPr lang="en-US" dirty="0"/>
              <a:t>serves as </a:t>
            </a:r>
            <a:r>
              <a:rPr lang="en-US" dirty="0" smtClean="0"/>
              <a:t>an aspirational </a:t>
            </a:r>
            <a:r>
              <a:rPr lang="en-US" dirty="0"/>
              <a:t>vision and a boundary for detailed architecture development.</a:t>
            </a:r>
          </a:p>
          <a:p>
            <a:pPr marL="109728" indent="0" algn="l">
              <a:buNone/>
            </a:pPr>
            <a:r>
              <a:rPr lang="en-US" b="1" dirty="0"/>
              <a:t>Note: </a:t>
            </a:r>
            <a:r>
              <a:rPr lang="en-US" dirty="0"/>
              <a:t>Phase A (Architecture Vision) is described in Part II, Chapter 6.</a:t>
            </a:r>
          </a:p>
          <a:p>
            <a:pPr marL="109728" indent="0" algn="l">
              <a:buNone/>
            </a:pPr>
            <a:endParaRPr lang="en-US" b="1" dirty="0"/>
          </a:p>
          <a:p>
            <a:pPr marL="109728" indent="0" algn="l">
              <a:buNone/>
            </a:pPr>
            <a:r>
              <a:rPr lang="en-US" b="1" dirty="0" smtClean="0"/>
              <a:t> </a:t>
            </a:r>
            <a:r>
              <a:rPr lang="en-US" b="1" dirty="0"/>
              <a:t>Artifact</a:t>
            </a:r>
          </a:p>
          <a:p>
            <a:pPr marL="109728" indent="0" algn="l">
              <a:buNone/>
            </a:pPr>
            <a:r>
              <a:rPr lang="en-US" dirty="0">
                <a:solidFill>
                  <a:schemeClr val="accent3"/>
                </a:solidFill>
              </a:rPr>
              <a:t>An architectural work product that describes an aspect of the architecture.</a:t>
            </a:r>
          </a:p>
          <a:p>
            <a:pPr marL="109728" indent="0" algn="l">
              <a:buNone/>
            </a:pPr>
            <a:r>
              <a:rPr lang="en-US" dirty="0"/>
              <a:t>See also Section 3.23.</a:t>
            </a:r>
            <a:endParaRPr lang="ar-EG" dirty="0"/>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2332145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757672"/>
          </a:xfrm>
        </p:spPr>
        <p:txBody>
          <a:bodyPr>
            <a:normAutofit fontScale="77500" lnSpcReduction="20000"/>
          </a:bodyPr>
          <a:lstStyle/>
          <a:p>
            <a:pPr marL="109728" indent="0" algn="l">
              <a:buNone/>
            </a:pPr>
            <a:r>
              <a:rPr lang="en-US" b="1" dirty="0"/>
              <a:t>Baseline</a:t>
            </a:r>
          </a:p>
          <a:p>
            <a:pPr marL="109728" indent="0" algn="l">
              <a:buNone/>
            </a:pPr>
            <a:r>
              <a:rPr lang="en-US" dirty="0">
                <a:solidFill>
                  <a:schemeClr val="accent3"/>
                </a:solidFill>
              </a:rPr>
              <a:t>A specification that has been formally reviewed and agreed upon, that thereafter serves as </a:t>
            </a:r>
            <a:r>
              <a:rPr lang="en-US" dirty="0" smtClean="0">
                <a:solidFill>
                  <a:schemeClr val="accent3"/>
                </a:solidFill>
              </a:rPr>
              <a:t>the basis </a:t>
            </a:r>
            <a:r>
              <a:rPr lang="en-US" dirty="0">
                <a:solidFill>
                  <a:schemeClr val="accent3"/>
                </a:solidFill>
              </a:rPr>
              <a:t>for further development or change and that can be changed only through formal </a:t>
            </a:r>
            <a:r>
              <a:rPr lang="en-US" dirty="0" smtClean="0">
                <a:solidFill>
                  <a:schemeClr val="accent3"/>
                </a:solidFill>
              </a:rPr>
              <a:t>change control </a:t>
            </a:r>
            <a:r>
              <a:rPr lang="en-US" dirty="0">
                <a:solidFill>
                  <a:schemeClr val="accent3"/>
                </a:solidFill>
              </a:rPr>
              <a:t>procedures or a type of procedure such as configuration management.</a:t>
            </a:r>
          </a:p>
          <a:p>
            <a:pPr marL="109728" indent="0" algn="l">
              <a:buNone/>
            </a:pPr>
            <a:endParaRPr lang="en-US" b="1" dirty="0" smtClean="0"/>
          </a:p>
          <a:p>
            <a:pPr marL="109728" indent="0" algn="l">
              <a:buNone/>
            </a:pPr>
            <a:r>
              <a:rPr lang="en-US" b="1" dirty="0" smtClean="0"/>
              <a:t>Boundaryless </a:t>
            </a:r>
            <a:r>
              <a:rPr lang="en-US" b="1" dirty="0"/>
              <a:t>Information Flow™</a:t>
            </a:r>
          </a:p>
          <a:p>
            <a:pPr marL="109728" indent="0" algn="l">
              <a:buNone/>
            </a:pPr>
            <a:r>
              <a:rPr lang="en-US" dirty="0">
                <a:solidFill>
                  <a:schemeClr val="accent3"/>
                </a:solidFill>
              </a:rPr>
              <a:t>A shorthand representation of "access to integrated information to support business </a:t>
            </a:r>
            <a:r>
              <a:rPr lang="en-US" dirty="0" smtClean="0">
                <a:solidFill>
                  <a:schemeClr val="accent3"/>
                </a:solidFill>
              </a:rPr>
              <a:t>process improvements</a:t>
            </a:r>
            <a:r>
              <a:rPr lang="en-US" dirty="0">
                <a:solidFill>
                  <a:schemeClr val="accent3"/>
                </a:solidFill>
              </a:rPr>
              <a:t>" representing a desired state of an enterprise’s infrastructure specific to </a:t>
            </a:r>
            <a:r>
              <a:rPr lang="en-US" dirty="0" smtClean="0">
                <a:solidFill>
                  <a:schemeClr val="accent3"/>
                </a:solidFill>
              </a:rPr>
              <a:t>the business </a:t>
            </a:r>
            <a:r>
              <a:rPr lang="en-US" dirty="0">
                <a:solidFill>
                  <a:schemeClr val="accent3"/>
                </a:solidFill>
              </a:rPr>
              <a:t>needs of the organization</a:t>
            </a:r>
            <a:r>
              <a:rPr lang="en-US" dirty="0"/>
              <a:t>.</a:t>
            </a:r>
          </a:p>
          <a:p>
            <a:pPr marL="109728" indent="0" algn="l">
              <a:buNone/>
            </a:pPr>
            <a:r>
              <a:rPr lang="en-US" b="1" dirty="0"/>
              <a:t>Note: </a:t>
            </a:r>
            <a:r>
              <a:rPr lang="en-US" dirty="0"/>
              <a:t>The need for Boundaryless Information Flow — a trademark of The Open Group — is described</a:t>
            </a:r>
          </a:p>
          <a:p>
            <a:pPr marL="109728" indent="0" algn="l">
              <a:buNone/>
            </a:pPr>
            <a:r>
              <a:rPr lang="en-US" dirty="0"/>
              <a:t>in the TOGAF® Series Guide: The TOGAF Integrated Information Infrastructure Reference</a:t>
            </a:r>
          </a:p>
          <a:p>
            <a:pPr marL="109728" indent="0" algn="l">
              <a:buNone/>
            </a:pPr>
            <a:r>
              <a:rPr lang="en-US" dirty="0"/>
              <a:t>Model (III-RM).</a:t>
            </a:r>
            <a:endParaRPr lang="ar-EG" dirty="0"/>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3951012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19472"/>
          </a:xfrm>
        </p:spPr>
        <p:txBody>
          <a:bodyPr>
            <a:normAutofit fontScale="85000" lnSpcReduction="10000"/>
          </a:bodyPr>
          <a:lstStyle/>
          <a:p>
            <a:pPr marL="109728" indent="0" algn="l">
              <a:buNone/>
            </a:pPr>
            <a:r>
              <a:rPr lang="en-US" b="1" dirty="0"/>
              <a:t>Building Block</a:t>
            </a:r>
          </a:p>
          <a:p>
            <a:pPr marL="109728" indent="0" algn="l">
              <a:buNone/>
            </a:pPr>
            <a:r>
              <a:rPr lang="en-US" dirty="0">
                <a:solidFill>
                  <a:schemeClr val="accent3"/>
                </a:solidFill>
              </a:rPr>
              <a:t>A (potentially re-usable) component of enterprise capability that can be combined with other</a:t>
            </a:r>
          </a:p>
          <a:p>
            <a:pPr marL="109728" indent="0" algn="l">
              <a:buNone/>
            </a:pPr>
            <a:r>
              <a:rPr lang="en-US" dirty="0">
                <a:solidFill>
                  <a:schemeClr val="accent3"/>
                </a:solidFill>
              </a:rPr>
              <a:t>building blocks to deliver architectures and solutions.</a:t>
            </a:r>
          </a:p>
          <a:p>
            <a:pPr marL="109728" indent="0" algn="l">
              <a:buNone/>
            </a:pPr>
            <a:endParaRPr lang="en-US" b="1" dirty="0" smtClean="0">
              <a:solidFill>
                <a:schemeClr val="accent3"/>
              </a:solidFill>
            </a:endParaRPr>
          </a:p>
          <a:p>
            <a:pPr marL="109728" indent="0" algn="l">
              <a:buNone/>
            </a:pPr>
            <a:r>
              <a:rPr lang="en-US" b="1" dirty="0" smtClean="0"/>
              <a:t>Note</a:t>
            </a:r>
            <a:r>
              <a:rPr lang="en-US" b="1" dirty="0"/>
              <a:t>: </a:t>
            </a:r>
            <a:r>
              <a:rPr lang="en-US" dirty="0"/>
              <a:t>Building blocks can be defined at various levels of detail, depending on what stage of</a:t>
            </a:r>
          </a:p>
          <a:p>
            <a:pPr marL="109728" indent="0" algn="l">
              <a:buNone/>
            </a:pPr>
            <a:r>
              <a:rPr lang="en-US" dirty="0"/>
              <a:t>architecture development has been reached. For instance, at an early stage, a building block can</a:t>
            </a:r>
          </a:p>
          <a:p>
            <a:pPr marL="109728" indent="0" algn="l">
              <a:buNone/>
            </a:pPr>
            <a:r>
              <a:rPr lang="en-US" dirty="0"/>
              <a:t>simply consist of a name or an outline description. Later on, a building block may </a:t>
            </a:r>
            <a:r>
              <a:rPr lang="en-US" dirty="0" smtClean="0"/>
              <a:t>be decomposed </a:t>
            </a:r>
            <a:r>
              <a:rPr lang="en-US" dirty="0"/>
              <a:t>into multiple supporting building blocks and may be accompanied by a </a:t>
            </a:r>
            <a:r>
              <a:rPr lang="en-US" dirty="0" smtClean="0"/>
              <a:t>full specification</a:t>
            </a:r>
            <a:r>
              <a:rPr lang="en-US" dirty="0"/>
              <a:t>. Building blocks can relate to "architectures" or "solutions".</a:t>
            </a:r>
            <a:endParaRPr lang="ar-EG" dirty="0"/>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169973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lgn="l">
              <a:buNone/>
            </a:pPr>
            <a:r>
              <a:rPr lang="en-US" b="1" dirty="0"/>
              <a:t>Business Architecture</a:t>
            </a:r>
          </a:p>
          <a:p>
            <a:pPr marL="109728" indent="0" algn="l">
              <a:buNone/>
            </a:pPr>
            <a:r>
              <a:rPr lang="en-US" dirty="0">
                <a:solidFill>
                  <a:schemeClr val="accent3"/>
                </a:solidFill>
              </a:rPr>
              <a:t>A representation of holistic, multi-dimensional business views of: capabilities, end-to-end value</a:t>
            </a:r>
          </a:p>
          <a:p>
            <a:pPr marL="109728" indent="0" algn="l">
              <a:buNone/>
            </a:pPr>
            <a:r>
              <a:rPr lang="en-US" dirty="0">
                <a:solidFill>
                  <a:schemeClr val="accent3"/>
                </a:solidFill>
              </a:rPr>
              <a:t>delivery, information, and organizational structure; and the relationships among these business</a:t>
            </a:r>
          </a:p>
          <a:p>
            <a:pPr marL="109728" indent="0" algn="l">
              <a:buNone/>
            </a:pPr>
            <a:r>
              <a:rPr lang="en-US" dirty="0">
                <a:solidFill>
                  <a:schemeClr val="accent3"/>
                </a:solidFill>
              </a:rPr>
              <a:t>views and strategies, products, policies, initiatives, and stakeholders</a:t>
            </a:r>
            <a:r>
              <a:rPr lang="en-US" dirty="0"/>
              <a:t>.</a:t>
            </a:r>
          </a:p>
          <a:p>
            <a:pPr marL="109728" indent="0" algn="l">
              <a:buNone/>
            </a:pPr>
            <a:endParaRPr lang="en-US" b="1" dirty="0" smtClean="0"/>
          </a:p>
          <a:p>
            <a:pPr marL="109728" indent="0" algn="l">
              <a:buNone/>
            </a:pPr>
            <a:r>
              <a:rPr lang="en-US" b="1" dirty="0" smtClean="0"/>
              <a:t>Note</a:t>
            </a:r>
            <a:r>
              <a:rPr lang="en-US" b="1" dirty="0"/>
              <a:t>: </a:t>
            </a:r>
            <a:r>
              <a:rPr lang="en-US" dirty="0"/>
              <a:t>Business Architecture relates business elements to business goals and elements of other</a:t>
            </a:r>
          </a:p>
          <a:p>
            <a:pPr marL="109728" indent="0" algn="l">
              <a:buNone/>
            </a:pPr>
            <a:r>
              <a:rPr lang="en-US" dirty="0" smtClean="0"/>
              <a:t>domains. Business </a:t>
            </a:r>
            <a:r>
              <a:rPr lang="en-US" dirty="0"/>
              <a:t>Architecture is described in Part II, Chapter 7.</a:t>
            </a:r>
            <a:endParaRPr lang="ar-EG" dirty="0"/>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1749613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43272"/>
          </a:xfrm>
        </p:spPr>
        <p:txBody>
          <a:bodyPr>
            <a:normAutofit fontScale="92500" lnSpcReduction="20000"/>
          </a:bodyPr>
          <a:lstStyle/>
          <a:p>
            <a:pPr marL="109728" indent="0" algn="l">
              <a:buNone/>
            </a:pPr>
            <a:r>
              <a:rPr lang="en-US" b="1" dirty="0"/>
              <a:t>Business Capability</a:t>
            </a:r>
          </a:p>
          <a:p>
            <a:pPr marL="109728" indent="0" algn="l">
              <a:buNone/>
            </a:pPr>
            <a:r>
              <a:rPr lang="en-US" dirty="0">
                <a:solidFill>
                  <a:schemeClr val="accent3"/>
                </a:solidFill>
              </a:rPr>
              <a:t>A particular ability that a business may possess or exchange to achieve a specific purpose.</a:t>
            </a:r>
          </a:p>
          <a:p>
            <a:pPr marL="109728" indent="0" algn="l">
              <a:buNone/>
            </a:pPr>
            <a:endParaRPr lang="en-US" b="1" dirty="0">
              <a:solidFill>
                <a:schemeClr val="accent3"/>
              </a:solidFill>
            </a:endParaRPr>
          </a:p>
          <a:p>
            <a:pPr marL="109728" indent="0" algn="l">
              <a:buNone/>
            </a:pPr>
            <a:r>
              <a:rPr lang="en-US" b="1" dirty="0" smtClean="0"/>
              <a:t>Business </a:t>
            </a:r>
            <a:r>
              <a:rPr lang="en-US" b="1" dirty="0"/>
              <a:t>Function</a:t>
            </a:r>
          </a:p>
          <a:p>
            <a:pPr marL="109728" indent="0" algn="l">
              <a:buNone/>
            </a:pPr>
            <a:r>
              <a:rPr lang="en-US" dirty="0">
                <a:solidFill>
                  <a:schemeClr val="accent3"/>
                </a:solidFill>
              </a:rPr>
              <a:t>Delivers business capabilities closely aligned to an organization, but not necessarily explicitly</a:t>
            </a:r>
          </a:p>
          <a:p>
            <a:pPr marL="109728" indent="0" algn="l">
              <a:buNone/>
            </a:pPr>
            <a:r>
              <a:rPr lang="en-US" dirty="0">
                <a:solidFill>
                  <a:schemeClr val="accent3"/>
                </a:solidFill>
              </a:rPr>
              <a:t>governed by the organization.</a:t>
            </a:r>
          </a:p>
          <a:p>
            <a:pPr marL="109728" indent="0" algn="l">
              <a:buNone/>
            </a:pPr>
            <a:endParaRPr lang="en-US" b="1" dirty="0"/>
          </a:p>
          <a:p>
            <a:pPr marL="109728" indent="0" algn="l">
              <a:buNone/>
            </a:pPr>
            <a:r>
              <a:rPr lang="en-US" b="1" dirty="0" smtClean="0"/>
              <a:t>Business </a:t>
            </a:r>
            <a:r>
              <a:rPr lang="en-US" b="1" dirty="0"/>
              <a:t>Governance</a:t>
            </a:r>
          </a:p>
          <a:p>
            <a:pPr marL="109728" indent="0" algn="l">
              <a:buNone/>
            </a:pPr>
            <a:r>
              <a:rPr lang="en-US" dirty="0">
                <a:solidFill>
                  <a:schemeClr val="accent3"/>
                </a:solidFill>
              </a:rPr>
              <a:t>Concerned with ensuring that the business processes and policies (and their operation) </a:t>
            </a:r>
            <a:r>
              <a:rPr lang="en-US" dirty="0" smtClean="0">
                <a:solidFill>
                  <a:schemeClr val="accent3"/>
                </a:solidFill>
              </a:rPr>
              <a:t>deliver the </a:t>
            </a:r>
            <a:r>
              <a:rPr lang="en-US" dirty="0">
                <a:solidFill>
                  <a:schemeClr val="accent3"/>
                </a:solidFill>
              </a:rPr>
              <a:t>business outcomes and adhere to relevant business regulation.</a:t>
            </a:r>
            <a:endParaRPr lang="ar-EG" dirty="0">
              <a:solidFill>
                <a:schemeClr val="accent3"/>
              </a:solidFill>
            </a:endParaRPr>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1224305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71872"/>
          </a:xfrm>
        </p:spPr>
        <p:txBody>
          <a:bodyPr>
            <a:normAutofit fontScale="85000" lnSpcReduction="10000"/>
          </a:bodyPr>
          <a:lstStyle/>
          <a:p>
            <a:pPr marL="109728" indent="0" algn="l">
              <a:buNone/>
            </a:pPr>
            <a:r>
              <a:rPr lang="en-US" b="1" dirty="0"/>
              <a:t>Business Model</a:t>
            </a:r>
          </a:p>
          <a:p>
            <a:pPr marL="109728" indent="0" algn="l">
              <a:buNone/>
            </a:pPr>
            <a:r>
              <a:rPr lang="en-US" dirty="0" smtClean="0">
                <a:solidFill>
                  <a:schemeClr val="accent3"/>
                </a:solidFill>
              </a:rPr>
              <a:t>A model </a:t>
            </a:r>
            <a:r>
              <a:rPr lang="en-US" dirty="0">
                <a:solidFill>
                  <a:schemeClr val="accent3"/>
                </a:solidFill>
              </a:rPr>
              <a:t>describing the rationale for how an enterprise creates, delivers, and captures value.</a:t>
            </a:r>
          </a:p>
          <a:p>
            <a:pPr marL="109728" indent="0" algn="l">
              <a:buNone/>
            </a:pPr>
            <a:endParaRPr lang="en-US" b="1" dirty="0" smtClean="0">
              <a:solidFill>
                <a:schemeClr val="accent3"/>
              </a:solidFill>
            </a:endParaRPr>
          </a:p>
          <a:p>
            <a:pPr marL="109728" indent="0" algn="l">
              <a:buNone/>
            </a:pPr>
            <a:r>
              <a:rPr lang="en-US" b="1" dirty="0" smtClean="0"/>
              <a:t>Business </a:t>
            </a:r>
            <a:r>
              <a:rPr lang="en-US" b="1" dirty="0"/>
              <a:t>Service</a:t>
            </a:r>
          </a:p>
          <a:p>
            <a:pPr marL="109728" indent="0" algn="l">
              <a:buNone/>
            </a:pPr>
            <a:r>
              <a:rPr lang="en-US" dirty="0">
                <a:solidFill>
                  <a:schemeClr val="accent3"/>
                </a:solidFill>
              </a:rPr>
              <a:t>Supports business capabilities through an explicitly defined interface and is explicitly governed</a:t>
            </a:r>
          </a:p>
          <a:p>
            <a:pPr marL="109728" indent="0" algn="l">
              <a:buNone/>
            </a:pPr>
            <a:r>
              <a:rPr lang="en-US" dirty="0">
                <a:solidFill>
                  <a:schemeClr val="accent3"/>
                </a:solidFill>
              </a:rPr>
              <a:t>by an organization</a:t>
            </a:r>
            <a:r>
              <a:rPr lang="en-US" dirty="0" smtClean="0">
                <a:solidFill>
                  <a:schemeClr val="accent3"/>
                </a:solidFill>
              </a:rPr>
              <a:t>.</a:t>
            </a:r>
          </a:p>
          <a:p>
            <a:pPr marL="109728" indent="0" algn="l">
              <a:buNone/>
            </a:pPr>
            <a:endParaRPr lang="en-US" b="1" dirty="0">
              <a:solidFill>
                <a:schemeClr val="accent3"/>
              </a:solidFill>
            </a:endParaRPr>
          </a:p>
          <a:p>
            <a:pPr marL="109728" indent="0" algn="l">
              <a:buNone/>
            </a:pPr>
            <a:r>
              <a:rPr lang="en-US" b="1" dirty="0" smtClean="0"/>
              <a:t> </a:t>
            </a:r>
            <a:r>
              <a:rPr lang="en-US" b="1" dirty="0"/>
              <a:t>Capability</a:t>
            </a:r>
          </a:p>
          <a:p>
            <a:pPr marL="109728" indent="0" algn="l">
              <a:buNone/>
            </a:pPr>
            <a:r>
              <a:rPr lang="en-US" dirty="0">
                <a:solidFill>
                  <a:schemeClr val="accent3"/>
                </a:solidFill>
              </a:rPr>
              <a:t>An ability that an organization, person, or system possesses.</a:t>
            </a:r>
          </a:p>
          <a:p>
            <a:pPr marL="109728" indent="0" algn="l">
              <a:buNone/>
            </a:pPr>
            <a:r>
              <a:rPr lang="en-US" b="1" dirty="0"/>
              <a:t>Note: </a:t>
            </a:r>
            <a:r>
              <a:rPr lang="en-US" dirty="0"/>
              <a:t>For example, Enterprise Architecture, marketing, customer contact, or outbound telemarketing.</a:t>
            </a:r>
            <a:endParaRPr lang="ar-EG" dirty="0"/>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2362402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09728" indent="0" algn="l">
              <a:buNone/>
            </a:pPr>
            <a:r>
              <a:rPr lang="en-US" dirty="0"/>
              <a:t>For the purposes of the TOGAF standard, the following terms and definitions </a:t>
            </a:r>
            <a:r>
              <a:rPr lang="en-US" dirty="0" smtClean="0"/>
              <a:t>apply</a:t>
            </a:r>
            <a:r>
              <a:rPr lang="en-US" dirty="0" smtClean="0"/>
              <a:t>.  Appendix </a:t>
            </a:r>
            <a:r>
              <a:rPr lang="en-US" dirty="0"/>
              <a:t>A should be referenced for supplementary definitions not defined in this chapter. The Merriam-Webster® Collegiate Dictionary should be referenced for terms not defined in this section or Appendix A.</a:t>
            </a:r>
          </a:p>
          <a:p>
            <a:pPr marL="109728" indent="0" algn="l">
              <a:buNone/>
            </a:pPr>
            <a:endParaRPr lang="ar-EG" dirty="0"/>
          </a:p>
        </p:txBody>
      </p:sp>
      <p:sp>
        <p:nvSpPr>
          <p:cNvPr id="2" name="Title 1"/>
          <p:cNvSpPr>
            <a:spLocks noGrp="1"/>
          </p:cNvSpPr>
          <p:nvPr>
            <p:ph type="title"/>
          </p:nvPr>
        </p:nvSpPr>
        <p:spPr/>
        <p:txBody>
          <a:bodyPr>
            <a:normAutofit/>
          </a:bodyPr>
          <a:lstStyle/>
          <a:p>
            <a:r>
              <a:rPr lang="en-US" dirty="0">
                <a:effectLst/>
              </a:rPr>
              <a:t>Definitions </a:t>
            </a:r>
            <a:endParaRPr lang="ar-EG" dirty="0"/>
          </a:p>
        </p:txBody>
      </p:sp>
    </p:spTree>
    <p:extLst>
      <p:ext uri="{BB962C8B-B14F-4D97-AF65-F5344CB8AC3E}">
        <p14:creationId xmlns:p14="http://schemas.microsoft.com/office/powerpoint/2010/main" val="3301343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l">
              <a:buNone/>
            </a:pPr>
            <a:r>
              <a:rPr lang="en-US" b="1" dirty="0"/>
              <a:t>Capability Architecture</a:t>
            </a:r>
          </a:p>
          <a:p>
            <a:pPr marL="109728" indent="0" algn="l">
              <a:buNone/>
            </a:pPr>
            <a:r>
              <a:rPr lang="en-US" dirty="0">
                <a:solidFill>
                  <a:schemeClr val="accent3"/>
                </a:solidFill>
              </a:rPr>
              <a:t>A highly detailed description of the architectural approach to realize a particular solution </a:t>
            </a:r>
            <a:r>
              <a:rPr lang="en-US" dirty="0" smtClean="0">
                <a:solidFill>
                  <a:schemeClr val="accent3"/>
                </a:solidFill>
              </a:rPr>
              <a:t>or solution </a:t>
            </a:r>
            <a:r>
              <a:rPr lang="en-US" dirty="0">
                <a:solidFill>
                  <a:schemeClr val="accent3"/>
                </a:solidFill>
              </a:rPr>
              <a:t>aspect.</a:t>
            </a:r>
          </a:p>
          <a:p>
            <a:pPr marL="109728" indent="0" algn="l">
              <a:buNone/>
            </a:pPr>
            <a:endParaRPr lang="en-US" b="1" dirty="0"/>
          </a:p>
          <a:p>
            <a:pPr marL="109728" indent="0" algn="l">
              <a:buNone/>
            </a:pPr>
            <a:r>
              <a:rPr lang="en-US" b="1" dirty="0" smtClean="0"/>
              <a:t> </a:t>
            </a:r>
            <a:r>
              <a:rPr lang="en-US" b="1" dirty="0"/>
              <a:t>Capability Increment</a:t>
            </a:r>
          </a:p>
          <a:p>
            <a:pPr marL="109728" indent="0" algn="l">
              <a:buNone/>
            </a:pPr>
            <a:r>
              <a:rPr lang="en-US" dirty="0">
                <a:solidFill>
                  <a:schemeClr val="accent3"/>
                </a:solidFill>
              </a:rPr>
              <a:t>A discrete portion of a capability architecture that delivers specific value. When all </a:t>
            </a:r>
            <a:r>
              <a:rPr lang="en-US" dirty="0" smtClean="0">
                <a:solidFill>
                  <a:schemeClr val="accent3"/>
                </a:solidFill>
              </a:rPr>
              <a:t>increment </a:t>
            </a:r>
            <a:endParaRPr lang="en-US" dirty="0">
              <a:solidFill>
                <a:schemeClr val="accent3"/>
              </a:solidFill>
            </a:endParaRPr>
          </a:p>
          <a:p>
            <a:pPr marL="109728" indent="0" algn="l">
              <a:buNone/>
            </a:pPr>
            <a:r>
              <a:rPr lang="en-US" dirty="0">
                <a:solidFill>
                  <a:schemeClr val="accent3"/>
                </a:solidFill>
              </a:rPr>
              <a:t>have been completed, the capability has been realized.</a:t>
            </a:r>
            <a:endParaRPr lang="ar-EG" dirty="0">
              <a:solidFill>
                <a:schemeClr val="accent3"/>
              </a:solidFill>
            </a:endParaRPr>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3127004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605272"/>
          </a:xfrm>
        </p:spPr>
        <p:txBody>
          <a:bodyPr>
            <a:normAutofit fontScale="77500" lnSpcReduction="20000"/>
          </a:bodyPr>
          <a:lstStyle/>
          <a:p>
            <a:pPr marL="109728" indent="0" algn="l">
              <a:buNone/>
            </a:pPr>
            <a:r>
              <a:rPr lang="en-US" b="1" dirty="0"/>
              <a:t>Communications and Stakeholder Management</a:t>
            </a:r>
          </a:p>
          <a:p>
            <a:pPr marL="109728" indent="0" algn="l">
              <a:buNone/>
            </a:pPr>
            <a:r>
              <a:rPr lang="en-US" dirty="0">
                <a:solidFill>
                  <a:schemeClr val="accent3"/>
                </a:solidFill>
              </a:rPr>
              <a:t>The management of needs of stakeholders of the Enterprise Architecture practice. It </a:t>
            </a:r>
            <a:r>
              <a:rPr lang="en-US" dirty="0" smtClean="0">
                <a:solidFill>
                  <a:schemeClr val="accent3"/>
                </a:solidFill>
              </a:rPr>
              <a:t>also manages </a:t>
            </a:r>
            <a:r>
              <a:rPr lang="en-US" dirty="0">
                <a:solidFill>
                  <a:schemeClr val="accent3"/>
                </a:solidFill>
              </a:rPr>
              <a:t>the execution of communication between the practice and the stakeholders and </a:t>
            </a:r>
            <a:r>
              <a:rPr lang="en-US" dirty="0" smtClean="0">
                <a:solidFill>
                  <a:schemeClr val="accent3"/>
                </a:solidFill>
              </a:rPr>
              <a:t>the practice </a:t>
            </a:r>
            <a:r>
              <a:rPr lang="en-US" dirty="0">
                <a:solidFill>
                  <a:schemeClr val="accent3"/>
                </a:solidFill>
              </a:rPr>
              <a:t>and the consumers of its services.</a:t>
            </a:r>
          </a:p>
          <a:p>
            <a:pPr marL="109728" indent="0" algn="l">
              <a:buNone/>
            </a:pPr>
            <a:endParaRPr lang="en-US" b="1" dirty="0" smtClean="0"/>
          </a:p>
          <a:p>
            <a:pPr marL="109728" indent="0" algn="l">
              <a:buNone/>
            </a:pPr>
            <a:r>
              <a:rPr lang="en-US" b="1" dirty="0" smtClean="0"/>
              <a:t>Note</a:t>
            </a:r>
            <a:r>
              <a:rPr lang="en-US" b="1" dirty="0"/>
              <a:t>: </a:t>
            </a:r>
            <a:r>
              <a:rPr lang="en-US" dirty="0"/>
              <a:t>Architecture stakeholder management is described in Chapter 21.</a:t>
            </a:r>
          </a:p>
          <a:p>
            <a:pPr marL="109728" indent="0" algn="l">
              <a:buNone/>
            </a:pPr>
            <a:endParaRPr lang="en-US" b="1" dirty="0"/>
          </a:p>
          <a:p>
            <a:pPr marL="109728" indent="0" algn="l">
              <a:buNone/>
            </a:pPr>
            <a:r>
              <a:rPr lang="en-US" b="1" dirty="0" smtClean="0"/>
              <a:t> </a:t>
            </a:r>
            <a:r>
              <a:rPr lang="en-US" b="1" dirty="0"/>
              <a:t>Concern</a:t>
            </a:r>
          </a:p>
          <a:p>
            <a:pPr marL="109728" indent="0" algn="l">
              <a:buNone/>
            </a:pPr>
            <a:r>
              <a:rPr lang="en-US" dirty="0">
                <a:solidFill>
                  <a:schemeClr val="accent3"/>
                </a:solidFill>
              </a:rPr>
              <a:t>An interest in a system relevant to one or more of its stakeholders</a:t>
            </a:r>
            <a:r>
              <a:rPr lang="en-US" dirty="0" smtClean="0"/>
              <a:t>.</a:t>
            </a:r>
          </a:p>
          <a:p>
            <a:pPr marL="109728" indent="0" algn="l">
              <a:buNone/>
            </a:pPr>
            <a:endParaRPr lang="en-US" b="1" dirty="0" smtClean="0"/>
          </a:p>
          <a:p>
            <a:pPr marL="109728" indent="0" algn="l">
              <a:buNone/>
            </a:pPr>
            <a:r>
              <a:rPr lang="en-US" b="1" dirty="0" smtClean="0"/>
              <a:t>Note</a:t>
            </a:r>
            <a:r>
              <a:rPr lang="en-US" b="1" dirty="0"/>
              <a:t>: </a:t>
            </a:r>
            <a:r>
              <a:rPr lang="en-US" dirty="0"/>
              <a:t>Concerns may pertain to any aspect of the system’s functioning, development, or </a:t>
            </a:r>
            <a:r>
              <a:rPr lang="en-US" dirty="0" smtClean="0"/>
              <a:t>operation, including </a:t>
            </a:r>
            <a:r>
              <a:rPr lang="en-US" dirty="0"/>
              <a:t>considerations such as performance, reliability, security, distribution, and </a:t>
            </a:r>
            <a:r>
              <a:rPr lang="en-US" dirty="0" smtClean="0"/>
              <a:t>evolvability</a:t>
            </a:r>
            <a:r>
              <a:rPr lang="en-US" dirty="0"/>
              <a:t> </a:t>
            </a:r>
            <a:r>
              <a:rPr lang="en-US" dirty="0" smtClean="0"/>
              <a:t>and </a:t>
            </a:r>
            <a:r>
              <a:rPr lang="en-US" dirty="0"/>
              <a:t>may determine the acceptability of the </a:t>
            </a:r>
            <a:r>
              <a:rPr lang="en-US" dirty="0" smtClean="0"/>
              <a:t>system. See </a:t>
            </a:r>
            <a:r>
              <a:rPr lang="en-US" dirty="0"/>
              <a:t>also Section 3.72.</a:t>
            </a:r>
            <a:endParaRPr lang="ar-EG" dirty="0"/>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1265394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67072"/>
          </a:xfrm>
        </p:spPr>
        <p:txBody>
          <a:bodyPr>
            <a:normAutofit fontScale="92500" lnSpcReduction="10000"/>
          </a:bodyPr>
          <a:lstStyle/>
          <a:p>
            <a:pPr marL="109728" indent="0" algn="l">
              <a:buNone/>
            </a:pPr>
            <a:r>
              <a:rPr lang="en-US" b="1" dirty="0"/>
              <a:t>Course of Action</a:t>
            </a:r>
          </a:p>
          <a:p>
            <a:pPr marL="109728" indent="0" algn="l">
              <a:buNone/>
            </a:pPr>
            <a:r>
              <a:rPr lang="en-US" dirty="0">
                <a:solidFill>
                  <a:schemeClr val="accent3"/>
                </a:solidFill>
              </a:rPr>
              <a:t>Direction and focus provided by strategic goals and objectives, often to deliver the </a:t>
            </a:r>
            <a:r>
              <a:rPr lang="en-US" dirty="0" smtClean="0">
                <a:solidFill>
                  <a:schemeClr val="accent3"/>
                </a:solidFill>
              </a:rPr>
              <a:t>value</a:t>
            </a:r>
          </a:p>
          <a:p>
            <a:pPr marL="109728" indent="0" algn="l">
              <a:buNone/>
            </a:pPr>
            <a:r>
              <a:rPr lang="en-US" dirty="0" smtClean="0">
                <a:solidFill>
                  <a:schemeClr val="accent3"/>
                </a:solidFill>
              </a:rPr>
              <a:t>proposition characterized in the business model.</a:t>
            </a:r>
          </a:p>
          <a:p>
            <a:pPr marL="109728" indent="0" algn="l">
              <a:buNone/>
            </a:pPr>
            <a:endParaRPr lang="en-US" b="1" dirty="0" smtClean="0"/>
          </a:p>
          <a:p>
            <a:pPr marL="109728" indent="0" algn="l">
              <a:buNone/>
            </a:pPr>
            <a:r>
              <a:rPr lang="en-US" b="1" dirty="0" smtClean="0"/>
              <a:t>Data </a:t>
            </a:r>
            <a:r>
              <a:rPr lang="en-US" b="1" dirty="0"/>
              <a:t>Architecture</a:t>
            </a:r>
          </a:p>
          <a:p>
            <a:pPr marL="109728" indent="0" algn="l">
              <a:buNone/>
            </a:pPr>
            <a:r>
              <a:rPr lang="en-US" dirty="0">
                <a:solidFill>
                  <a:schemeClr val="accent3"/>
                </a:solidFill>
              </a:rPr>
              <a:t>A description of the structure and interaction of the enterprise’s major types and sources of data,</a:t>
            </a:r>
          </a:p>
          <a:p>
            <a:pPr marL="109728" indent="0" algn="l">
              <a:buNone/>
            </a:pPr>
            <a:r>
              <a:rPr lang="en-US" dirty="0">
                <a:solidFill>
                  <a:schemeClr val="accent3"/>
                </a:solidFill>
              </a:rPr>
              <a:t>logical data assets, physical data assets, and data management resources.</a:t>
            </a:r>
          </a:p>
          <a:p>
            <a:pPr marL="109728" indent="0" algn="l">
              <a:buNone/>
            </a:pPr>
            <a:r>
              <a:rPr lang="en-US" b="1" dirty="0"/>
              <a:t>Note: </a:t>
            </a:r>
            <a:r>
              <a:rPr lang="en-US" dirty="0"/>
              <a:t>Data Architecture is described in Part II, Chapter 9.</a:t>
            </a:r>
            <a:endParaRPr lang="ar-EG" dirty="0"/>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842056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lgn="l">
              <a:buNone/>
            </a:pPr>
            <a:r>
              <a:rPr lang="en-US" b="1" dirty="0"/>
              <a:t>Deliverable</a:t>
            </a:r>
          </a:p>
          <a:p>
            <a:pPr marL="109728" indent="0" algn="l">
              <a:buNone/>
            </a:pPr>
            <a:r>
              <a:rPr lang="en-US" dirty="0">
                <a:solidFill>
                  <a:schemeClr val="accent3"/>
                </a:solidFill>
              </a:rPr>
              <a:t>An architectural work product that is contractually specified and in turn formally </a:t>
            </a:r>
            <a:r>
              <a:rPr lang="en-US" dirty="0" smtClean="0">
                <a:solidFill>
                  <a:schemeClr val="accent3"/>
                </a:solidFill>
              </a:rPr>
              <a:t>reviewed, agreed</a:t>
            </a:r>
            <a:r>
              <a:rPr lang="en-US" dirty="0">
                <a:solidFill>
                  <a:schemeClr val="accent3"/>
                </a:solidFill>
              </a:rPr>
              <a:t>, and signed off by the stakeholders.</a:t>
            </a:r>
          </a:p>
          <a:p>
            <a:pPr marL="109728" indent="0" algn="l">
              <a:buNone/>
            </a:pPr>
            <a:endParaRPr lang="en-US" b="1" dirty="0" smtClean="0"/>
          </a:p>
          <a:p>
            <a:pPr marL="109728" indent="0" algn="l">
              <a:buNone/>
            </a:pPr>
            <a:r>
              <a:rPr lang="en-US" b="1" dirty="0" smtClean="0"/>
              <a:t>Note</a:t>
            </a:r>
            <a:r>
              <a:rPr lang="en-US" b="1" dirty="0"/>
              <a:t>: </a:t>
            </a:r>
            <a:r>
              <a:rPr lang="en-US" dirty="0"/>
              <a:t>Deliverables represent the output of projects and those deliverables that are in documentation</a:t>
            </a:r>
          </a:p>
          <a:p>
            <a:pPr marL="109728" indent="0" algn="l">
              <a:buNone/>
            </a:pPr>
            <a:r>
              <a:rPr lang="en-US" dirty="0"/>
              <a:t>form will typically be archived at completion of a project, or transitioned into an Architecture</a:t>
            </a:r>
          </a:p>
          <a:p>
            <a:pPr marL="109728" indent="0" algn="l">
              <a:buNone/>
            </a:pPr>
            <a:r>
              <a:rPr lang="en-US" dirty="0"/>
              <a:t>Repository as a reference model, standard, or snapshot of the Architecture Landscape at a point</a:t>
            </a:r>
          </a:p>
          <a:p>
            <a:pPr marL="109728" indent="0" algn="l">
              <a:buNone/>
            </a:pPr>
            <a:r>
              <a:rPr lang="en-US" dirty="0"/>
              <a:t>in time.</a:t>
            </a:r>
            <a:endParaRPr lang="ar-EG" dirty="0"/>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1605151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4386072"/>
          </a:xfrm>
        </p:spPr>
        <p:txBody>
          <a:bodyPr>
            <a:normAutofit fontScale="92500" lnSpcReduction="20000"/>
          </a:bodyPr>
          <a:lstStyle/>
          <a:p>
            <a:pPr marL="109728" indent="0" algn="l">
              <a:buNone/>
            </a:pPr>
            <a:r>
              <a:rPr lang="en-US" b="1" dirty="0"/>
              <a:t>Enterprise</a:t>
            </a:r>
          </a:p>
          <a:p>
            <a:pPr marL="109728" indent="0" algn="l">
              <a:buNone/>
            </a:pPr>
            <a:r>
              <a:rPr lang="en-US" dirty="0">
                <a:solidFill>
                  <a:schemeClr val="accent3"/>
                </a:solidFill>
              </a:rPr>
              <a:t>The highest level (typically) of description of an organization and typically covers all missions</a:t>
            </a:r>
          </a:p>
          <a:p>
            <a:pPr marL="109728" indent="0" algn="l">
              <a:buNone/>
            </a:pPr>
            <a:r>
              <a:rPr lang="en-US" dirty="0">
                <a:solidFill>
                  <a:schemeClr val="accent3"/>
                </a:solidFill>
              </a:rPr>
              <a:t>and functions. An enterprise will often span multiple organizations.</a:t>
            </a:r>
          </a:p>
          <a:p>
            <a:pPr marL="109728" indent="0" algn="l">
              <a:buNone/>
            </a:pPr>
            <a:endParaRPr lang="en-US" b="1" dirty="0">
              <a:solidFill>
                <a:schemeClr val="accent3"/>
              </a:solidFill>
            </a:endParaRPr>
          </a:p>
          <a:p>
            <a:pPr marL="109728" indent="0" algn="l">
              <a:buNone/>
            </a:pPr>
            <a:r>
              <a:rPr lang="en-US" b="1" dirty="0" smtClean="0"/>
              <a:t>Enterprise </a:t>
            </a:r>
            <a:r>
              <a:rPr lang="en-US" b="1" dirty="0"/>
              <a:t>Continuum</a:t>
            </a:r>
          </a:p>
          <a:p>
            <a:pPr marL="109728" indent="0" algn="l">
              <a:buNone/>
            </a:pPr>
            <a:r>
              <a:rPr lang="en-US" dirty="0">
                <a:solidFill>
                  <a:schemeClr val="accent3"/>
                </a:solidFill>
              </a:rPr>
              <a:t>A categorization mechanism useful for classifying architecture and solution artifacts, </a:t>
            </a:r>
            <a:r>
              <a:rPr lang="en-US" dirty="0" smtClean="0">
                <a:solidFill>
                  <a:schemeClr val="accent3"/>
                </a:solidFill>
              </a:rPr>
              <a:t>both internal </a:t>
            </a:r>
            <a:r>
              <a:rPr lang="en-US" dirty="0">
                <a:solidFill>
                  <a:schemeClr val="accent3"/>
                </a:solidFill>
              </a:rPr>
              <a:t>and external to the Architecture Repository, as they evolve from generic </a:t>
            </a:r>
            <a:r>
              <a:rPr lang="en-US" dirty="0" smtClean="0">
                <a:solidFill>
                  <a:schemeClr val="accent3"/>
                </a:solidFill>
              </a:rPr>
              <a:t>Foundation Architectures </a:t>
            </a:r>
            <a:r>
              <a:rPr lang="en-US" dirty="0">
                <a:solidFill>
                  <a:schemeClr val="accent3"/>
                </a:solidFill>
              </a:rPr>
              <a:t>to Organization-Specific Architectures.</a:t>
            </a:r>
          </a:p>
          <a:p>
            <a:pPr marL="109728" indent="0" algn="l">
              <a:buNone/>
            </a:pPr>
            <a:r>
              <a:rPr lang="en-US" dirty="0"/>
              <a:t>See also Section 3.9 and Section 3.71.</a:t>
            </a:r>
            <a:endParaRPr lang="ar-EG" dirty="0"/>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1940631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lgn="l">
              <a:buNone/>
            </a:pPr>
            <a:r>
              <a:rPr lang="en-US" b="1" dirty="0"/>
              <a:t>Foundation Architecture</a:t>
            </a:r>
          </a:p>
          <a:p>
            <a:pPr marL="109728" indent="0" algn="l">
              <a:buNone/>
            </a:pPr>
            <a:r>
              <a:rPr lang="en-US" dirty="0">
                <a:solidFill>
                  <a:schemeClr val="accent3"/>
                </a:solidFill>
              </a:rPr>
              <a:t>Generic building blocks, their inter-relationships with other building blocks, combined with the</a:t>
            </a:r>
          </a:p>
          <a:p>
            <a:pPr marL="109728" indent="0" algn="l">
              <a:buNone/>
            </a:pPr>
            <a:r>
              <a:rPr lang="en-US" dirty="0">
                <a:solidFill>
                  <a:schemeClr val="accent3"/>
                </a:solidFill>
              </a:rPr>
              <a:t>principles and guidelines that provide a foundation on which more specific architectures can be</a:t>
            </a:r>
          </a:p>
          <a:p>
            <a:pPr marL="109728" indent="0" algn="l">
              <a:buNone/>
            </a:pPr>
            <a:r>
              <a:rPr lang="en-US" dirty="0">
                <a:solidFill>
                  <a:schemeClr val="accent3"/>
                </a:solidFill>
              </a:rPr>
              <a:t>built.</a:t>
            </a:r>
          </a:p>
          <a:p>
            <a:pPr marL="109728" indent="0" algn="l">
              <a:buNone/>
            </a:pPr>
            <a:endParaRPr lang="en-US" b="1" dirty="0"/>
          </a:p>
          <a:p>
            <a:pPr marL="109728" indent="0" algn="l">
              <a:buNone/>
            </a:pPr>
            <a:r>
              <a:rPr lang="en-US" b="1" dirty="0" smtClean="0"/>
              <a:t> </a:t>
            </a:r>
            <a:r>
              <a:rPr lang="en-US" b="1" dirty="0"/>
              <a:t>Framework</a:t>
            </a:r>
          </a:p>
          <a:p>
            <a:pPr marL="109728" indent="0" algn="l">
              <a:buNone/>
            </a:pPr>
            <a:r>
              <a:rPr lang="en-US" dirty="0">
                <a:solidFill>
                  <a:schemeClr val="accent3"/>
                </a:solidFill>
              </a:rPr>
              <a:t>A structure for content or process that can be used as a tool to structure thinking, </a:t>
            </a:r>
            <a:r>
              <a:rPr lang="en-US" dirty="0" smtClean="0">
                <a:solidFill>
                  <a:schemeClr val="accent3"/>
                </a:solidFill>
              </a:rPr>
              <a:t>ensuring</a:t>
            </a:r>
          </a:p>
          <a:p>
            <a:pPr marL="109728" indent="0" algn="l">
              <a:buNone/>
            </a:pPr>
            <a:r>
              <a:rPr lang="en-US" dirty="0" smtClean="0">
                <a:solidFill>
                  <a:schemeClr val="accent3"/>
                </a:solidFill>
              </a:rPr>
              <a:t>consistency and completeness</a:t>
            </a:r>
            <a:r>
              <a:rPr lang="en-US" dirty="0" smtClean="0"/>
              <a:t>.</a:t>
            </a:r>
            <a:endParaRPr lang="ar-EG" dirty="0"/>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3263329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19472"/>
          </a:xfrm>
        </p:spPr>
        <p:txBody>
          <a:bodyPr>
            <a:normAutofit fontScale="92500" lnSpcReduction="20000"/>
          </a:bodyPr>
          <a:lstStyle/>
          <a:p>
            <a:pPr marL="109728" indent="0" algn="l">
              <a:buNone/>
            </a:pPr>
            <a:r>
              <a:rPr lang="en-US" b="1" dirty="0"/>
              <a:t>Gap</a:t>
            </a:r>
          </a:p>
          <a:p>
            <a:pPr marL="109728" indent="0" algn="l">
              <a:buNone/>
            </a:pPr>
            <a:r>
              <a:rPr lang="en-US" dirty="0">
                <a:solidFill>
                  <a:schemeClr val="accent3"/>
                </a:solidFill>
              </a:rPr>
              <a:t>A statement of difference between two states. Used in the context of gap analysis, where the</a:t>
            </a:r>
          </a:p>
          <a:p>
            <a:pPr marL="109728" indent="0" algn="l">
              <a:buNone/>
            </a:pPr>
            <a:r>
              <a:rPr lang="en-US" dirty="0">
                <a:solidFill>
                  <a:schemeClr val="accent3"/>
                </a:solidFill>
              </a:rPr>
              <a:t>difference between the Baseline and Target Architecture is identified.</a:t>
            </a:r>
          </a:p>
          <a:p>
            <a:pPr marL="109728" indent="0" algn="l">
              <a:buNone/>
            </a:pPr>
            <a:r>
              <a:rPr lang="en-US" b="1" dirty="0"/>
              <a:t>Note: </a:t>
            </a:r>
            <a:r>
              <a:rPr lang="en-US" dirty="0"/>
              <a:t>Gap analysis is described in Part III, Chapter 23.</a:t>
            </a:r>
          </a:p>
          <a:p>
            <a:pPr marL="109728" indent="0" algn="l">
              <a:buNone/>
            </a:pPr>
            <a:endParaRPr lang="en-US" b="1" dirty="0" smtClean="0"/>
          </a:p>
          <a:p>
            <a:pPr marL="109728" indent="0" algn="l">
              <a:buNone/>
            </a:pPr>
            <a:r>
              <a:rPr lang="en-US" b="1" dirty="0" smtClean="0"/>
              <a:t>Governance</a:t>
            </a:r>
            <a:endParaRPr lang="en-US" b="1" dirty="0"/>
          </a:p>
          <a:p>
            <a:pPr marL="109728" indent="0" algn="l">
              <a:buNone/>
            </a:pPr>
            <a:r>
              <a:rPr lang="en-US" dirty="0">
                <a:solidFill>
                  <a:schemeClr val="accent3"/>
                </a:solidFill>
              </a:rPr>
              <a:t>The discipline of monitoring, managing, and steering a business (or IS/IT landscape) to deliver</a:t>
            </a:r>
          </a:p>
          <a:p>
            <a:pPr marL="109728" indent="0" algn="l">
              <a:buNone/>
            </a:pPr>
            <a:r>
              <a:rPr lang="en-US" dirty="0">
                <a:solidFill>
                  <a:schemeClr val="accent3"/>
                </a:solidFill>
              </a:rPr>
              <a:t>the business outcome </a:t>
            </a:r>
            <a:r>
              <a:rPr lang="en-US" dirty="0" smtClean="0">
                <a:solidFill>
                  <a:schemeClr val="accent3"/>
                </a:solidFill>
              </a:rPr>
              <a:t>required</a:t>
            </a:r>
            <a:r>
              <a:rPr lang="en-US" dirty="0" smtClean="0"/>
              <a:t>. See </a:t>
            </a:r>
            <a:r>
              <a:rPr lang="en-US" dirty="0"/>
              <a:t>also Section 3.13, Section 3.27, and Section A.40 in Appendix A.</a:t>
            </a:r>
            <a:endParaRPr lang="ar-EG" dirty="0"/>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111244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67072"/>
          </a:xfrm>
        </p:spPr>
        <p:txBody>
          <a:bodyPr>
            <a:normAutofit fontScale="85000" lnSpcReduction="20000"/>
          </a:bodyPr>
          <a:lstStyle/>
          <a:p>
            <a:pPr marL="109728" indent="0" algn="l">
              <a:buNone/>
            </a:pPr>
            <a:r>
              <a:rPr lang="en-US" b="1" dirty="0"/>
              <a:t>Information</a:t>
            </a:r>
          </a:p>
          <a:p>
            <a:pPr marL="109728" indent="0" algn="l">
              <a:buNone/>
            </a:pPr>
            <a:r>
              <a:rPr lang="en-US" dirty="0">
                <a:solidFill>
                  <a:schemeClr val="accent3"/>
                </a:solidFill>
              </a:rPr>
              <a:t>Any communication or representation of facts, data, or opinions, in any medium or </a:t>
            </a:r>
            <a:r>
              <a:rPr lang="en-US" dirty="0" smtClean="0">
                <a:solidFill>
                  <a:schemeClr val="accent3"/>
                </a:solidFill>
              </a:rPr>
              <a:t>form, including </a:t>
            </a:r>
            <a:r>
              <a:rPr lang="en-US" dirty="0">
                <a:solidFill>
                  <a:schemeClr val="accent3"/>
                </a:solidFill>
              </a:rPr>
              <a:t>textual, numerical, graphic, cartographic, narrative, or audio-visual </a:t>
            </a:r>
            <a:r>
              <a:rPr lang="en-US" dirty="0" smtClean="0">
                <a:solidFill>
                  <a:schemeClr val="accent3"/>
                </a:solidFill>
              </a:rPr>
              <a:t>forms.</a:t>
            </a:r>
          </a:p>
          <a:p>
            <a:pPr marL="109728" indent="0" algn="l">
              <a:buNone/>
            </a:pPr>
            <a:endParaRPr lang="en-US" b="1" dirty="0" smtClean="0"/>
          </a:p>
          <a:p>
            <a:pPr marL="109728" indent="0" algn="l">
              <a:buNone/>
            </a:pPr>
            <a:r>
              <a:rPr lang="en-US" b="1" dirty="0" smtClean="0"/>
              <a:t>Information </a:t>
            </a:r>
            <a:r>
              <a:rPr lang="en-US" b="1" dirty="0"/>
              <a:t>System </a:t>
            </a:r>
            <a:r>
              <a:rPr lang="en-US" b="1" dirty="0" smtClean="0"/>
              <a:t>Service</a:t>
            </a:r>
          </a:p>
          <a:p>
            <a:pPr marL="109728" indent="0" algn="l">
              <a:buNone/>
            </a:pPr>
            <a:r>
              <a:rPr lang="en-US" dirty="0" smtClean="0">
                <a:solidFill>
                  <a:schemeClr val="accent3"/>
                </a:solidFill>
              </a:rPr>
              <a:t>A </a:t>
            </a:r>
            <a:r>
              <a:rPr lang="en-US" dirty="0">
                <a:solidFill>
                  <a:schemeClr val="accent3"/>
                </a:solidFill>
              </a:rPr>
              <a:t>discrete behavior requestable from an application </a:t>
            </a:r>
            <a:r>
              <a:rPr lang="en-US" dirty="0"/>
              <a:t>(e.g., log in, book train seat, </a:t>
            </a:r>
            <a:r>
              <a:rPr lang="en-US" dirty="0" smtClean="0"/>
              <a:t>transfer money</a:t>
            </a:r>
            <a:r>
              <a:rPr lang="en-US" dirty="0"/>
              <a:t>).</a:t>
            </a:r>
          </a:p>
          <a:p>
            <a:pPr marL="109728" indent="0" algn="l">
              <a:buNone/>
            </a:pPr>
            <a:r>
              <a:rPr lang="en-US" b="1" dirty="0"/>
              <a:t>Note: </a:t>
            </a:r>
            <a:r>
              <a:rPr lang="en-US" dirty="0"/>
              <a:t>It supports and enables business roles and processes by capturing or providing data or</a:t>
            </a:r>
          </a:p>
          <a:p>
            <a:pPr marL="109728" indent="0" algn="l">
              <a:buNone/>
            </a:pPr>
            <a:r>
              <a:rPr lang="en-US" dirty="0"/>
              <a:t>automating a process. It can be coarse-grained or fine-grained (cf. a use-case or user</a:t>
            </a:r>
          </a:p>
          <a:p>
            <a:pPr marL="109728" indent="0" algn="l">
              <a:buNone/>
            </a:pPr>
            <a:r>
              <a:rPr lang="en-US" dirty="0"/>
              <a:t>story). It can be found in and invoked via an interface.</a:t>
            </a:r>
          </a:p>
          <a:p>
            <a:pPr marL="109728" indent="0" algn="l">
              <a:buNone/>
            </a:pPr>
            <a:r>
              <a:rPr lang="en-US" dirty="0"/>
              <a:t>2. The automated elements of a business service.</a:t>
            </a:r>
            <a:endParaRPr lang="ar-EG" dirty="0"/>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106426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109728" indent="0" algn="l">
              <a:buNone/>
            </a:pPr>
            <a:r>
              <a:rPr lang="en-US" b="1" dirty="0"/>
              <a:t>Information Technology (IT)</a:t>
            </a:r>
          </a:p>
          <a:p>
            <a:pPr marL="109728" indent="0" algn="l">
              <a:buNone/>
            </a:pPr>
            <a:r>
              <a:rPr lang="en-US" dirty="0">
                <a:solidFill>
                  <a:schemeClr val="accent3"/>
                </a:solidFill>
              </a:rPr>
              <a:t>1. The lifecycle management of information and related technology used by </a:t>
            </a:r>
            <a:r>
              <a:rPr lang="en-US" dirty="0" smtClean="0">
                <a:solidFill>
                  <a:schemeClr val="accent3"/>
                </a:solidFill>
              </a:rPr>
              <a:t>an organization</a:t>
            </a:r>
            <a:r>
              <a:rPr lang="en-US" dirty="0">
                <a:solidFill>
                  <a:schemeClr val="accent3"/>
                </a:solidFill>
              </a:rPr>
              <a:t>.</a:t>
            </a:r>
          </a:p>
          <a:p>
            <a:pPr marL="109728" indent="0" algn="l">
              <a:buNone/>
            </a:pPr>
            <a:endParaRPr lang="en-US" dirty="0" smtClean="0">
              <a:solidFill>
                <a:schemeClr val="accent3"/>
              </a:solidFill>
            </a:endParaRPr>
          </a:p>
          <a:p>
            <a:pPr marL="109728" indent="0" algn="l">
              <a:buNone/>
            </a:pPr>
            <a:r>
              <a:rPr lang="en-US" dirty="0" smtClean="0">
                <a:solidFill>
                  <a:schemeClr val="accent3"/>
                </a:solidFill>
              </a:rPr>
              <a:t>2</a:t>
            </a:r>
            <a:r>
              <a:rPr lang="en-US" dirty="0">
                <a:solidFill>
                  <a:schemeClr val="accent3"/>
                </a:solidFill>
              </a:rPr>
              <a:t>. An umbrella term that includes all or some of the subject areas relating to the </a:t>
            </a:r>
            <a:r>
              <a:rPr lang="en-US" dirty="0" smtClean="0">
                <a:solidFill>
                  <a:schemeClr val="accent3"/>
                </a:solidFill>
              </a:rPr>
              <a:t>computer industry</a:t>
            </a:r>
            <a:r>
              <a:rPr lang="en-US" dirty="0">
                <a:solidFill>
                  <a:schemeClr val="accent3"/>
                </a:solidFill>
              </a:rPr>
              <a:t>, such as Business Continuity, Business IT Interface, Business Process </a:t>
            </a:r>
            <a:r>
              <a:rPr lang="en-US" dirty="0" smtClean="0">
                <a:solidFill>
                  <a:schemeClr val="accent3"/>
                </a:solidFill>
              </a:rPr>
              <a:t>Modeling and </a:t>
            </a:r>
            <a:r>
              <a:rPr lang="en-US" dirty="0">
                <a:solidFill>
                  <a:schemeClr val="accent3"/>
                </a:solidFill>
              </a:rPr>
              <a:t>Management, Communication, Compliance and Legislation, Computers, </a:t>
            </a:r>
            <a:r>
              <a:rPr lang="en-US" dirty="0" smtClean="0">
                <a:solidFill>
                  <a:schemeClr val="accent3"/>
                </a:solidFill>
              </a:rPr>
              <a:t>Content, Management</a:t>
            </a:r>
            <a:r>
              <a:rPr lang="en-US" dirty="0">
                <a:solidFill>
                  <a:schemeClr val="accent3"/>
                </a:solidFill>
              </a:rPr>
              <a:t>, Hardware, Information Management, Internet, Offshoring, Networking,</a:t>
            </a:r>
          </a:p>
          <a:p>
            <a:pPr marL="109728" indent="0" algn="l">
              <a:buNone/>
            </a:pPr>
            <a:r>
              <a:rPr lang="en-US" dirty="0">
                <a:solidFill>
                  <a:schemeClr val="accent3"/>
                </a:solidFill>
              </a:rPr>
              <a:t>Programming and Software, Professional Issues, Project Management, </a:t>
            </a:r>
            <a:r>
              <a:rPr lang="en-US" dirty="0" smtClean="0">
                <a:solidFill>
                  <a:schemeClr val="accent3"/>
                </a:solidFill>
              </a:rPr>
              <a:t>Security, Standards</a:t>
            </a:r>
            <a:r>
              <a:rPr lang="en-US" dirty="0">
                <a:solidFill>
                  <a:schemeClr val="accent3"/>
                </a:solidFill>
              </a:rPr>
              <a:t>, Storage, Voice and Data Communications. Various countries and industries</a:t>
            </a:r>
          </a:p>
          <a:p>
            <a:pPr marL="109728" indent="0" algn="l">
              <a:buNone/>
            </a:pPr>
            <a:r>
              <a:rPr lang="en-US" dirty="0">
                <a:solidFill>
                  <a:schemeClr val="accent3"/>
                </a:solidFill>
              </a:rPr>
              <a:t>employ other umbrella terms to describe this same collection.</a:t>
            </a:r>
            <a:endParaRPr lang="en-US" dirty="0" smtClean="0">
              <a:solidFill>
                <a:schemeClr val="accent3"/>
              </a:solidFill>
            </a:endParaRPr>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2357249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l">
              <a:buNone/>
            </a:pPr>
            <a:r>
              <a:rPr lang="en-US" b="1" dirty="0" smtClean="0"/>
              <a:t>Information </a:t>
            </a:r>
            <a:r>
              <a:rPr lang="en-US" b="1" dirty="0"/>
              <a:t>Technology (IT)</a:t>
            </a:r>
          </a:p>
          <a:p>
            <a:pPr marL="109728" indent="0" algn="l">
              <a:buNone/>
            </a:pPr>
            <a:endParaRPr lang="en-US" dirty="0" smtClean="0"/>
          </a:p>
          <a:p>
            <a:pPr marL="109728" indent="0" algn="l">
              <a:buNone/>
            </a:pPr>
            <a:r>
              <a:rPr lang="en-US" dirty="0" smtClean="0">
                <a:solidFill>
                  <a:schemeClr val="accent3"/>
                </a:solidFill>
              </a:rPr>
              <a:t>3</a:t>
            </a:r>
            <a:r>
              <a:rPr lang="en-US" dirty="0">
                <a:solidFill>
                  <a:schemeClr val="accent3"/>
                </a:solidFill>
              </a:rPr>
              <a:t>. A term commonly assigned to a department within an organization tasked with</a:t>
            </a:r>
          </a:p>
          <a:p>
            <a:pPr marL="109728" indent="0" algn="l">
              <a:buNone/>
            </a:pPr>
            <a:r>
              <a:rPr lang="en-US" dirty="0">
                <a:solidFill>
                  <a:schemeClr val="accent3"/>
                </a:solidFill>
              </a:rPr>
              <a:t>provisioning some or all of the domains described in (2) above.</a:t>
            </a:r>
          </a:p>
          <a:p>
            <a:pPr marL="109728" indent="0" algn="l">
              <a:buNone/>
            </a:pPr>
            <a:endParaRPr lang="en-US" dirty="0" smtClean="0">
              <a:solidFill>
                <a:schemeClr val="accent3"/>
              </a:solidFill>
            </a:endParaRPr>
          </a:p>
          <a:p>
            <a:pPr marL="109728" indent="0" algn="l">
              <a:buNone/>
            </a:pPr>
            <a:r>
              <a:rPr lang="en-US" dirty="0" smtClean="0">
                <a:solidFill>
                  <a:schemeClr val="accent3"/>
                </a:solidFill>
              </a:rPr>
              <a:t>4</a:t>
            </a:r>
            <a:r>
              <a:rPr lang="en-US" dirty="0">
                <a:solidFill>
                  <a:schemeClr val="accent3"/>
                </a:solidFill>
              </a:rPr>
              <a:t>. Alternate names commonly adopted include Information Services, Information</a:t>
            </a:r>
          </a:p>
          <a:p>
            <a:pPr marL="109728" indent="0" algn="l">
              <a:buNone/>
            </a:pPr>
            <a:r>
              <a:rPr lang="en-US" dirty="0">
                <a:solidFill>
                  <a:schemeClr val="accent3"/>
                </a:solidFill>
              </a:rPr>
              <a:t>Management, et </a:t>
            </a:r>
            <a:r>
              <a:rPr lang="en-US" dirty="0" smtClean="0"/>
              <a:t>.</a:t>
            </a:r>
            <a:endParaRPr lang="ar-EG" dirty="0"/>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1627111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334000"/>
          </a:xfrm>
        </p:spPr>
        <p:txBody>
          <a:bodyPr>
            <a:normAutofit fontScale="85000" lnSpcReduction="10000"/>
          </a:bodyPr>
          <a:lstStyle/>
          <a:p>
            <a:pPr marL="109728" indent="0" algn="l" rtl="0">
              <a:buNone/>
            </a:pPr>
            <a:r>
              <a:rPr lang="en-US" b="1" dirty="0"/>
              <a:t>Abstraction</a:t>
            </a:r>
            <a:endParaRPr lang="en-US" dirty="0"/>
          </a:p>
          <a:p>
            <a:pPr marL="109728" indent="0" algn="l" rtl="0">
              <a:buNone/>
            </a:pPr>
            <a:r>
              <a:rPr lang="en-US" dirty="0">
                <a:solidFill>
                  <a:schemeClr val="accent3"/>
                </a:solidFill>
              </a:rPr>
              <a:t>The technique of providing summarized or generalized descriptions of detailed and </a:t>
            </a:r>
            <a:r>
              <a:rPr lang="en-US" dirty="0" smtClean="0">
                <a:solidFill>
                  <a:schemeClr val="accent3"/>
                </a:solidFill>
              </a:rPr>
              <a:t>complex content</a:t>
            </a:r>
            <a:r>
              <a:rPr lang="en-US" dirty="0">
                <a:solidFill>
                  <a:schemeClr val="accent3"/>
                </a:solidFill>
              </a:rPr>
              <a:t>.</a:t>
            </a:r>
          </a:p>
          <a:p>
            <a:pPr marL="109728" indent="0" algn="l" rtl="0">
              <a:buNone/>
            </a:pPr>
            <a:endParaRPr lang="en-US" b="1" dirty="0" smtClean="0"/>
          </a:p>
          <a:p>
            <a:pPr marL="109728" indent="0" algn="l" rtl="0">
              <a:buNone/>
            </a:pPr>
            <a:r>
              <a:rPr lang="en-US" b="1" dirty="0" smtClean="0"/>
              <a:t>Note</a:t>
            </a:r>
            <a:r>
              <a:rPr lang="en-US" b="1" dirty="0"/>
              <a:t>: </a:t>
            </a:r>
            <a:r>
              <a:rPr lang="en-US" dirty="0"/>
              <a:t>Abstraction, as in "level of abstraction", can also mean providing a focus for analysis that </a:t>
            </a:r>
            <a:r>
              <a:rPr lang="en-US" dirty="0" smtClean="0"/>
              <a:t>is concerned </a:t>
            </a:r>
            <a:r>
              <a:rPr lang="en-US" dirty="0"/>
              <a:t>with a consistent and common level of detail or abstraction. Abstraction in this </a:t>
            </a:r>
            <a:r>
              <a:rPr lang="en-US" dirty="0" smtClean="0"/>
              <a:t>sense is </a:t>
            </a:r>
            <a:r>
              <a:rPr lang="en-US" dirty="0"/>
              <a:t>typically used in architecture to allow a consistent level of definition and understanding to </a:t>
            </a:r>
            <a:r>
              <a:rPr lang="en-US" dirty="0" smtClean="0"/>
              <a:t>be achieved </a:t>
            </a:r>
            <a:r>
              <a:rPr lang="en-US" dirty="0"/>
              <a:t>in each area of the architecture in order to support </a:t>
            </a:r>
            <a:r>
              <a:rPr lang="en-US" dirty="0" smtClean="0"/>
              <a:t>effective communication </a:t>
            </a:r>
            <a:r>
              <a:rPr lang="en-US" dirty="0" smtClean="0"/>
              <a:t>and decision-making</a:t>
            </a:r>
            <a:r>
              <a:rPr lang="en-US" dirty="0"/>
              <a:t>. </a:t>
            </a:r>
            <a:r>
              <a:rPr lang="en-US" dirty="0" smtClean="0"/>
              <a:t>It is especially useful when dealing with large and complex architectures as it allows relevant issues to be identified before further detail is attempted.</a:t>
            </a:r>
          </a:p>
          <a:p>
            <a:pPr marL="109728" indent="0" algn="l">
              <a:buNone/>
            </a:pPr>
            <a:endParaRPr lang="ar-EG" dirty="0"/>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23017071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lgn="l">
              <a:buNone/>
            </a:pPr>
            <a:r>
              <a:rPr lang="en-US" b="1" dirty="0"/>
              <a:t>Interoperability</a:t>
            </a:r>
          </a:p>
          <a:p>
            <a:pPr marL="109728" indent="0" algn="l">
              <a:buNone/>
            </a:pPr>
            <a:r>
              <a:rPr lang="en-US" dirty="0" smtClean="0">
                <a:solidFill>
                  <a:schemeClr val="accent3"/>
                </a:solidFill>
              </a:rPr>
              <a:t>1. The </a:t>
            </a:r>
            <a:r>
              <a:rPr lang="en-US" dirty="0">
                <a:solidFill>
                  <a:schemeClr val="accent3"/>
                </a:solidFill>
              </a:rPr>
              <a:t>ability to share information and </a:t>
            </a:r>
            <a:endParaRPr lang="ar-EG" dirty="0" smtClean="0">
              <a:solidFill>
                <a:schemeClr val="accent3"/>
              </a:solidFill>
            </a:endParaRPr>
          </a:p>
          <a:p>
            <a:pPr marL="109728" indent="0" algn="l">
              <a:buNone/>
            </a:pPr>
            <a:r>
              <a:rPr lang="en-US" dirty="0" smtClean="0">
                <a:solidFill>
                  <a:schemeClr val="accent3"/>
                </a:solidFill>
              </a:rPr>
              <a:t>services</a:t>
            </a:r>
            <a:r>
              <a:rPr lang="en-US" dirty="0">
                <a:solidFill>
                  <a:schemeClr val="accent3"/>
                </a:solidFill>
              </a:rPr>
              <a:t>.</a:t>
            </a:r>
          </a:p>
          <a:p>
            <a:pPr marL="109728" indent="0" algn="l">
              <a:buNone/>
            </a:pPr>
            <a:endParaRPr lang="en-US" dirty="0" smtClean="0">
              <a:solidFill>
                <a:schemeClr val="accent3"/>
              </a:solidFill>
            </a:endParaRPr>
          </a:p>
          <a:p>
            <a:pPr marL="109728" indent="0" algn="l">
              <a:buNone/>
            </a:pPr>
            <a:r>
              <a:rPr lang="en-US" dirty="0" smtClean="0">
                <a:solidFill>
                  <a:schemeClr val="accent3"/>
                </a:solidFill>
              </a:rPr>
              <a:t>2</a:t>
            </a:r>
            <a:r>
              <a:rPr lang="en-US" dirty="0">
                <a:solidFill>
                  <a:schemeClr val="accent3"/>
                </a:solidFill>
              </a:rPr>
              <a:t>. The ability of two or more systems or components to exchange and use information.</a:t>
            </a:r>
          </a:p>
          <a:p>
            <a:pPr marL="109728" indent="0" algn="l">
              <a:buNone/>
            </a:pPr>
            <a:endParaRPr lang="en-US" dirty="0" smtClean="0">
              <a:solidFill>
                <a:schemeClr val="accent3"/>
              </a:solidFill>
            </a:endParaRPr>
          </a:p>
          <a:p>
            <a:pPr marL="109728" indent="0" algn="l">
              <a:buNone/>
            </a:pPr>
            <a:r>
              <a:rPr lang="en-US" dirty="0" smtClean="0">
                <a:solidFill>
                  <a:schemeClr val="accent3"/>
                </a:solidFill>
              </a:rPr>
              <a:t>3</a:t>
            </a:r>
            <a:r>
              <a:rPr lang="en-US" dirty="0">
                <a:solidFill>
                  <a:schemeClr val="accent3"/>
                </a:solidFill>
              </a:rPr>
              <a:t>. The ability of systems to provide and receive services from other systems and to use the</a:t>
            </a:r>
          </a:p>
          <a:p>
            <a:pPr marL="109728" indent="0" algn="l">
              <a:buNone/>
            </a:pPr>
            <a:r>
              <a:rPr lang="en-US" dirty="0">
                <a:solidFill>
                  <a:schemeClr val="accent3"/>
                </a:solidFill>
              </a:rPr>
              <a:t>services so interchanged to enable them to operate effectively together</a:t>
            </a:r>
            <a:r>
              <a:rPr lang="en-US" dirty="0"/>
              <a:t>.</a:t>
            </a:r>
            <a:endParaRPr lang="ar-EG" dirty="0"/>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36870833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lgn="l">
              <a:buNone/>
            </a:pPr>
            <a:r>
              <a:rPr lang="en-US" b="1" dirty="0"/>
              <a:t>Logical</a:t>
            </a:r>
          </a:p>
          <a:p>
            <a:pPr marL="109728" indent="0" algn="l">
              <a:buNone/>
            </a:pPr>
            <a:r>
              <a:rPr lang="en-US" dirty="0">
                <a:solidFill>
                  <a:schemeClr val="accent3"/>
                </a:solidFill>
              </a:rPr>
              <a:t>An implementation-independent definition of the architecture, often grouping related physical</a:t>
            </a:r>
          </a:p>
          <a:p>
            <a:pPr marL="109728" indent="0" algn="l">
              <a:buNone/>
            </a:pPr>
            <a:r>
              <a:rPr lang="en-US" dirty="0">
                <a:solidFill>
                  <a:schemeClr val="accent3"/>
                </a:solidFill>
              </a:rPr>
              <a:t>entities according to their purpose and structure.</a:t>
            </a:r>
          </a:p>
          <a:p>
            <a:pPr marL="109728" indent="0" algn="l">
              <a:buNone/>
            </a:pPr>
            <a:endParaRPr lang="en-US" b="1" dirty="0" smtClean="0"/>
          </a:p>
          <a:p>
            <a:pPr marL="109728" indent="0" algn="l">
              <a:buNone/>
            </a:pPr>
            <a:r>
              <a:rPr lang="en-US" b="1" dirty="0" smtClean="0"/>
              <a:t>Note</a:t>
            </a:r>
            <a:r>
              <a:rPr lang="en-US" b="1" dirty="0"/>
              <a:t>: </a:t>
            </a:r>
            <a:r>
              <a:rPr lang="en-US" dirty="0"/>
              <a:t>For example, the products from multiple infrastructure software vendors can all be logically</a:t>
            </a:r>
          </a:p>
          <a:p>
            <a:pPr marL="109728" indent="0" algn="l">
              <a:buNone/>
            </a:pPr>
            <a:r>
              <a:rPr lang="en-US" dirty="0"/>
              <a:t>grouped as Java® application server platforms.</a:t>
            </a:r>
          </a:p>
          <a:p>
            <a:pPr marL="109728" indent="0" algn="l">
              <a:buNone/>
            </a:pPr>
            <a:endParaRPr lang="en-US" b="1" dirty="0"/>
          </a:p>
          <a:p>
            <a:pPr marL="109728" indent="0" algn="l">
              <a:buNone/>
            </a:pPr>
            <a:r>
              <a:rPr lang="en-US" b="1" dirty="0" smtClean="0"/>
              <a:t>Metadata</a:t>
            </a:r>
            <a:endParaRPr lang="en-US" b="1" dirty="0"/>
          </a:p>
          <a:p>
            <a:pPr marL="109728" indent="0" algn="l">
              <a:buNone/>
            </a:pPr>
            <a:r>
              <a:rPr lang="en-US" dirty="0">
                <a:solidFill>
                  <a:schemeClr val="accent3"/>
                </a:solidFill>
              </a:rPr>
              <a:t>Data about data, of any sort in any media, that describes the characteristics of an entity.</a:t>
            </a:r>
            <a:endParaRPr lang="ar-EG" dirty="0">
              <a:solidFill>
                <a:schemeClr val="accent3"/>
              </a:solidFill>
            </a:endParaRPr>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1498648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109728" indent="0" algn="l">
              <a:buNone/>
            </a:pPr>
            <a:r>
              <a:rPr lang="en-US" b="1" dirty="0" err="1"/>
              <a:t>Metamodel</a:t>
            </a:r>
            <a:endParaRPr lang="en-US" b="1" dirty="0"/>
          </a:p>
          <a:p>
            <a:pPr marL="109728" indent="0" algn="l">
              <a:buNone/>
            </a:pPr>
            <a:r>
              <a:rPr lang="en-US" dirty="0">
                <a:solidFill>
                  <a:schemeClr val="accent3"/>
                </a:solidFill>
              </a:rPr>
              <a:t>A model that describes how and with what the architecture will be described in a structured</a:t>
            </a:r>
          </a:p>
          <a:p>
            <a:pPr marL="109728" indent="0" algn="l">
              <a:buNone/>
            </a:pPr>
            <a:r>
              <a:rPr lang="en-US" dirty="0">
                <a:solidFill>
                  <a:schemeClr val="accent3"/>
                </a:solidFill>
              </a:rPr>
              <a:t>way.</a:t>
            </a:r>
          </a:p>
          <a:p>
            <a:pPr marL="109728" indent="0" algn="l">
              <a:buNone/>
            </a:pPr>
            <a:endParaRPr lang="en-US" b="1" dirty="0"/>
          </a:p>
          <a:p>
            <a:pPr marL="109728" indent="0" algn="l">
              <a:buNone/>
            </a:pPr>
            <a:r>
              <a:rPr lang="en-US" b="1" dirty="0" smtClean="0"/>
              <a:t>Method</a:t>
            </a:r>
            <a:endParaRPr lang="en-US" b="1" dirty="0"/>
          </a:p>
          <a:p>
            <a:pPr marL="109728" indent="0" algn="l">
              <a:buNone/>
            </a:pPr>
            <a:r>
              <a:rPr lang="en-US" dirty="0">
                <a:solidFill>
                  <a:schemeClr val="accent3"/>
                </a:solidFill>
              </a:rPr>
              <a:t>A defined, repeatable approach to address a particular type of problem.</a:t>
            </a:r>
          </a:p>
          <a:p>
            <a:pPr marL="109728" indent="0" algn="l">
              <a:buNone/>
            </a:pPr>
            <a:endParaRPr lang="en-US" b="1" dirty="0"/>
          </a:p>
          <a:p>
            <a:pPr marL="109728" indent="0" algn="l">
              <a:buNone/>
            </a:pPr>
            <a:r>
              <a:rPr lang="en-US" b="1" dirty="0" smtClean="0"/>
              <a:t> </a:t>
            </a:r>
            <a:r>
              <a:rPr lang="en-US" b="1" dirty="0"/>
              <a:t>Modeling</a:t>
            </a:r>
          </a:p>
          <a:p>
            <a:pPr marL="109728" indent="0" algn="l">
              <a:buNone/>
            </a:pPr>
            <a:r>
              <a:rPr lang="en-US" dirty="0">
                <a:solidFill>
                  <a:schemeClr val="accent3"/>
                </a:solidFill>
              </a:rPr>
              <a:t>A technique through construction of models which enables a subject to be represented in a form</a:t>
            </a:r>
          </a:p>
          <a:p>
            <a:pPr marL="109728" indent="0" algn="l">
              <a:buNone/>
            </a:pPr>
            <a:r>
              <a:rPr lang="en-US" dirty="0">
                <a:solidFill>
                  <a:schemeClr val="accent3"/>
                </a:solidFill>
              </a:rPr>
              <a:t>that enables reasoning, insight, and clarity concerning the essence of the subject matter.</a:t>
            </a:r>
            <a:endParaRPr lang="ar-EG" dirty="0">
              <a:solidFill>
                <a:schemeClr val="accent3"/>
              </a:solidFill>
            </a:endParaRPr>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17462117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43272"/>
          </a:xfrm>
        </p:spPr>
        <p:txBody>
          <a:bodyPr>
            <a:normAutofit fontScale="77500" lnSpcReduction="20000"/>
          </a:bodyPr>
          <a:lstStyle/>
          <a:p>
            <a:pPr marL="109728" indent="0" algn="l">
              <a:buNone/>
            </a:pPr>
            <a:r>
              <a:rPr lang="en-US" b="1" dirty="0"/>
              <a:t>Model Kind</a:t>
            </a:r>
          </a:p>
          <a:p>
            <a:pPr marL="109728" indent="0" algn="l">
              <a:buNone/>
            </a:pPr>
            <a:r>
              <a:rPr lang="en-US" dirty="0">
                <a:solidFill>
                  <a:schemeClr val="accent3"/>
                </a:solidFill>
              </a:rPr>
              <a:t>Conventions for a type of modeling.</a:t>
            </a:r>
          </a:p>
          <a:p>
            <a:pPr marL="109728" indent="0" algn="l">
              <a:buNone/>
            </a:pPr>
            <a:r>
              <a:rPr lang="en-US" b="1" dirty="0"/>
              <a:t>Note: </a:t>
            </a:r>
            <a:r>
              <a:rPr lang="en-US" dirty="0"/>
              <a:t>An architecture viewpoint references one or more model kinds; an architecture </a:t>
            </a:r>
            <a:r>
              <a:rPr lang="en-US" dirty="0" smtClean="0"/>
              <a:t>view incorporates </a:t>
            </a:r>
            <a:r>
              <a:rPr lang="en-US" dirty="0"/>
              <a:t>one or more models.</a:t>
            </a:r>
          </a:p>
          <a:p>
            <a:pPr marL="109728" indent="0" algn="l">
              <a:buNone/>
            </a:pPr>
            <a:endParaRPr lang="en-US" b="1" dirty="0"/>
          </a:p>
          <a:p>
            <a:pPr marL="109728" indent="0" algn="l">
              <a:buNone/>
            </a:pPr>
            <a:r>
              <a:rPr lang="en-US" b="1" dirty="0" smtClean="0"/>
              <a:t>Objective</a:t>
            </a:r>
            <a:endParaRPr lang="en-US" b="1" dirty="0"/>
          </a:p>
          <a:p>
            <a:pPr marL="109728" indent="0" algn="l">
              <a:buNone/>
            </a:pPr>
            <a:r>
              <a:rPr lang="en-US" dirty="0">
                <a:solidFill>
                  <a:schemeClr val="accent3"/>
                </a:solidFill>
              </a:rPr>
              <a:t>A time-bounded milestone for an organization used to demonstrate progress towards a </a:t>
            </a:r>
            <a:r>
              <a:rPr lang="en-US" dirty="0" smtClean="0">
                <a:solidFill>
                  <a:schemeClr val="accent3"/>
                </a:solidFill>
              </a:rPr>
              <a:t>goal .</a:t>
            </a:r>
          </a:p>
          <a:p>
            <a:pPr marL="109728" indent="0" algn="l">
              <a:buNone/>
            </a:pPr>
            <a:r>
              <a:rPr lang="en-US" dirty="0" smtClean="0">
                <a:solidFill>
                  <a:schemeClr val="accent3"/>
                </a:solidFill>
              </a:rPr>
              <a:t>for example</a:t>
            </a:r>
            <a:r>
              <a:rPr lang="en-US" dirty="0">
                <a:solidFill>
                  <a:schemeClr val="accent3"/>
                </a:solidFill>
              </a:rPr>
              <a:t>, "Increase capacity utilization by 30% by the end of 2019 to support the </a:t>
            </a:r>
            <a:r>
              <a:rPr lang="en-US" dirty="0" smtClean="0">
                <a:solidFill>
                  <a:schemeClr val="accent3"/>
                </a:solidFill>
              </a:rPr>
              <a:t>planned increase </a:t>
            </a:r>
            <a:r>
              <a:rPr lang="en-US" dirty="0">
                <a:solidFill>
                  <a:schemeClr val="accent3"/>
                </a:solidFill>
              </a:rPr>
              <a:t>in market share".</a:t>
            </a:r>
          </a:p>
          <a:p>
            <a:pPr marL="109728" indent="0" algn="l">
              <a:buNone/>
            </a:pPr>
            <a:endParaRPr lang="en-US" b="1" dirty="0" smtClean="0"/>
          </a:p>
          <a:p>
            <a:pPr marL="109728" indent="0" algn="l">
              <a:buNone/>
            </a:pPr>
            <a:r>
              <a:rPr lang="en-US" b="1" dirty="0" smtClean="0"/>
              <a:t>Organization </a:t>
            </a:r>
            <a:r>
              <a:rPr lang="en-US" b="1" dirty="0"/>
              <a:t>Map</a:t>
            </a:r>
          </a:p>
          <a:p>
            <a:pPr marL="109728" indent="0" algn="l">
              <a:buNone/>
            </a:pPr>
            <a:r>
              <a:rPr lang="en-US" dirty="0">
                <a:solidFill>
                  <a:schemeClr val="accent3"/>
                </a:solidFill>
              </a:rPr>
              <a:t>An articulation of the relationships between the primary entities that make up the enterprise, its</a:t>
            </a:r>
          </a:p>
          <a:p>
            <a:pPr marL="109728" indent="0" algn="l">
              <a:buNone/>
            </a:pPr>
            <a:r>
              <a:rPr lang="en-US" dirty="0">
                <a:solidFill>
                  <a:schemeClr val="accent3"/>
                </a:solidFill>
              </a:rPr>
              <a:t>partners, and stakeholders</a:t>
            </a:r>
            <a:r>
              <a:rPr lang="en-US" dirty="0"/>
              <a:t>.</a:t>
            </a:r>
            <a:endParaRPr lang="ar-EG" dirty="0"/>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130235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109728" indent="0" algn="l">
              <a:buNone/>
            </a:pPr>
            <a:r>
              <a:rPr lang="en-US" b="1" dirty="0"/>
              <a:t>Pattern</a:t>
            </a:r>
          </a:p>
          <a:p>
            <a:pPr marL="109728" indent="0" algn="l">
              <a:buNone/>
            </a:pPr>
            <a:r>
              <a:rPr lang="en-US" dirty="0">
                <a:solidFill>
                  <a:schemeClr val="accent3"/>
                </a:solidFill>
              </a:rPr>
              <a:t>A technique for putting building blocks into context; for example, to describe a re-usable</a:t>
            </a:r>
          </a:p>
          <a:p>
            <a:pPr marL="109728" indent="0" algn="l">
              <a:buNone/>
            </a:pPr>
            <a:r>
              <a:rPr lang="en-US" dirty="0">
                <a:solidFill>
                  <a:schemeClr val="accent3"/>
                </a:solidFill>
              </a:rPr>
              <a:t>solution to a problem.</a:t>
            </a:r>
          </a:p>
          <a:p>
            <a:pPr marL="109728" indent="0" algn="l">
              <a:buNone/>
            </a:pPr>
            <a:endParaRPr lang="en-US" b="1" dirty="0" smtClean="0"/>
          </a:p>
          <a:p>
            <a:pPr marL="109728" indent="0" algn="l">
              <a:buNone/>
            </a:pPr>
            <a:r>
              <a:rPr lang="en-US" b="1" dirty="0" smtClean="0"/>
              <a:t>Note</a:t>
            </a:r>
            <a:r>
              <a:rPr lang="en-US" b="1" dirty="0"/>
              <a:t>: </a:t>
            </a:r>
            <a:r>
              <a:rPr lang="en-US" dirty="0"/>
              <a:t>Building blocks are what you use: (architecture) patterns can tell you how you use them, when,</a:t>
            </a:r>
          </a:p>
          <a:p>
            <a:pPr marL="109728" indent="0" algn="l">
              <a:buNone/>
            </a:pPr>
            <a:r>
              <a:rPr lang="en-US" dirty="0"/>
              <a:t>why, and what trade-offs you have to make in doing </a:t>
            </a:r>
            <a:r>
              <a:rPr lang="en-US" dirty="0" smtClean="0"/>
              <a:t>so. See </a:t>
            </a:r>
            <a:r>
              <a:rPr lang="en-US" dirty="0"/>
              <a:t>also Section 3.23.</a:t>
            </a:r>
          </a:p>
          <a:p>
            <a:pPr marL="109728" indent="0" algn="l">
              <a:buNone/>
            </a:pPr>
            <a:endParaRPr lang="en-US" b="1" dirty="0"/>
          </a:p>
          <a:p>
            <a:pPr marL="109728" indent="0" algn="l">
              <a:buNone/>
            </a:pPr>
            <a:r>
              <a:rPr lang="en-US" b="1" dirty="0" smtClean="0"/>
              <a:t>Physical</a:t>
            </a:r>
            <a:endParaRPr lang="en-US" b="1" dirty="0"/>
          </a:p>
          <a:p>
            <a:pPr marL="109728" indent="0" algn="l">
              <a:buNone/>
            </a:pPr>
            <a:r>
              <a:rPr lang="en-US" dirty="0">
                <a:solidFill>
                  <a:schemeClr val="accent3"/>
                </a:solidFill>
              </a:rPr>
              <a:t>A description of a real-world entity. Physical elements in an Enterprise Architecture may still be</a:t>
            </a:r>
          </a:p>
          <a:p>
            <a:pPr marL="109728" indent="0" algn="l">
              <a:buNone/>
            </a:pPr>
            <a:r>
              <a:rPr lang="en-US" dirty="0">
                <a:solidFill>
                  <a:schemeClr val="accent3"/>
                </a:solidFill>
              </a:rPr>
              <a:t>considerably abstracted from Solution Architecture, design, or implementation views.</a:t>
            </a:r>
            <a:endParaRPr lang="ar-EG" dirty="0">
              <a:solidFill>
                <a:schemeClr val="accent3"/>
              </a:solidFill>
            </a:endParaRPr>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2747067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48072"/>
          </a:xfrm>
        </p:spPr>
        <p:txBody>
          <a:bodyPr>
            <a:normAutofit fontScale="70000" lnSpcReduction="20000"/>
          </a:bodyPr>
          <a:lstStyle/>
          <a:p>
            <a:pPr marL="109728" indent="0" algn="l">
              <a:buNone/>
            </a:pPr>
            <a:r>
              <a:rPr lang="en-US" b="1" dirty="0"/>
              <a:t>Principle</a:t>
            </a:r>
          </a:p>
          <a:p>
            <a:pPr marL="109728" indent="0" algn="l">
              <a:buNone/>
            </a:pPr>
            <a:r>
              <a:rPr lang="en-US" dirty="0"/>
              <a:t>See Section 3.16.</a:t>
            </a:r>
          </a:p>
          <a:p>
            <a:pPr marL="109728" indent="0" algn="l">
              <a:buNone/>
            </a:pPr>
            <a:endParaRPr lang="en-US" b="1" dirty="0"/>
          </a:p>
          <a:p>
            <a:pPr marL="109728" indent="0" algn="l">
              <a:buNone/>
            </a:pPr>
            <a:r>
              <a:rPr lang="en-US" b="1" dirty="0" smtClean="0"/>
              <a:t>Reference </a:t>
            </a:r>
            <a:r>
              <a:rPr lang="en-US" b="1" dirty="0"/>
              <a:t>Model (RM)</a:t>
            </a:r>
          </a:p>
          <a:p>
            <a:pPr marL="109728" indent="0" algn="l">
              <a:buNone/>
            </a:pPr>
            <a:r>
              <a:rPr lang="en-US" dirty="0">
                <a:solidFill>
                  <a:schemeClr val="accent3"/>
                </a:solidFill>
              </a:rPr>
              <a:t>An abstract framework for understanding significant relationships among the entities of [</a:t>
            </a:r>
            <a:r>
              <a:rPr lang="en-US" dirty="0" smtClean="0">
                <a:solidFill>
                  <a:schemeClr val="accent3"/>
                </a:solidFill>
              </a:rPr>
              <a:t>an] environment</a:t>
            </a:r>
            <a:r>
              <a:rPr lang="en-US" dirty="0">
                <a:solidFill>
                  <a:schemeClr val="accent3"/>
                </a:solidFill>
              </a:rPr>
              <a:t>, and for the development of consistent standards or specifications supporting that</a:t>
            </a:r>
          </a:p>
          <a:p>
            <a:pPr marL="109728" indent="0" algn="l">
              <a:buNone/>
            </a:pPr>
            <a:r>
              <a:rPr lang="en-US" dirty="0">
                <a:solidFill>
                  <a:schemeClr val="accent3"/>
                </a:solidFill>
              </a:rPr>
              <a:t>environment</a:t>
            </a:r>
            <a:r>
              <a:rPr lang="en-US" dirty="0"/>
              <a:t>.</a:t>
            </a:r>
          </a:p>
          <a:p>
            <a:pPr marL="109728" indent="0" algn="l">
              <a:buNone/>
            </a:pPr>
            <a:endParaRPr lang="en-US" b="1" dirty="0" smtClean="0"/>
          </a:p>
          <a:p>
            <a:pPr marL="109728" indent="0" algn="l">
              <a:buNone/>
            </a:pPr>
            <a:r>
              <a:rPr lang="en-US" b="1" dirty="0" smtClean="0"/>
              <a:t>Note</a:t>
            </a:r>
            <a:r>
              <a:rPr lang="en-US" b="1" dirty="0"/>
              <a:t>: </a:t>
            </a:r>
            <a:r>
              <a:rPr lang="en-US" dirty="0"/>
              <a:t>A reference model is based on a small number of unifying concepts and may be used as a </a:t>
            </a:r>
            <a:r>
              <a:rPr lang="en-US" dirty="0" smtClean="0"/>
              <a:t>basis for </a:t>
            </a:r>
            <a:r>
              <a:rPr lang="en-US" dirty="0"/>
              <a:t>education and explaining standards to a non-specialist. A reference model is not directly</a:t>
            </a:r>
          </a:p>
          <a:p>
            <a:pPr marL="109728" indent="0" algn="l">
              <a:buNone/>
            </a:pPr>
            <a:r>
              <a:rPr lang="en-US" dirty="0"/>
              <a:t>tied to any standards, technologies, or other concrete implementation details, but it does seek to</a:t>
            </a:r>
          </a:p>
          <a:p>
            <a:pPr marL="109728" indent="0" algn="l">
              <a:buNone/>
            </a:pPr>
            <a:r>
              <a:rPr lang="en-US" dirty="0"/>
              <a:t>provide common semantics that can be used unambiguously across and between </a:t>
            </a:r>
            <a:r>
              <a:rPr lang="en-US" dirty="0" smtClean="0"/>
              <a:t>different implementations.</a:t>
            </a:r>
            <a:endParaRPr lang="ar-EG" dirty="0"/>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18848986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lgn="l">
              <a:buNone/>
            </a:pPr>
            <a:r>
              <a:rPr lang="en-US" b="1" dirty="0"/>
              <a:t>Repository</a:t>
            </a:r>
          </a:p>
          <a:p>
            <a:pPr marL="109728" indent="0" algn="l">
              <a:buNone/>
            </a:pPr>
            <a:r>
              <a:rPr lang="en-US" dirty="0">
                <a:solidFill>
                  <a:schemeClr val="accent3"/>
                </a:solidFill>
              </a:rPr>
              <a:t>A system that manages all of the data of an enterprise, including data and process models and</a:t>
            </a:r>
          </a:p>
          <a:p>
            <a:pPr marL="109728" indent="0" algn="l">
              <a:buNone/>
            </a:pPr>
            <a:r>
              <a:rPr lang="en-US" dirty="0">
                <a:solidFill>
                  <a:schemeClr val="accent3"/>
                </a:solidFill>
              </a:rPr>
              <a:t>other enterprise information.</a:t>
            </a:r>
          </a:p>
          <a:p>
            <a:pPr marL="109728" indent="0" algn="l">
              <a:buNone/>
            </a:pPr>
            <a:endParaRPr lang="en-US" b="1" dirty="0" smtClean="0"/>
          </a:p>
          <a:p>
            <a:pPr marL="109728" indent="0" algn="l">
              <a:buNone/>
            </a:pPr>
            <a:r>
              <a:rPr lang="en-US" b="1" dirty="0" smtClean="0"/>
              <a:t>Note</a:t>
            </a:r>
            <a:r>
              <a:rPr lang="en-US" b="1" dirty="0"/>
              <a:t>: </a:t>
            </a:r>
            <a:r>
              <a:rPr lang="en-US" dirty="0"/>
              <a:t>The data in a repository is much more extensive than that in a data dictionary, which </a:t>
            </a:r>
            <a:r>
              <a:rPr lang="en-US" dirty="0" smtClean="0"/>
              <a:t>generally defines </a:t>
            </a:r>
            <a:r>
              <a:rPr lang="en-US" dirty="0"/>
              <a:t>only the data making up a database.</a:t>
            </a:r>
          </a:p>
          <a:p>
            <a:pPr marL="109728" indent="0" algn="l">
              <a:buNone/>
            </a:pPr>
            <a:endParaRPr lang="en-US" b="1" dirty="0"/>
          </a:p>
          <a:p>
            <a:pPr marL="109728" indent="0" algn="l">
              <a:buNone/>
            </a:pPr>
            <a:r>
              <a:rPr lang="en-US" b="1" dirty="0" smtClean="0"/>
              <a:t> </a:t>
            </a:r>
            <a:r>
              <a:rPr lang="en-US" b="1" dirty="0"/>
              <a:t>Requirement</a:t>
            </a:r>
          </a:p>
          <a:p>
            <a:pPr marL="109728" indent="0" algn="l">
              <a:buNone/>
            </a:pPr>
            <a:r>
              <a:rPr lang="en-US" dirty="0">
                <a:solidFill>
                  <a:schemeClr val="accent3"/>
                </a:solidFill>
              </a:rPr>
              <a:t>A statement of need that must be met by a particular architecture or work package.</a:t>
            </a:r>
            <a:endParaRPr lang="ar-EG" dirty="0">
              <a:solidFill>
                <a:schemeClr val="accent3"/>
              </a:solidFill>
            </a:endParaRPr>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1746783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19472"/>
          </a:xfrm>
        </p:spPr>
        <p:txBody>
          <a:bodyPr>
            <a:normAutofit fontScale="85000" lnSpcReduction="20000"/>
          </a:bodyPr>
          <a:lstStyle/>
          <a:p>
            <a:pPr marL="109728" indent="0" algn="l">
              <a:buNone/>
            </a:pPr>
            <a:r>
              <a:rPr lang="en-US" b="1" dirty="0"/>
              <a:t>Roadmap</a:t>
            </a:r>
          </a:p>
          <a:p>
            <a:pPr marL="109728" indent="0" algn="l">
              <a:buNone/>
            </a:pPr>
            <a:r>
              <a:rPr lang="en-US" dirty="0">
                <a:solidFill>
                  <a:schemeClr val="accent3"/>
                </a:solidFill>
              </a:rPr>
              <a:t>An abstracted plan for business or technology change, typically operating across </a:t>
            </a:r>
            <a:r>
              <a:rPr lang="en-US" dirty="0" smtClean="0">
                <a:solidFill>
                  <a:schemeClr val="accent3"/>
                </a:solidFill>
              </a:rPr>
              <a:t>multiple</a:t>
            </a:r>
            <a:r>
              <a:rPr lang="en-US" dirty="0">
                <a:solidFill>
                  <a:schemeClr val="accent3"/>
                </a:solidFill>
              </a:rPr>
              <a:t> </a:t>
            </a:r>
            <a:r>
              <a:rPr lang="en-US" dirty="0" smtClean="0">
                <a:solidFill>
                  <a:schemeClr val="accent3"/>
                </a:solidFill>
              </a:rPr>
              <a:t>disciplines </a:t>
            </a:r>
            <a:r>
              <a:rPr lang="en-US" dirty="0">
                <a:solidFill>
                  <a:schemeClr val="accent3"/>
                </a:solidFill>
              </a:rPr>
              <a:t>over multiple years. Normally used in the phrases Technology </a:t>
            </a:r>
            <a:r>
              <a:rPr lang="en-US" dirty="0" smtClean="0">
                <a:solidFill>
                  <a:schemeClr val="accent3"/>
                </a:solidFill>
              </a:rPr>
              <a:t>Roadmap, Architecture </a:t>
            </a:r>
            <a:r>
              <a:rPr lang="en-US" dirty="0">
                <a:solidFill>
                  <a:schemeClr val="accent3"/>
                </a:solidFill>
              </a:rPr>
              <a:t>Roadmap, etc</a:t>
            </a:r>
            <a:r>
              <a:rPr lang="en-US" dirty="0"/>
              <a:t>.</a:t>
            </a:r>
          </a:p>
          <a:p>
            <a:pPr marL="109728" indent="0" algn="l">
              <a:buNone/>
            </a:pPr>
            <a:endParaRPr lang="en-US" b="1" dirty="0"/>
          </a:p>
          <a:p>
            <a:pPr marL="109728" indent="0" algn="l">
              <a:buNone/>
            </a:pPr>
            <a:r>
              <a:rPr lang="en-US" b="1" dirty="0" smtClean="0"/>
              <a:t>Role</a:t>
            </a:r>
            <a:endParaRPr lang="en-US" b="1" dirty="0"/>
          </a:p>
          <a:p>
            <a:pPr marL="109728" indent="0" algn="l">
              <a:buNone/>
            </a:pPr>
            <a:r>
              <a:rPr lang="en-US" dirty="0">
                <a:solidFill>
                  <a:schemeClr val="accent3"/>
                </a:solidFill>
              </a:rPr>
              <a:t>1. The usual or expected function of an actor, or the part somebody or something plays in a</a:t>
            </a:r>
          </a:p>
          <a:p>
            <a:pPr marL="109728" indent="0" algn="l">
              <a:buNone/>
            </a:pPr>
            <a:r>
              <a:rPr lang="en-US" dirty="0">
                <a:solidFill>
                  <a:schemeClr val="accent3"/>
                </a:solidFill>
              </a:rPr>
              <a:t>particular action or event. An actor may have a number of roles.</a:t>
            </a:r>
          </a:p>
          <a:p>
            <a:pPr marL="109728" indent="0" algn="l">
              <a:buNone/>
            </a:pPr>
            <a:r>
              <a:rPr lang="en-US" dirty="0">
                <a:solidFill>
                  <a:schemeClr val="accent3"/>
                </a:solidFill>
              </a:rPr>
              <a:t>2. The part an individual plays in an organization and the contribution they make through</a:t>
            </a:r>
          </a:p>
          <a:p>
            <a:pPr marL="109728" indent="0" algn="l">
              <a:buNone/>
            </a:pPr>
            <a:r>
              <a:rPr lang="en-US" dirty="0">
                <a:solidFill>
                  <a:schemeClr val="accent3"/>
                </a:solidFill>
              </a:rPr>
              <a:t>the application of their skills, knowledge, experience, and </a:t>
            </a:r>
            <a:r>
              <a:rPr lang="en-US" dirty="0" smtClean="0">
                <a:solidFill>
                  <a:schemeClr val="accent3"/>
                </a:solidFill>
              </a:rPr>
              <a:t>abilities. </a:t>
            </a:r>
            <a:r>
              <a:rPr lang="en-US" dirty="0" smtClean="0"/>
              <a:t>See </a:t>
            </a:r>
            <a:r>
              <a:rPr lang="en-US" dirty="0"/>
              <a:t>also Section 3.2.</a:t>
            </a:r>
            <a:endParaRPr lang="ar-EG" dirty="0"/>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36029701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l">
              <a:buNone/>
            </a:pPr>
            <a:r>
              <a:rPr lang="en-US" b="1" dirty="0"/>
              <a:t>Segment Architecture</a:t>
            </a:r>
          </a:p>
          <a:p>
            <a:pPr marL="109728" indent="0" algn="l">
              <a:buNone/>
            </a:pPr>
            <a:r>
              <a:rPr lang="en-US" dirty="0">
                <a:solidFill>
                  <a:schemeClr val="accent3"/>
                </a:solidFill>
              </a:rPr>
              <a:t>A detailed, formal description of areas within an enterprise, used at the program or portfolio</a:t>
            </a:r>
          </a:p>
          <a:p>
            <a:pPr marL="109728" indent="0" algn="l">
              <a:buNone/>
            </a:pPr>
            <a:r>
              <a:rPr lang="en-US" dirty="0">
                <a:solidFill>
                  <a:schemeClr val="accent3"/>
                </a:solidFill>
              </a:rPr>
              <a:t>level to organize and align change activity</a:t>
            </a:r>
            <a:r>
              <a:rPr lang="en-US" dirty="0" smtClean="0">
                <a:solidFill>
                  <a:schemeClr val="accent3"/>
                </a:solidFill>
              </a:rPr>
              <a:t>.</a:t>
            </a:r>
            <a:endParaRPr lang="ar-EG" dirty="0" smtClean="0">
              <a:solidFill>
                <a:schemeClr val="accent3"/>
              </a:solidFill>
            </a:endParaRPr>
          </a:p>
          <a:p>
            <a:pPr marL="109728" indent="0" algn="l">
              <a:buNone/>
            </a:pPr>
            <a:r>
              <a:rPr lang="en-US" dirty="0" smtClean="0"/>
              <a:t>See </a:t>
            </a:r>
            <a:r>
              <a:rPr lang="en-US" dirty="0"/>
              <a:t>also Section 3.74</a:t>
            </a:r>
            <a:r>
              <a:rPr lang="en-US" dirty="0" smtClean="0"/>
              <a:t>.</a:t>
            </a:r>
          </a:p>
          <a:p>
            <a:pPr marL="109728" indent="0" algn="l">
              <a:buNone/>
            </a:pPr>
            <a:endParaRPr lang="en-US" b="1" dirty="0" smtClean="0"/>
          </a:p>
          <a:p>
            <a:pPr marL="109728" indent="0" algn="l">
              <a:buNone/>
            </a:pPr>
            <a:r>
              <a:rPr lang="en-US" b="1" dirty="0" smtClean="0"/>
              <a:t>Service </a:t>
            </a:r>
            <a:r>
              <a:rPr lang="en-US" b="1" dirty="0"/>
              <a:t>Orientation</a:t>
            </a:r>
          </a:p>
          <a:p>
            <a:pPr marL="109728" indent="0" algn="l">
              <a:buNone/>
            </a:pPr>
            <a:r>
              <a:rPr lang="en-US" dirty="0">
                <a:solidFill>
                  <a:schemeClr val="accent3"/>
                </a:solidFill>
              </a:rPr>
              <a:t>Viewing an enterprise, system, or building block in terms of services provided and </a:t>
            </a:r>
            <a:r>
              <a:rPr lang="en-US" dirty="0" smtClean="0">
                <a:solidFill>
                  <a:schemeClr val="accent3"/>
                </a:solidFill>
              </a:rPr>
              <a:t>consumed. </a:t>
            </a:r>
            <a:r>
              <a:rPr lang="en-US" dirty="0" smtClean="0"/>
              <a:t>See </a:t>
            </a:r>
            <a:r>
              <a:rPr lang="en-US" dirty="0"/>
              <a:t>also Section 3.67.</a:t>
            </a:r>
            <a:endParaRPr lang="ar-EG" dirty="0"/>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18172919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224272"/>
          </a:xfrm>
        </p:spPr>
        <p:txBody>
          <a:bodyPr>
            <a:normAutofit fontScale="70000" lnSpcReduction="20000"/>
          </a:bodyPr>
          <a:lstStyle/>
          <a:p>
            <a:pPr marL="109728" indent="0" algn="l">
              <a:buNone/>
            </a:pPr>
            <a:r>
              <a:rPr lang="en-US" b="1" dirty="0"/>
              <a:t>Service</a:t>
            </a:r>
          </a:p>
          <a:p>
            <a:pPr marL="109728" indent="0" algn="l">
              <a:buNone/>
            </a:pPr>
            <a:r>
              <a:rPr lang="en-US" dirty="0">
                <a:solidFill>
                  <a:schemeClr val="accent3"/>
                </a:solidFill>
              </a:rPr>
              <a:t>1. A repeatable activity; a discrete behavior that a building block may be requested </a:t>
            </a:r>
            <a:r>
              <a:rPr lang="en-US" dirty="0" smtClean="0">
                <a:solidFill>
                  <a:schemeClr val="accent3"/>
                </a:solidFill>
              </a:rPr>
              <a:t>or otherwise </a:t>
            </a:r>
            <a:r>
              <a:rPr lang="en-US" dirty="0">
                <a:solidFill>
                  <a:schemeClr val="accent3"/>
                </a:solidFill>
              </a:rPr>
              <a:t>triggered to perform.</a:t>
            </a:r>
          </a:p>
          <a:p>
            <a:pPr marL="109728" indent="0" algn="l">
              <a:buNone/>
            </a:pPr>
            <a:endParaRPr lang="en-US" b="1" dirty="0" smtClean="0"/>
          </a:p>
          <a:p>
            <a:pPr marL="109728" indent="0" algn="l">
              <a:buNone/>
            </a:pPr>
            <a:r>
              <a:rPr lang="en-US" b="1" dirty="0" smtClean="0"/>
              <a:t>Note</a:t>
            </a:r>
            <a:r>
              <a:rPr lang="en-US" b="1" dirty="0"/>
              <a:t>: </a:t>
            </a:r>
            <a:r>
              <a:rPr lang="en-US" dirty="0"/>
              <a:t>Examples include check customer credit, provide weather data, and consolidate </a:t>
            </a:r>
            <a:r>
              <a:rPr lang="en-US" dirty="0" smtClean="0"/>
              <a:t>drilling reports</a:t>
            </a:r>
            <a:r>
              <a:rPr lang="en-US" dirty="0"/>
              <a:t>. It serves a client or customer by delivering an output or changing system state.</a:t>
            </a:r>
          </a:p>
          <a:p>
            <a:pPr marL="109728" indent="0" algn="l">
              <a:buNone/>
            </a:pPr>
            <a:r>
              <a:rPr lang="en-US" dirty="0"/>
              <a:t>It can be defined in a logical service contract that defines input and output flows </a:t>
            </a:r>
            <a:r>
              <a:rPr lang="en-US" dirty="0" smtClean="0"/>
              <a:t>and/or state </a:t>
            </a:r>
            <a:r>
              <a:rPr lang="en-US" dirty="0"/>
              <a:t>changes. It encapsulates any building block that processes the input and </a:t>
            </a:r>
            <a:r>
              <a:rPr lang="en-US" dirty="0" smtClean="0"/>
              <a:t>output flows</a:t>
            </a:r>
            <a:r>
              <a:rPr lang="en-US" dirty="0"/>
              <a:t>. It may be one of several services in a service portfolio or Service-Level Agreement</a:t>
            </a:r>
          </a:p>
          <a:p>
            <a:pPr marL="109728" indent="0" algn="l">
              <a:buNone/>
            </a:pPr>
            <a:r>
              <a:rPr lang="en-US" dirty="0"/>
              <a:t>(SLA). It may be invoked via an interface. It can be coarse-grained (build a house) </a:t>
            </a:r>
            <a:r>
              <a:rPr lang="en-US" dirty="0" smtClean="0"/>
              <a:t>or fine-grained </a:t>
            </a:r>
            <a:r>
              <a:rPr lang="en-US" dirty="0"/>
              <a:t>(retrieve an address).</a:t>
            </a:r>
          </a:p>
          <a:p>
            <a:pPr marL="109728" indent="0" algn="l">
              <a:buNone/>
            </a:pPr>
            <a:endParaRPr lang="en-US" dirty="0" smtClean="0"/>
          </a:p>
          <a:p>
            <a:pPr marL="109728" indent="0" algn="l">
              <a:buNone/>
            </a:pPr>
            <a:r>
              <a:rPr lang="en-US" dirty="0" smtClean="0">
                <a:solidFill>
                  <a:schemeClr val="accent3"/>
                </a:solidFill>
              </a:rPr>
              <a:t>2</a:t>
            </a:r>
            <a:r>
              <a:rPr lang="en-US" dirty="0">
                <a:solidFill>
                  <a:schemeClr val="accent3"/>
                </a:solidFill>
              </a:rPr>
              <a:t>. An element of behavior that provides specific functionality in response to requests from</a:t>
            </a:r>
          </a:p>
          <a:p>
            <a:pPr marL="109728" indent="0" algn="l">
              <a:buNone/>
            </a:pPr>
            <a:r>
              <a:rPr lang="en-US" dirty="0">
                <a:solidFill>
                  <a:schemeClr val="accent3"/>
                </a:solidFill>
              </a:rPr>
              <a:t>actors or other services.</a:t>
            </a:r>
            <a:endParaRPr lang="ar-EG" dirty="0">
              <a:solidFill>
                <a:schemeClr val="accent3"/>
              </a:solidFill>
            </a:endParaRPr>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1908445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67072"/>
          </a:xfrm>
        </p:spPr>
        <p:txBody>
          <a:bodyPr>
            <a:normAutofit lnSpcReduction="10000"/>
          </a:bodyPr>
          <a:lstStyle/>
          <a:p>
            <a:pPr marL="109728" indent="0" algn="l" rtl="0">
              <a:buNone/>
            </a:pPr>
            <a:r>
              <a:rPr lang="en-US" b="1" dirty="0"/>
              <a:t>Actor</a:t>
            </a:r>
            <a:endParaRPr lang="en-US" dirty="0"/>
          </a:p>
          <a:p>
            <a:pPr marL="109728" indent="0" algn="l" rtl="0">
              <a:buNone/>
            </a:pPr>
            <a:r>
              <a:rPr lang="en-US" dirty="0">
                <a:solidFill>
                  <a:schemeClr val="accent3"/>
                </a:solidFill>
              </a:rPr>
              <a:t>A person, organization, or system that has one or more roles that initiates or interacts </a:t>
            </a:r>
            <a:r>
              <a:rPr lang="en-US" dirty="0" smtClean="0">
                <a:solidFill>
                  <a:schemeClr val="accent3"/>
                </a:solidFill>
              </a:rPr>
              <a:t>with activities</a:t>
            </a:r>
            <a:r>
              <a:rPr lang="en-US" dirty="0">
                <a:solidFill>
                  <a:schemeClr val="accent3"/>
                </a:solidFill>
              </a:rPr>
              <a:t>; for example, a sales representative who travels to visit customers. Actors may be</a:t>
            </a:r>
          </a:p>
          <a:p>
            <a:pPr marL="109728" indent="0" algn="l" rtl="0">
              <a:buNone/>
            </a:pPr>
            <a:r>
              <a:rPr lang="en-US" dirty="0">
                <a:solidFill>
                  <a:schemeClr val="accent3"/>
                </a:solidFill>
              </a:rPr>
              <a:t>internal or external to an organization</a:t>
            </a:r>
            <a:r>
              <a:rPr lang="en-US" dirty="0" smtClean="0">
                <a:solidFill>
                  <a:schemeClr val="accent3"/>
                </a:solidFill>
              </a:rPr>
              <a:t>.</a:t>
            </a:r>
          </a:p>
          <a:p>
            <a:pPr marL="109728" indent="0" algn="l" rtl="0">
              <a:buNone/>
            </a:pPr>
            <a:endParaRPr lang="en-US" dirty="0"/>
          </a:p>
          <a:p>
            <a:pPr marL="109728" indent="0" algn="l" rtl="0">
              <a:buNone/>
            </a:pPr>
            <a:r>
              <a:rPr lang="en-US" b="1" dirty="0"/>
              <a:t>Note: </a:t>
            </a:r>
            <a:r>
              <a:rPr lang="en-US" dirty="0"/>
              <a:t>In the automotive industry, an original equipment manufacturer would be considered an </a:t>
            </a:r>
            <a:r>
              <a:rPr lang="en-US" dirty="0" smtClean="0"/>
              <a:t>actor by </a:t>
            </a:r>
            <a:r>
              <a:rPr lang="en-US" dirty="0"/>
              <a:t>an automotive dealership that interacts with its supply chain activities.</a:t>
            </a:r>
          </a:p>
          <a:p>
            <a:pPr marL="109728" indent="0" algn="l">
              <a:buNone/>
            </a:pPr>
            <a:endParaRPr lang="ar-EG" dirty="0"/>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42176356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229600" cy="5257800"/>
          </a:xfrm>
        </p:spPr>
        <p:txBody>
          <a:bodyPr>
            <a:normAutofit fontScale="77500" lnSpcReduction="20000"/>
          </a:bodyPr>
          <a:lstStyle/>
          <a:p>
            <a:pPr marL="109728" indent="0" algn="l">
              <a:buNone/>
            </a:pPr>
            <a:r>
              <a:rPr lang="en-US" b="1" dirty="0" smtClean="0"/>
              <a:t>Service-Oriented Architecture (SOA)</a:t>
            </a:r>
          </a:p>
          <a:p>
            <a:pPr marL="109728" indent="0" algn="l">
              <a:buNone/>
            </a:pPr>
            <a:r>
              <a:rPr lang="en-US" dirty="0" smtClean="0">
                <a:solidFill>
                  <a:schemeClr val="accent3"/>
                </a:solidFill>
              </a:rPr>
              <a:t>An architectural style that supports service orientation.</a:t>
            </a:r>
          </a:p>
          <a:p>
            <a:pPr marL="109728" indent="0" algn="l">
              <a:buNone/>
            </a:pPr>
            <a:r>
              <a:rPr lang="en-US" dirty="0" smtClean="0"/>
              <a:t>See also Section 3.6 and Section 3.66.</a:t>
            </a:r>
          </a:p>
          <a:p>
            <a:pPr marL="109728" indent="0" algn="l">
              <a:buNone/>
            </a:pPr>
            <a:endParaRPr lang="en-US" b="1" dirty="0" smtClean="0"/>
          </a:p>
          <a:p>
            <a:pPr marL="109728" indent="0" algn="l">
              <a:buNone/>
            </a:pPr>
            <a:r>
              <a:rPr lang="en-US" b="1" dirty="0" smtClean="0"/>
              <a:t>Service Portfolio</a:t>
            </a:r>
          </a:p>
          <a:p>
            <a:pPr marL="109728" indent="0" algn="l">
              <a:buNone/>
            </a:pPr>
            <a:r>
              <a:rPr lang="en-US" dirty="0" smtClean="0">
                <a:solidFill>
                  <a:schemeClr val="accent3"/>
                </a:solidFill>
              </a:rPr>
              <a:t>A collection of services, potentially an interface definition</a:t>
            </a:r>
            <a:r>
              <a:rPr lang="en-US" dirty="0" smtClean="0"/>
              <a:t>.</a:t>
            </a:r>
          </a:p>
          <a:p>
            <a:pPr marL="109728" indent="0" algn="l">
              <a:buNone/>
            </a:pPr>
            <a:r>
              <a:rPr lang="en-US" b="1" dirty="0" smtClean="0"/>
              <a:t>Note: </a:t>
            </a:r>
            <a:r>
              <a:rPr lang="en-US" dirty="0" smtClean="0"/>
              <a:t>It is used in the TOGAF framework to define the requirement for a building block or system.</a:t>
            </a:r>
          </a:p>
          <a:p>
            <a:pPr marL="109728" indent="0" algn="l">
              <a:buNone/>
            </a:pPr>
            <a:endParaRPr lang="en-US" b="1" dirty="0" smtClean="0"/>
          </a:p>
          <a:p>
            <a:pPr marL="109728" indent="0" algn="l">
              <a:buNone/>
            </a:pPr>
            <a:r>
              <a:rPr lang="en-US" b="1" dirty="0" smtClean="0"/>
              <a:t>Solution Architecture</a:t>
            </a:r>
          </a:p>
          <a:p>
            <a:pPr marL="109728" indent="0" algn="l">
              <a:buNone/>
            </a:pPr>
            <a:r>
              <a:rPr lang="en-US" dirty="0" smtClean="0">
                <a:solidFill>
                  <a:schemeClr val="accent3"/>
                </a:solidFill>
              </a:rPr>
              <a:t>A description of a discrete and focused business operation or activity and how IS/IT supports that operation.</a:t>
            </a:r>
          </a:p>
          <a:p>
            <a:pPr marL="109728" indent="0" algn="l">
              <a:buNone/>
            </a:pPr>
            <a:r>
              <a:rPr lang="en-US" b="1" dirty="0" smtClean="0"/>
              <a:t>Note: </a:t>
            </a:r>
            <a:r>
              <a:rPr lang="en-US" dirty="0" smtClean="0"/>
              <a:t>A Solution Architecture typically applies to a single project or project release, assisting in the translation of requirements into a solution vision, high-level business and/or IT system specifications, and a portfolio of implementation tasks</a:t>
            </a:r>
            <a:endParaRPr lang="ar-EG" dirty="0"/>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42565804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19472"/>
          </a:xfrm>
        </p:spPr>
        <p:txBody>
          <a:bodyPr>
            <a:normAutofit fontScale="85000" lnSpcReduction="20000"/>
          </a:bodyPr>
          <a:lstStyle/>
          <a:p>
            <a:pPr marL="109728" indent="0" algn="l">
              <a:buNone/>
            </a:pPr>
            <a:endParaRPr lang="en-US" b="1" dirty="0" smtClean="0"/>
          </a:p>
          <a:p>
            <a:pPr marL="109728" indent="0" algn="l">
              <a:buNone/>
            </a:pPr>
            <a:r>
              <a:rPr lang="en-US" b="1" dirty="0" smtClean="0"/>
              <a:t>Solution </a:t>
            </a:r>
            <a:r>
              <a:rPr lang="en-US" b="1" dirty="0"/>
              <a:t>Building Block (SBB</a:t>
            </a:r>
            <a:r>
              <a:rPr lang="en-US" b="1" dirty="0" smtClean="0"/>
              <a:t>)</a:t>
            </a:r>
            <a:endParaRPr lang="en-US" b="1" dirty="0"/>
          </a:p>
          <a:p>
            <a:pPr marL="109728" indent="0" algn="l">
              <a:buNone/>
            </a:pPr>
            <a:r>
              <a:rPr lang="en-US" dirty="0">
                <a:solidFill>
                  <a:schemeClr val="accent3"/>
                </a:solidFill>
              </a:rPr>
              <a:t>A candidate solution which conforms to the specification of an Architecture Building </a:t>
            </a:r>
            <a:r>
              <a:rPr lang="en-US" dirty="0" smtClean="0">
                <a:solidFill>
                  <a:schemeClr val="accent3"/>
                </a:solidFill>
              </a:rPr>
              <a:t>Block (ABB).</a:t>
            </a:r>
            <a:endParaRPr lang="en-US" dirty="0">
              <a:solidFill>
                <a:schemeClr val="accent3"/>
              </a:solidFill>
            </a:endParaRPr>
          </a:p>
          <a:p>
            <a:pPr marL="109728" indent="0" algn="l">
              <a:buNone/>
            </a:pPr>
            <a:endParaRPr lang="en-US" b="1" dirty="0"/>
          </a:p>
          <a:p>
            <a:pPr marL="109728" indent="0" algn="l">
              <a:buNone/>
            </a:pPr>
            <a:r>
              <a:rPr lang="en-US" b="1" dirty="0" smtClean="0"/>
              <a:t>Solutions </a:t>
            </a:r>
            <a:r>
              <a:rPr lang="en-US" b="1" dirty="0"/>
              <a:t>Continuum</a:t>
            </a:r>
          </a:p>
          <a:p>
            <a:pPr marL="109728" indent="0" algn="l">
              <a:buNone/>
            </a:pPr>
            <a:r>
              <a:rPr lang="en-US" dirty="0" smtClean="0">
                <a:solidFill>
                  <a:schemeClr val="accent3"/>
                </a:solidFill>
              </a:rPr>
              <a:t>A part of the Enterprise Continuum. A repository of re-usable solutions for future implementation efforts. It contains implementations of the corresponding definitions in the Architecture Continuum.</a:t>
            </a:r>
            <a:r>
              <a:rPr lang="en-US" dirty="0" smtClean="0"/>
              <a:t> See also Section 3.39 and Section 3.9.</a:t>
            </a:r>
          </a:p>
          <a:p>
            <a:pPr marL="109728" indent="0" algn="l">
              <a:buNone/>
            </a:pPr>
            <a:endParaRPr lang="en-US" b="1" dirty="0"/>
          </a:p>
          <a:p>
            <a:pPr marL="109728" indent="0" algn="l">
              <a:buNone/>
            </a:pPr>
            <a:r>
              <a:rPr lang="en-US" b="1" dirty="0" smtClean="0"/>
              <a:t>Stakeholder</a:t>
            </a:r>
          </a:p>
          <a:p>
            <a:pPr marL="109728" indent="0" algn="l">
              <a:buNone/>
            </a:pPr>
            <a:r>
              <a:rPr lang="en-US" dirty="0" smtClean="0">
                <a:solidFill>
                  <a:schemeClr val="accent3"/>
                </a:solidFill>
              </a:rPr>
              <a:t>An individual, team, organization, or class thereof, having an interest in a system</a:t>
            </a:r>
            <a:r>
              <a:rPr lang="en-US" dirty="0" smtClean="0"/>
              <a:t>.</a:t>
            </a:r>
            <a:endParaRPr lang="ar-EG" dirty="0"/>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32007815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95672"/>
          </a:xfrm>
        </p:spPr>
        <p:txBody>
          <a:bodyPr>
            <a:normAutofit fontScale="77500" lnSpcReduction="20000"/>
          </a:bodyPr>
          <a:lstStyle/>
          <a:p>
            <a:pPr marL="109728" indent="0" algn="l">
              <a:buNone/>
            </a:pPr>
            <a:r>
              <a:rPr lang="en-US" b="1" dirty="0"/>
              <a:t>Standards Information Base (SIB)</a:t>
            </a:r>
          </a:p>
          <a:p>
            <a:pPr marL="109728" indent="0" algn="l">
              <a:buNone/>
            </a:pPr>
            <a:r>
              <a:rPr lang="en-US" dirty="0">
                <a:solidFill>
                  <a:schemeClr val="accent3"/>
                </a:solidFill>
              </a:rPr>
              <a:t>A database of standards that can be used to define the particular services and other components</a:t>
            </a:r>
          </a:p>
          <a:p>
            <a:pPr marL="109728" indent="0" algn="l">
              <a:buNone/>
            </a:pPr>
            <a:r>
              <a:rPr lang="en-US" dirty="0">
                <a:solidFill>
                  <a:schemeClr val="accent3"/>
                </a:solidFill>
              </a:rPr>
              <a:t>of an Organization-Specific Architecture.</a:t>
            </a:r>
          </a:p>
          <a:p>
            <a:pPr marL="109728" indent="0" algn="l">
              <a:buNone/>
            </a:pPr>
            <a:r>
              <a:rPr lang="en-US" b="1" dirty="0"/>
              <a:t>Note: </a:t>
            </a:r>
            <a:r>
              <a:rPr lang="en-US" dirty="0"/>
              <a:t>The Standards Information Base is described in Part V, Section 37.4.</a:t>
            </a:r>
          </a:p>
          <a:p>
            <a:pPr marL="109728" indent="0" algn="l">
              <a:buNone/>
            </a:pPr>
            <a:endParaRPr lang="en-US" b="1" dirty="0"/>
          </a:p>
          <a:p>
            <a:pPr marL="109728" indent="0" algn="l">
              <a:buNone/>
            </a:pPr>
            <a:r>
              <a:rPr lang="en-US" b="1" dirty="0" smtClean="0"/>
              <a:t>Strategic </a:t>
            </a:r>
            <a:r>
              <a:rPr lang="en-US" b="1" dirty="0"/>
              <a:t>Architecture</a:t>
            </a:r>
          </a:p>
          <a:p>
            <a:pPr marL="109728" indent="0" algn="l">
              <a:buNone/>
            </a:pPr>
            <a:r>
              <a:rPr lang="en-US" dirty="0">
                <a:solidFill>
                  <a:schemeClr val="accent3"/>
                </a:solidFill>
              </a:rPr>
              <a:t>A summary formal description of the enterprise, providing an organizing framework for</a:t>
            </a:r>
          </a:p>
          <a:p>
            <a:pPr marL="109728" indent="0" algn="l">
              <a:buNone/>
            </a:pPr>
            <a:r>
              <a:rPr lang="en-US" dirty="0">
                <a:solidFill>
                  <a:schemeClr val="accent3"/>
                </a:solidFill>
              </a:rPr>
              <a:t>operational and change activity, and an </a:t>
            </a:r>
            <a:r>
              <a:rPr lang="en-US" dirty="0" smtClean="0">
                <a:solidFill>
                  <a:schemeClr val="accent3"/>
                </a:solidFill>
              </a:rPr>
              <a:t>executive-level</a:t>
            </a:r>
            <a:r>
              <a:rPr lang="en-US" dirty="0">
                <a:solidFill>
                  <a:schemeClr val="accent3"/>
                </a:solidFill>
              </a:rPr>
              <a:t>, long-term view for direction setting</a:t>
            </a:r>
            <a:r>
              <a:rPr lang="en-US" dirty="0" smtClean="0"/>
              <a:t>.</a:t>
            </a:r>
          </a:p>
          <a:p>
            <a:pPr marL="109728" indent="0" algn="l">
              <a:buNone/>
            </a:pPr>
            <a:endParaRPr lang="en-US" b="1" dirty="0" smtClean="0"/>
          </a:p>
          <a:p>
            <a:pPr marL="109728" indent="0" algn="l">
              <a:buNone/>
            </a:pPr>
            <a:r>
              <a:rPr lang="en-US" b="1" dirty="0" smtClean="0"/>
              <a:t>Taxonomy </a:t>
            </a:r>
            <a:r>
              <a:rPr lang="en-US" b="1" dirty="0"/>
              <a:t>of Architecture Views</a:t>
            </a:r>
          </a:p>
          <a:p>
            <a:pPr marL="109728" indent="0" algn="l">
              <a:buNone/>
            </a:pPr>
            <a:r>
              <a:rPr lang="en-US" dirty="0">
                <a:solidFill>
                  <a:schemeClr val="accent3"/>
                </a:solidFill>
              </a:rPr>
              <a:t>The organized collection of all architecture views pertinent to an architecture</a:t>
            </a:r>
            <a:r>
              <a:rPr lang="en-US" dirty="0"/>
              <a:t>.</a:t>
            </a:r>
            <a:endParaRPr lang="ar-EG" dirty="0"/>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1077942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lgn="l">
              <a:buNone/>
            </a:pPr>
            <a:r>
              <a:rPr lang="en-US" b="1" dirty="0"/>
              <a:t>Target Architecture</a:t>
            </a:r>
          </a:p>
          <a:p>
            <a:pPr marL="109728" indent="0" algn="l">
              <a:buNone/>
            </a:pPr>
            <a:r>
              <a:rPr lang="en-US" dirty="0">
                <a:solidFill>
                  <a:schemeClr val="accent3"/>
                </a:solidFill>
              </a:rPr>
              <a:t>The description of a future state of the architecture being developed for an organization</a:t>
            </a:r>
            <a:r>
              <a:rPr lang="en-US" dirty="0"/>
              <a:t>.</a:t>
            </a:r>
          </a:p>
          <a:p>
            <a:pPr marL="109728" indent="0" algn="l">
              <a:buNone/>
            </a:pPr>
            <a:r>
              <a:rPr lang="en-US" b="1" dirty="0"/>
              <a:t>Note: </a:t>
            </a:r>
            <a:r>
              <a:rPr lang="en-US" dirty="0"/>
              <a:t>There may be several future states developed as a roadmap to show the evolution of the</a:t>
            </a:r>
          </a:p>
          <a:p>
            <a:pPr marL="109728" indent="0" algn="l">
              <a:buNone/>
            </a:pPr>
            <a:r>
              <a:rPr lang="en-US" dirty="0"/>
              <a:t>architecture to a target state</a:t>
            </a:r>
            <a:r>
              <a:rPr lang="en-US" dirty="0" smtClean="0"/>
              <a:t>.</a:t>
            </a:r>
          </a:p>
          <a:p>
            <a:pPr marL="109728" indent="0" algn="l">
              <a:buNone/>
            </a:pPr>
            <a:endParaRPr lang="en-US" b="1" dirty="0" smtClean="0"/>
          </a:p>
          <a:p>
            <a:pPr marL="109728" indent="0" algn="l">
              <a:buNone/>
            </a:pPr>
            <a:r>
              <a:rPr lang="en-US" b="1" dirty="0" smtClean="0"/>
              <a:t>Technology </a:t>
            </a:r>
            <a:r>
              <a:rPr lang="en-US" b="1" dirty="0"/>
              <a:t>Architecture</a:t>
            </a:r>
          </a:p>
          <a:p>
            <a:pPr marL="109728" indent="0" algn="l">
              <a:buNone/>
            </a:pPr>
            <a:r>
              <a:rPr lang="en-US" dirty="0">
                <a:solidFill>
                  <a:schemeClr val="accent3"/>
                </a:solidFill>
              </a:rPr>
              <a:t>A description of the structure and interaction of the technology services and technology</a:t>
            </a:r>
          </a:p>
          <a:p>
            <a:pPr marL="109728" indent="0" algn="l">
              <a:buNone/>
            </a:pPr>
            <a:r>
              <a:rPr lang="en-US" dirty="0">
                <a:solidFill>
                  <a:schemeClr val="accent3"/>
                </a:solidFill>
              </a:rPr>
              <a:t>components</a:t>
            </a:r>
            <a:r>
              <a:rPr lang="en-US" dirty="0"/>
              <a:t>.</a:t>
            </a:r>
          </a:p>
          <a:p>
            <a:pPr marL="109728" indent="0" algn="l">
              <a:buNone/>
            </a:pPr>
            <a:r>
              <a:rPr lang="en-US" b="1" dirty="0"/>
              <a:t>Note: </a:t>
            </a:r>
            <a:r>
              <a:rPr lang="en-US" dirty="0"/>
              <a:t>Technology Architecture is described in Part II, Chapter 11</a:t>
            </a:r>
            <a:r>
              <a:rPr lang="en-US" dirty="0" smtClean="0"/>
              <a:t>.</a:t>
            </a:r>
          </a:p>
          <a:p>
            <a:pPr marL="109728" indent="0" algn="l">
              <a:buNone/>
            </a:pPr>
            <a:endParaRPr lang="ar-EG" dirty="0"/>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4297890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109728" indent="0" algn="l">
              <a:buNone/>
            </a:pPr>
            <a:r>
              <a:rPr lang="en-US" b="1" dirty="0"/>
              <a:t>Technology Component</a:t>
            </a:r>
          </a:p>
          <a:p>
            <a:pPr marL="109728" indent="0" algn="l">
              <a:buNone/>
            </a:pPr>
            <a:endParaRPr lang="en-US" dirty="0" smtClean="0"/>
          </a:p>
          <a:p>
            <a:pPr marL="109728" indent="0" algn="l">
              <a:buNone/>
            </a:pPr>
            <a:r>
              <a:rPr lang="en-US" dirty="0" smtClean="0">
                <a:solidFill>
                  <a:schemeClr val="accent3"/>
                </a:solidFill>
              </a:rPr>
              <a:t>1</a:t>
            </a:r>
            <a:r>
              <a:rPr lang="en-US" dirty="0">
                <a:solidFill>
                  <a:schemeClr val="accent3"/>
                </a:solidFill>
              </a:rPr>
              <a:t>. A technology building block. A generic infrastructure technology that supports </a:t>
            </a:r>
            <a:r>
              <a:rPr lang="en-US" dirty="0" smtClean="0">
                <a:solidFill>
                  <a:schemeClr val="accent3"/>
                </a:solidFill>
              </a:rPr>
              <a:t>and enables </a:t>
            </a:r>
            <a:r>
              <a:rPr lang="en-US" dirty="0">
                <a:solidFill>
                  <a:schemeClr val="accent3"/>
                </a:solidFill>
              </a:rPr>
              <a:t>application or data components (directly or indirectly) by providing </a:t>
            </a:r>
            <a:r>
              <a:rPr lang="en-US" dirty="0" smtClean="0">
                <a:solidFill>
                  <a:schemeClr val="accent3"/>
                </a:solidFill>
              </a:rPr>
              <a:t>technology services</a:t>
            </a:r>
            <a:r>
              <a:rPr lang="en-US" dirty="0">
                <a:solidFill>
                  <a:schemeClr val="accent3"/>
                </a:solidFill>
              </a:rPr>
              <a:t>.</a:t>
            </a:r>
          </a:p>
          <a:p>
            <a:pPr marL="109728" indent="0" algn="l">
              <a:buNone/>
            </a:pPr>
            <a:r>
              <a:rPr lang="en-US" dirty="0">
                <a:solidFill>
                  <a:schemeClr val="accent3"/>
                </a:solidFill>
              </a:rPr>
              <a:t>2. An encapsulation of technology infrastructure that represents a class of technology</a:t>
            </a:r>
          </a:p>
          <a:p>
            <a:pPr marL="109728" indent="0" algn="l">
              <a:buNone/>
            </a:pPr>
            <a:r>
              <a:rPr lang="en-US" dirty="0">
                <a:solidFill>
                  <a:schemeClr val="accent3"/>
                </a:solidFill>
              </a:rPr>
              <a:t>product or specific technology product</a:t>
            </a:r>
            <a:r>
              <a:rPr lang="en-US" dirty="0"/>
              <a:t>.</a:t>
            </a:r>
          </a:p>
          <a:p>
            <a:pPr marL="109728" indent="0" algn="l">
              <a:buNone/>
            </a:pPr>
            <a:endParaRPr lang="en-US" b="1" dirty="0"/>
          </a:p>
          <a:p>
            <a:pPr marL="109728" indent="0" algn="l">
              <a:buNone/>
            </a:pPr>
            <a:r>
              <a:rPr lang="en-US" b="1" dirty="0" smtClean="0"/>
              <a:t>Technology </a:t>
            </a:r>
            <a:r>
              <a:rPr lang="en-US" b="1" dirty="0"/>
              <a:t>Service</a:t>
            </a:r>
          </a:p>
          <a:p>
            <a:pPr marL="109728" indent="0" algn="l">
              <a:buNone/>
            </a:pPr>
            <a:r>
              <a:rPr lang="en-US" dirty="0">
                <a:solidFill>
                  <a:schemeClr val="accent3"/>
                </a:solidFill>
              </a:rPr>
              <a:t>A technical capability required to provide enabling infrastructure that supports the delivery of</a:t>
            </a:r>
          </a:p>
          <a:p>
            <a:pPr marL="109728" indent="0" algn="l">
              <a:buNone/>
            </a:pPr>
            <a:r>
              <a:rPr lang="en-US" dirty="0">
                <a:solidFill>
                  <a:schemeClr val="accent3"/>
                </a:solidFill>
              </a:rPr>
              <a:t>applications.</a:t>
            </a:r>
            <a:endParaRPr lang="ar-EG" dirty="0">
              <a:solidFill>
                <a:schemeClr val="accent3"/>
              </a:solidFill>
            </a:endParaRPr>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1435395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95672"/>
          </a:xfrm>
        </p:spPr>
        <p:txBody>
          <a:bodyPr>
            <a:normAutofit fontScale="85000" lnSpcReduction="20000"/>
          </a:bodyPr>
          <a:lstStyle/>
          <a:p>
            <a:pPr marL="109728" indent="0" algn="l">
              <a:buNone/>
            </a:pPr>
            <a:r>
              <a:rPr lang="en-US" b="1" dirty="0"/>
              <a:t>Transition Architecture</a:t>
            </a:r>
          </a:p>
          <a:p>
            <a:pPr marL="109728" indent="0" algn="l">
              <a:buNone/>
            </a:pPr>
            <a:r>
              <a:rPr lang="en-US" dirty="0">
                <a:solidFill>
                  <a:schemeClr val="accent3"/>
                </a:solidFill>
              </a:rPr>
              <a:t>A formal description of one state of the architecture at an architecturally significant point </a:t>
            </a:r>
            <a:r>
              <a:rPr lang="en-US" dirty="0" smtClean="0">
                <a:solidFill>
                  <a:schemeClr val="accent3"/>
                </a:solidFill>
              </a:rPr>
              <a:t>in time</a:t>
            </a:r>
            <a:r>
              <a:rPr lang="en-US" dirty="0">
                <a:solidFill>
                  <a:schemeClr val="accent3"/>
                </a:solidFill>
              </a:rPr>
              <a:t>.</a:t>
            </a:r>
          </a:p>
          <a:p>
            <a:pPr marL="109728" indent="0" algn="l">
              <a:buNone/>
            </a:pPr>
            <a:r>
              <a:rPr lang="en-US" b="1" dirty="0"/>
              <a:t>Note: </a:t>
            </a:r>
            <a:r>
              <a:rPr lang="en-US" dirty="0"/>
              <a:t>One or more Transition Architectures may be used to describe the progression in time from </a:t>
            </a:r>
            <a:r>
              <a:rPr lang="en-US" dirty="0" smtClean="0"/>
              <a:t>the Baseline </a:t>
            </a:r>
            <a:r>
              <a:rPr lang="en-US" dirty="0"/>
              <a:t>to the Target </a:t>
            </a:r>
            <a:r>
              <a:rPr lang="en-US" dirty="0" smtClean="0"/>
              <a:t>Architecture. Transition </a:t>
            </a:r>
            <a:r>
              <a:rPr lang="en-US" dirty="0"/>
              <a:t>Architecture is described in Part IV, Section </a:t>
            </a:r>
            <a:r>
              <a:rPr lang="en-US" dirty="0" smtClean="0"/>
              <a:t>32.2.3.</a:t>
            </a:r>
            <a:endParaRPr lang="en-US" dirty="0"/>
          </a:p>
          <a:p>
            <a:pPr marL="109728" indent="0" algn="l">
              <a:buNone/>
            </a:pPr>
            <a:endParaRPr lang="en-US" b="1" dirty="0" smtClean="0"/>
          </a:p>
          <a:p>
            <a:pPr marL="109728" indent="0" algn="l">
              <a:buNone/>
            </a:pPr>
            <a:r>
              <a:rPr lang="en-US" b="1" dirty="0" smtClean="0"/>
              <a:t>Value </a:t>
            </a:r>
            <a:r>
              <a:rPr lang="en-US" b="1" dirty="0"/>
              <a:t>Stream</a:t>
            </a:r>
          </a:p>
          <a:p>
            <a:pPr marL="109728" indent="0" algn="l">
              <a:buNone/>
            </a:pPr>
            <a:r>
              <a:rPr lang="en-US" dirty="0">
                <a:solidFill>
                  <a:schemeClr val="accent3"/>
                </a:solidFill>
              </a:rPr>
              <a:t>A representation of an end-to-end collection of value-adding activities that create an </a:t>
            </a:r>
            <a:r>
              <a:rPr lang="en-US" dirty="0" smtClean="0">
                <a:solidFill>
                  <a:schemeClr val="accent3"/>
                </a:solidFill>
              </a:rPr>
              <a:t>overall result </a:t>
            </a:r>
            <a:r>
              <a:rPr lang="en-US" dirty="0">
                <a:solidFill>
                  <a:schemeClr val="accent3"/>
                </a:solidFill>
              </a:rPr>
              <a:t>for a customer, stakeholder, or end user.</a:t>
            </a:r>
          </a:p>
          <a:p>
            <a:pPr marL="109728" indent="0" algn="l">
              <a:buNone/>
            </a:pPr>
            <a:endParaRPr lang="en-US" b="1" dirty="0" smtClean="0"/>
          </a:p>
          <a:p>
            <a:pPr marL="109728" indent="0" algn="l">
              <a:buNone/>
            </a:pPr>
            <a:r>
              <a:rPr lang="en-US" b="1" dirty="0" smtClean="0"/>
              <a:t>Viewpoint</a:t>
            </a:r>
            <a:endParaRPr lang="en-US" b="1" dirty="0"/>
          </a:p>
          <a:p>
            <a:pPr marL="109728" indent="0" algn="l">
              <a:buNone/>
            </a:pPr>
            <a:r>
              <a:rPr lang="en-US" dirty="0"/>
              <a:t>See Section 3.18.</a:t>
            </a:r>
            <a:endParaRPr lang="ar-EG" dirty="0"/>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30679145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109728" indent="0" algn="l">
              <a:buNone/>
            </a:pPr>
            <a:r>
              <a:rPr lang="en-US" b="1" dirty="0"/>
              <a:t>View</a:t>
            </a:r>
          </a:p>
          <a:p>
            <a:pPr marL="109728" indent="0" algn="l">
              <a:buNone/>
            </a:pPr>
            <a:r>
              <a:rPr lang="en-US" dirty="0"/>
              <a:t>See Section 3.17</a:t>
            </a:r>
            <a:r>
              <a:rPr lang="en-US" dirty="0" smtClean="0"/>
              <a:t>.</a:t>
            </a:r>
            <a:endParaRPr lang="en-US" b="1" dirty="0" smtClean="0"/>
          </a:p>
          <a:p>
            <a:pPr marL="109728" indent="0" algn="l">
              <a:buNone/>
            </a:pPr>
            <a:endParaRPr lang="en-US" b="1" dirty="0"/>
          </a:p>
          <a:p>
            <a:pPr marL="109728" indent="0" algn="l">
              <a:buNone/>
            </a:pPr>
            <a:r>
              <a:rPr lang="en-US" b="1" dirty="0" smtClean="0"/>
              <a:t>Viewpoint </a:t>
            </a:r>
            <a:r>
              <a:rPr lang="en-US" b="1" dirty="0"/>
              <a:t>Library</a:t>
            </a:r>
          </a:p>
          <a:p>
            <a:pPr marL="109728" indent="0" algn="l">
              <a:buNone/>
            </a:pPr>
            <a:r>
              <a:rPr lang="en-US" dirty="0">
                <a:solidFill>
                  <a:schemeClr val="accent3"/>
                </a:solidFill>
              </a:rPr>
              <a:t>A collection of the specifications of architecture viewpoints contained in the Reference Library</a:t>
            </a:r>
          </a:p>
          <a:p>
            <a:pPr marL="109728" indent="0" algn="l">
              <a:buNone/>
            </a:pPr>
            <a:r>
              <a:rPr lang="en-US" dirty="0">
                <a:solidFill>
                  <a:schemeClr val="accent3"/>
                </a:solidFill>
              </a:rPr>
              <a:t>portion of the Architecture Repository</a:t>
            </a:r>
            <a:r>
              <a:rPr lang="en-US" dirty="0"/>
              <a:t>.</a:t>
            </a:r>
          </a:p>
          <a:p>
            <a:pPr marL="109728" indent="0" algn="l">
              <a:buNone/>
            </a:pPr>
            <a:endParaRPr lang="en-US" b="1" dirty="0"/>
          </a:p>
          <a:p>
            <a:pPr marL="109728" indent="0" algn="l">
              <a:buNone/>
            </a:pPr>
            <a:r>
              <a:rPr lang="en-US" b="1" dirty="0" smtClean="0"/>
              <a:t>Work </a:t>
            </a:r>
            <a:r>
              <a:rPr lang="en-US" b="1" dirty="0"/>
              <a:t>Package</a:t>
            </a:r>
          </a:p>
          <a:p>
            <a:pPr marL="109728" indent="0" algn="l">
              <a:buNone/>
            </a:pPr>
            <a:r>
              <a:rPr lang="en-US" dirty="0">
                <a:solidFill>
                  <a:schemeClr val="accent3"/>
                </a:solidFill>
              </a:rPr>
              <a:t>A set of actions identified to achieve one or more objectives for the business. A work package</a:t>
            </a:r>
          </a:p>
          <a:p>
            <a:pPr marL="109728" indent="0" algn="l">
              <a:buNone/>
            </a:pPr>
            <a:r>
              <a:rPr lang="en-US" dirty="0">
                <a:solidFill>
                  <a:schemeClr val="accent3"/>
                </a:solidFill>
              </a:rPr>
              <a:t>can be a part of a project, a complete project, or </a:t>
            </a:r>
            <a:r>
              <a:rPr lang="en-US" dirty="0" smtClean="0">
                <a:solidFill>
                  <a:schemeClr val="accent3"/>
                </a:solidFill>
              </a:rPr>
              <a:t>a program</a:t>
            </a:r>
            <a:r>
              <a:rPr lang="en-US" dirty="0" smtClean="0"/>
              <a:t>.</a:t>
            </a:r>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967524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l" rtl="0">
              <a:buNone/>
            </a:pPr>
            <a:r>
              <a:rPr lang="en-US" b="1" dirty="0"/>
              <a:t>Application Architecture</a:t>
            </a:r>
            <a:endParaRPr lang="en-US" dirty="0"/>
          </a:p>
          <a:p>
            <a:pPr marL="109728" indent="0" algn="l" rtl="0">
              <a:buNone/>
            </a:pPr>
            <a:r>
              <a:rPr lang="en-US" dirty="0">
                <a:solidFill>
                  <a:schemeClr val="accent3"/>
                </a:solidFill>
              </a:rPr>
              <a:t>A description of the structure and interaction of the applications as groups of capabilities </a:t>
            </a:r>
            <a:r>
              <a:rPr lang="en-US" dirty="0" smtClean="0">
                <a:solidFill>
                  <a:schemeClr val="accent3"/>
                </a:solidFill>
              </a:rPr>
              <a:t>that provide </a:t>
            </a:r>
            <a:r>
              <a:rPr lang="en-US" dirty="0">
                <a:solidFill>
                  <a:schemeClr val="accent3"/>
                </a:solidFill>
              </a:rPr>
              <a:t>key business functions and manage the data assets</a:t>
            </a:r>
            <a:r>
              <a:rPr lang="en-US" dirty="0" smtClean="0">
                <a:solidFill>
                  <a:schemeClr val="accent3"/>
                </a:solidFill>
              </a:rPr>
              <a:t>.</a:t>
            </a:r>
          </a:p>
          <a:p>
            <a:pPr marL="109728" indent="0" algn="l" rtl="0">
              <a:buNone/>
            </a:pPr>
            <a:endParaRPr lang="en-US" dirty="0"/>
          </a:p>
          <a:p>
            <a:pPr marL="109728" indent="0" algn="l" rtl="0">
              <a:buNone/>
            </a:pPr>
            <a:r>
              <a:rPr lang="en-US" b="1" dirty="0"/>
              <a:t>Note: </a:t>
            </a:r>
            <a:r>
              <a:rPr lang="en-US" dirty="0"/>
              <a:t>Application Architecture is described in Part II, Chapter 10.</a:t>
            </a:r>
          </a:p>
          <a:p>
            <a:pPr marL="109728" indent="0" algn="l">
              <a:buNone/>
            </a:pPr>
            <a:endParaRPr lang="ar-EG" dirty="0"/>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3952717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43272"/>
          </a:xfrm>
        </p:spPr>
        <p:txBody>
          <a:bodyPr>
            <a:normAutofit lnSpcReduction="10000"/>
          </a:bodyPr>
          <a:lstStyle/>
          <a:p>
            <a:pPr marL="109728" indent="0" algn="l">
              <a:buNone/>
            </a:pPr>
            <a:r>
              <a:rPr lang="en-US" b="1" dirty="0"/>
              <a:t>Application Component</a:t>
            </a:r>
          </a:p>
          <a:p>
            <a:pPr marL="109728" indent="0" algn="l">
              <a:buNone/>
            </a:pPr>
            <a:r>
              <a:rPr lang="en-US" dirty="0">
                <a:solidFill>
                  <a:schemeClr val="accent3"/>
                </a:solidFill>
              </a:rPr>
              <a:t>An encapsulation of application functionality aligned to implementation structure, which is</a:t>
            </a:r>
          </a:p>
          <a:p>
            <a:pPr marL="109728" indent="0" algn="l">
              <a:buNone/>
            </a:pPr>
            <a:r>
              <a:rPr lang="en-US" dirty="0">
                <a:solidFill>
                  <a:schemeClr val="accent3"/>
                </a:solidFill>
              </a:rPr>
              <a:t>modular and replaceable. It encapsulates its behavior and data, provides services, and </a:t>
            </a:r>
            <a:r>
              <a:rPr lang="en-US" dirty="0" smtClean="0">
                <a:solidFill>
                  <a:schemeClr val="accent3"/>
                </a:solidFill>
              </a:rPr>
              <a:t>makes them </a:t>
            </a:r>
            <a:r>
              <a:rPr lang="en-US" dirty="0">
                <a:solidFill>
                  <a:schemeClr val="accent3"/>
                </a:solidFill>
              </a:rPr>
              <a:t>available through interfaces.</a:t>
            </a:r>
          </a:p>
          <a:p>
            <a:pPr marL="109728" indent="0" algn="l">
              <a:buNone/>
            </a:pPr>
            <a:endParaRPr lang="en-US" b="1" dirty="0" smtClean="0"/>
          </a:p>
          <a:p>
            <a:pPr marL="109728" indent="0" algn="l">
              <a:buNone/>
            </a:pPr>
            <a:r>
              <a:rPr lang="en-US" b="1" dirty="0" smtClean="0"/>
              <a:t>Note</a:t>
            </a:r>
            <a:r>
              <a:rPr lang="en-US" b="1" dirty="0"/>
              <a:t>: </a:t>
            </a:r>
            <a:r>
              <a:rPr lang="en-US" dirty="0"/>
              <a:t>For example, a business application such as an accounting, payroll, or CRM system.</a:t>
            </a:r>
          </a:p>
          <a:p>
            <a:pPr marL="109728" indent="0" algn="l">
              <a:buNone/>
            </a:pPr>
            <a:r>
              <a:rPr lang="en-US" dirty="0"/>
              <a:t>An application component usually maintains a data component. It is enabled by technology</a:t>
            </a:r>
          </a:p>
          <a:p>
            <a:pPr marL="109728" indent="0" algn="l">
              <a:buNone/>
            </a:pPr>
            <a:r>
              <a:rPr lang="en-US" dirty="0"/>
              <a:t>services provided by technology components.</a:t>
            </a:r>
            <a:endParaRPr lang="ar-EG" dirty="0"/>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2337108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lgn="l">
              <a:buNone/>
            </a:pPr>
            <a:r>
              <a:rPr lang="en-US" b="1" dirty="0"/>
              <a:t>Application Platform</a:t>
            </a:r>
          </a:p>
          <a:p>
            <a:pPr marL="109728" indent="0" algn="l">
              <a:buNone/>
            </a:pPr>
            <a:r>
              <a:rPr lang="en-US" dirty="0">
                <a:solidFill>
                  <a:schemeClr val="accent3"/>
                </a:solidFill>
              </a:rPr>
              <a:t>The collection of technology components of hardware and software that provide the services</a:t>
            </a:r>
          </a:p>
          <a:p>
            <a:pPr marL="109728" indent="0" algn="l">
              <a:buNone/>
            </a:pPr>
            <a:r>
              <a:rPr lang="en-US" dirty="0" smtClean="0">
                <a:solidFill>
                  <a:schemeClr val="accent3"/>
                </a:solidFill>
              </a:rPr>
              <a:t>used </a:t>
            </a:r>
            <a:r>
              <a:rPr lang="en-US" dirty="0">
                <a:solidFill>
                  <a:schemeClr val="accent3"/>
                </a:solidFill>
              </a:rPr>
              <a:t>to support applications.</a:t>
            </a:r>
          </a:p>
          <a:p>
            <a:pPr marL="109728" indent="0" algn="l">
              <a:buNone/>
            </a:pPr>
            <a:endParaRPr lang="en-US" b="1" dirty="0"/>
          </a:p>
          <a:p>
            <a:pPr marL="109728" indent="0" algn="l">
              <a:buNone/>
            </a:pPr>
            <a:r>
              <a:rPr lang="en-US" b="1" dirty="0" smtClean="0"/>
              <a:t>Architectural </a:t>
            </a:r>
            <a:r>
              <a:rPr lang="en-US" b="1" dirty="0"/>
              <a:t>Style</a:t>
            </a:r>
          </a:p>
          <a:p>
            <a:pPr marL="109728" indent="0" algn="l">
              <a:buNone/>
            </a:pPr>
            <a:r>
              <a:rPr lang="en-US" dirty="0">
                <a:solidFill>
                  <a:schemeClr val="accent3"/>
                </a:solidFill>
              </a:rPr>
              <a:t>The combination of distinctive features related to the specific context within which architecture</a:t>
            </a:r>
          </a:p>
          <a:p>
            <a:pPr marL="109728" indent="0" algn="l">
              <a:buNone/>
            </a:pPr>
            <a:r>
              <a:rPr lang="en-US" dirty="0">
                <a:solidFill>
                  <a:schemeClr val="accent3"/>
                </a:solidFill>
              </a:rPr>
              <a:t>is performed or expressed; a collection of principles and characteristics that steer or </a:t>
            </a:r>
            <a:r>
              <a:rPr lang="en-US" dirty="0" smtClean="0">
                <a:solidFill>
                  <a:schemeClr val="accent3"/>
                </a:solidFill>
              </a:rPr>
              <a:t>constrain how </a:t>
            </a:r>
            <a:r>
              <a:rPr lang="en-US" dirty="0">
                <a:solidFill>
                  <a:schemeClr val="accent3"/>
                </a:solidFill>
              </a:rPr>
              <a:t>an architecture is formed.</a:t>
            </a:r>
            <a:endParaRPr lang="ar-EG" dirty="0">
              <a:solidFill>
                <a:schemeClr val="accent3"/>
              </a:solidFill>
            </a:endParaRPr>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3256085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71872"/>
          </a:xfrm>
        </p:spPr>
        <p:txBody>
          <a:bodyPr>
            <a:normAutofit fontScale="92500" lnSpcReduction="20000"/>
          </a:bodyPr>
          <a:lstStyle/>
          <a:p>
            <a:pPr marL="109728" indent="0" algn="l">
              <a:buNone/>
            </a:pPr>
            <a:r>
              <a:rPr lang="en-US" b="1" dirty="0"/>
              <a:t>Architecture</a:t>
            </a:r>
          </a:p>
          <a:p>
            <a:pPr marL="109728" indent="0" algn="l">
              <a:buNone/>
            </a:pPr>
            <a:r>
              <a:rPr lang="en-US" dirty="0">
                <a:solidFill>
                  <a:schemeClr val="accent3"/>
                </a:solidFill>
              </a:rPr>
              <a:t>1. The fundamental concepts or properties of a system in its environment embodied in </a:t>
            </a:r>
            <a:r>
              <a:rPr lang="en-US" dirty="0" smtClean="0">
                <a:solidFill>
                  <a:schemeClr val="accent3"/>
                </a:solidFill>
              </a:rPr>
              <a:t>its</a:t>
            </a:r>
          </a:p>
          <a:p>
            <a:pPr marL="109728" indent="0" algn="l">
              <a:buNone/>
            </a:pPr>
            <a:r>
              <a:rPr lang="en-US" dirty="0" smtClean="0">
                <a:solidFill>
                  <a:schemeClr val="accent3"/>
                </a:solidFill>
              </a:rPr>
              <a:t>elements, relationships, and in the principles of its design and evolution. (Source: ISO/IEC/IEEE 42010: 2011)</a:t>
            </a:r>
          </a:p>
          <a:p>
            <a:pPr marL="109728" indent="0" algn="l">
              <a:buNone/>
            </a:pPr>
            <a:r>
              <a:rPr lang="en-US" dirty="0" smtClean="0">
                <a:solidFill>
                  <a:schemeClr val="accent3"/>
                </a:solidFill>
              </a:rPr>
              <a:t>2</a:t>
            </a:r>
            <a:r>
              <a:rPr lang="en-US" dirty="0">
                <a:solidFill>
                  <a:schemeClr val="accent3"/>
                </a:solidFill>
              </a:rPr>
              <a:t>. The structure of components, their inter-relationships, and the principles and guidelines</a:t>
            </a:r>
          </a:p>
          <a:p>
            <a:pPr marL="109728" indent="0" algn="l">
              <a:buNone/>
            </a:pPr>
            <a:r>
              <a:rPr lang="en-US" dirty="0" smtClean="0">
                <a:solidFill>
                  <a:schemeClr val="accent3"/>
                </a:solidFill>
              </a:rPr>
              <a:t>governing </a:t>
            </a:r>
            <a:r>
              <a:rPr lang="en-US" dirty="0">
                <a:solidFill>
                  <a:schemeClr val="accent3"/>
                </a:solidFill>
              </a:rPr>
              <a:t>their design and evolution over time</a:t>
            </a:r>
            <a:r>
              <a:rPr lang="en-US" dirty="0"/>
              <a:t>.</a:t>
            </a:r>
          </a:p>
          <a:p>
            <a:pPr marL="109728" indent="0" algn="l">
              <a:buNone/>
            </a:pPr>
            <a:endParaRPr lang="en-US" b="1" dirty="0" smtClean="0"/>
          </a:p>
          <a:p>
            <a:pPr marL="109728" indent="0" algn="l">
              <a:buNone/>
            </a:pPr>
            <a:r>
              <a:rPr lang="en-US" b="1" dirty="0" smtClean="0"/>
              <a:t> </a:t>
            </a:r>
            <a:r>
              <a:rPr lang="en-US" b="1" dirty="0"/>
              <a:t>Architecture Building Block (ABB)</a:t>
            </a:r>
          </a:p>
          <a:p>
            <a:pPr marL="109728" indent="0" algn="l">
              <a:buNone/>
            </a:pPr>
            <a:r>
              <a:rPr lang="en-US" dirty="0">
                <a:solidFill>
                  <a:schemeClr val="accent3"/>
                </a:solidFill>
              </a:rPr>
              <a:t>A constituent of the architecture model that describes a single aspect of the overall model.</a:t>
            </a:r>
          </a:p>
          <a:p>
            <a:pPr marL="109728" indent="0" algn="l">
              <a:buNone/>
            </a:pPr>
            <a:r>
              <a:rPr lang="en-US" dirty="0"/>
              <a:t>See also Section 3.23.</a:t>
            </a:r>
            <a:endParaRPr lang="ar-EG" dirty="0"/>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3677769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lgn="l">
              <a:buNone/>
            </a:pPr>
            <a:r>
              <a:rPr lang="en-US" b="1" dirty="0"/>
              <a:t>Architecture Continuum</a:t>
            </a:r>
          </a:p>
          <a:p>
            <a:pPr marL="109728" indent="0" algn="l">
              <a:buNone/>
            </a:pPr>
            <a:r>
              <a:rPr lang="en-US" dirty="0">
                <a:solidFill>
                  <a:schemeClr val="accent3"/>
                </a:solidFill>
              </a:rPr>
              <a:t>A part of the Enterprise Continuum. A repository of architectural elements with </a:t>
            </a:r>
            <a:r>
              <a:rPr lang="en-US" dirty="0" smtClean="0">
                <a:solidFill>
                  <a:schemeClr val="accent3"/>
                </a:solidFill>
              </a:rPr>
              <a:t>increasing detail </a:t>
            </a:r>
            <a:r>
              <a:rPr lang="en-US" dirty="0">
                <a:solidFill>
                  <a:schemeClr val="accent3"/>
                </a:solidFill>
              </a:rPr>
              <a:t>and specialization.</a:t>
            </a:r>
          </a:p>
          <a:p>
            <a:pPr marL="109728" indent="0" algn="l">
              <a:buNone/>
            </a:pPr>
            <a:endParaRPr lang="en-US" b="1" dirty="0" smtClean="0"/>
          </a:p>
          <a:p>
            <a:pPr marL="109728" indent="0" algn="l">
              <a:buNone/>
            </a:pPr>
            <a:r>
              <a:rPr lang="en-US" b="1" dirty="0" smtClean="0"/>
              <a:t>Note</a:t>
            </a:r>
            <a:r>
              <a:rPr lang="en-US" b="1" dirty="0"/>
              <a:t>: </a:t>
            </a:r>
            <a:r>
              <a:rPr lang="en-US" dirty="0"/>
              <a:t>This Continuum begins with foundational definitions like reference models, core strategies, </a:t>
            </a:r>
            <a:r>
              <a:rPr lang="en-US" dirty="0" smtClean="0"/>
              <a:t>and basic </a:t>
            </a:r>
            <a:r>
              <a:rPr lang="en-US" dirty="0"/>
              <a:t>building blocks. From there it spans to Industry Architectures and all the way to an</a:t>
            </a:r>
          </a:p>
          <a:p>
            <a:pPr marL="109728" indent="0" algn="l">
              <a:buNone/>
            </a:pPr>
            <a:r>
              <a:rPr lang="en-US" dirty="0"/>
              <a:t>Organization-Specific Architecture.</a:t>
            </a:r>
          </a:p>
          <a:p>
            <a:pPr marL="109728" indent="0" algn="l">
              <a:buNone/>
            </a:pPr>
            <a:r>
              <a:rPr lang="en-US" dirty="0"/>
              <a:t>See also Section 3.39.</a:t>
            </a:r>
            <a:endParaRPr lang="ar-EG" dirty="0"/>
          </a:p>
        </p:txBody>
      </p:sp>
      <p:sp>
        <p:nvSpPr>
          <p:cNvPr id="3" name="Title 2"/>
          <p:cNvSpPr>
            <a:spLocks noGrp="1"/>
          </p:cNvSpPr>
          <p:nvPr>
            <p:ph type="title"/>
          </p:nvPr>
        </p:nvSpPr>
        <p:spPr/>
        <p:txBody>
          <a:bodyPr/>
          <a:lstStyle/>
          <a:p>
            <a:r>
              <a:rPr lang="en-US" dirty="0">
                <a:effectLst/>
              </a:rPr>
              <a:t>Definitions</a:t>
            </a:r>
            <a:endParaRPr lang="ar-EG" dirty="0"/>
          </a:p>
        </p:txBody>
      </p:sp>
    </p:spTree>
    <p:extLst>
      <p:ext uri="{BB962C8B-B14F-4D97-AF65-F5344CB8AC3E}">
        <p14:creationId xmlns:p14="http://schemas.microsoft.com/office/powerpoint/2010/main" val="26947272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126</TotalTime>
  <Words>5990</Words>
  <Application>Microsoft Office PowerPoint</Application>
  <PresentationFormat>On-screen Show (4:3)</PresentationFormat>
  <Paragraphs>583</Paragraphs>
  <Slides>46</Slides>
  <Notes>44</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Concourse</vt:lpstr>
      <vt:lpstr>TOGAF standard</vt:lpstr>
      <vt:lpstr>Definitions </vt:lpstr>
      <vt:lpstr>Definitions</vt:lpstr>
      <vt:lpstr>Definitions</vt:lpstr>
      <vt:lpstr>Definitions</vt:lpstr>
      <vt:lpstr>Definitions</vt:lpstr>
      <vt:lpstr>Definitions</vt:lpstr>
      <vt:lpstr>Definitions</vt:lpstr>
      <vt:lpstr>Definitions</vt:lpstr>
      <vt:lpstr>Definitions</vt:lpstr>
      <vt:lpstr>Definitions</vt:lpstr>
      <vt:lpstr>Definitions</vt:lpstr>
      <vt:lpstr>Definitions</vt:lpstr>
      <vt:lpstr>Definitions</vt:lpstr>
      <vt:lpstr>Definitions</vt:lpstr>
      <vt:lpstr>Definitions</vt:lpstr>
      <vt:lpstr>Definitions</vt:lpstr>
      <vt:lpstr>Definitions</vt:lpstr>
      <vt:lpstr>Definitions</vt:lpstr>
      <vt:lpstr>Definitions</vt:lpstr>
      <vt:lpstr>Definitions</vt:lpstr>
      <vt:lpstr>Definitions</vt:lpstr>
      <vt:lpstr>Definitions</vt:lpstr>
      <vt:lpstr>Definitions</vt:lpstr>
      <vt:lpstr>Definitions</vt:lpstr>
      <vt:lpstr>Definitions</vt:lpstr>
      <vt:lpstr>Definitions</vt:lpstr>
      <vt:lpstr>Definitions</vt:lpstr>
      <vt:lpstr>Definitions</vt:lpstr>
      <vt:lpstr>Definitions</vt:lpstr>
      <vt:lpstr>Definitions</vt:lpstr>
      <vt:lpstr>Definitions</vt:lpstr>
      <vt:lpstr>Definitions</vt:lpstr>
      <vt:lpstr>Definitions</vt:lpstr>
      <vt:lpstr>Definitions</vt:lpstr>
      <vt:lpstr>Definitions</vt:lpstr>
      <vt:lpstr>Definitions</vt:lpstr>
      <vt:lpstr>Definitions</vt:lpstr>
      <vt:lpstr>Definitions</vt:lpstr>
      <vt:lpstr>Definitions</vt:lpstr>
      <vt:lpstr>Definitions</vt:lpstr>
      <vt:lpstr>Definitions</vt:lpstr>
      <vt:lpstr>Definitions</vt:lpstr>
      <vt:lpstr>Definitions</vt:lpstr>
      <vt:lpstr>Definitions</vt:lpstr>
      <vt:lpstr>Definitions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AYATAHA</dc:creator>
  <cp:lastModifiedBy>AYATAHA</cp:lastModifiedBy>
  <cp:revision>40</cp:revision>
  <dcterms:created xsi:type="dcterms:W3CDTF">2006-08-16T00:00:00Z</dcterms:created>
  <dcterms:modified xsi:type="dcterms:W3CDTF">2021-10-24T09:15:48Z</dcterms:modified>
</cp:coreProperties>
</file>