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776" autoAdjust="0"/>
  </p:normalViewPr>
  <p:slideViewPr>
    <p:cSldViewPr>
      <p:cViewPr varScale="1">
        <p:scale>
          <a:sx n="52" d="100"/>
          <a:sy n="52" d="100"/>
        </p:scale>
        <p:origin x="-1884" y="-102"/>
      </p:cViewPr>
      <p:guideLst>
        <p:guide orient="horz" pos="2160"/>
        <p:guide pos="2880"/>
      </p:guideLst>
    </p:cSldViewPr>
  </p:slideViewPr>
  <p:notesTextViewPr>
    <p:cViewPr>
      <p:scale>
        <a:sx n="100" d="100"/>
        <a:sy n="100" d="100"/>
      </p:scale>
      <p:origin x="0" y="1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71770AF4-BD72-40E9-B175-8F409EE1F8B9}" type="datetimeFigureOut">
              <a:rPr lang="ar-EG" smtClean="0"/>
              <a:t>14/04/1443</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A082029C-1280-4625-8606-9E02D90A1675}" type="slidenum">
              <a:rPr lang="ar-EG" smtClean="0"/>
              <a:t>‹#›</a:t>
            </a:fld>
            <a:endParaRPr lang="ar-EG"/>
          </a:p>
        </p:txBody>
      </p:sp>
    </p:spTree>
    <p:extLst>
      <p:ext uri="{BB962C8B-B14F-4D97-AF65-F5344CB8AC3E}">
        <p14:creationId xmlns:p14="http://schemas.microsoft.com/office/powerpoint/2010/main" val="126113965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تدور المرحلة </a:t>
            </a:r>
            <a:r>
              <a:rPr lang="en-US" dirty="0" smtClean="0"/>
              <a:t>C </a:t>
            </a:r>
            <a:r>
              <a:rPr lang="ar-EG" dirty="0" smtClean="0"/>
              <a:t>حول توثيق التنظيم الأساسي لأنظمة تكنولوجيا المعلومات الخاصة بالمؤسسة ، والذي يتجسد في الأنواع الرئيسية للمعلومات وأنظمة التطبيقات التي تعالجها. يتضمن مزيجًا من البيانات وبنية التطبيقات ، والتي يمكن تطويرها إما بالتتابع أو بشكل متزامن.</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2</a:t>
            </a:fld>
            <a:endParaRPr lang="ar-EG"/>
          </a:p>
        </p:txBody>
      </p:sp>
    </p:spTree>
    <p:extLst>
      <p:ext uri="{BB962C8B-B14F-4D97-AF65-F5344CB8AC3E}">
        <p14:creationId xmlns:p14="http://schemas.microsoft.com/office/powerpoint/2010/main" val="533243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طلب عمل معماري</a:t>
            </a:r>
          </a:p>
          <a:p>
            <a:r>
              <a:rPr lang="ar-EG" dirty="0" smtClean="0"/>
              <a:t>تقييم القدرة</a:t>
            </a:r>
          </a:p>
          <a:p>
            <a:r>
              <a:rPr lang="ar-EG" dirty="0" smtClean="0"/>
              <a:t>خطة الاتصالات</a:t>
            </a:r>
          </a:p>
          <a:p>
            <a:r>
              <a:rPr lang="ar-EG" dirty="0" smtClean="0"/>
              <a:t>النموذج التنظيمي لهندسة المشاريع</a:t>
            </a:r>
          </a:p>
          <a:p>
            <a:r>
              <a:rPr lang="ar-EG" dirty="0" smtClean="0"/>
              <a:t>إطار معماري مخصص</a:t>
            </a:r>
          </a:p>
          <a:p>
            <a:r>
              <a:rPr lang="ar-EG" dirty="0" smtClean="0"/>
              <a:t>مبادئ التطبيق</a:t>
            </a:r>
          </a:p>
          <a:p>
            <a:r>
              <a:rPr lang="ar-EG" dirty="0" smtClean="0"/>
              <a:t>بيان عمل العمارة</a:t>
            </a:r>
          </a:p>
          <a:p>
            <a:r>
              <a:rPr lang="ar-EG" dirty="0" smtClean="0"/>
              <a:t>رؤية العمارة</a:t>
            </a:r>
          </a:p>
          <a:p>
            <a:r>
              <a:rPr lang="ar-EG" dirty="0" smtClean="0"/>
              <a:t>مستودع العمارة</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11</a:t>
            </a:fld>
            <a:endParaRPr lang="ar-EG"/>
          </a:p>
        </p:txBody>
      </p:sp>
    </p:spTree>
    <p:extLst>
      <p:ext uri="{BB962C8B-B14F-4D97-AF65-F5344CB8AC3E}">
        <p14:creationId xmlns:p14="http://schemas.microsoft.com/office/powerpoint/2010/main" val="880363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مسودة وثيقة تعريف العمارة ، وتحتوي على:</a:t>
            </a:r>
          </a:p>
          <a:p>
            <a:r>
              <a:rPr lang="ar-EG" dirty="0" smtClean="0"/>
              <a:t> هندسة الأعمال الأساسية (مفصلة)</a:t>
            </a:r>
          </a:p>
          <a:p>
            <a:r>
              <a:rPr lang="ar-EG" dirty="0" smtClean="0"/>
              <a:t> هندسة الأعمال المستهدفة (مفصلة)</a:t>
            </a:r>
          </a:p>
          <a:p>
            <a:r>
              <a:rPr lang="ar-EG" dirty="0" smtClean="0"/>
              <a:t>هندسة البيانات الأساسية (مفصلة أو عالية المستوى)</a:t>
            </a:r>
          </a:p>
          <a:p>
            <a:r>
              <a:rPr lang="ar-EG" dirty="0" smtClean="0"/>
              <a:t>هندسة البيانات المستهدفة (مفصلة أو عالية المستوى)</a:t>
            </a:r>
          </a:p>
          <a:p>
            <a:r>
              <a:rPr lang="ar-EG" dirty="0" smtClean="0"/>
              <a:t>هندسة التطبيقات الأساسية (عالية المستوى)</a:t>
            </a:r>
          </a:p>
          <a:p>
            <a:r>
              <a:rPr lang="ar-EG" dirty="0" smtClean="0"/>
              <a:t> هندسة التطبيقات المستهدفة (عالية المستوى)</a:t>
            </a:r>
          </a:p>
          <a:p>
            <a:r>
              <a:rPr lang="ar-EG" dirty="0" smtClean="0"/>
              <a:t> هندسة تكنولوجيا خط الأساس (رفيع المستوى)</a:t>
            </a:r>
          </a:p>
          <a:p>
            <a:r>
              <a:rPr lang="ar-EG" dirty="0" smtClean="0"/>
              <a:t> الهدف بنية التكنولوجيا (رفيع المستوى)</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12</a:t>
            </a:fld>
            <a:endParaRPr lang="ar-EG"/>
          </a:p>
        </p:txBody>
      </p:sp>
    </p:spTree>
    <p:extLst>
      <p:ext uri="{BB962C8B-B14F-4D97-AF65-F5344CB8AC3E}">
        <p14:creationId xmlns:p14="http://schemas.microsoft.com/office/powerpoint/2010/main" val="1659914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مسودة مواصفات متطلبات الهندسة المعمارية ، بما في ذلك:</a:t>
            </a:r>
          </a:p>
          <a:p>
            <a:r>
              <a:rPr lang="ar-EG" dirty="0" smtClean="0"/>
              <a:t> نتائج تحليل الثغرات</a:t>
            </a:r>
          </a:p>
          <a:p>
            <a:r>
              <a:rPr lang="ar-EG" dirty="0" smtClean="0"/>
              <a:t>المتطلبات الفنية ذات الصلة</a:t>
            </a:r>
          </a:p>
          <a:p>
            <a:endParaRPr lang="ar-EG" dirty="0" smtClean="0"/>
          </a:p>
          <a:p>
            <a:r>
              <a:rPr lang="ar-EG" dirty="0" smtClean="0"/>
              <a:t>مكونات هندسة الأعمال والبيانات في خارطة طريق الهندسة</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13</a:t>
            </a:fld>
            <a:endParaRPr lang="ar-EG"/>
          </a:p>
        </p:txBody>
      </p:sp>
    </p:spTree>
    <p:extLst>
      <p:ext uri="{BB962C8B-B14F-4D97-AF65-F5344CB8AC3E}">
        <p14:creationId xmlns:p14="http://schemas.microsoft.com/office/powerpoint/2010/main" val="939218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بيان أعمال العمارة ، محدث إذا لزم الأمر</a:t>
            </a:r>
          </a:p>
          <a:p>
            <a:r>
              <a:rPr lang="ar-EG" dirty="0" smtClean="0"/>
              <a:t>مبادئ التطبيق التي تم التحقق من صحتها ، أو مبادئ التطبيق الجديدة</a:t>
            </a:r>
          </a:p>
          <a:p>
            <a:endParaRPr lang="ar-EG" dirty="0" smtClean="0"/>
          </a:p>
          <a:p>
            <a:r>
              <a:rPr lang="ar-EG" dirty="0" smtClean="0"/>
              <a:t>مسودة وثيقة تعريف البنية ، التي تحتوي على تحديثات المحتوى:</a:t>
            </a:r>
          </a:p>
          <a:p>
            <a:r>
              <a:rPr lang="ar-EG" dirty="0" smtClean="0"/>
              <a:t> هندسة التطبيقات الأساسية</a:t>
            </a:r>
          </a:p>
          <a:p>
            <a:r>
              <a:rPr lang="ar-EG" dirty="0" smtClean="0"/>
              <a:t> هندسة التطبيق الهدف</a:t>
            </a:r>
          </a:p>
          <a:p>
            <a:r>
              <a:rPr lang="ar-EG" dirty="0" smtClean="0"/>
              <a:t>طرق عرض معمارية التطبيقات المطابقة لوجهات النظر المختارة ، ومعالجة مخاوف أصحاب المصلحة الرئيسيين</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14</a:t>
            </a:fld>
            <a:endParaRPr lang="ar-EG"/>
          </a:p>
        </p:txBody>
      </p:sp>
    </p:spTree>
    <p:extLst>
      <p:ext uri="{BB962C8B-B14F-4D97-AF65-F5344CB8AC3E}">
        <p14:creationId xmlns:p14="http://schemas.microsoft.com/office/powerpoint/2010/main" val="1294755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مسودة مواصفات متطلبات البنية ، بما في ذلك تحديثات المحتوى:</a:t>
            </a:r>
          </a:p>
          <a:p>
            <a:r>
              <a:rPr lang="ar-EG" dirty="0" smtClean="0"/>
              <a:t> نتائج تحليل الثغرات</a:t>
            </a:r>
          </a:p>
          <a:p>
            <a:r>
              <a:rPr lang="ar-EG" dirty="0" smtClean="0"/>
              <a:t> متطلبات التشغيل البيني للتطبيق</a:t>
            </a:r>
          </a:p>
          <a:p>
            <a:r>
              <a:rPr lang="ar-EG" dirty="0" smtClean="0"/>
              <a:t>المتطلبات الفنية ذات الصلة التي سيتم تطبيقها على هذا التطور لدورة تطوير العمارة</a:t>
            </a:r>
          </a:p>
          <a:p>
            <a:r>
              <a:rPr lang="ar-EG" dirty="0" smtClean="0"/>
              <a:t>القيود على هندسة التكنولوجيا</a:t>
            </a:r>
          </a:p>
          <a:p>
            <a:r>
              <a:rPr lang="ar-EG" dirty="0" smtClean="0"/>
              <a:t> متطلبات العمل المحدثة</a:t>
            </a:r>
          </a:p>
          <a:p>
            <a:r>
              <a:rPr lang="ar-EG" dirty="0" smtClean="0"/>
              <a:t> متطلبات البيانات المحدثة</a:t>
            </a:r>
          </a:p>
          <a:p>
            <a:endParaRPr lang="ar-EG" dirty="0" smtClean="0"/>
          </a:p>
          <a:p>
            <a:r>
              <a:rPr lang="ar-EG" dirty="0" smtClean="0"/>
              <a:t>مكونات هندسة التطبيقات لخارطة طريق معمارية</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15</a:t>
            </a:fld>
            <a:endParaRPr lang="ar-EG"/>
          </a:p>
        </p:txBody>
      </p:sp>
    </p:spTree>
    <p:extLst>
      <p:ext uri="{BB962C8B-B14F-4D97-AF65-F5344CB8AC3E}">
        <p14:creationId xmlns:p14="http://schemas.microsoft.com/office/powerpoint/2010/main" val="126468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تدور المرحلة </a:t>
            </a:r>
            <a:r>
              <a:rPr lang="en-US" dirty="0" smtClean="0"/>
              <a:t>D </a:t>
            </a:r>
            <a:r>
              <a:rPr lang="ar-EG" dirty="0" smtClean="0"/>
              <a:t>حول توثيق التنظيم الأساسي لأنظمة تكنولوجيا المعلومات ، المتجسد في الأجهزة والبرمجيات وتكنولوجيا الاتصالات.</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16</a:t>
            </a:fld>
            <a:endParaRPr lang="ar-EG"/>
          </a:p>
        </p:txBody>
      </p:sp>
    </p:spTree>
    <p:extLst>
      <p:ext uri="{BB962C8B-B14F-4D97-AF65-F5344CB8AC3E}">
        <p14:creationId xmlns:p14="http://schemas.microsoft.com/office/powerpoint/2010/main" val="1646340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تطوير بنية تقنية الهدف التي تمكّن رؤية الهندسة المعمارية ، والأعمال التجارية المستهدفة ، والبيانات ، وكتل بناء التطبيق ليتم تسليمها من خلال مكونات التكنولوجيا وخدمات التكنولوجيا ، بطريقة تتناول بيان عمل الهندسة المعمارية ومخاوف أصحاب المصلحة</a:t>
            </a:r>
          </a:p>
          <a:p>
            <a:endParaRPr lang="ar-EG" dirty="0" smtClean="0"/>
          </a:p>
          <a:p>
            <a:r>
              <a:rPr lang="ar-EG" dirty="0" smtClean="0"/>
              <a:t>حدد مكونات خارطة طريق الهندسة المعمارية المرشحة بناءً على الفجوات بين بنيات تقنية الأساس والهدف</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17</a:t>
            </a:fld>
            <a:endParaRPr lang="ar-EG"/>
          </a:p>
        </p:txBody>
      </p:sp>
    </p:spTree>
    <p:extLst>
      <p:ext uri="{BB962C8B-B14F-4D97-AF65-F5344CB8AC3E}">
        <p14:creationId xmlns:p14="http://schemas.microsoft.com/office/powerpoint/2010/main" val="2687511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طلب عمل معماري</a:t>
            </a:r>
          </a:p>
          <a:p>
            <a:r>
              <a:rPr lang="ar-EG" dirty="0" smtClean="0"/>
              <a:t>تقييم القدرة</a:t>
            </a:r>
          </a:p>
          <a:p>
            <a:r>
              <a:rPr lang="ar-EG" dirty="0" smtClean="0"/>
              <a:t>خطة الاتصالات</a:t>
            </a:r>
          </a:p>
          <a:p>
            <a:r>
              <a:rPr lang="ar-EG" dirty="0" smtClean="0"/>
              <a:t>النموذج التنظيمي لهندسة المشاريع</a:t>
            </a:r>
          </a:p>
          <a:p>
            <a:r>
              <a:rPr lang="ar-EG" dirty="0" smtClean="0"/>
              <a:t>إطار معماري مخصص</a:t>
            </a:r>
          </a:p>
          <a:p>
            <a:r>
              <a:rPr lang="ar-EG" dirty="0" smtClean="0"/>
              <a:t>مبادئ التكنولوجيا</a:t>
            </a:r>
          </a:p>
          <a:p>
            <a:r>
              <a:rPr lang="ar-EG" dirty="0" smtClean="0"/>
              <a:t>بيان عمل العمارة</a:t>
            </a:r>
          </a:p>
          <a:p>
            <a:r>
              <a:rPr lang="ar-EG" dirty="0" smtClean="0"/>
              <a:t>رؤية العمارة</a:t>
            </a:r>
          </a:p>
          <a:p>
            <a:r>
              <a:rPr lang="ar-EG" dirty="0" smtClean="0"/>
              <a:t>مستودع العمارة</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18</a:t>
            </a:fld>
            <a:endParaRPr lang="ar-EG"/>
          </a:p>
        </p:txBody>
      </p:sp>
    </p:spTree>
    <p:extLst>
      <p:ext uri="{BB962C8B-B14F-4D97-AF65-F5344CB8AC3E}">
        <p14:creationId xmlns:p14="http://schemas.microsoft.com/office/powerpoint/2010/main" val="2254737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مسودة وثيقة تعريف العمارة ، وتحتوي على:</a:t>
            </a:r>
          </a:p>
          <a:p>
            <a:r>
              <a:rPr lang="ar-EG" dirty="0" smtClean="0"/>
              <a:t> هندسة الأعمال الأساسية (مفصلة)</a:t>
            </a:r>
          </a:p>
          <a:p>
            <a:r>
              <a:rPr lang="ar-EG" dirty="0" smtClean="0"/>
              <a:t> هندسة الأعمال المستهدفة (مفصلة)</a:t>
            </a:r>
          </a:p>
          <a:p>
            <a:r>
              <a:rPr lang="ar-EG" dirty="0" smtClean="0"/>
              <a:t>هندسة البيانات الأساسية (مفصلة)</a:t>
            </a:r>
          </a:p>
          <a:p>
            <a:r>
              <a:rPr lang="ar-EG" dirty="0" smtClean="0"/>
              <a:t>هندسة البيانات المستهدفة (مفصلة)</a:t>
            </a:r>
          </a:p>
          <a:p>
            <a:r>
              <a:rPr lang="ar-EG" dirty="0" smtClean="0"/>
              <a:t>هندسة التطبيق الأساسية (مفصلة)</a:t>
            </a:r>
          </a:p>
          <a:p>
            <a:r>
              <a:rPr lang="ar-EG" dirty="0" smtClean="0"/>
              <a:t> هندسة التطبيق الهدف (مفصلة)</a:t>
            </a:r>
          </a:p>
          <a:p>
            <a:r>
              <a:rPr lang="ar-EG" dirty="0" smtClean="0"/>
              <a:t> هندسة تكنولوجيا خط الأساس (رفيع المستوى)</a:t>
            </a:r>
          </a:p>
          <a:p>
            <a:r>
              <a:rPr lang="ar-EG" dirty="0" smtClean="0"/>
              <a:t> الهدف بنية التكنولوجيا (رفيع المستوى)</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19</a:t>
            </a:fld>
            <a:endParaRPr lang="ar-EG"/>
          </a:p>
        </p:txBody>
      </p:sp>
    </p:spTree>
    <p:extLst>
      <p:ext uri="{BB962C8B-B14F-4D97-AF65-F5344CB8AC3E}">
        <p14:creationId xmlns:p14="http://schemas.microsoft.com/office/powerpoint/2010/main" val="3219112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مسودة مواصفات متطلبات الهندسة المعمارية ، بما في ذلك:</a:t>
            </a:r>
          </a:p>
          <a:p>
            <a:r>
              <a:rPr lang="ar-EG" dirty="0" smtClean="0"/>
              <a:t> نتائج تحليل الثغرات</a:t>
            </a:r>
          </a:p>
          <a:p>
            <a:r>
              <a:rPr lang="ar-EG" dirty="0" smtClean="0"/>
              <a:t>المتطلبات الفنية ذات الصلة</a:t>
            </a:r>
          </a:p>
          <a:p>
            <a:endParaRPr lang="ar-EG" dirty="0" smtClean="0"/>
          </a:p>
          <a:p>
            <a:r>
              <a:rPr lang="ar-EG" dirty="0" smtClean="0"/>
              <a:t>مكونات الأعمال والبيانات وهندسة التطبيقات لخريطة طريق الهندسة المعمارية</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20</a:t>
            </a:fld>
            <a:endParaRPr lang="ar-EG"/>
          </a:p>
        </p:txBody>
      </p:sp>
    </p:spTree>
    <p:extLst>
      <p:ext uri="{BB962C8B-B14F-4D97-AF65-F5344CB8AC3E}">
        <p14:creationId xmlns:p14="http://schemas.microsoft.com/office/powerpoint/2010/main" val="4248513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تطوير بنية البيانات المستهدفة التي تمكن هندسة الأعمال والرؤية المعمارية ، بطريقة تعالج بيان العمل المعماري وشواغل أصحاب المصلحة. </a:t>
            </a:r>
          </a:p>
          <a:p>
            <a:endParaRPr lang="ar-EG" dirty="0" smtClean="0"/>
          </a:p>
          <a:p>
            <a:r>
              <a:rPr lang="ar-EG" dirty="0" smtClean="0"/>
              <a:t>حدد مكونات خارطة طريق الهندسة المعمارية المرشحة بناءً على الفجوات بين بنيتي البيانات الأساسية والهدف</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3</a:t>
            </a:fld>
            <a:endParaRPr lang="ar-EG"/>
          </a:p>
        </p:txBody>
      </p:sp>
    </p:spTree>
    <p:extLst>
      <p:ext uri="{BB962C8B-B14F-4D97-AF65-F5344CB8AC3E}">
        <p14:creationId xmlns:p14="http://schemas.microsoft.com/office/powerpoint/2010/main" val="3814591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حدد النماذج المرجعية ووجهات النظر والأدوات</a:t>
            </a:r>
          </a:p>
          <a:p>
            <a:r>
              <a:rPr lang="ar-EG" dirty="0" smtClean="0"/>
              <a:t>تطوير وصف هندسة تقنية الأساس</a:t>
            </a:r>
          </a:p>
          <a:p>
            <a:r>
              <a:rPr lang="ar-EG" dirty="0" smtClean="0"/>
              <a:t>تطوير وصف هندسة التكنولوجيا الهدف</a:t>
            </a:r>
          </a:p>
          <a:p>
            <a:r>
              <a:rPr lang="ar-EG" dirty="0" smtClean="0"/>
              <a:t>قم بإجراء تحليل للفجوات</a:t>
            </a:r>
          </a:p>
          <a:p>
            <a:r>
              <a:rPr lang="ar-EG" dirty="0" smtClean="0"/>
              <a:t>تحديد مكونات خارطة الطريق المرشحة</a:t>
            </a:r>
          </a:p>
          <a:p>
            <a:r>
              <a:rPr lang="ar-EG" dirty="0" smtClean="0"/>
              <a:t>حل التأثيرات عبر المشهد المعماري</a:t>
            </a:r>
          </a:p>
          <a:p>
            <a:r>
              <a:rPr lang="ar-EG" dirty="0" smtClean="0"/>
              <a:t>إجراء مراجعة رسمية لأصحاب المصلحة</a:t>
            </a:r>
          </a:p>
          <a:p>
            <a:r>
              <a:rPr lang="ar-EG" dirty="0" smtClean="0"/>
              <a:t>إنهاء هندسة التكنولوجيا</a:t>
            </a:r>
          </a:p>
          <a:p>
            <a:r>
              <a:rPr lang="ar-EG" dirty="0" smtClean="0"/>
              <a:t>إنشاء وثيقة تعريف العمارة</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21</a:t>
            </a:fld>
            <a:endParaRPr lang="ar-EG"/>
          </a:p>
        </p:txBody>
      </p:sp>
    </p:spTree>
    <p:extLst>
      <p:ext uri="{BB962C8B-B14F-4D97-AF65-F5344CB8AC3E}">
        <p14:creationId xmlns:p14="http://schemas.microsoft.com/office/powerpoint/2010/main" val="1801863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بيان أعمال العمارة ، محدث إذا لزم الأمر</a:t>
            </a:r>
          </a:p>
          <a:p>
            <a:r>
              <a:rPr lang="ar-EG" dirty="0" smtClean="0"/>
              <a:t>مبادئ التكنولوجيا المعتمدة أو مبادئ التكنولوجيا الجديدة (إذا تم إنشاؤها هنا)</a:t>
            </a:r>
          </a:p>
          <a:p>
            <a:r>
              <a:rPr lang="ar-EG" dirty="0" smtClean="0"/>
              <a:t>مسودة وثيقة تعريف البنية ، التي تحتوي على تحديثات المحتوى:</a:t>
            </a:r>
          </a:p>
          <a:p>
            <a:r>
              <a:rPr lang="ar-EG" dirty="0" smtClean="0"/>
              <a:t>هندسة تكنولوجيا خط الأساس ، إذا كان ذلك مناسباً</a:t>
            </a:r>
          </a:p>
          <a:p>
            <a:r>
              <a:rPr lang="ar-EG" dirty="0" smtClean="0"/>
              <a:t> الهدف من هندسة التكنولوجيا</a:t>
            </a:r>
          </a:p>
          <a:p>
            <a:r>
              <a:rPr lang="ar-EG" dirty="0" smtClean="0"/>
              <a:t>رؤى هندسة التكنولوجيا المطابقة لوجهات النظر المختارة ، ومعالجة مخاوف أصحاب المصلحة الرئيسيين</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22</a:t>
            </a:fld>
            <a:endParaRPr lang="ar-EG"/>
          </a:p>
        </p:txBody>
      </p:sp>
    </p:spTree>
    <p:extLst>
      <p:ext uri="{BB962C8B-B14F-4D97-AF65-F5344CB8AC3E}">
        <p14:creationId xmlns:p14="http://schemas.microsoft.com/office/powerpoint/2010/main" val="3795161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المرحلة هـ هي المرحلة الأولى التي تعنى مباشرة بالتنفيذ. يصف عملية تحديد مركبات التسليم (المشاريع أو البرامج أو المحافظ) التي تقدم بنية الهدف المحددة في المراحل السابقة.</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23</a:t>
            </a:fld>
            <a:endParaRPr lang="ar-EG"/>
          </a:p>
        </p:txBody>
      </p:sp>
    </p:spTree>
    <p:extLst>
      <p:ext uri="{BB962C8B-B14F-4D97-AF65-F5344CB8AC3E}">
        <p14:creationId xmlns:p14="http://schemas.microsoft.com/office/powerpoint/2010/main" val="3929659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قم بإنشاء النسخة الأولية الكاملة من خارطة الطريق للهندسة المعمارية ، بناءً على تحليل الفجوة ومكونات خارطة طريق الهندسة المعمارية المرشحة من المراحل </a:t>
            </a:r>
            <a:r>
              <a:rPr lang="en-US" dirty="0" smtClean="0"/>
              <a:t>B </a:t>
            </a:r>
            <a:r>
              <a:rPr lang="ar-EG" dirty="0" smtClean="0"/>
              <a:t>و </a:t>
            </a:r>
            <a:r>
              <a:rPr lang="en-US" dirty="0" smtClean="0"/>
              <a:t>C </a:t>
            </a:r>
            <a:r>
              <a:rPr lang="ar-EG" dirty="0" smtClean="0"/>
              <a:t>و </a:t>
            </a:r>
            <a:r>
              <a:rPr lang="en-US" dirty="0" smtClean="0"/>
              <a:t>D</a:t>
            </a:r>
          </a:p>
          <a:p>
            <a:endParaRPr lang="en-US" dirty="0" smtClean="0"/>
          </a:p>
          <a:p>
            <a:r>
              <a:rPr lang="ar-EG" dirty="0" smtClean="0"/>
              <a:t>حدد ما إذا كان النهج الإضافي مطلوبًا ، وإذا كان الأمر كذلك ، حدد البنى الانتقالية التي ستوفر قيمة أعمال مستمرة</a:t>
            </a:r>
          </a:p>
          <a:p>
            <a:endParaRPr lang="ar-EG" dirty="0" smtClean="0"/>
          </a:p>
          <a:p>
            <a:r>
              <a:rPr lang="ar-EG" dirty="0" smtClean="0"/>
              <a:t>تحديد اللبنات الأساسية للحل (</a:t>
            </a:r>
            <a:r>
              <a:rPr lang="en-US" dirty="0" smtClean="0"/>
              <a:t>SBBs) </a:t>
            </a:r>
            <a:r>
              <a:rPr lang="ar-EG" dirty="0" smtClean="0"/>
              <a:t>لوضع اللمسات الأخيرة على بنية الهدف بناءً على اللبنات الأساسية للهندسة المعمارية (</a:t>
            </a:r>
            <a:r>
              <a:rPr lang="en-US" dirty="0" smtClean="0"/>
              <a:t>ABBs)</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24</a:t>
            </a:fld>
            <a:endParaRPr lang="ar-EG"/>
          </a:p>
        </p:txBody>
      </p:sp>
    </p:spTree>
    <p:extLst>
      <p:ext uri="{BB962C8B-B14F-4D97-AF65-F5344CB8AC3E}">
        <p14:creationId xmlns:p14="http://schemas.microsoft.com/office/powerpoint/2010/main" val="684634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معلومات المنتج</a:t>
            </a:r>
          </a:p>
          <a:p>
            <a:r>
              <a:rPr lang="ar-EG" dirty="0" smtClean="0"/>
              <a:t>طلب عمل معماري</a:t>
            </a:r>
          </a:p>
          <a:p>
            <a:r>
              <a:rPr lang="ar-EG" dirty="0" smtClean="0"/>
              <a:t>تقييم القدرة</a:t>
            </a:r>
          </a:p>
          <a:p>
            <a:r>
              <a:rPr lang="ar-EG" dirty="0" smtClean="0"/>
              <a:t>خطة الاتصالات</a:t>
            </a:r>
          </a:p>
          <a:p>
            <a:r>
              <a:rPr lang="ar-EG" dirty="0" smtClean="0"/>
              <a:t>منهجيات التخطيط</a:t>
            </a:r>
          </a:p>
          <a:p>
            <a:r>
              <a:rPr lang="ar-EG" dirty="0" smtClean="0"/>
              <a:t>النموذج التنظيمي لهندسة المشاريع</a:t>
            </a:r>
          </a:p>
          <a:p>
            <a:r>
              <a:rPr lang="ar-EG" dirty="0" smtClean="0"/>
              <a:t>نماذج وأطر الحوكمة</a:t>
            </a:r>
          </a:p>
          <a:p>
            <a:r>
              <a:rPr lang="ar-EG" dirty="0" smtClean="0"/>
              <a:t>إطار معماري مخصص</a:t>
            </a:r>
          </a:p>
          <a:p>
            <a:r>
              <a:rPr lang="ar-EG" dirty="0" smtClean="0"/>
              <a:t>بيان عمل العمارة</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25</a:t>
            </a:fld>
            <a:endParaRPr lang="ar-EG"/>
          </a:p>
        </p:txBody>
      </p:sp>
    </p:spTree>
    <p:extLst>
      <p:ext uri="{BB962C8B-B14F-4D97-AF65-F5344CB8AC3E}">
        <p14:creationId xmlns:p14="http://schemas.microsoft.com/office/powerpoint/2010/main" val="4006271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رؤية العمارة</a:t>
            </a:r>
          </a:p>
          <a:p>
            <a:r>
              <a:rPr lang="ar-EG" dirty="0" smtClean="0"/>
              <a:t>مستودع العمارة</a:t>
            </a:r>
          </a:p>
          <a:p>
            <a:r>
              <a:rPr lang="ar-EG" dirty="0" smtClean="0"/>
              <a:t>مسودة وثيقة تعريف العمارة</a:t>
            </a:r>
          </a:p>
          <a:p>
            <a:r>
              <a:rPr lang="ar-EG" dirty="0" smtClean="0"/>
              <a:t>مشروع مواصفات متطلبات الهندسة المعمارية</a:t>
            </a:r>
          </a:p>
          <a:p>
            <a:r>
              <a:rPr lang="ar-EG" dirty="0" smtClean="0"/>
              <a:t>تغيير الطلبات للبرامج والمشاريع القائمة</a:t>
            </a:r>
          </a:p>
          <a:p>
            <a:r>
              <a:rPr lang="ar-EG" dirty="0" smtClean="0"/>
              <a:t>مكونات خارطة طريق العمارة المرشحة من المراحل </a:t>
            </a:r>
            <a:r>
              <a:rPr lang="en-US" dirty="0" smtClean="0"/>
              <a:t>B </a:t>
            </a:r>
            <a:r>
              <a:rPr lang="ar-EG" dirty="0" smtClean="0"/>
              <a:t>و </a:t>
            </a:r>
            <a:r>
              <a:rPr lang="en-US" dirty="0" smtClean="0"/>
              <a:t>C </a:t>
            </a:r>
            <a:r>
              <a:rPr lang="ar-EG" dirty="0" smtClean="0"/>
              <a:t>و </a:t>
            </a:r>
            <a:r>
              <a:rPr lang="en-US" dirty="0" smtClean="0"/>
              <a:t>D</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26</a:t>
            </a:fld>
            <a:endParaRPr lang="ar-EG"/>
          </a:p>
        </p:txBody>
      </p:sp>
    </p:spTree>
    <p:extLst>
      <p:ext uri="{BB962C8B-B14F-4D97-AF65-F5344CB8AC3E}">
        <p14:creationId xmlns:p14="http://schemas.microsoft.com/office/powerpoint/2010/main" val="36475760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تحديد / تأكيد سمات التغيير المؤسسي الرئيسية.</a:t>
            </a:r>
          </a:p>
          <a:p>
            <a:r>
              <a:rPr lang="ar-EG" dirty="0" smtClean="0"/>
              <a:t>تحديد قيود الأعمال للتنفيذ.</a:t>
            </a:r>
          </a:p>
          <a:p>
            <a:r>
              <a:rPr lang="ar-EG" dirty="0" smtClean="0"/>
              <a:t>مراجعة وتوحيد نتائج تحليل الثغرات من المراحل من ب إلى د.</a:t>
            </a:r>
          </a:p>
          <a:p>
            <a:r>
              <a:rPr lang="ar-EG" dirty="0" smtClean="0"/>
              <a:t>مراجعة المتطلبات الموحدة عبر وظائف الأعمال ذات الصلة.</a:t>
            </a:r>
          </a:p>
          <a:p>
            <a:r>
              <a:rPr lang="ar-EG" dirty="0" smtClean="0"/>
              <a:t>توحيد والتوفيق بين متطلبات التشغيل البيني.</a:t>
            </a:r>
          </a:p>
          <a:p>
            <a:r>
              <a:rPr lang="ar-EG" dirty="0" smtClean="0"/>
              <a:t>صقل والتحقق من التبعيات</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27</a:t>
            </a:fld>
            <a:endParaRPr lang="ar-EG"/>
          </a:p>
        </p:txBody>
      </p:sp>
    </p:spTree>
    <p:extLst>
      <p:ext uri="{BB962C8B-B14F-4D97-AF65-F5344CB8AC3E}">
        <p14:creationId xmlns:p14="http://schemas.microsoft.com/office/powerpoint/2010/main" val="11286693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تأكيد الاستعداد والمخاطر من أجل تحول الأعمال.</a:t>
            </a:r>
          </a:p>
          <a:p>
            <a:r>
              <a:rPr lang="ar-EG" dirty="0" smtClean="0"/>
              <a:t>صياغة استراتيجية التنفيذ والترحيل.</a:t>
            </a:r>
          </a:p>
          <a:p>
            <a:r>
              <a:rPr lang="ar-EG" dirty="0" smtClean="0"/>
              <a:t>تحديد مجموعات العمل الرئيسية وتجميعها.</a:t>
            </a:r>
          </a:p>
          <a:p>
            <a:r>
              <a:rPr lang="ar-EG" dirty="0" smtClean="0"/>
              <a:t>تحديد بنى الانتقال.</a:t>
            </a:r>
          </a:p>
          <a:p>
            <a:r>
              <a:rPr lang="ar-EG" dirty="0" smtClean="0"/>
              <a:t>إنشاء خارطة طريق معمارية وخطة التنفيذ والترحيل.</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28</a:t>
            </a:fld>
            <a:endParaRPr lang="ar-EG"/>
          </a:p>
        </p:txBody>
      </p:sp>
    </p:spTree>
    <p:extLst>
      <p:ext uri="{BB962C8B-B14F-4D97-AF65-F5344CB8AC3E}">
        <p14:creationId xmlns:p14="http://schemas.microsoft.com/office/powerpoint/2010/main" val="29516047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بيان أعمال العمارة ، محدث إذا لزم الأمر</a:t>
            </a:r>
          </a:p>
          <a:p>
            <a:r>
              <a:rPr lang="ar-EG" dirty="0" smtClean="0"/>
              <a:t>رؤية العمارة ، محدثة إذا لزم الأمر</a:t>
            </a:r>
          </a:p>
          <a:p>
            <a:r>
              <a:rPr lang="ar-EG" dirty="0" smtClean="0"/>
              <a:t>مسودة وثيقة تعريف العمارة ، بما في ذلك:</a:t>
            </a:r>
          </a:p>
          <a:p>
            <a:r>
              <a:rPr lang="ar-EG" dirty="0" smtClean="0"/>
              <a:t>معماريات الانتقال ، العدد والنطاق ، إن وجد</a:t>
            </a:r>
          </a:p>
          <a:p>
            <a:endParaRPr lang="ar-EG" dirty="0" smtClean="0"/>
          </a:p>
          <a:p>
            <a:r>
              <a:rPr lang="ar-EG" dirty="0" smtClean="0"/>
              <a:t>مشروع مواصفات متطلبات الهندسة المعمارية</a:t>
            </a:r>
          </a:p>
          <a:p>
            <a:r>
              <a:rPr lang="ar-EG" dirty="0" smtClean="0"/>
              <a:t>تقييم القدرة ، بما في ذلك:</a:t>
            </a:r>
          </a:p>
          <a:p>
            <a:r>
              <a:rPr lang="ar-EG" dirty="0" smtClean="0"/>
              <a:t>القدرة على العمل</a:t>
            </a:r>
          </a:p>
          <a:p>
            <a:r>
              <a:rPr lang="ar-EG" dirty="0" smtClean="0"/>
              <a:t> القدرة على تكنولوجيا المعلومات</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29</a:t>
            </a:fld>
            <a:endParaRPr lang="ar-EG"/>
          </a:p>
        </p:txBody>
      </p:sp>
    </p:spTree>
    <p:extLst>
      <p:ext uri="{BB962C8B-B14F-4D97-AF65-F5344CB8AC3E}">
        <p14:creationId xmlns:p14="http://schemas.microsoft.com/office/powerpoint/2010/main" val="4152250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خارطة طريق العمارة ، بما في ذلك:</a:t>
            </a:r>
          </a:p>
          <a:p>
            <a:r>
              <a:rPr lang="ar-EG" dirty="0" smtClean="0"/>
              <a:t> محفظة العمل</a:t>
            </a:r>
          </a:p>
          <a:p>
            <a:r>
              <a:rPr lang="ar-EG" dirty="0" smtClean="0"/>
              <a:t>تحديد معماريات الانتقال ، إن وجدت</a:t>
            </a:r>
          </a:p>
          <a:p>
            <a:r>
              <a:rPr lang="ar-EG" dirty="0" smtClean="0"/>
              <a:t>توصيات التنفيذ</a:t>
            </a:r>
          </a:p>
          <a:p>
            <a:endParaRPr lang="ar-EG" dirty="0" smtClean="0"/>
          </a:p>
          <a:p>
            <a:r>
              <a:rPr lang="ar-EG" dirty="0" smtClean="0"/>
              <a:t>خطة التنفيذ والترحيل (مخطط) ، بما في ذلك:</a:t>
            </a:r>
          </a:p>
          <a:p>
            <a:r>
              <a:rPr lang="ar-EG" smtClean="0"/>
              <a:t> إستراتيجية التنفيذ والهجرة</a:t>
            </a:r>
            <a:endParaRPr lang="ar-EG"/>
          </a:p>
        </p:txBody>
      </p:sp>
      <p:sp>
        <p:nvSpPr>
          <p:cNvPr id="4" name="Slide Number Placeholder 3"/>
          <p:cNvSpPr>
            <a:spLocks noGrp="1"/>
          </p:cNvSpPr>
          <p:nvPr>
            <p:ph type="sldNum" sz="quarter" idx="10"/>
          </p:nvPr>
        </p:nvSpPr>
        <p:spPr/>
        <p:txBody>
          <a:bodyPr/>
          <a:lstStyle/>
          <a:p>
            <a:fld id="{A082029C-1280-4625-8606-9E02D90A1675}" type="slidenum">
              <a:rPr lang="ar-EG" smtClean="0"/>
              <a:t>30</a:t>
            </a:fld>
            <a:endParaRPr lang="ar-EG"/>
          </a:p>
        </p:txBody>
      </p:sp>
    </p:spTree>
    <p:extLst>
      <p:ext uri="{BB962C8B-B14F-4D97-AF65-F5344CB8AC3E}">
        <p14:creationId xmlns:p14="http://schemas.microsoft.com/office/powerpoint/2010/main" val="3011998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طلب عمل معماري</a:t>
            </a:r>
          </a:p>
          <a:p>
            <a:r>
              <a:rPr lang="ar-EG" dirty="0" smtClean="0"/>
              <a:t> تقييم القدرة </a:t>
            </a:r>
          </a:p>
          <a:p>
            <a:r>
              <a:rPr lang="ar-EG" dirty="0" smtClean="0"/>
              <a:t>خطة الاتصالات النموذج التنظيمي لهندسة المشاريع </a:t>
            </a:r>
          </a:p>
          <a:p>
            <a:r>
              <a:rPr lang="ar-EG" dirty="0" smtClean="0"/>
              <a:t>إطار معماري مخصص </a:t>
            </a:r>
          </a:p>
          <a:p>
            <a:r>
              <a:rPr lang="ar-EG" dirty="0" smtClean="0"/>
              <a:t>مبادئ البيانات </a:t>
            </a:r>
          </a:p>
          <a:p>
            <a:r>
              <a:rPr lang="ar-EG" dirty="0" smtClean="0"/>
              <a:t>بيان عمل العمارة</a:t>
            </a:r>
          </a:p>
          <a:p>
            <a:r>
              <a:rPr lang="ar-EG" dirty="0" smtClean="0"/>
              <a:t> رؤية العمارة</a:t>
            </a:r>
          </a:p>
          <a:p>
            <a:r>
              <a:rPr lang="ar-EG" dirty="0" smtClean="0"/>
              <a:t> مستودع العمارة</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4</a:t>
            </a:fld>
            <a:endParaRPr lang="ar-EG"/>
          </a:p>
        </p:txBody>
      </p:sp>
    </p:spTree>
    <p:extLst>
      <p:ext uri="{BB962C8B-B14F-4D97-AF65-F5344CB8AC3E}">
        <p14:creationId xmlns:p14="http://schemas.microsoft.com/office/powerpoint/2010/main" val="1131319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مسودة وثيقة تعريف العمارة ، وتحتوي على:</a:t>
            </a:r>
          </a:p>
          <a:p>
            <a:r>
              <a:rPr lang="ar-EG" dirty="0" smtClean="0"/>
              <a:t> هندسة الأعمال الأساسية (مفصلة)</a:t>
            </a:r>
          </a:p>
          <a:p>
            <a:r>
              <a:rPr lang="ar-EG" dirty="0" smtClean="0"/>
              <a:t> هندسة الأعمال المستهدفة (مفصلة)</a:t>
            </a:r>
          </a:p>
          <a:p>
            <a:r>
              <a:rPr lang="ar-EG" dirty="0" smtClean="0"/>
              <a:t>هندسة البيانات الأساسية (عالية المستوى)</a:t>
            </a:r>
          </a:p>
          <a:p>
            <a:r>
              <a:rPr lang="ar-EG" dirty="0" smtClean="0"/>
              <a:t> هندسة البيانات المستهدفة (عالية المستوى)</a:t>
            </a:r>
          </a:p>
          <a:p>
            <a:r>
              <a:rPr lang="ar-EG" dirty="0" smtClean="0"/>
              <a:t>هندسة التطبيق الأساسية (مفصلة أو رؤية)</a:t>
            </a:r>
          </a:p>
          <a:p>
            <a:r>
              <a:rPr lang="ar-EG" dirty="0" smtClean="0"/>
              <a:t>هندسة التطبيقات المستهدفة (مفصلة أو رؤية)</a:t>
            </a:r>
          </a:p>
          <a:p>
            <a:r>
              <a:rPr lang="ar-EG" dirty="0" smtClean="0"/>
              <a:t> هندسة تكنولوجيا خط الأساس (رفيع المستوى)</a:t>
            </a:r>
          </a:p>
          <a:p>
            <a:r>
              <a:rPr lang="ar-EG" dirty="0" smtClean="0"/>
              <a:t> الهدف بنية التكنولوجيا (رفيع المستوى)</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5</a:t>
            </a:fld>
            <a:endParaRPr lang="ar-EG"/>
          </a:p>
        </p:txBody>
      </p:sp>
    </p:spTree>
    <p:extLst>
      <p:ext uri="{BB962C8B-B14F-4D97-AF65-F5344CB8AC3E}">
        <p14:creationId xmlns:p14="http://schemas.microsoft.com/office/powerpoint/2010/main" val="299522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مسودة مواصفات متطلبات الهندسة المعمارية ، بما في ذلك:</a:t>
            </a:r>
          </a:p>
          <a:p>
            <a:r>
              <a:rPr lang="ar-EG" dirty="0" smtClean="0"/>
              <a:t> نتائج تحليل الثغرات</a:t>
            </a:r>
          </a:p>
          <a:p>
            <a:r>
              <a:rPr lang="ar-EG" dirty="0" smtClean="0"/>
              <a:t>المتطلبات الفنية ذات الصلة</a:t>
            </a:r>
          </a:p>
          <a:p>
            <a:endParaRPr lang="ar-EG" dirty="0" smtClean="0"/>
          </a:p>
          <a:p>
            <a:r>
              <a:rPr lang="ar-EG" dirty="0" smtClean="0"/>
              <a:t>مكونات هندسة الأعمال في خارطة طريق الهندسة المعمارية</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6</a:t>
            </a:fld>
            <a:endParaRPr lang="ar-EG"/>
          </a:p>
        </p:txBody>
      </p:sp>
    </p:spTree>
    <p:extLst>
      <p:ext uri="{BB962C8B-B14F-4D97-AF65-F5344CB8AC3E}">
        <p14:creationId xmlns:p14="http://schemas.microsoft.com/office/powerpoint/2010/main" val="4157309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حدد النماذج المرجعية ووجهات النظر والأدوات</a:t>
            </a:r>
          </a:p>
          <a:p>
            <a:r>
              <a:rPr lang="ar-EG" dirty="0" smtClean="0"/>
              <a:t>تطوير وصف هندسة البيانات الأساسية</a:t>
            </a:r>
          </a:p>
          <a:p>
            <a:r>
              <a:rPr lang="ar-EG" dirty="0" smtClean="0"/>
              <a:t>تطوير وصف هندسة البيانات الهدف</a:t>
            </a:r>
          </a:p>
          <a:p>
            <a:r>
              <a:rPr lang="ar-EG" dirty="0" smtClean="0"/>
              <a:t>قم بإجراء تحليل للفجوات</a:t>
            </a:r>
          </a:p>
          <a:p>
            <a:r>
              <a:rPr lang="ar-EG" dirty="0" smtClean="0"/>
              <a:t>تحديد مكونات خارطة الطريق المرشحة</a:t>
            </a:r>
          </a:p>
          <a:p>
            <a:r>
              <a:rPr lang="ar-EG" dirty="0" smtClean="0"/>
              <a:t>حل التأثيرات عبر المشهد المعماري</a:t>
            </a:r>
          </a:p>
          <a:p>
            <a:r>
              <a:rPr lang="ar-EG" dirty="0" smtClean="0"/>
              <a:t>إجراء مراجعة رسمية لأصحاب المصلحة</a:t>
            </a:r>
          </a:p>
          <a:p>
            <a:r>
              <a:rPr lang="ar-EG" dirty="0" smtClean="0"/>
              <a:t>إنهاء هندسة البيانات</a:t>
            </a:r>
          </a:p>
          <a:p>
            <a:r>
              <a:rPr lang="ar-EG" dirty="0" smtClean="0"/>
              <a:t>إنشاء وثيقة تعريف العمارة</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7</a:t>
            </a:fld>
            <a:endParaRPr lang="ar-EG"/>
          </a:p>
        </p:txBody>
      </p:sp>
    </p:spTree>
    <p:extLst>
      <p:ext uri="{BB962C8B-B14F-4D97-AF65-F5344CB8AC3E}">
        <p14:creationId xmlns:p14="http://schemas.microsoft.com/office/powerpoint/2010/main" val="698644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بيان أعمال العمارة ، محدث إذا لزم الأمر</a:t>
            </a:r>
          </a:p>
          <a:p>
            <a:r>
              <a:rPr lang="ar-EG" dirty="0" smtClean="0"/>
              <a:t>مبادئ البيانات التي تم التحقق من صحتها ، أو مبادئ البيانات الجديدة</a:t>
            </a:r>
          </a:p>
          <a:p>
            <a:endParaRPr lang="ar-EG" dirty="0" smtClean="0"/>
          </a:p>
          <a:p>
            <a:r>
              <a:rPr lang="ar-EG" dirty="0" smtClean="0"/>
              <a:t>مسودة وثيقة تعريف البنية ، التي تحتوي على تحديثات المحتوى:</a:t>
            </a:r>
          </a:p>
          <a:p>
            <a:r>
              <a:rPr lang="ar-EG" dirty="0" smtClean="0"/>
              <a:t> هندسة البيانات الأساسية</a:t>
            </a:r>
          </a:p>
          <a:p>
            <a:r>
              <a:rPr lang="ar-EG" dirty="0" smtClean="0"/>
              <a:t> هندسة البيانات الهدف</a:t>
            </a:r>
          </a:p>
          <a:p>
            <a:r>
              <a:rPr lang="ar-EG" dirty="0" smtClean="0"/>
              <a:t>طرق عرض هندسة البيانات المطابقة لوجهات النظر المختارة ، ومعالجة مخاوف أصحاب المصلحة الرئيسيين</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8</a:t>
            </a:fld>
            <a:endParaRPr lang="ar-EG"/>
          </a:p>
        </p:txBody>
      </p:sp>
    </p:spTree>
    <p:extLst>
      <p:ext uri="{BB962C8B-B14F-4D97-AF65-F5344CB8AC3E}">
        <p14:creationId xmlns:p14="http://schemas.microsoft.com/office/powerpoint/2010/main" val="43756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مسودة مواصفات متطلبات البنية ، بما في ذلك تحديثات المحتوى:</a:t>
            </a:r>
          </a:p>
          <a:p>
            <a:r>
              <a:rPr lang="ar-EG" dirty="0" smtClean="0"/>
              <a:t> نتائج تحليل الثغرات</a:t>
            </a:r>
          </a:p>
          <a:p>
            <a:r>
              <a:rPr lang="ar-EG" dirty="0" smtClean="0"/>
              <a:t> متطلبات التشغيل البيني للبيانات</a:t>
            </a:r>
          </a:p>
          <a:p>
            <a:r>
              <a:rPr lang="ar-EG" dirty="0" smtClean="0"/>
              <a:t>المتطلبات الفنية ذات الصلة التي سيتم تطبيقها على هذا التطور لدورة تطوير العمارة</a:t>
            </a:r>
          </a:p>
          <a:p>
            <a:r>
              <a:rPr lang="ar-EG" dirty="0" smtClean="0"/>
              <a:t>القيود على هندسة التكنولوجيا</a:t>
            </a:r>
          </a:p>
          <a:p>
            <a:r>
              <a:rPr lang="ar-EG" dirty="0" smtClean="0"/>
              <a:t> متطلبات العمل المحدثة</a:t>
            </a:r>
          </a:p>
          <a:p>
            <a:r>
              <a:rPr lang="ar-EG" dirty="0" smtClean="0"/>
              <a:t> متطلبات التطبيق المحدثة</a:t>
            </a:r>
          </a:p>
          <a:p>
            <a:endParaRPr lang="ar-EG" dirty="0" smtClean="0"/>
          </a:p>
          <a:p>
            <a:r>
              <a:rPr lang="ar-EG" dirty="0" smtClean="0"/>
              <a:t>مكونات هندسة البيانات لخارطة طريق معمارية</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9</a:t>
            </a:fld>
            <a:endParaRPr lang="ar-EG"/>
          </a:p>
        </p:txBody>
      </p:sp>
    </p:spTree>
    <p:extLst>
      <p:ext uri="{BB962C8B-B14F-4D97-AF65-F5344CB8AC3E}">
        <p14:creationId xmlns:p14="http://schemas.microsoft.com/office/powerpoint/2010/main" val="1662927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تطوير بنية التطبيق المستهدفة التي تمكن هندسة الأعمال والرؤية المعمارية ، بطريقة تعالج بيان العمل المعماري ومخاوف أصحاب المصلحة</a:t>
            </a:r>
          </a:p>
          <a:p>
            <a:endParaRPr lang="ar-EG" dirty="0" smtClean="0"/>
          </a:p>
          <a:p>
            <a:r>
              <a:rPr lang="ar-EG" dirty="0" smtClean="0"/>
              <a:t>حدد مكونات خارطة طريق الهندسة المعمارية المرشحة بناءً على الفجوات بين بنيتي التطبيق الأساسي والهدف</a:t>
            </a:r>
            <a:endParaRPr lang="ar-EG" dirty="0"/>
          </a:p>
        </p:txBody>
      </p:sp>
      <p:sp>
        <p:nvSpPr>
          <p:cNvPr id="4" name="Slide Number Placeholder 3"/>
          <p:cNvSpPr>
            <a:spLocks noGrp="1"/>
          </p:cNvSpPr>
          <p:nvPr>
            <p:ph type="sldNum" sz="quarter" idx="10"/>
          </p:nvPr>
        </p:nvSpPr>
        <p:spPr/>
        <p:txBody>
          <a:bodyPr/>
          <a:lstStyle/>
          <a:p>
            <a:fld id="{A082029C-1280-4625-8606-9E02D90A1675}" type="slidenum">
              <a:rPr lang="ar-EG" smtClean="0"/>
              <a:t>10</a:t>
            </a:fld>
            <a:endParaRPr lang="ar-EG"/>
          </a:p>
        </p:txBody>
      </p:sp>
    </p:spTree>
    <p:extLst>
      <p:ext uri="{BB962C8B-B14F-4D97-AF65-F5344CB8AC3E}">
        <p14:creationId xmlns:p14="http://schemas.microsoft.com/office/powerpoint/2010/main" val="3941239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11/19/2021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11/19/2021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11/19/2021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11/19/2021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11/19/2021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11/19/2021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11/19/2021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11/19/2021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r" rtl="1"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r" rtl="1"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r" rtl="1"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r" rtl="1"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r" rtl="1"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ar-EG"/>
          </a:p>
        </p:txBody>
      </p:sp>
      <p:sp>
        <p:nvSpPr>
          <p:cNvPr id="3" name="Subtitle 2"/>
          <p:cNvSpPr>
            <a:spLocks noGrp="1"/>
          </p:cNvSpPr>
          <p:nvPr>
            <p:ph type="subTitle" idx="1"/>
          </p:nvPr>
        </p:nvSpPr>
        <p:spPr/>
        <p:txBody>
          <a:bodyPr/>
          <a:lstStyle/>
          <a:p>
            <a:endParaRPr lang="ar-EG"/>
          </a:p>
        </p:txBody>
      </p:sp>
    </p:spTree>
    <p:extLst>
      <p:ext uri="{BB962C8B-B14F-4D97-AF65-F5344CB8AC3E}">
        <p14:creationId xmlns:p14="http://schemas.microsoft.com/office/powerpoint/2010/main" val="3828432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r>
              <a:rPr lang="en-US" dirty="0"/>
              <a:t>Develop the Target Application Architecture that enables the Business Architecture and the Architecture Vision, in a way that addresses the Statement of Architecture Work and stakeholder concerns </a:t>
            </a:r>
          </a:p>
          <a:p>
            <a:pPr marL="109728" indent="0" algn="l">
              <a:buNone/>
            </a:pPr>
            <a:endParaRPr lang="en-US" dirty="0" smtClean="0"/>
          </a:p>
          <a:p>
            <a:pPr marL="109728" indent="0" algn="l">
              <a:buNone/>
            </a:pPr>
            <a:r>
              <a:rPr lang="en-US" dirty="0" smtClean="0"/>
              <a:t>Identify </a:t>
            </a:r>
            <a:r>
              <a:rPr lang="en-US" dirty="0"/>
              <a:t>candidate Architecture Roadmap components based upon gaps between the Baseline and Target Application Architectures 	</a:t>
            </a:r>
          </a:p>
          <a:p>
            <a:pPr marL="109728" indent="0" algn="l">
              <a:buNone/>
            </a:pPr>
            <a:endParaRPr lang="ar-EG" dirty="0"/>
          </a:p>
        </p:txBody>
      </p:sp>
      <p:sp>
        <p:nvSpPr>
          <p:cNvPr id="3" name="Title 2"/>
          <p:cNvSpPr>
            <a:spLocks noGrp="1"/>
          </p:cNvSpPr>
          <p:nvPr>
            <p:ph type="title"/>
          </p:nvPr>
        </p:nvSpPr>
        <p:spPr/>
        <p:txBody>
          <a:bodyPr>
            <a:normAutofit fontScale="90000"/>
          </a:bodyPr>
          <a:lstStyle/>
          <a:p>
            <a:r>
              <a:rPr lang="en-US" b="0" dirty="0" smtClean="0">
                <a:effectLst/>
              </a:rPr>
              <a:t>Application architecture(objectives)</a:t>
            </a:r>
            <a:endParaRPr lang="ar-EG" dirty="0">
              <a:effectLst/>
            </a:endParaRPr>
          </a:p>
        </p:txBody>
      </p:sp>
    </p:spTree>
    <p:extLst>
      <p:ext uri="{BB962C8B-B14F-4D97-AF65-F5344CB8AC3E}">
        <p14:creationId xmlns:p14="http://schemas.microsoft.com/office/powerpoint/2010/main" val="2737655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a:bodyPr>
          <a:lstStyle/>
          <a:p>
            <a:pPr marL="109728" indent="0" algn="l">
              <a:buNone/>
            </a:pPr>
            <a:r>
              <a:rPr lang="en-US" dirty="0"/>
              <a:t>Request for Architecture Work </a:t>
            </a:r>
          </a:p>
          <a:p>
            <a:pPr marL="109728" indent="0" algn="l">
              <a:buNone/>
            </a:pPr>
            <a:r>
              <a:rPr lang="en-US" dirty="0"/>
              <a:t>Capability Assessment </a:t>
            </a:r>
          </a:p>
          <a:p>
            <a:pPr marL="109728" indent="0" algn="l">
              <a:buNone/>
            </a:pPr>
            <a:r>
              <a:rPr lang="en-US" dirty="0"/>
              <a:t>Communications Plan </a:t>
            </a:r>
          </a:p>
          <a:p>
            <a:pPr marL="109728" indent="0" algn="l">
              <a:buNone/>
            </a:pPr>
            <a:r>
              <a:rPr lang="en-US" dirty="0"/>
              <a:t>Organization Model for Enterprise Architecture </a:t>
            </a:r>
          </a:p>
          <a:p>
            <a:pPr marL="109728" indent="0" algn="l">
              <a:buNone/>
            </a:pPr>
            <a:r>
              <a:rPr lang="en-US" dirty="0"/>
              <a:t>Tailored Architecture Framework </a:t>
            </a:r>
          </a:p>
          <a:p>
            <a:pPr marL="109728" indent="0" algn="l">
              <a:buNone/>
            </a:pPr>
            <a:r>
              <a:rPr lang="en-US" dirty="0"/>
              <a:t>Application Principles </a:t>
            </a:r>
          </a:p>
          <a:p>
            <a:pPr marL="109728" indent="0" algn="l">
              <a:buNone/>
            </a:pPr>
            <a:r>
              <a:rPr lang="en-US" dirty="0"/>
              <a:t>Statement of Architecture Work </a:t>
            </a:r>
          </a:p>
          <a:p>
            <a:pPr marL="109728" indent="0" algn="l">
              <a:buNone/>
            </a:pPr>
            <a:r>
              <a:rPr lang="en-US" dirty="0"/>
              <a:t>Architecture Vision </a:t>
            </a:r>
          </a:p>
          <a:p>
            <a:pPr marL="109728" indent="0" algn="l">
              <a:buNone/>
            </a:pPr>
            <a:r>
              <a:rPr lang="en-US" dirty="0" smtClean="0"/>
              <a:t>Architecture </a:t>
            </a:r>
            <a:r>
              <a:rPr lang="en-US" dirty="0"/>
              <a:t>Repository </a:t>
            </a:r>
            <a:endParaRPr lang="en-US" dirty="0" smtClean="0"/>
          </a:p>
          <a:p>
            <a:pPr marL="109728" indent="0" algn="l">
              <a:buNone/>
            </a:pPr>
            <a:r>
              <a:rPr lang="en-US" dirty="0"/>
              <a:t>	</a:t>
            </a:r>
          </a:p>
          <a:p>
            <a:pPr marL="109728" indent="0" algn="l">
              <a:buNone/>
            </a:pPr>
            <a:endParaRPr lang="ar-EG" dirty="0"/>
          </a:p>
        </p:txBody>
      </p:sp>
      <p:sp>
        <p:nvSpPr>
          <p:cNvPr id="3" name="Title 2"/>
          <p:cNvSpPr>
            <a:spLocks noGrp="1"/>
          </p:cNvSpPr>
          <p:nvPr>
            <p:ph type="title"/>
          </p:nvPr>
        </p:nvSpPr>
        <p:spPr/>
        <p:txBody>
          <a:bodyPr>
            <a:normAutofit/>
          </a:bodyPr>
          <a:lstStyle/>
          <a:p>
            <a:r>
              <a:rPr lang="en-US" b="0" dirty="0">
                <a:effectLst/>
              </a:rPr>
              <a:t>Application </a:t>
            </a:r>
            <a:r>
              <a:rPr lang="en-US" b="0" dirty="0" smtClean="0">
                <a:effectLst/>
              </a:rPr>
              <a:t>architecture(inputs</a:t>
            </a:r>
            <a:r>
              <a:rPr lang="en-US" b="0" dirty="0">
                <a:effectLst/>
              </a:rPr>
              <a:t>)</a:t>
            </a:r>
            <a:endParaRPr lang="ar-EG" dirty="0"/>
          </a:p>
        </p:txBody>
      </p:sp>
    </p:spTree>
    <p:extLst>
      <p:ext uri="{BB962C8B-B14F-4D97-AF65-F5344CB8AC3E}">
        <p14:creationId xmlns:p14="http://schemas.microsoft.com/office/powerpoint/2010/main" val="3321919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l">
              <a:buNone/>
            </a:pPr>
            <a:r>
              <a:rPr lang="en-US" dirty="0"/>
              <a:t>Draft Architecture Definition Document, containing: </a:t>
            </a:r>
          </a:p>
          <a:p>
            <a:pPr marL="109728" indent="0" algn="l">
              <a:buNone/>
            </a:pPr>
            <a:r>
              <a:rPr lang="en-US" dirty="0"/>
              <a:t> Baseline Business Architecture (detailed) </a:t>
            </a:r>
          </a:p>
          <a:p>
            <a:pPr marL="109728" indent="0" algn="l">
              <a:buNone/>
            </a:pPr>
            <a:r>
              <a:rPr lang="en-US" dirty="0"/>
              <a:t> Target Business Architecture (detailed) </a:t>
            </a:r>
          </a:p>
          <a:p>
            <a:pPr marL="109728" indent="0" algn="l">
              <a:buNone/>
            </a:pPr>
            <a:r>
              <a:rPr lang="en-US" dirty="0"/>
              <a:t> Baseline Data Architecture (detailed or high-level) </a:t>
            </a:r>
          </a:p>
          <a:p>
            <a:pPr marL="109728" indent="0" algn="l">
              <a:buNone/>
            </a:pPr>
            <a:r>
              <a:rPr lang="en-US" dirty="0"/>
              <a:t> Target Data Architecture (detailed or high-level) </a:t>
            </a:r>
          </a:p>
          <a:p>
            <a:pPr marL="109728" indent="0" algn="l">
              <a:buNone/>
            </a:pPr>
            <a:r>
              <a:rPr lang="en-US" dirty="0"/>
              <a:t> Baseline Application Architecture (high-level) </a:t>
            </a:r>
          </a:p>
          <a:p>
            <a:pPr marL="109728" indent="0" algn="l">
              <a:buNone/>
            </a:pPr>
            <a:r>
              <a:rPr lang="en-US" dirty="0"/>
              <a:t> Target Application Architecture (high-level) </a:t>
            </a:r>
          </a:p>
          <a:p>
            <a:pPr marL="109728" indent="0" algn="l">
              <a:buNone/>
            </a:pPr>
            <a:r>
              <a:rPr lang="en-US" dirty="0"/>
              <a:t> Baseline Technology Architecture (high-level) </a:t>
            </a:r>
          </a:p>
          <a:p>
            <a:pPr marL="109728" indent="0" algn="l">
              <a:buNone/>
            </a:pPr>
            <a:r>
              <a:rPr lang="en-US" dirty="0"/>
              <a:t> Target Technology Architecture (high-level) </a:t>
            </a:r>
          </a:p>
          <a:p>
            <a:pPr marL="109728" indent="0" algn="l">
              <a:buNone/>
            </a:pPr>
            <a:r>
              <a:rPr lang="ar-EG" dirty="0"/>
              <a:t>	</a:t>
            </a:r>
          </a:p>
          <a:p>
            <a:pPr marL="109728" indent="0" algn="l">
              <a:buNone/>
            </a:pPr>
            <a:endParaRPr lang="ar-EG" dirty="0"/>
          </a:p>
        </p:txBody>
      </p:sp>
      <p:sp>
        <p:nvSpPr>
          <p:cNvPr id="3" name="Title 2"/>
          <p:cNvSpPr>
            <a:spLocks noGrp="1"/>
          </p:cNvSpPr>
          <p:nvPr>
            <p:ph type="title"/>
          </p:nvPr>
        </p:nvSpPr>
        <p:spPr/>
        <p:txBody>
          <a:bodyPr/>
          <a:lstStyle/>
          <a:p>
            <a:r>
              <a:rPr lang="en-US" b="0" dirty="0">
                <a:effectLst/>
              </a:rPr>
              <a:t>Application architecture(inputs)</a:t>
            </a:r>
            <a:endParaRPr lang="ar-EG" dirty="0"/>
          </a:p>
        </p:txBody>
      </p:sp>
    </p:spTree>
    <p:extLst>
      <p:ext uri="{BB962C8B-B14F-4D97-AF65-F5344CB8AC3E}">
        <p14:creationId xmlns:p14="http://schemas.microsoft.com/office/powerpoint/2010/main" val="3512242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r>
              <a:rPr lang="en-US" dirty="0"/>
              <a:t>Draft Architecture Requirements Specification, including: </a:t>
            </a:r>
          </a:p>
          <a:p>
            <a:pPr marL="109728" indent="0" algn="l">
              <a:buNone/>
            </a:pPr>
            <a:r>
              <a:rPr lang="en-US" dirty="0"/>
              <a:t> Gap analysis results </a:t>
            </a:r>
          </a:p>
          <a:p>
            <a:pPr marL="109728" indent="0" algn="l">
              <a:buNone/>
            </a:pPr>
            <a:r>
              <a:rPr lang="en-US" dirty="0"/>
              <a:t> Relevant technical requirements </a:t>
            </a:r>
          </a:p>
          <a:p>
            <a:pPr marL="109728" indent="0" algn="l">
              <a:buNone/>
            </a:pPr>
            <a:endParaRPr lang="ar-EG" dirty="0"/>
          </a:p>
          <a:p>
            <a:pPr marL="109728" indent="0" algn="l">
              <a:buNone/>
            </a:pPr>
            <a:r>
              <a:rPr lang="en-US" dirty="0"/>
              <a:t>Business and Data Architecture components of an Architecture Roadmap 	</a:t>
            </a:r>
          </a:p>
          <a:p>
            <a:pPr marL="109728" indent="0" algn="l">
              <a:buNone/>
            </a:pPr>
            <a:endParaRPr lang="ar-EG" dirty="0"/>
          </a:p>
        </p:txBody>
      </p:sp>
      <p:sp>
        <p:nvSpPr>
          <p:cNvPr id="3" name="Title 2"/>
          <p:cNvSpPr>
            <a:spLocks noGrp="1"/>
          </p:cNvSpPr>
          <p:nvPr>
            <p:ph type="title"/>
          </p:nvPr>
        </p:nvSpPr>
        <p:spPr/>
        <p:txBody>
          <a:bodyPr/>
          <a:lstStyle/>
          <a:p>
            <a:r>
              <a:rPr lang="en-US" b="0" dirty="0">
                <a:effectLst/>
              </a:rPr>
              <a:t>Application architecture(inputs)</a:t>
            </a:r>
            <a:endParaRPr lang="ar-EG" dirty="0"/>
          </a:p>
        </p:txBody>
      </p:sp>
    </p:spTree>
    <p:extLst>
      <p:ext uri="{BB962C8B-B14F-4D97-AF65-F5344CB8AC3E}">
        <p14:creationId xmlns:p14="http://schemas.microsoft.com/office/powerpoint/2010/main" val="3092256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fontScale="92500" lnSpcReduction="10000"/>
          </a:bodyPr>
          <a:lstStyle/>
          <a:p>
            <a:pPr marL="109728" indent="0" algn="l">
              <a:buNone/>
            </a:pPr>
            <a:r>
              <a:rPr lang="en-US" dirty="0"/>
              <a:t>Statement of Architecture Work, updated if necessary </a:t>
            </a:r>
          </a:p>
          <a:p>
            <a:pPr marL="109728" indent="0" algn="l">
              <a:buNone/>
            </a:pPr>
            <a:r>
              <a:rPr lang="en-US" dirty="0"/>
              <a:t>Validated application principles, or new application principles </a:t>
            </a:r>
          </a:p>
          <a:p>
            <a:pPr marL="109728" indent="0" algn="l">
              <a:buNone/>
            </a:pPr>
            <a:endParaRPr lang="en-US" dirty="0" smtClean="0"/>
          </a:p>
          <a:p>
            <a:pPr marL="109728" indent="0" algn="l">
              <a:buNone/>
            </a:pPr>
            <a:r>
              <a:rPr lang="en-US" dirty="0" smtClean="0"/>
              <a:t>Draft </a:t>
            </a:r>
            <a:r>
              <a:rPr lang="en-US" dirty="0"/>
              <a:t>Architecture Definition Document, containing content updates: </a:t>
            </a:r>
          </a:p>
          <a:p>
            <a:pPr marL="109728" indent="0" algn="l">
              <a:buNone/>
            </a:pPr>
            <a:r>
              <a:rPr lang="en-US" dirty="0"/>
              <a:t> Baseline Application Architecture </a:t>
            </a:r>
          </a:p>
          <a:p>
            <a:pPr marL="109728" indent="0" algn="l">
              <a:buNone/>
            </a:pPr>
            <a:r>
              <a:rPr lang="en-US" dirty="0"/>
              <a:t> Target Application Architecture </a:t>
            </a:r>
          </a:p>
          <a:p>
            <a:pPr marL="109728" indent="0" algn="l">
              <a:buNone/>
            </a:pPr>
            <a:r>
              <a:rPr lang="en-US" dirty="0"/>
              <a:t> Application Architecture views corresponding to the selected viewpoints, addressing key stakeholder concerns </a:t>
            </a:r>
          </a:p>
          <a:p>
            <a:pPr marL="109728" indent="0" algn="l">
              <a:buNone/>
            </a:pPr>
            <a:r>
              <a:rPr lang="ar-EG" dirty="0"/>
              <a:t>	</a:t>
            </a:r>
          </a:p>
          <a:p>
            <a:pPr marL="109728" indent="0" algn="l">
              <a:buNone/>
            </a:pPr>
            <a:endParaRPr lang="ar-EG" dirty="0"/>
          </a:p>
        </p:txBody>
      </p:sp>
      <p:sp>
        <p:nvSpPr>
          <p:cNvPr id="3" name="Title 2"/>
          <p:cNvSpPr>
            <a:spLocks noGrp="1"/>
          </p:cNvSpPr>
          <p:nvPr>
            <p:ph type="title"/>
          </p:nvPr>
        </p:nvSpPr>
        <p:spPr/>
        <p:txBody>
          <a:bodyPr>
            <a:normAutofit fontScale="90000"/>
          </a:bodyPr>
          <a:lstStyle/>
          <a:p>
            <a:r>
              <a:rPr lang="en-US" b="0" dirty="0">
                <a:effectLst/>
              </a:rPr>
              <a:t>Application </a:t>
            </a:r>
            <a:r>
              <a:rPr lang="en-US" b="0" dirty="0" smtClean="0">
                <a:effectLst/>
              </a:rPr>
              <a:t>architecture(outputs</a:t>
            </a:r>
            <a:r>
              <a:rPr lang="en-US" b="0" dirty="0">
                <a:effectLst/>
              </a:rPr>
              <a:t>)</a:t>
            </a:r>
            <a:endParaRPr lang="ar-EG" dirty="0"/>
          </a:p>
        </p:txBody>
      </p:sp>
    </p:spTree>
    <p:extLst>
      <p:ext uri="{BB962C8B-B14F-4D97-AF65-F5344CB8AC3E}">
        <p14:creationId xmlns:p14="http://schemas.microsoft.com/office/powerpoint/2010/main" val="4235358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l">
              <a:buNone/>
            </a:pPr>
            <a:r>
              <a:rPr lang="en-US" dirty="0"/>
              <a:t>Draft Architecture Requirements Specification, including content updates: </a:t>
            </a:r>
          </a:p>
          <a:p>
            <a:pPr marL="109728" indent="0" algn="l">
              <a:buNone/>
            </a:pPr>
            <a:r>
              <a:rPr lang="en-US" dirty="0"/>
              <a:t> Gap analysis results </a:t>
            </a:r>
          </a:p>
          <a:p>
            <a:pPr marL="109728" indent="0" algn="l">
              <a:buNone/>
            </a:pPr>
            <a:r>
              <a:rPr lang="en-US" dirty="0"/>
              <a:t> Application interoperability requirements </a:t>
            </a:r>
          </a:p>
          <a:p>
            <a:pPr marL="109728" indent="0" algn="l">
              <a:buNone/>
            </a:pPr>
            <a:r>
              <a:rPr lang="en-US" dirty="0"/>
              <a:t> Relevant technical requirements that will apply to this evolution of the architecture development cycle </a:t>
            </a:r>
          </a:p>
          <a:p>
            <a:pPr marL="109728" indent="0" algn="l">
              <a:buNone/>
            </a:pPr>
            <a:r>
              <a:rPr lang="en-US" dirty="0"/>
              <a:t> Constraints on the Technology Architecture </a:t>
            </a:r>
          </a:p>
          <a:p>
            <a:pPr marL="109728" indent="0" algn="l">
              <a:buNone/>
            </a:pPr>
            <a:r>
              <a:rPr lang="en-US" dirty="0"/>
              <a:t> Updated business requirements </a:t>
            </a:r>
          </a:p>
          <a:p>
            <a:pPr marL="109728" indent="0" algn="l">
              <a:buNone/>
            </a:pPr>
            <a:r>
              <a:rPr lang="en-US" dirty="0"/>
              <a:t> Updated data requirements </a:t>
            </a:r>
          </a:p>
          <a:p>
            <a:pPr marL="109728" indent="0" algn="l">
              <a:buNone/>
            </a:pPr>
            <a:endParaRPr lang="ar-EG" dirty="0"/>
          </a:p>
          <a:p>
            <a:pPr marL="109728" indent="0" algn="l">
              <a:buNone/>
            </a:pPr>
            <a:r>
              <a:rPr lang="en-US" dirty="0"/>
              <a:t>Application Architecture components of an Architecture Roadmap 	</a:t>
            </a:r>
          </a:p>
          <a:p>
            <a:pPr marL="109728" indent="0" algn="l">
              <a:buNone/>
            </a:pPr>
            <a:endParaRPr lang="ar-EG" dirty="0"/>
          </a:p>
        </p:txBody>
      </p:sp>
      <p:sp>
        <p:nvSpPr>
          <p:cNvPr id="3" name="Title 2"/>
          <p:cNvSpPr>
            <a:spLocks noGrp="1"/>
          </p:cNvSpPr>
          <p:nvPr>
            <p:ph type="title"/>
          </p:nvPr>
        </p:nvSpPr>
        <p:spPr/>
        <p:txBody>
          <a:bodyPr>
            <a:normAutofit fontScale="90000"/>
          </a:bodyPr>
          <a:lstStyle/>
          <a:p>
            <a:r>
              <a:rPr lang="en-US" b="0" dirty="0">
                <a:effectLst/>
              </a:rPr>
              <a:t>Application architecture(outputs)</a:t>
            </a:r>
            <a:endParaRPr lang="ar-EG" dirty="0"/>
          </a:p>
        </p:txBody>
      </p:sp>
    </p:spTree>
    <p:extLst>
      <p:ext uri="{BB962C8B-B14F-4D97-AF65-F5344CB8AC3E}">
        <p14:creationId xmlns:p14="http://schemas.microsoft.com/office/powerpoint/2010/main" val="3614806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endParaRPr lang="en-US" dirty="0" smtClean="0"/>
          </a:p>
          <a:p>
            <a:pPr marL="109728" indent="0" algn="l">
              <a:buNone/>
            </a:pPr>
            <a:endParaRPr lang="en-US" dirty="0"/>
          </a:p>
          <a:p>
            <a:pPr marL="109728" indent="0" algn="l">
              <a:buNone/>
            </a:pPr>
            <a:r>
              <a:rPr lang="en-US" dirty="0" smtClean="0"/>
              <a:t>Phase </a:t>
            </a:r>
            <a:r>
              <a:rPr lang="en-US" dirty="0"/>
              <a:t>D is about documenting the fundamental organization of the IT systems, embodied in the hardware, software, and communications technology. </a:t>
            </a:r>
            <a:endParaRPr lang="ar-EG" dirty="0"/>
          </a:p>
        </p:txBody>
      </p:sp>
      <p:sp>
        <p:nvSpPr>
          <p:cNvPr id="3" name="Title 2"/>
          <p:cNvSpPr>
            <a:spLocks noGrp="1"/>
          </p:cNvSpPr>
          <p:nvPr>
            <p:ph type="title"/>
          </p:nvPr>
        </p:nvSpPr>
        <p:spPr/>
        <p:txBody>
          <a:bodyPr>
            <a:normAutofit fontScale="90000"/>
          </a:bodyPr>
          <a:lstStyle/>
          <a:p>
            <a:r>
              <a:rPr lang="en-US" dirty="0"/>
              <a:t>Phase D: Technology Architecture </a:t>
            </a:r>
            <a:endParaRPr lang="ar-EG" dirty="0"/>
          </a:p>
        </p:txBody>
      </p:sp>
    </p:spTree>
    <p:extLst>
      <p:ext uri="{BB962C8B-B14F-4D97-AF65-F5344CB8AC3E}">
        <p14:creationId xmlns:p14="http://schemas.microsoft.com/office/powerpoint/2010/main" val="252273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109728" indent="0" algn="l">
              <a:buNone/>
            </a:pPr>
            <a:r>
              <a:rPr lang="en-US" dirty="0"/>
              <a:t>Develop the Target Technology Architecture that enables the Architecture Vision, target business, data, and application building blocks to be delivered through technology components and technology services, in a way that addresses the Statement of Architecture Work and stakeholder concerns </a:t>
            </a:r>
          </a:p>
          <a:p>
            <a:pPr marL="109728" indent="0" algn="l">
              <a:buNone/>
            </a:pPr>
            <a:endParaRPr lang="en-US" dirty="0" smtClean="0"/>
          </a:p>
          <a:p>
            <a:pPr marL="109728" indent="0" algn="l">
              <a:buNone/>
            </a:pPr>
            <a:r>
              <a:rPr lang="en-US" dirty="0" smtClean="0"/>
              <a:t>Identify </a:t>
            </a:r>
            <a:r>
              <a:rPr lang="en-US" dirty="0"/>
              <a:t>candidate Architecture Roadmap components based upon gaps between the Baseline and Target Technology Architectures 	</a:t>
            </a:r>
          </a:p>
          <a:p>
            <a:pPr marL="109728" indent="0" algn="l">
              <a:buNone/>
            </a:pPr>
            <a:endParaRPr lang="ar-EG" dirty="0"/>
          </a:p>
        </p:txBody>
      </p:sp>
      <p:sp>
        <p:nvSpPr>
          <p:cNvPr id="3" name="Title 2"/>
          <p:cNvSpPr>
            <a:spLocks noGrp="1"/>
          </p:cNvSpPr>
          <p:nvPr>
            <p:ph type="title"/>
          </p:nvPr>
        </p:nvSpPr>
        <p:spPr/>
        <p:txBody>
          <a:bodyPr>
            <a:normAutofit/>
          </a:bodyPr>
          <a:lstStyle/>
          <a:p>
            <a:r>
              <a:rPr lang="en-US" dirty="0"/>
              <a:t>Phase </a:t>
            </a:r>
            <a:r>
              <a:rPr lang="en-US" dirty="0" smtClean="0"/>
              <a:t>D (objectives)</a:t>
            </a:r>
            <a:endParaRPr lang="ar-EG" dirty="0"/>
          </a:p>
        </p:txBody>
      </p:sp>
    </p:spTree>
    <p:extLst>
      <p:ext uri="{BB962C8B-B14F-4D97-AF65-F5344CB8AC3E}">
        <p14:creationId xmlns:p14="http://schemas.microsoft.com/office/powerpoint/2010/main" val="93154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a:bodyPr>
          <a:lstStyle/>
          <a:p>
            <a:pPr marL="109728" indent="0" algn="l">
              <a:buNone/>
            </a:pPr>
            <a:r>
              <a:rPr lang="en-US" dirty="0"/>
              <a:t>Request for Architecture Work </a:t>
            </a:r>
          </a:p>
          <a:p>
            <a:pPr marL="109728" indent="0" algn="l">
              <a:buNone/>
            </a:pPr>
            <a:r>
              <a:rPr lang="en-US" dirty="0"/>
              <a:t>Capability Assessment </a:t>
            </a:r>
          </a:p>
          <a:p>
            <a:pPr marL="109728" indent="0" algn="l">
              <a:buNone/>
            </a:pPr>
            <a:r>
              <a:rPr lang="en-US" dirty="0"/>
              <a:t>Communications Plan </a:t>
            </a:r>
          </a:p>
          <a:p>
            <a:pPr marL="109728" indent="0" algn="l">
              <a:buNone/>
            </a:pPr>
            <a:r>
              <a:rPr lang="en-US" dirty="0"/>
              <a:t>Organization Model for Enterprise Architecture </a:t>
            </a:r>
          </a:p>
          <a:p>
            <a:pPr marL="109728" indent="0" algn="l">
              <a:buNone/>
            </a:pPr>
            <a:r>
              <a:rPr lang="en-US" dirty="0"/>
              <a:t>Tailored Architecture Framework </a:t>
            </a:r>
          </a:p>
          <a:p>
            <a:pPr marL="109728" indent="0" algn="l">
              <a:buNone/>
            </a:pPr>
            <a:r>
              <a:rPr lang="en-US" dirty="0"/>
              <a:t>Technology principles </a:t>
            </a:r>
          </a:p>
          <a:p>
            <a:pPr marL="109728" indent="0" algn="l">
              <a:buNone/>
            </a:pPr>
            <a:r>
              <a:rPr lang="en-US" dirty="0"/>
              <a:t>Statement of Architecture Work </a:t>
            </a:r>
          </a:p>
          <a:p>
            <a:pPr marL="109728" indent="0" algn="l">
              <a:buNone/>
            </a:pPr>
            <a:r>
              <a:rPr lang="en-US" dirty="0"/>
              <a:t>Architecture Vision </a:t>
            </a:r>
            <a:endParaRPr lang="en-US" dirty="0" smtClean="0"/>
          </a:p>
          <a:p>
            <a:pPr marL="109728" indent="0" algn="l">
              <a:buNone/>
            </a:pPr>
            <a:r>
              <a:rPr lang="en-US" dirty="0" smtClean="0"/>
              <a:t>Architecture </a:t>
            </a:r>
            <a:r>
              <a:rPr lang="en-US" dirty="0"/>
              <a:t>Repository </a:t>
            </a:r>
            <a:endParaRPr lang="en-US" dirty="0" smtClean="0"/>
          </a:p>
          <a:p>
            <a:pPr marL="109728" indent="0" algn="l">
              <a:buNone/>
            </a:pPr>
            <a:r>
              <a:rPr lang="en-US" dirty="0"/>
              <a:t>	</a:t>
            </a:r>
          </a:p>
          <a:p>
            <a:pPr marL="109728" indent="0" algn="l">
              <a:buNone/>
            </a:pPr>
            <a:endParaRPr lang="ar-EG" dirty="0"/>
          </a:p>
        </p:txBody>
      </p:sp>
      <p:sp>
        <p:nvSpPr>
          <p:cNvPr id="3" name="Title 2"/>
          <p:cNvSpPr>
            <a:spLocks noGrp="1"/>
          </p:cNvSpPr>
          <p:nvPr>
            <p:ph type="title"/>
          </p:nvPr>
        </p:nvSpPr>
        <p:spPr/>
        <p:txBody>
          <a:bodyPr/>
          <a:lstStyle/>
          <a:p>
            <a:r>
              <a:rPr lang="en-US" dirty="0"/>
              <a:t>Phase D </a:t>
            </a:r>
            <a:r>
              <a:rPr lang="en-US" dirty="0" smtClean="0"/>
              <a:t>(inputs</a:t>
            </a:r>
            <a:r>
              <a:rPr lang="en-US" dirty="0"/>
              <a:t>)</a:t>
            </a:r>
            <a:endParaRPr lang="ar-EG" dirty="0"/>
          </a:p>
        </p:txBody>
      </p:sp>
    </p:spTree>
    <p:extLst>
      <p:ext uri="{BB962C8B-B14F-4D97-AF65-F5344CB8AC3E}">
        <p14:creationId xmlns:p14="http://schemas.microsoft.com/office/powerpoint/2010/main" val="159822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l">
              <a:buNone/>
            </a:pPr>
            <a:r>
              <a:rPr lang="en-US" dirty="0"/>
              <a:t>Draft Architecture Definition Document, containing: </a:t>
            </a:r>
          </a:p>
          <a:p>
            <a:pPr marL="109728" indent="0" algn="l">
              <a:buNone/>
            </a:pPr>
            <a:r>
              <a:rPr lang="en-US" dirty="0"/>
              <a:t> Baseline Business Architecture (detailed) </a:t>
            </a:r>
          </a:p>
          <a:p>
            <a:pPr marL="109728" indent="0" algn="l">
              <a:buNone/>
            </a:pPr>
            <a:r>
              <a:rPr lang="en-US" dirty="0"/>
              <a:t> Target Business Architecture (detailed) </a:t>
            </a:r>
          </a:p>
          <a:p>
            <a:pPr marL="109728" indent="0" algn="l">
              <a:buNone/>
            </a:pPr>
            <a:r>
              <a:rPr lang="en-US" dirty="0"/>
              <a:t> Baseline Data Architecture (detailed) </a:t>
            </a:r>
          </a:p>
          <a:p>
            <a:pPr marL="109728" indent="0" algn="l">
              <a:buNone/>
            </a:pPr>
            <a:r>
              <a:rPr lang="en-US" dirty="0"/>
              <a:t> Target Data Architecture (detailed) </a:t>
            </a:r>
          </a:p>
          <a:p>
            <a:pPr marL="109728" indent="0" algn="l">
              <a:buNone/>
            </a:pPr>
            <a:r>
              <a:rPr lang="en-US" dirty="0"/>
              <a:t> Baseline Application Architecture (detailed) </a:t>
            </a:r>
          </a:p>
          <a:p>
            <a:pPr marL="109728" indent="0" algn="l">
              <a:buNone/>
            </a:pPr>
            <a:r>
              <a:rPr lang="en-US" dirty="0"/>
              <a:t> Target Application Architecture (detailed) </a:t>
            </a:r>
          </a:p>
          <a:p>
            <a:pPr marL="109728" indent="0" algn="l">
              <a:buNone/>
            </a:pPr>
            <a:r>
              <a:rPr lang="en-US" dirty="0"/>
              <a:t> Baseline Technology Architecture (high-level) </a:t>
            </a:r>
          </a:p>
          <a:p>
            <a:pPr marL="109728" indent="0" algn="l">
              <a:buNone/>
            </a:pPr>
            <a:r>
              <a:rPr lang="en-US" dirty="0"/>
              <a:t> Target Technology Architecture (high-level) </a:t>
            </a:r>
          </a:p>
          <a:p>
            <a:pPr marL="109728" indent="0" algn="l">
              <a:buNone/>
            </a:pPr>
            <a:r>
              <a:rPr lang="ar-EG" dirty="0"/>
              <a:t>	</a:t>
            </a:r>
          </a:p>
          <a:p>
            <a:pPr marL="109728" indent="0" algn="l">
              <a:buNone/>
            </a:pPr>
            <a:endParaRPr lang="ar-EG" dirty="0"/>
          </a:p>
        </p:txBody>
      </p:sp>
      <p:sp>
        <p:nvSpPr>
          <p:cNvPr id="3" name="Title 2"/>
          <p:cNvSpPr>
            <a:spLocks noGrp="1"/>
          </p:cNvSpPr>
          <p:nvPr>
            <p:ph type="title"/>
          </p:nvPr>
        </p:nvSpPr>
        <p:spPr/>
        <p:txBody>
          <a:bodyPr/>
          <a:lstStyle/>
          <a:p>
            <a:r>
              <a:rPr lang="en-US" dirty="0"/>
              <a:t>Phase D (inputs)</a:t>
            </a:r>
            <a:endParaRPr lang="ar-EG" dirty="0"/>
          </a:p>
        </p:txBody>
      </p:sp>
    </p:spTree>
    <p:extLst>
      <p:ext uri="{BB962C8B-B14F-4D97-AF65-F5344CB8AC3E}">
        <p14:creationId xmlns:p14="http://schemas.microsoft.com/office/powerpoint/2010/main" val="357618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09728" indent="0" algn="l">
              <a:buNone/>
            </a:pPr>
            <a:endParaRPr lang="en-US" dirty="0" smtClean="0"/>
          </a:p>
          <a:p>
            <a:pPr marL="109728" indent="0" algn="l">
              <a:buNone/>
            </a:pPr>
            <a:r>
              <a:rPr lang="en-US" dirty="0" smtClean="0"/>
              <a:t>Phase </a:t>
            </a:r>
            <a:r>
              <a:rPr lang="en-US" dirty="0"/>
              <a:t>C is about documenting the fundamental organization of an organization’s IT systems, embodied in the major types of information and the application systems that process them. It involves some combination of Data and Application Architecture, which may be developed either sequentially or concurrently. </a:t>
            </a:r>
            <a:endParaRPr lang="ar-EG" dirty="0"/>
          </a:p>
        </p:txBody>
      </p:sp>
      <p:sp>
        <p:nvSpPr>
          <p:cNvPr id="2" name="Title 1"/>
          <p:cNvSpPr>
            <a:spLocks noGrp="1"/>
          </p:cNvSpPr>
          <p:nvPr>
            <p:ph type="title"/>
          </p:nvPr>
        </p:nvSpPr>
        <p:spPr/>
        <p:txBody>
          <a:bodyPr>
            <a:normAutofit fontScale="90000"/>
          </a:bodyPr>
          <a:lstStyle/>
          <a:p>
            <a:r>
              <a:rPr lang="en-US" dirty="0"/>
              <a:t>Phase C: Information Systems Architectures </a:t>
            </a:r>
            <a:endParaRPr lang="ar-EG" dirty="0"/>
          </a:p>
        </p:txBody>
      </p:sp>
    </p:spTree>
    <p:extLst>
      <p:ext uri="{BB962C8B-B14F-4D97-AF65-F5344CB8AC3E}">
        <p14:creationId xmlns:p14="http://schemas.microsoft.com/office/powerpoint/2010/main" val="3258403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r>
              <a:rPr lang="en-US" dirty="0"/>
              <a:t>Draft Architecture Requirements Specification, including: </a:t>
            </a:r>
          </a:p>
          <a:p>
            <a:pPr marL="109728" indent="0" algn="l">
              <a:buNone/>
            </a:pPr>
            <a:r>
              <a:rPr lang="en-US" dirty="0"/>
              <a:t> Gap analysis results </a:t>
            </a:r>
          </a:p>
          <a:p>
            <a:pPr marL="109728" indent="0" algn="l">
              <a:buNone/>
            </a:pPr>
            <a:r>
              <a:rPr lang="en-US" dirty="0"/>
              <a:t> Relevant technical requirements </a:t>
            </a:r>
          </a:p>
          <a:p>
            <a:pPr marL="109728" indent="0" algn="l">
              <a:buNone/>
            </a:pPr>
            <a:endParaRPr lang="ar-EG" dirty="0"/>
          </a:p>
          <a:p>
            <a:pPr marL="109728" indent="0" algn="l">
              <a:buNone/>
            </a:pPr>
            <a:r>
              <a:rPr lang="en-US" dirty="0"/>
              <a:t>Business, Data, and Application Architecture components of an Architecture Roadmap 	</a:t>
            </a:r>
          </a:p>
          <a:p>
            <a:pPr marL="109728" indent="0" algn="l">
              <a:buNone/>
            </a:pPr>
            <a:endParaRPr lang="ar-EG" dirty="0"/>
          </a:p>
        </p:txBody>
      </p:sp>
      <p:sp>
        <p:nvSpPr>
          <p:cNvPr id="3" name="Title 2"/>
          <p:cNvSpPr>
            <a:spLocks noGrp="1"/>
          </p:cNvSpPr>
          <p:nvPr>
            <p:ph type="title"/>
          </p:nvPr>
        </p:nvSpPr>
        <p:spPr/>
        <p:txBody>
          <a:bodyPr/>
          <a:lstStyle/>
          <a:p>
            <a:r>
              <a:rPr lang="en-US" dirty="0"/>
              <a:t>Phase D (inputs)</a:t>
            </a:r>
            <a:endParaRPr lang="ar-EG" dirty="0"/>
          </a:p>
        </p:txBody>
      </p:sp>
    </p:spTree>
    <p:extLst>
      <p:ext uri="{BB962C8B-B14F-4D97-AF65-F5344CB8AC3E}">
        <p14:creationId xmlns:p14="http://schemas.microsoft.com/office/powerpoint/2010/main" val="518050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76672"/>
          </a:xfrm>
        </p:spPr>
        <p:txBody>
          <a:bodyPr>
            <a:normAutofit lnSpcReduction="10000"/>
          </a:bodyPr>
          <a:lstStyle/>
          <a:p>
            <a:pPr marL="109728" indent="0" algn="l">
              <a:buNone/>
            </a:pPr>
            <a:r>
              <a:rPr lang="en-US" dirty="0"/>
              <a:t>Select reference models, viewpoints, and tools </a:t>
            </a:r>
          </a:p>
          <a:p>
            <a:pPr marL="109728" indent="0" algn="l">
              <a:buNone/>
            </a:pPr>
            <a:r>
              <a:rPr lang="en-US" dirty="0"/>
              <a:t>Develop Baseline Technology Architecture Description </a:t>
            </a:r>
          </a:p>
          <a:p>
            <a:pPr marL="109728" indent="0" algn="l">
              <a:buNone/>
            </a:pPr>
            <a:r>
              <a:rPr lang="en-US" dirty="0"/>
              <a:t>Develop Target Technology Architecture Description </a:t>
            </a:r>
          </a:p>
          <a:p>
            <a:pPr marL="109728" indent="0" algn="l">
              <a:buNone/>
            </a:pPr>
            <a:r>
              <a:rPr lang="en-US" dirty="0"/>
              <a:t>Perform gap analysis </a:t>
            </a:r>
          </a:p>
          <a:p>
            <a:pPr marL="109728" indent="0" algn="l">
              <a:buNone/>
            </a:pPr>
            <a:r>
              <a:rPr lang="en-US" dirty="0"/>
              <a:t>Define candidate roadmap components </a:t>
            </a:r>
          </a:p>
          <a:p>
            <a:pPr marL="109728" indent="0" algn="l">
              <a:buNone/>
            </a:pPr>
            <a:r>
              <a:rPr lang="en-US" dirty="0"/>
              <a:t>Resolve impacts across the Architecture Landscape </a:t>
            </a:r>
          </a:p>
          <a:p>
            <a:pPr marL="109728" indent="0" algn="l">
              <a:buNone/>
            </a:pPr>
            <a:r>
              <a:rPr lang="en-US" dirty="0"/>
              <a:t>Conduct formal stakeholder review </a:t>
            </a:r>
          </a:p>
          <a:p>
            <a:pPr marL="109728" indent="0" algn="l">
              <a:buNone/>
            </a:pPr>
            <a:r>
              <a:rPr lang="en-US" dirty="0"/>
              <a:t>Finalize the Technology Architecture </a:t>
            </a:r>
            <a:endParaRPr lang="en-US" dirty="0" smtClean="0"/>
          </a:p>
          <a:p>
            <a:pPr marL="109728" indent="0" algn="l">
              <a:buNone/>
            </a:pPr>
            <a:r>
              <a:rPr lang="en-US" dirty="0" smtClean="0"/>
              <a:t>Create </a:t>
            </a:r>
            <a:r>
              <a:rPr lang="en-US" dirty="0"/>
              <a:t>Architecture Definition Document </a:t>
            </a:r>
            <a:endParaRPr lang="en-US" dirty="0" smtClean="0"/>
          </a:p>
          <a:p>
            <a:pPr marL="109728" indent="0" algn="l">
              <a:buNone/>
            </a:pPr>
            <a:r>
              <a:rPr lang="en-US" dirty="0"/>
              <a:t>	</a:t>
            </a:r>
          </a:p>
          <a:p>
            <a:pPr marL="109728" indent="0" algn="l">
              <a:buNone/>
            </a:pPr>
            <a:endParaRPr lang="ar-EG" dirty="0"/>
          </a:p>
        </p:txBody>
      </p:sp>
      <p:sp>
        <p:nvSpPr>
          <p:cNvPr id="3" name="Title 2"/>
          <p:cNvSpPr>
            <a:spLocks noGrp="1"/>
          </p:cNvSpPr>
          <p:nvPr>
            <p:ph type="title"/>
          </p:nvPr>
        </p:nvSpPr>
        <p:spPr/>
        <p:txBody>
          <a:bodyPr/>
          <a:lstStyle/>
          <a:p>
            <a:r>
              <a:rPr lang="en-US" dirty="0"/>
              <a:t>Phase D </a:t>
            </a:r>
            <a:r>
              <a:rPr lang="en-US" dirty="0" smtClean="0"/>
              <a:t>(steps</a:t>
            </a:r>
            <a:r>
              <a:rPr lang="en-US" dirty="0"/>
              <a:t>)</a:t>
            </a:r>
            <a:endParaRPr lang="ar-EG" dirty="0"/>
          </a:p>
        </p:txBody>
      </p:sp>
    </p:spTree>
    <p:extLst>
      <p:ext uri="{BB962C8B-B14F-4D97-AF65-F5344CB8AC3E}">
        <p14:creationId xmlns:p14="http://schemas.microsoft.com/office/powerpoint/2010/main" val="4261149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224272"/>
          </a:xfrm>
        </p:spPr>
        <p:txBody>
          <a:bodyPr>
            <a:normAutofit lnSpcReduction="10000"/>
          </a:bodyPr>
          <a:lstStyle/>
          <a:p>
            <a:pPr marL="109728" indent="0" algn="l">
              <a:buNone/>
            </a:pPr>
            <a:r>
              <a:rPr lang="en-US" dirty="0"/>
              <a:t>Statement of Architecture Work, updated if necessary </a:t>
            </a:r>
          </a:p>
          <a:p>
            <a:pPr marL="109728" indent="0" algn="l">
              <a:buNone/>
            </a:pPr>
            <a:r>
              <a:rPr lang="en-US" dirty="0"/>
              <a:t>Validated technology principles or new technology principles (if generated here) </a:t>
            </a:r>
          </a:p>
          <a:p>
            <a:pPr marL="109728" indent="0" algn="l">
              <a:buNone/>
            </a:pPr>
            <a:r>
              <a:rPr lang="en-US" dirty="0"/>
              <a:t>Draft Architecture Definition Document, containing content updates: </a:t>
            </a:r>
          </a:p>
          <a:p>
            <a:pPr marL="109728" indent="0" algn="l">
              <a:buNone/>
            </a:pPr>
            <a:r>
              <a:rPr lang="en-US" dirty="0"/>
              <a:t> Baseline Technology Architecture, if appropriate </a:t>
            </a:r>
          </a:p>
          <a:p>
            <a:pPr marL="109728" indent="0" algn="l">
              <a:buNone/>
            </a:pPr>
            <a:r>
              <a:rPr lang="en-US" dirty="0"/>
              <a:t> Target Technology Architecture </a:t>
            </a:r>
          </a:p>
          <a:p>
            <a:pPr marL="109728" indent="0" algn="l">
              <a:buNone/>
            </a:pPr>
            <a:r>
              <a:rPr lang="en-US" dirty="0"/>
              <a:t> Technology Architecture views corresponding to the selected viewpoints, addressing key stakeholder concerns </a:t>
            </a:r>
          </a:p>
          <a:p>
            <a:pPr marL="109728" indent="0" algn="l">
              <a:buNone/>
            </a:pPr>
            <a:r>
              <a:rPr lang="ar-EG" dirty="0"/>
              <a:t>	</a:t>
            </a:r>
          </a:p>
          <a:p>
            <a:pPr marL="109728" indent="0" algn="l">
              <a:buNone/>
            </a:pPr>
            <a:endParaRPr lang="ar-EG" dirty="0"/>
          </a:p>
        </p:txBody>
      </p:sp>
      <p:sp>
        <p:nvSpPr>
          <p:cNvPr id="3" name="Title 2"/>
          <p:cNvSpPr>
            <a:spLocks noGrp="1"/>
          </p:cNvSpPr>
          <p:nvPr>
            <p:ph type="title"/>
          </p:nvPr>
        </p:nvSpPr>
        <p:spPr/>
        <p:txBody>
          <a:bodyPr/>
          <a:lstStyle/>
          <a:p>
            <a:r>
              <a:rPr lang="en-US" dirty="0"/>
              <a:t>Phase D </a:t>
            </a:r>
            <a:r>
              <a:rPr lang="en-US" dirty="0" smtClean="0"/>
              <a:t>(outputs</a:t>
            </a:r>
            <a:r>
              <a:rPr lang="en-US" dirty="0"/>
              <a:t>)</a:t>
            </a:r>
            <a:endParaRPr lang="ar-EG" dirty="0"/>
          </a:p>
        </p:txBody>
      </p:sp>
    </p:spTree>
    <p:extLst>
      <p:ext uri="{BB962C8B-B14F-4D97-AF65-F5344CB8AC3E}">
        <p14:creationId xmlns:p14="http://schemas.microsoft.com/office/powerpoint/2010/main" val="54281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a:endParaRPr lang="en-US" dirty="0" smtClean="0"/>
          </a:p>
          <a:p>
            <a:pPr algn="l"/>
            <a:endParaRPr lang="en-US" dirty="0"/>
          </a:p>
          <a:p>
            <a:pPr marL="109728" indent="0" algn="l">
              <a:buNone/>
            </a:pPr>
            <a:r>
              <a:rPr lang="en-US" dirty="0" smtClean="0"/>
              <a:t>Phase </a:t>
            </a:r>
            <a:r>
              <a:rPr lang="en-US" dirty="0"/>
              <a:t>E is the first phase which is directly concerned with implementation. It describes the process of identifying delivery vehicles (projects, programs, or portfolios) that deliver the Target Architecture identified in previous phases. </a:t>
            </a:r>
            <a:endParaRPr lang="ar-EG" dirty="0"/>
          </a:p>
        </p:txBody>
      </p:sp>
      <p:sp>
        <p:nvSpPr>
          <p:cNvPr id="3" name="Title 2"/>
          <p:cNvSpPr>
            <a:spLocks noGrp="1"/>
          </p:cNvSpPr>
          <p:nvPr>
            <p:ph type="title"/>
          </p:nvPr>
        </p:nvSpPr>
        <p:spPr/>
        <p:txBody>
          <a:bodyPr>
            <a:normAutofit fontScale="90000"/>
          </a:bodyPr>
          <a:lstStyle/>
          <a:p>
            <a:r>
              <a:rPr lang="en-US" dirty="0"/>
              <a:t>Phase E: Opportunities and Solutions </a:t>
            </a:r>
            <a:endParaRPr lang="ar-EG" dirty="0"/>
          </a:p>
        </p:txBody>
      </p:sp>
    </p:spTree>
    <p:extLst>
      <p:ext uri="{BB962C8B-B14F-4D97-AF65-F5344CB8AC3E}">
        <p14:creationId xmlns:p14="http://schemas.microsoft.com/office/powerpoint/2010/main" val="2301336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fontScale="92500"/>
          </a:bodyPr>
          <a:lstStyle/>
          <a:p>
            <a:pPr marL="109728" indent="0" algn="l">
              <a:buNone/>
            </a:pPr>
            <a:r>
              <a:rPr lang="en-US" dirty="0"/>
              <a:t>Generate the initial complete version of the Architecture Roadmap, based upon the gap analysis and candidate Architecture Roadmap components from Phases B, C, and D </a:t>
            </a:r>
          </a:p>
          <a:p>
            <a:pPr marL="109728" indent="0" algn="l">
              <a:buNone/>
            </a:pPr>
            <a:endParaRPr lang="en-US" dirty="0" smtClean="0"/>
          </a:p>
          <a:p>
            <a:pPr marL="109728" indent="0" algn="l">
              <a:buNone/>
            </a:pPr>
            <a:r>
              <a:rPr lang="en-US" dirty="0" smtClean="0"/>
              <a:t>Determine </a:t>
            </a:r>
            <a:r>
              <a:rPr lang="en-US" dirty="0"/>
              <a:t>whether an incremental approach is required, and if so identify Transition Architectures that will deliver continuous business value </a:t>
            </a:r>
          </a:p>
          <a:p>
            <a:pPr marL="109728" indent="0" algn="l">
              <a:buNone/>
            </a:pPr>
            <a:endParaRPr lang="ar-EG" dirty="0" smtClean="0"/>
          </a:p>
          <a:p>
            <a:pPr marL="109728" indent="0" algn="l">
              <a:buNone/>
            </a:pPr>
            <a:r>
              <a:rPr lang="en-US" dirty="0" smtClean="0"/>
              <a:t>Define </a:t>
            </a:r>
            <a:r>
              <a:rPr lang="en-US" dirty="0"/>
              <a:t>the overall Solution Building Blocks (SBBs) to finalize the Target Architecture based on the Architecture Building Blocks (ABBs) 	</a:t>
            </a:r>
          </a:p>
          <a:p>
            <a:pPr marL="109728" indent="0" algn="l">
              <a:buNone/>
            </a:pPr>
            <a:endParaRPr lang="ar-EG" dirty="0"/>
          </a:p>
        </p:txBody>
      </p:sp>
      <p:sp>
        <p:nvSpPr>
          <p:cNvPr id="3" name="Title 2"/>
          <p:cNvSpPr>
            <a:spLocks noGrp="1"/>
          </p:cNvSpPr>
          <p:nvPr>
            <p:ph type="title"/>
          </p:nvPr>
        </p:nvSpPr>
        <p:spPr/>
        <p:txBody>
          <a:bodyPr/>
          <a:lstStyle/>
          <a:p>
            <a:r>
              <a:rPr lang="en-US" dirty="0"/>
              <a:t>Phase </a:t>
            </a:r>
            <a:r>
              <a:rPr lang="en-US" dirty="0" smtClean="0"/>
              <a:t>E(objectives)</a:t>
            </a:r>
            <a:endParaRPr lang="ar-EG" dirty="0"/>
          </a:p>
        </p:txBody>
      </p:sp>
    </p:spTree>
    <p:extLst>
      <p:ext uri="{BB962C8B-B14F-4D97-AF65-F5344CB8AC3E}">
        <p14:creationId xmlns:p14="http://schemas.microsoft.com/office/powerpoint/2010/main" val="1864346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l">
              <a:buNone/>
            </a:pPr>
            <a:r>
              <a:rPr lang="en-US" dirty="0"/>
              <a:t>Product Information </a:t>
            </a:r>
          </a:p>
          <a:p>
            <a:pPr marL="109728" indent="0" algn="l">
              <a:buNone/>
            </a:pPr>
            <a:r>
              <a:rPr lang="en-US" dirty="0"/>
              <a:t>Request for Architecture Work </a:t>
            </a:r>
          </a:p>
          <a:p>
            <a:pPr marL="109728" indent="0" algn="l">
              <a:buNone/>
            </a:pPr>
            <a:r>
              <a:rPr lang="en-US" dirty="0"/>
              <a:t>Capability Assessment </a:t>
            </a:r>
          </a:p>
          <a:p>
            <a:pPr marL="109728" indent="0" algn="l">
              <a:buNone/>
            </a:pPr>
            <a:r>
              <a:rPr lang="en-US" dirty="0"/>
              <a:t>Communications Plan </a:t>
            </a:r>
          </a:p>
          <a:p>
            <a:pPr marL="109728" indent="0" algn="l">
              <a:buNone/>
            </a:pPr>
            <a:r>
              <a:rPr lang="en-US" dirty="0"/>
              <a:t>Planning Methodologies </a:t>
            </a:r>
          </a:p>
          <a:p>
            <a:pPr marL="109728" indent="0" algn="l">
              <a:buNone/>
            </a:pPr>
            <a:r>
              <a:rPr lang="en-US" dirty="0"/>
              <a:t>Organizational Model for Enterprise Architecture </a:t>
            </a:r>
          </a:p>
          <a:p>
            <a:pPr marL="109728" indent="0" algn="l">
              <a:buNone/>
            </a:pPr>
            <a:r>
              <a:rPr lang="en-US" dirty="0"/>
              <a:t>Governance Models and Frameworks </a:t>
            </a:r>
          </a:p>
          <a:p>
            <a:pPr marL="109728" indent="0" algn="l">
              <a:buNone/>
            </a:pPr>
            <a:r>
              <a:rPr lang="en-US" dirty="0"/>
              <a:t>Tailored Architecture Framework </a:t>
            </a:r>
          </a:p>
          <a:p>
            <a:pPr marL="109728" indent="0" algn="l">
              <a:buNone/>
            </a:pPr>
            <a:r>
              <a:rPr lang="en-US" dirty="0"/>
              <a:t>Statement of Architecture Work </a:t>
            </a:r>
          </a:p>
        </p:txBody>
      </p:sp>
      <p:sp>
        <p:nvSpPr>
          <p:cNvPr id="3" name="Title 2"/>
          <p:cNvSpPr>
            <a:spLocks noGrp="1"/>
          </p:cNvSpPr>
          <p:nvPr>
            <p:ph type="title"/>
          </p:nvPr>
        </p:nvSpPr>
        <p:spPr/>
        <p:txBody>
          <a:bodyPr/>
          <a:lstStyle/>
          <a:p>
            <a:r>
              <a:rPr lang="en-US" dirty="0"/>
              <a:t>Phase </a:t>
            </a:r>
            <a:r>
              <a:rPr lang="en-US" dirty="0" smtClean="0"/>
              <a:t>E(inputs)</a:t>
            </a:r>
            <a:endParaRPr lang="ar-EG" dirty="0"/>
          </a:p>
        </p:txBody>
      </p:sp>
    </p:spTree>
    <p:extLst>
      <p:ext uri="{BB962C8B-B14F-4D97-AF65-F5344CB8AC3E}">
        <p14:creationId xmlns:p14="http://schemas.microsoft.com/office/powerpoint/2010/main" val="3763123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r>
              <a:rPr lang="en-US" dirty="0"/>
              <a:t>Architecture Vision </a:t>
            </a:r>
          </a:p>
          <a:p>
            <a:pPr marL="109728" indent="0" algn="l">
              <a:buNone/>
            </a:pPr>
            <a:r>
              <a:rPr lang="en-US" dirty="0"/>
              <a:t>Architecture Repository </a:t>
            </a:r>
          </a:p>
          <a:p>
            <a:pPr marL="109728" indent="0" algn="l">
              <a:buNone/>
            </a:pPr>
            <a:r>
              <a:rPr lang="en-US" dirty="0"/>
              <a:t>Draft Architecture Definition Document </a:t>
            </a:r>
          </a:p>
          <a:p>
            <a:pPr marL="109728" indent="0" algn="l">
              <a:buNone/>
            </a:pPr>
            <a:r>
              <a:rPr lang="en-US" dirty="0"/>
              <a:t>Draft Architecture Requirements Specification </a:t>
            </a:r>
          </a:p>
          <a:p>
            <a:pPr marL="109728" indent="0" algn="l">
              <a:buNone/>
            </a:pPr>
            <a:r>
              <a:rPr lang="en-US" dirty="0"/>
              <a:t>Change Requests for existing programs and projects </a:t>
            </a:r>
          </a:p>
          <a:p>
            <a:pPr marL="109728" indent="0" algn="l">
              <a:buNone/>
            </a:pPr>
            <a:r>
              <a:rPr lang="en-US" dirty="0"/>
              <a:t>Candidate Architecture Roadmap components from Phases B, C, and </a:t>
            </a:r>
            <a:r>
              <a:rPr lang="en-US" dirty="0" smtClean="0"/>
              <a:t>D</a:t>
            </a:r>
          </a:p>
          <a:p>
            <a:pPr marL="109728" indent="0" algn="l">
              <a:buNone/>
            </a:pPr>
            <a:r>
              <a:rPr lang="en-US" dirty="0" smtClean="0"/>
              <a:t> </a:t>
            </a:r>
            <a:r>
              <a:rPr lang="en-US" dirty="0"/>
              <a:t>	</a:t>
            </a:r>
          </a:p>
          <a:p>
            <a:pPr marL="109728" indent="0" algn="l">
              <a:buNone/>
            </a:pPr>
            <a:endParaRPr lang="ar-EG" dirty="0"/>
          </a:p>
          <a:p>
            <a:endParaRPr lang="ar-EG" dirty="0"/>
          </a:p>
        </p:txBody>
      </p:sp>
      <p:sp>
        <p:nvSpPr>
          <p:cNvPr id="3" name="Title 2"/>
          <p:cNvSpPr>
            <a:spLocks noGrp="1"/>
          </p:cNvSpPr>
          <p:nvPr>
            <p:ph type="title"/>
          </p:nvPr>
        </p:nvSpPr>
        <p:spPr/>
        <p:txBody>
          <a:bodyPr/>
          <a:lstStyle/>
          <a:p>
            <a:r>
              <a:rPr lang="en-US" dirty="0"/>
              <a:t>Phase E(inputs)</a:t>
            </a:r>
            <a:endParaRPr lang="ar-EG" dirty="0"/>
          </a:p>
        </p:txBody>
      </p:sp>
    </p:spTree>
    <p:extLst>
      <p:ext uri="{BB962C8B-B14F-4D97-AF65-F5344CB8AC3E}">
        <p14:creationId xmlns:p14="http://schemas.microsoft.com/office/powerpoint/2010/main" val="2419081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lnSpcReduction="10000"/>
          </a:bodyPr>
          <a:lstStyle/>
          <a:p>
            <a:pPr marL="109728" indent="0" algn="l">
              <a:buNone/>
            </a:pPr>
            <a:r>
              <a:rPr lang="en-US" dirty="0"/>
              <a:t>Determine/confirm key corporate change </a:t>
            </a:r>
            <a:r>
              <a:rPr lang="en-US" dirty="0" smtClean="0"/>
              <a:t>attributes. </a:t>
            </a:r>
            <a:endParaRPr lang="en-US" dirty="0"/>
          </a:p>
          <a:p>
            <a:pPr marL="109728" indent="0" algn="l">
              <a:buNone/>
            </a:pPr>
            <a:r>
              <a:rPr lang="en-US" dirty="0"/>
              <a:t>Determine business constraints for </a:t>
            </a:r>
            <a:r>
              <a:rPr lang="en-US" dirty="0" smtClean="0"/>
              <a:t>implementation. </a:t>
            </a:r>
            <a:endParaRPr lang="en-US" dirty="0"/>
          </a:p>
          <a:p>
            <a:pPr marL="109728" indent="0" algn="l">
              <a:buNone/>
            </a:pPr>
            <a:r>
              <a:rPr lang="en-US" dirty="0"/>
              <a:t>Review and consolidate gap analysis results from Phases B to D </a:t>
            </a:r>
            <a:r>
              <a:rPr lang="en-US" dirty="0" smtClean="0"/>
              <a:t>.</a:t>
            </a:r>
            <a:endParaRPr lang="en-US" dirty="0"/>
          </a:p>
          <a:p>
            <a:pPr marL="109728" indent="0" algn="l">
              <a:buNone/>
            </a:pPr>
            <a:r>
              <a:rPr lang="en-US" dirty="0"/>
              <a:t>Review consolidated requirements across </a:t>
            </a:r>
            <a:r>
              <a:rPr lang="en-US" dirty="0" smtClean="0"/>
              <a:t>related </a:t>
            </a:r>
            <a:r>
              <a:rPr lang="en-US" dirty="0"/>
              <a:t>business </a:t>
            </a:r>
            <a:r>
              <a:rPr lang="en-US" dirty="0" smtClean="0"/>
              <a:t>functions</a:t>
            </a:r>
            <a:r>
              <a:rPr lang="en-US" dirty="0"/>
              <a:t>.</a:t>
            </a:r>
            <a:r>
              <a:rPr lang="en-US" dirty="0" smtClean="0"/>
              <a:t> </a:t>
            </a:r>
            <a:endParaRPr lang="en-US" dirty="0"/>
          </a:p>
          <a:p>
            <a:pPr marL="109728" indent="0" algn="l">
              <a:buNone/>
            </a:pPr>
            <a:r>
              <a:rPr lang="en-US" dirty="0"/>
              <a:t>Consolidate and reconcile interoperability </a:t>
            </a:r>
            <a:r>
              <a:rPr lang="en-US" dirty="0" smtClean="0"/>
              <a:t>requirements. </a:t>
            </a:r>
            <a:endParaRPr lang="en-US" dirty="0"/>
          </a:p>
          <a:p>
            <a:pPr marL="109728" indent="0" algn="l">
              <a:buNone/>
            </a:pPr>
            <a:r>
              <a:rPr lang="en-US" dirty="0" smtClean="0"/>
              <a:t>Refine </a:t>
            </a:r>
            <a:r>
              <a:rPr lang="en-US" dirty="0"/>
              <a:t>and validate </a:t>
            </a:r>
            <a:r>
              <a:rPr lang="en-US" dirty="0" smtClean="0"/>
              <a:t>dependencies</a:t>
            </a:r>
          </a:p>
          <a:p>
            <a:pPr marL="109728" indent="0" algn="l">
              <a:buNone/>
            </a:pPr>
            <a:r>
              <a:rPr lang="en-US" dirty="0" smtClean="0"/>
              <a:t> </a:t>
            </a:r>
            <a:r>
              <a:rPr lang="en-US" dirty="0"/>
              <a:t>	</a:t>
            </a:r>
          </a:p>
          <a:p>
            <a:pPr marL="109728" indent="0" algn="l">
              <a:buNone/>
            </a:pPr>
            <a:endParaRPr lang="ar-EG" dirty="0"/>
          </a:p>
        </p:txBody>
      </p:sp>
      <p:sp>
        <p:nvSpPr>
          <p:cNvPr id="3" name="Title 2"/>
          <p:cNvSpPr>
            <a:spLocks noGrp="1"/>
          </p:cNvSpPr>
          <p:nvPr>
            <p:ph type="title"/>
          </p:nvPr>
        </p:nvSpPr>
        <p:spPr/>
        <p:txBody>
          <a:bodyPr/>
          <a:lstStyle/>
          <a:p>
            <a:r>
              <a:rPr lang="en-US" dirty="0"/>
              <a:t>Phase </a:t>
            </a:r>
            <a:r>
              <a:rPr lang="en-US" dirty="0" smtClean="0"/>
              <a:t>E(steps)</a:t>
            </a:r>
            <a:endParaRPr lang="ar-EG" dirty="0"/>
          </a:p>
        </p:txBody>
      </p:sp>
    </p:spTree>
    <p:extLst>
      <p:ext uri="{BB962C8B-B14F-4D97-AF65-F5344CB8AC3E}">
        <p14:creationId xmlns:p14="http://schemas.microsoft.com/office/powerpoint/2010/main" val="295968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67072"/>
          </a:xfrm>
        </p:spPr>
        <p:txBody>
          <a:bodyPr/>
          <a:lstStyle/>
          <a:p>
            <a:pPr marL="109728" indent="0" algn="l">
              <a:buNone/>
            </a:pPr>
            <a:r>
              <a:rPr lang="en-US" dirty="0"/>
              <a:t>Confirm readiness and risk for business </a:t>
            </a:r>
            <a:r>
              <a:rPr lang="en-US" dirty="0" smtClean="0"/>
              <a:t>transformation. </a:t>
            </a:r>
            <a:endParaRPr lang="en-US" dirty="0"/>
          </a:p>
          <a:p>
            <a:pPr marL="109728" indent="0" algn="l">
              <a:buNone/>
            </a:pPr>
            <a:r>
              <a:rPr lang="en-US" dirty="0"/>
              <a:t>Formulate Implementation and Migration </a:t>
            </a:r>
            <a:r>
              <a:rPr lang="en-US" dirty="0" smtClean="0"/>
              <a:t>Strategy. </a:t>
            </a:r>
            <a:endParaRPr lang="en-US" dirty="0"/>
          </a:p>
          <a:p>
            <a:pPr marL="109728" indent="0" algn="l">
              <a:buNone/>
            </a:pPr>
            <a:r>
              <a:rPr lang="en-US" dirty="0"/>
              <a:t>Identify and group major work </a:t>
            </a:r>
            <a:r>
              <a:rPr lang="en-US" dirty="0" smtClean="0"/>
              <a:t>packages. </a:t>
            </a:r>
            <a:endParaRPr lang="en-US" dirty="0"/>
          </a:p>
          <a:p>
            <a:pPr marL="109728" indent="0" algn="l">
              <a:buNone/>
            </a:pPr>
            <a:r>
              <a:rPr lang="en-US" dirty="0"/>
              <a:t>Identify Transition Architectures </a:t>
            </a:r>
            <a:r>
              <a:rPr lang="en-US" dirty="0" smtClean="0"/>
              <a:t>.</a:t>
            </a:r>
            <a:endParaRPr lang="en-US" dirty="0"/>
          </a:p>
          <a:p>
            <a:pPr marL="109728" indent="0" algn="l">
              <a:buNone/>
            </a:pPr>
            <a:r>
              <a:rPr lang="en-US" dirty="0"/>
              <a:t>Create Architecture Roadmap </a:t>
            </a:r>
            <a:r>
              <a:rPr lang="en-US" dirty="0" smtClean="0"/>
              <a:t>&amp; Implementation </a:t>
            </a:r>
            <a:r>
              <a:rPr lang="en-US" dirty="0"/>
              <a:t>and Migration </a:t>
            </a:r>
            <a:r>
              <a:rPr lang="en-US" dirty="0" smtClean="0"/>
              <a:t>Plan.</a:t>
            </a:r>
          </a:p>
          <a:p>
            <a:pPr marL="109728" indent="0" algn="l">
              <a:buNone/>
            </a:pPr>
            <a:r>
              <a:rPr lang="en-US" dirty="0" smtClean="0"/>
              <a:t> </a:t>
            </a:r>
            <a:r>
              <a:rPr lang="en-US" dirty="0"/>
              <a:t>	</a:t>
            </a:r>
          </a:p>
          <a:p>
            <a:pPr marL="109728" indent="0" algn="l">
              <a:buNone/>
            </a:pPr>
            <a:endParaRPr lang="ar-EG" dirty="0"/>
          </a:p>
        </p:txBody>
      </p:sp>
      <p:sp>
        <p:nvSpPr>
          <p:cNvPr id="3" name="Title 2"/>
          <p:cNvSpPr>
            <a:spLocks noGrp="1"/>
          </p:cNvSpPr>
          <p:nvPr>
            <p:ph type="title"/>
          </p:nvPr>
        </p:nvSpPr>
        <p:spPr/>
        <p:txBody>
          <a:bodyPr/>
          <a:lstStyle/>
          <a:p>
            <a:r>
              <a:rPr lang="en-US" dirty="0"/>
              <a:t>Phase E(steps)</a:t>
            </a:r>
            <a:endParaRPr lang="ar-EG" dirty="0"/>
          </a:p>
        </p:txBody>
      </p:sp>
    </p:spTree>
    <p:extLst>
      <p:ext uri="{BB962C8B-B14F-4D97-AF65-F5344CB8AC3E}">
        <p14:creationId xmlns:p14="http://schemas.microsoft.com/office/powerpoint/2010/main" val="822105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l">
              <a:buNone/>
            </a:pPr>
            <a:r>
              <a:rPr lang="en-US" dirty="0"/>
              <a:t>Statement of Architecture Work, updated if necessary </a:t>
            </a:r>
          </a:p>
          <a:p>
            <a:pPr marL="109728" indent="0" algn="l">
              <a:buNone/>
            </a:pPr>
            <a:r>
              <a:rPr lang="en-US" dirty="0"/>
              <a:t>Architecture Vision, updated if necessary </a:t>
            </a:r>
          </a:p>
          <a:p>
            <a:pPr marL="109728" indent="0" algn="l">
              <a:buNone/>
            </a:pPr>
            <a:r>
              <a:rPr lang="en-US" dirty="0"/>
              <a:t>Draft Architecture Definition Document, including: </a:t>
            </a:r>
          </a:p>
          <a:p>
            <a:pPr marL="109728" indent="0" algn="l">
              <a:buNone/>
            </a:pPr>
            <a:r>
              <a:rPr lang="en-US" dirty="0"/>
              <a:t> Transition Architectures, number and scope, if any </a:t>
            </a:r>
          </a:p>
          <a:p>
            <a:pPr marL="109728" indent="0" algn="l">
              <a:buNone/>
            </a:pPr>
            <a:endParaRPr lang="ar-EG" dirty="0"/>
          </a:p>
          <a:p>
            <a:pPr marL="109728" indent="0" algn="l">
              <a:buNone/>
            </a:pPr>
            <a:r>
              <a:rPr lang="en-US" dirty="0"/>
              <a:t>Draft Architecture Requirements Specification </a:t>
            </a:r>
          </a:p>
          <a:p>
            <a:pPr marL="109728" indent="0" algn="l">
              <a:buNone/>
            </a:pPr>
            <a:r>
              <a:rPr lang="en-US" dirty="0"/>
              <a:t>Capability Assessment, including: </a:t>
            </a:r>
          </a:p>
          <a:p>
            <a:pPr marL="109728" indent="0" algn="l">
              <a:buNone/>
            </a:pPr>
            <a:r>
              <a:rPr lang="en-US" dirty="0"/>
              <a:t> Business Capability </a:t>
            </a:r>
          </a:p>
          <a:p>
            <a:pPr marL="109728" indent="0" algn="l">
              <a:buNone/>
            </a:pPr>
            <a:r>
              <a:rPr lang="en-US" dirty="0"/>
              <a:t> IT Capability </a:t>
            </a:r>
          </a:p>
          <a:p>
            <a:pPr marL="109728" indent="0" algn="l">
              <a:buNone/>
            </a:pPr>
            <a:r>
              <a:rPr lang="ar-EG" dirty="0"/>
              <a:t>	</a:t>
            </a:r>
          </a:p>
          <a:p>
            <a:pPr marL="109728" indent="0" algn="l">
              <a:buNone/>
            </a:pPr>
            <a:endParaRPr lang="ar-EG" dirty="0"/>
          </a:p>
        </p:txBody>
      </p:sp>
      <p:sp>
        <p:nvSpPr>
          <p:cNvPr id="3" name="Title 2"/>
          <p:cNvSpPr>
            <a:spLocks noGrp="1"/>
          </p:cNvSpPr>
          <p:nvPr>
            <p:ph type="title"/>
          </p:nvPr>
        </p:nvSpPr>
        <p:spPr/>
        <p:txBody>
          <a:bodyPr/>
          <a:lstStyle/>
          <a:p>
            <a:r>
              <a:rPr lang="en-US" dirty="0"/>
              <a:t>Phase </a:t>
            </a:r>
            <a:r>
              <a:rPr lang="en-US" dirty="0" smtClean="0"/>
              <a:t>E(outputs</a:t>
            </a:r>
            <a:r>
              <a:rPr lang="en-US" dirty="0"/>
              <a:t>)</a:t>
            </a:r>
            <a:endParaRPr lang="ar-EG" dirty="0"/>
          </a:p>
        </p:txBody>
      </p:sp>
    </p:spTree>
    <p:extLst>
      <p:ext uri="{BB962C8B-B14F-4D97-AF65-F5344CB8AC3E}">
        <p14:creationId xmlns:p14="http://schemas.microsoft.com/office/powerpoint/2010/main" val="69479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r>
              <a:rPr lang="en-US" dirty="0"/>
              <a:t>Develop the Target Data Architecture that enables the Business Architecture and the Architecture Vision, in a way that addresses the Statement of Architecture Work and stakeholder </a:t>
            </a:r>
            <a:r>
              <a:rPr lang="en-US" dirty="0" smtClean="0"/>
              <a:t>concerns. </a:t>
            </a:r>
            <a:endParaRPr lang="en-US" dirty="0"/>
          </a:p>
          <a:p>
            <a:pPr marL="109728" indent="0" algn="l">
              <a:buNone/>
            </a:pPr>
            <a:endParaRPr lang="en-US" dirty="0" smtClean="0"/>
          </a:p>
          <a:p>
            <a:pPr marL="109728" indent="0" algn="l">
              <a:buNone/>
            </a:pPr>
            <a:r>
              <a:rPr lang="en-US" dirty="0" smtClean="0"/>
              <a:t>Identify </a:t>
            </a:r>
            <a:r>
              <a:rPr lang="en-US" dirty="0"/>
              <a:t>candidate Architecture Roadmap components based upon gaps between </a:t>
            </a:r>
            <a:r>
              <a:rPr lang="en-US" dirty="0" smtClean="0"/>
              <a:t>the      </a:t>
            </a:r>
            <a:r>
              <a:rPr lang="ar-EG" dirty="0" smtClean="0"/>
              <a:t>   </a:t>
            </a:r>
          </a:p>
          <a:p>
            <a:pPr marL="109728" indent="0" algn="l">
              <a:buNone/>
            </a:pPr>
            <a:r>
              <a:rPr lang="en-US" dirty="0" smtClean="0"/>
              <a:t>Baseline </a:t>
            </a:r>
            <a:r>
              <a:rPr lang="en-US" dirty="0"/>
              <a:t>and Target Data </a:t>
            </a:r>
            <a:r>
              <a:rPr lang="en-US" dirty="0" smtClean="0"/>
              <a:t>Architectures</a:t>
            </a:r>
          </a:p>
          <a:p>
            <a:pPr marL="109728" indent="0" algn="l">
              <a:buNone/>
            </a:pPr>
            <a:r>
              <a:rPr lang="en-US" dirty="0" smtClean="0"/>
              <a:t> </a:t>
            </a:r>
            <a:r>
              <a:rPr lang="en-US" dirty="0"/>
              <a:t>	</a:t>
            </a:r>
          </a:p>
          <a:p>
            <a:pPr marL="109728" indent="0" algn="l">
              <a:buNone/>
            </a:pPr>
            <a:endParaRPr lang="ar-EG" dirty="0"/>
          </a:p>
        </p:txBody>
      </p:sp>
      <p:sp>
        <p:nvSpPr>
          <p:cNvPr id="3" name="Title 2"/>
          <p:cNvSpPr>
            <a:spLocks noGrp="1"/>
          </p:cNvSpPr>
          <p:nvPr>
            <p:ph type="title"/>
          </p:nvPr>
        </p:nvSpPr>
        <p:spPr/>
        <p:txBody>
          <a:bodyPr>
            <a:normAutofit/>
          </a:bodyPr>
          <a:lstStyle/>
          <a:p>
            <a:r>
              <a:rPr lang="en-US" dirty="0" smtClean="0"/>
              <a:t>Data architecture (objectives)</a:t>
            </a:r>
            <a:endParaRPr lang="ar-EG" dirty="0"/>
          </a:p>
        </p:txBody>
      </p:sp>
    </p:spTree>
    <p:extLst>
      <p:ext uri="{BB962C8B-B14F-4D97-AF65-F5344CB8AC3E}">
        <p14:creationId xmlns:p14="http://schemas.microsoft.com/office/powerpoint/2010/main" val="4042782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l">
              <a:buNone/>
            </a:pPr>
            <a:r>
              <a:rPr lang="en-US" dirty="0"/>
              <a:t>Architecture Roadmap, including: </a:t>
            </a:r>
          </a:p>
          <a:p>
            <a:pPr marL="109728" indent="0" algn="l">
              <a:buNone/>
            </a:pPr>
            <a:r>
              <a:rPr lang="en-US" dirty="0"/>
              <a:t> Work package portfolio </a:t>
            </a:r>
          </a:p>
          <a:p>
            <a:pPr marL="109728" indent="0" algn="l">
              <a:buNone/>
            </a:pPr>
            <a:r>
              <a:rPr lang="en-US" dirty="0"/>
              <a:t> Identification of Transition Architectures, if any </a:t>
            </a:r>
          </a:p>
          <a:p>
            <a:pPr marL="109728" indent="0" algn="l">
              <a:buNone/>
            </a:pPr>
            <a:r>
              <a:rPr lang="en-US" dirty="0"/>
              <a:t> Implementation recommendations </a:t>
            </a:r>
          </a:p>
          <a:p>
            <a:pPr marL="109728" indent="0" algn="l">
              <a:buNone/>
            </a:pPr>
            <a:endParaRPr lang="ar-EG" dirty="0"/>
          </a:p>
          <a:p>
            <a:pPr marL="109728" indent="0" algn="l">
              <a:buNone/>
            </a:pPr>
            <a:r>
              <a:rPr lang="en-US" dirty="0"/>
              <a:t>Implementation and Migration Plan (outline), including: </a:t>
            </a:r>
          </a:p>
          <a:p>
            <a:pPr marL="109728" indent="0" algn="l">
              <a:buNone/>
            </a:pPr>
            <a:r>
              <a:rPr lang="en-US" dirty="0"/>
              <a:t> Implementation and Migration Strategy </a:t>
            </a:r>
          </a:p>
          <a:p>
            <a:pPr marL="109728" indent="0" algn="l">
              <a:buNone/>
            </a:pPr>
            <a:r>
              <a:rPr lang="ar-EG" dirty="0"/>
              <a:t>	</a:t>
            </a:r>
          </a:p>
          <a:p>
            <a:pPr marL="109728" indent="0" algn="l">
              <a:buNone/>
            </a:pPr>
            <a:endParaRPr lang="ar-EG" dirty="0"/>
          </a:p>
        </p:txBody>
      </p:sp>
      <p:sp>
        <p:nvSpPr>
          <p:cNvPr id="3" name="Title 2"/>
          <p:cNvSpPr>
            <a:spLocks noGrp="1"/>
          </p:cNvSpPr>
          <p:nvPr>
            <p:ph type="title"/>
          </p:nvPr>
        </p:nvSpPr>
        <p:spPr/>
        <p:txBody>
          <a:bodyPr/>
          <a:lstStyle/>
          <a:p>
            <a:r>
              <a:rPr lang="en-US" dirty="0"/>
              <a:t>Phase E(outputs)</a:t>
            </a:r>
            <a:endParaRPr lang="ar-EG" dirty="0"/>
          </a:p>
        </p:txBody>
      </p:sp>
    </p:spTree>
    <p:extLst>
      <p:ext uri="{BB962C8B-B14F-4D97-AF65-F5344CB8AC3E}">
        <p14:creationId xmlns:p14="http://schemas.microsoft.com/office/powerpoint/2010/main" val="3215082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l">
              <a:buNone/>
            </a:pPr>
            <a:r>
              <a:rPr lang="en-US" dirty="0"/>
              <a:t>Request for Architecture Work </a:t>
            </a:r>
          </a:p>
          <a:p>
            <a:pPr marL="109728" indent="0" algn="l">
              <a:buNone/>
            </a:pPr>
            <a:r>
              <a:rPr lang="en-US" dirty="0"/>
              <a:t>Capability Assessment </a:t>
            </a:r>
          </a:p>
          <a:p>
            <a:pPr marL="109728" indent="0" algn="l">
              <a:buNone/>
            </a:pPr>
            <a:r>
              <a:rPr lang="en-US" dirty="0"/>
              <a:t>Communications Plan </a:t>
            </a:r>
          </a:p>
          <a:p>
            <a:pPr marL="109728" indent="0" algn="l">
              <a:buNone/>
            </a:pPr>
            <a:r>
              <a:rPr lang="en-US" dirty="0"/>
              <a:t>Organizational Model for Enterprise Architecture </a:t>
            </a:r>
          </a:p>
          <a:p>
            <a:pPr marL="109728" indent="0" algn="l">
              <a:buNone/>
            </a:pPr>
            <a:r>
              <a:rPr lang="en-US" dirty="0"/>
              <a:t>Tailored Architecture Framework </a:t>
            </a:r>
          </a:p>
          <a:p>
            <a:pPr marL="109728" indent="0" algn="l">
              <a:buNone/>
            </a:pPr>
            <a:r>
              <a:rPr lang="en-US" dirty="0"/>
              <a:t>Data principles </a:t>
            </a:r>
          </a:p>
          <a:p>
            <a:pPr marL="109728" indent="0" algn="l">
              <a:buNone/>
            </a:pPr>
            <a:r>
              <a:rPr lang="en-US" dirty="0"/>
              <a:t>Statement of Architecture Work </a:t>
            </a:r>
          </a:p>
          <a:p>
            <a:pPr marL="109728" indent="0" algn="l">
              <a:buNone/>
            </a:pPr>
            <a:r>
              <a:rPr lang="en-US" dirty="0"/>
              <a:t>Architecture </a:t>
            </a:r>
            <a:r>
              <a:rPr lang="en-US" dirty="0" smtClean="0"/>
              <a:t>Vision</a:t>
            </a:r>
          </a:p>
          <a:p>
            <a:pPr marL="109728" indent="0" algn="l">
              <a:buNone/>
            </a:pPr>
            <a:r>
              <a:rPr lang="en-US" dirty="0" smtClean="0"/>
              <a:t>     </a:t>
            </a:r>
            <a:r>
              <a:rPr lang="en-US" dirty="0"/>
              <a:t>	</a:t>
            </a:r>
            <a:r>
              <a:rPr lang="en-US" dirty="0" smtClean="0"/>
              <a:t>Architecture </a:t>
            </a:r>
            <a:r>
              <a:rPr lang="en-US" dirty="0"/>
              <a:t>Repository</a:t>
            </a:r>
            <a:endParaRPr lang="en-US" dirty="0"/>
          </a:p>
          <a:p>
            <a:pPr marL="109728" indent="0" algn="l">
              <a:buNone/>
            </a:pPr>
            <a:endParaRPr lang="ar-EG" dirty="0"/>
          </a:p>
        </p:txBody>
      </p:sp>
      <p:sp>
        <p:nvSpPr>
          <p:cNvPr id="3" name="Title 2"/>
          <p:cNvSpPr>
            <a:spLocks noGrp="1"/>
          </p:cNvSpPr>
          <p:nvPr>
            <p:ph type="title"/>
          </p:nvPr>
        </p:nvSpPr>
        <p:spPr/>
        <p:txBody>
          <a:bodyPr/>
          <a:lstStyle/>
          <a:p>
            <a:r>
              <a:rPr lang="en-US" dirty="0"/>
              <a:t>Data </a:t>
            </a:r>
            <a:r>
              <a:rPr lang="en-US" dirty="0" smtClean="0"/>
              <a:t>architecture (inputs</a:t>
            </a:r>
            <a:r>
              <a:rPr lang="en-US" dirty="0"/>
              <a:t>)</a:t>
            </a:r>
            <a:endParaRPr lang="ar-EG" dirty="0"/>
          </a:p>
        </p:txBody>
      </p:sp>
    </p:spTree>
    <p:extLst>
      <p:ext uri="{BB962C8B-B14F-4D97-AF65-F5344CB8AC3E}">
        <p14:creationId xmlns:p14="http://schemas.microsoft.com/office/powerpoint/2010/main" val="3602506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l">
              <a:buNone/>
            </a:pPr>
            <a:r>
              <a:rPr lang="en-US" dirty="0">
                <a:solidFill>
                  <a:srgbClr val="FF0000"/>
                </a:solidFill>
              </a:rPr>
              <a:t>Draft Architecture Definition Document, containing</a:t>
            </a:r>
            <a:r>
              <a:rPr lang="en-US" dirty="0"/>
              <a:t>: </a:t>
            </a:r>
          </a:p>
          <a:p>
            <a:pPr marL="109728" indent="0" algn="l">
              <a:buNone/>
            </a:pPr>
            <a:r>
              <a:rPr lang="en-US" dirty="0"/>
              <a:t> Baseline Business Architecture (detailed) </a:t>
            </a:r>
          </a:p>
          <a:p>
            <a:pPr marL="109728" indent="0" algn="l">
              <a:buNone/>
            </a:pPr>
            <a:r>
              <a:rPr lang="en-US" dirty="0"/>
              <a:t> Target Business Architecture (detailed) </a:t>
            </a:r>
          </a:p>
          <a:p>
            <a:pPr marL="109728" indent="0" algn="l">
              <a:buNone/>
            </a:pPr>
            <a:r>
              <a:rPr lang="en-US" dirty="0"/>
              <a:t> Baseline Data Architecture (high-level) </a:t>
            </a:r>
          </a:p>
          <a:p>
            <a:pPr marL="109728" indent="0" algn="l">
              <a:buNone/>
            </a:pPr>
            <a:r>
              <a:rPr lang="en-US" dirty="0"/>
              <a:t> Target Data Architecture (high-level) </a:t>
            </a:r>
          </a:p>
          <a:p>
            <a:pPr marL="109728" indent="0" algn="l">
              <a:buNone/>
            </a:pPr>
            <a:r>
              <a:rPr lang="en-US" dirty="0"/>
              <a:t> Baseline Application Architecture (detailed or vision) </a:t>
            </a:r>
          </a:p>
          <a:p>
            <a:pPr marL="109728" indent="0" algn="l">
              <a:buNone/>
            </a:pPr>
            <a:r>
              <a:rPr lang="en-US" dirty="0"/>
              <a:t> Target Application Architecture (detailed or vision) </a:t>
            </a:r>
          </a:p>
          <a:p>
            <a:pPr marL="109728" indent="0" algn="l">
              <a:buNone/>
            </a:pPr>
            <a:r>
              <a:rPr lang="en-US" dirty="0"/>
              <a:t> Baseline Technology Architecture (high-level) </a:t>
            </a:r>
          </a:p>
          <a:p>
            <a:pPr marL="109728" indent="0" algn="l">
              <a:buNone/>
            </a:pPr>
            <a:r>
              <a:rPr lang="en-US" dirty="0"/>
              <a:t> Target Technology Architecture (high-level) </a:t>
            </a:r>
          </a:p>
          <a:p>
            <a:pPr marL="109728" indent="0" algn="l">
              <a:buNone/>
            </a:pPr>
            <a:r>
              <a:rPr lang="ar-EG" dirty="0"/>
              <a:t>	</a:t>
            </a:r>
          </a:p>
          <a:p>
            <a:pPr marL="109728" indent="0" algn="l">
              <a:buNone/>
            </a:pPr>
            <a:endParaRPr lang="ar-EG" dirty="0"/>
          </a:p>
        </p:txBody>
      </p:sp>
      <p:sp>
        <p:nvSpPr>
          <p:cNvPr id="3" name="Title 2"/>
          <p:cNvSpPr>
            <a:spLocks noGrp="1"/>
          </p:cNvSpPr>
          <p:nvPr>
            <p:ph type="title"/>
          </p:nvPr>
        </p:nvSpPr>
        <p:spPr/>
        <p:txBody>
          <a:bodyPr/>
          <a:lstStyle/>
          <a:p>
            <a:r>
              <a:rPr lang="en-US" dirty="0"/>
              <a:t>Data </a:t>
            </a:r>
            <a:r>
              <a:rPr lang="en-US" dirty="0" smtClean="0"/>
              <a:t>architecture (inputs</a:t>
            </a:r>
            <a:r>
              <a:rPr lang="en-US" dirty="0"/>
              <a:t>)</a:t>
            </a:r>
            <a:endParaRPr lang="ar-EG" dirty="0"/>
          </a:p>
        </p:txBody>
      </p:sp>
    </p:spTree>
    <p:extLst>
      <p:ext uri="{BB962C8B-B14F-4D97-AF65-F5344CB8AC3E}">
        <p14:creationId xmlns:p14="http://schemas.microsoft.com/office/powerpoint/2010/main" val="1664427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r>
              <a:rPr lang="en-US" dirty="0"/>
              <a:t>Draft Architecture Requirements Specification, including: </a:t>
            </a:r>
          </a:p>
          <a:p>
            <a:pPr marL="109728" indent="0" algn="l">
              <a:buNone/>
            </a:pPr>
            <a:r>
              <a:rPr lang="en-US" dirty="0"/>
              <a:t> Gap analysis results </a:t>
            </a:r>
          </a:p>
          <a:p>
            <a:pPr marL="109728" indent="0" algn="l">
              <a:buNone/>
            </a:pPr>
            <a:r>
              <a:rPr lang="en-US" dirty="0"/>
              <a:t> Relevant technical requirements </a:t>
            </a:r>
          </a:p>
          <a:p>
            <a:pPr marL="109728" indent="0" algn="l">
              <a:buNone/>
            </a:pPr>
            <a:endParaRPr lang="ar-EG" dirty="0"/>
          </a:p>
          <a:p>
            <a:pPr marL="109728" indent="0" algn="l">
              <a:buNone/>
            </a:pPr>
            <a:r>
              <a:rPr lang="en-US" dirty="0"/>
              <a:t>Business Architecture components </a:t>
            </a:r>
            <a:r>
              <a:rPr lang="en-US" dirty="0" smtClean="0"/>
              <a:t>of an </a:t>
            </a:r>
            <a:r>
              <a:rPr lang="en-US" dirty="0"/>
              <a:t>Architecture </a:t>
            </a:r>
            <a:r>
              <a:rPr lang="en-US" dirty="0" smtClean="0"/>
              <a:t>Roadmap</a:t>
            </a:r>
          </a:p>
          <a:p>
            <a:pPr marL="109728" indent="0" algn="l">
              <a:buNone/>
            </a:pPr>
            <a:r>
              <a:rPr lang="en-US" dirty="0"/>
              <a:t>	</a:t>
            </a:r>
          </a:p>
          <a:p>
            <a:pPr marL="109728" indent="0" algn="l">
              <a:buNone/>
            </a:pPr>
            <a:endParaRPr lang="ar-EG" dirty="0"/>
          </a:p>
        </p:txBody>
      </p:sp>
      <p:sp>
        <p:nvSpPr>
          <p:cNvPr id="3" name="Title 2"/>
          <p:cNvSpPr>
            <a:spLocks noGrp="1"/>
          </p:cNvSpPr>
          <p:nvPr>
            <p:ph type="title"/>
          </p:nvPr>
        </p:nvSpPr>
        <p:spPr/>
        <p:txBody>
          <a:bodyPr/>
          <a:lstStyle/>
          <a:p>
            <a:r>
              <a:rPr lang="en-US" dirty="0"/>
              <a:t>Data </a:t>
            </a:r>
            <a:r>
              <a:rPr lang="en-US" dirty="0" smtClean="0"/>
              <a:t>architecture (inputs</a:t>
            </a:r>
            <a:r>
              <a:rPr lang="en-US" dirty="0"/>
              <a:t>)</a:t>
            </a:r>
            <a:endParaRPr lang="ar-EG" dirty="0"/>
          </a:p>
        </p:txBody>
      </p:sp>
    </p:spTree>
    <p:extLst>
      <p:ext uri="{BB962C8B-B14F-4D97-AF65-F5344CB8AC3E}">
        <p14:creationId xmlns:p14="http://schemas.microsoft.com/office/powerpoint/2010/main" val="316063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lnSpcReduction="10000"/>
          </a:bodyPr>
          <a:lstStyle/>
          <a:p>
            <a:pPr marL="109728" indent="0" algn="l">
              <a:buNone/>
            </a:pPr>
            <a:r>
              <a:rPr lang="en-US" dirty="0"/>
              <a:t>Select reference models, viewpoints, and tools </a:t>
            </a:r>
          </a:p>
          <a:p>
            <a:pPr marL="109728" indent="0" algn="l">
              <a:buNone/>
            </a:pPr>
            <a:r>
              <a:rPr lang="en-US" dirty="0"/>
              <a:t>Develop Baseline Data Architecture Description </a:t>
            </a:r>
          </a:p>
          <a:p>
            <a:pPr marL="109728" indent="0" algn="l">
              <a:buNone/>
            </a:pPr>
            <a:r>
              <a:rPr lang="en-US" dirty="0"/>
              <a:t>Develop Target Data Architecture Description </a:t>
            </a:r>
          </a:p>
          <a:p>
            <a:pPr marL="109728" indent="0" algn="l">
              <a:buNone/>
            </a:pPr>
            <a:r>
              <a:rPr lang="en-US" dirty="0"/>
              <a:t>Perform gap analysis </a:t>
            </a:r>
          </a:p>
          <a:p>
            <a:pPr marL="109728" indent="0" algn="l">
              <a:buNone/>
            </a:pPr>
            <a:r>
              <a:rPr lang="en-US" dirty="0"/>
              <a:t>Define candidate roadmap components </a:t>
            </a:r>
          </a:p>
          <a:p>
            <a:pPr marL="109728" indent="0" algn="l">
              <a:buNone/>
            </a:pPr>
            <a:r>
              <a:rPr lang="en-US" dirty="0"/>
              <a:t>Resolve impacts across the Architecture Landscape </a:t>
            </a:r>
          </a:p>
          <a:p>
            <a:pPr marL="109728" indent="0" algn="l">
              <a:buNone/>
            </a:pPr>
            <a:r>
              <a:rPr lang="en-US" dirty="0"/>
              <a:t>Conduct formal stakeholder review </a:t>
            </a:r>
          </a:p>
          <a:p>
            <a:pPr marL="109728" indent="0" algn="l">
              <a:buNone/>
            </a:pPr>
            <a:r>
              <a:rPr lang="en-US" dirty="0"/>
              <a:t>Finalize the Data Architecture </a:t>
            </a:r>
          </a:p>
          <a:p>
            <a:pPr marL="109728" indent="0" algn="l">
              <a:buNone/>
            </a:pPr>
            <a:r>
              <a:rPr lang="en-US" dirty="0"/>
              <a:t>Create Architecture Definition </a:t>
            </a:r>
            <a:r>
              <a:rPr lang="en-US" dirty="0" smtClean="0"/>
              <a:t>Document</a:t>
            </a:r>
          </a:p>
          <a:p>
            <a:pPr marL="109728" indent="0" algn="l">
              <a:buNone/>
            </a:pPr>
            <a:r>
              <a:rPr lang="en-US" dirty="0"/>
              <a:t>	</a:t>
            </a:r>
          </a:p>
          <a:p>
            <a:pPr marL="109728" indent="0" algn="l">
              <a:buNone/>
            </a:pPr>
            <a:endParaRPr lang="ar-EG" dirty="0"/>
          </a:p>
        </p:txBody>
      </p:sp>
      <p:sp>
        <p:nvSpPr>
          <p:cNvPr id="3" name="Title 2"/>
          <p:cNvSpPr>
            <a:spLocks noGrp="1"/>
          </p:cNvSpPr>
          <p:nvPr>
            <p:ph type="title"/>
          </p:nvPr>
        </p:nvSpPr>
        <p:spPr/>
        <p:txBody>
          <a:bodyPr/>
          <a:lstStyle/>
          <a:p>
            <a:r>
              <a:rPr lang="en-US" dirty="0"/>
              <a:t>Data </a:t>
            </a:r>
            <a:r>
              <a:rPr lang="en-US" dirty="0" smtClean="0"/>
              <a:t>architecture (steps</a:t>
            </a:r>
            <a:r>
              <a:rPr lang="en-US" dirty="0"/>
              <a:t>)</a:t>
            </a:r>
            <a:endParaRPr lang="ar-EG" dirty="0"/>
          </a:p>
        </p:txBody>
      </p:sp>
    </p:spTree>
    <p:extLst>
      <p:ext uri="{BB962C8B-B14F-4D97-AF65-F5344CB8AC3E}">
        <p14:creationId xmlns:p14="http://schemas.microsoft.com/office/powerpoint/2010/main" val="686918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fontScale="92500"/>
          </a:bodyPr>
          <a:lstStyle/>
          <a:p>
            <a:pPr marL="109728" indent="0" algn="l">
              <a:buNone/>
            </a:pPr>
            <a:r>
              <a:rPr lang="en-US" dirty="0"/>
              <a:t>Statement of Architecture Work, updated if necessary </a:t>
            </a:r>
          </a:p>
          <a:p>
            <a:pPr marL="109728" indent="0" algn="l">
              <a:buNone/>
            </a:pPr>
            <a:r>
              <a:rPr lang="en-US" dirty="0"/>
              <a:t>Validated data principles, or new data principles </a:t>
            </a:r>
          </a:p>
          <a:p>
            <a:pPr marL="109728" indent="0" algn="l">
              <a:buNone/>
            </a:pPr>
            <a:endParaRPr lang="en-US" dirty="0" smtClean="0"/>
          </a:p>
          <a:p>
            <a:pPr marL="109728" indent="0" algn="l">
              <a:buNone/>
            </a:pPr>
            <a:r>
              <a:rPr lang="en-US" dirty="0" smtClean="0"/>
              <a:t>Draft </a:t>
            </a:r>
            <a:r>
              <a:rPr lang="en-US" dirty="0"/>
              <a:t>Architecture Definition Document, containing content updates: </a:t>
            </a:r>
          </a:p>
          <a:p>
            <a:pPr marL="109728" indent="0" algn="l">
              <a:buNone/>
            </a:pPr>
            <a:r>
              <a:rPr lang="en-US" dirty="0"/>
              <a:t> Baseline Data Architecture </a:t>
            </a:r>
          </a:p>
          <a:p>
            <a:pPr marL="109728" indent="0" algn="l">
              <a:buNone/>
            </a:pPr>
            <a:r>
              <a:rPr lang="en-US" dirty="0"/>
              <a:t> Target Data Architecture </a:t>
            </a:r>
          </a:p>
          <a:p>
            <a:pPr marL="109728" indent="0" algn="l">
              <a:buNone/>
            </a:pPr>
            <a:r>
              <a:rPr lang="en-US" dirty="0"/>
              <a:t> Data Architecture views corresponding to the selected viewpoints, addressing key stakeholder concerns </a:t>
            </a:r>
          </a:p>
          <a:p>
            <a:pPr marL="109728" indent="0" algn="l">
              <a:buNone/>
            </a:pPr>
            <a:r>
              <a:rPr lang="ar-EG" dirty="0"/>
              <a:t>	</a:t>
            </a:r>
          </a:p>
          <a:p>
            <a:pPr marL="109728" indent="0" algn="l">
              <a:buNone/>
            </a:pPr>
            <a:endParaRPr lang="ar-EG" dirty="0"/>
          </a:p>
        </p:txBody>
      </p:sp>
      <p:sp>
        <p:nvSpPr>
          <p:cNvPr id="3" name="Title 2"/>
          <p:cNvSpPr>
            <a:spLocks noGrp="1"/>
          </p:cNvSpPr>
          <p:nvPr>
            <p:ph type="title"/>
          </p:nvPr>
        </p:nvSpPr>
        <p:spPr/>
        <p:txBody>
          <a:bodyPr/>
          <a:lstStyle/>
          <a:p>
            <a:r>
              <a:rPr lang="en-US" dirty="0"/>
              <a:t>Data </a:t>
            </a:r>
            <a:r>
              <a:rPr lang="en-US" dirty="0" smtClean="0"/>
              <a:t>architecture (outputs</a:t>
            </a:r>
            <a:r>
              <a:rPr lang="en-US" dirty="0"/>
              <a:t>)</a:t>
            </a:r>
            <a:endParaRPr lang="ar-EG" dirty="0"/>
          </a:p>
        </p:txBody>
      </p:sp>
    </p:spTree>
    <p:extLst>
      <p:ext uri="{BB962C8B-B14F-4D97-AF65-F5344CB8AC3E}">
        <p14:creationId xmlns:p14="http://schemas.microsoft.com/office/powerpoint/2010/main" val="2482791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l">
              <a:buNone/>
            </a:pPr>
            <a:r>
              <a:rPr lang="en-US" dirty="0"/>
              <a:t>Draft Architecture Requirements Specification, including content updates: </a:t>
            </a:r>
          </a:p>
          <a:p>
            <a:pPr marL="109728" indent="0" algn="l">
              <a:buNone/>
            </a:pPr>
            <a:r>
              <a:rPr lang="en-US" dirty="0"/>
              <a:t> Gap analysis results </a:t>
            </a:r>
          </a:p>
          <a:p>
            <a:pPr marL="109728" indent="0" algn="l">
              <a:buNone/>
            </a:pPr>
            <a:r>
              <a:rPr lang="en-US" dirty="0"/>
              <a:t> Data interoperability requirements </a:t>
            </a:r>
          </a:p>
          <a:p>
            <a:pPr marL="109728" indent="0" algn="l">
              <a:buNone/>
            </a:pPr>
            <a:r>
              <a:rPr lang="en-US" dirty="0"/>
              <a:t> Relevant technical requirements that will apply to this evolution of the architecture development cycle </a:t>
            </a:r>
          </a:p>
          <a:p>
            <a:pPr marL="109728" indent="0" algn="l">
              <a:buNone/>
            </a:pPr>
            <a:r>
              <a:rPr lang="en-US" dirty="0"/>
              <a:t> Constraints on the Technology Architecture </a:t>
            </a:r>
          </a:p>
          <a:p>
            <a:pPr marL="109728" indent="0" algn="l">
              <a:buNone/>
            </a:pPr>
            <a:r>
              <a:rPr lang="en-US" dirty="0"/>
              <a:t> Updated business requirements </a:t>
            </a:r>
          </a:p>
          <a:p>
            <a:pPr marL="109728" indent="0" algn="l">
              <a:buNone/>
            </a:pPr>
            <a:r>
              <a:rPr lang="en-US" dirty="0"/>
              <a:t> Updated application requirements </a:t>
            </a:r>
          </a:p>
          <a:p>
            <a:pPr marL="109728" indent="0" algn="l">
              <a:buNone/>
            </a:pPr>
            <a:endParaRPr lang="ar-EG" dirty="0"/>
          </a:p>
          <a:p>
            <a:pPr marL="109728" indent="0" algn="l">
              <a:buNone/>
            </a:pPr>
            <a:r>
              <a:rPr lang="en-US" dirty="0"/>
              <a:t>Data Architecture components of an Architecture Roadmap 	</a:t>
            </a:r>
          </a:p>
          <a:p>
            <a:pPr marL="109728" indent="0" algn="l">
              <a:buNone/>
            </a:pPr>
            <a:endParaRPr lang="ar-EG" dirty="0"/>
          </a:p>
        </p:txBody>
      </p:sp>
      <p:sp>
        <p:nvSpPr>
          <p:cNvPr id="3" name="Title 2"/>
          <p:cNvSpPr>
            <a:spLocks noGrp="1"/>
          </p:cNvSpPr>
          <p:nvPr>
            <p:ph type="title"/>
          </p:nvPr>
        </p:nvSpPr>
        <p:spPr/>
        <p:txBody>
          <a:bodyPr/>
          <a:lstStyle/>
          <a:p>
            <a:r>
              <a:rPr lang="en-US" dirty="0"/>
              <a:t>Data </a:t>
            </a:r>
            <a:r>
              <a:rPr lang="en-US" dirty="0" smtClean="0"/>
              <a:t>architecture (outputs</a:t>
            </a:r>
            <a:r>
              <a:rPr lang="en-US" dirty="0"/>
              <a:t>)</a:t>
            </a:r>
            <a:endParaRPr lang="ar-EG" dirty="0"/>
          </a:p>
        </p:txBody>
      </p:sp>
    </p:spTree>
    <p:extLst>
      <p:ext uri="{BB962C8B-B14F-4D97-AF65-F5344CB8AC3E}">
        <p14:creationId xmlns:p14="http://schemas.microsoft.com/office/powerpoint/2010/main" val="1227398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TotalTime>
  <Words>2588</Words>
  <Application>Microsoft Office PowerPoint</Application>
  <PresentationFormat>On-screen Show (4:3)</PresentationFormat>
  <Paragraphs>448</Paragraphs>
  <Slides>30</Slides>
  <Notes>29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Concourse</vt:lpstr>
      <vt:lpstr>PowerPoint Presentation</vt:lpstr>
      <vt:lpstr>Phase C: Information Systems Architectures </vt:lpstr>
      <vt:lpstr>Data architecture (objectives)</vt:lpstr>
      <vt:lpstr>Data architecture (inputs)</vt:lpstr>
      <vt:lpstr>Data architecture (inputs)</vt:lpstr>
      <vt:lpstr>Data architecture (inputs)</vt:lpstr>
      <vt:lpstr>Data architecture (steps)</vt:lpstr>
      <vt:lpstr>Data architecture (outputs)</vt:lpstr>
      <vt:lpstr>Data architecture (outputs)</vt:lpstr>
      <vt:lpstr>Application architecture(objectives)</vt:lpstr>
      <vt:lpstr>Application architecture(inputs)</vt:lpstr>
      <vt:lpstr>Application architecture(inputs)</vt:lpstr>
      <vt:lpstr>Application architecture(inputs)</vt:lpstr>
      <vt:lpstr>Application architecture(outputs)</vt:lpstr>
      <vt:lpstr>Application architecture(outputs)</vt:lpstr>
      <vt:lpstr>Phase D: Technology Architecture </vt:lpstr>
      <vt:lpstr>Phase D (objectives)</vt:lpstr>
      <vt:lpstr>Phase D (inputs)</vt:lpstr>
      <vt:lpstr>Phase D (inputs)</vt:lpstr>
      <vt:lpstr>Phase D (inputs)</vt:lpstr>
      <vt:lpstr>Phase D (steps)</vt:lpstr>
      <vt:lpstr>Phase D (outputs)</vt:lpstr>
      <vt:lpstr>Phase E: Opportunities and Solutions </vt:lpstr>
      <vt:lpstr>Phase E(objectives)</vt:lpstr>
      <vt:lpstr>Phase E(inputs)</vt:lpstr>
      <vt:lpstr>Phase E(inputs)</vt:lpstr>
      <vt:lpstr>Phase E(steps)</vt:lpstr>
      <vt:lpstr>Phase E(steps)</vt:lpstr>
      <vt:lpstr>Phase E(outputs)</vt:lpstr>
      <vt:lpstr>Phase E(outputs)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AYATAHA</dc:creator>
  <cp:lastModifiedBy>AYATAHA</cp:lastModifiedBy>
  <cp:revision>6</cp:revision>
  <dcterms:created xsi:type="dcterms:W3CDTF">2006-08-16T00:00:00Z</dcterms:created>
  <dcterms:modified xsi:type="dcterms:W3CDTF">2021-11-19T07:14:10Z</dcterms:modified>
</cp:coreProperties>
</file>