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462" r:id="rId2"/>
    <p:sldId id="397" r:id="rId3"/>
    <p:sldId id="410" r:id="rId4"/>
    <p:sldId id="465" r:id="rId5"/>
    <p:sldId id="466" r:id="rId6"/>
    <p:sldId id="467" r:id="rId7"/>
    <p:sldId id="468" r:id="rId8"/>
    <p:sldId id="469" r:id="rId9"/>
    <p:sldId id="470" r:id="rId10"/>
    <p:sldId id="471" r:id="rId11"/>
    <p:sldId id="472" r:id="rId12"/>
    <p:sldId id="423" r:id="rId13"/>
    <p:sldId id="473" r:id="rId14"/>
    <p:sldId id="474" r:id="rId15"/>
    <p:sldId id="475" r:id="rId16"/>
    <p:sldId id="444"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61" r:id="rId3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Tw Cen MT" pitchFamily="34" charset="0"/>
        <a:ea typeface="+mn-ea"/>
        <a:cs typeface="Arial" charset="0"/>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061"/>
    <a:srgbClr val="290AE2"/>
    <a:srgbClr val="0893B4"/>
    <a:srgbClr val="005EA4"/>
    <a:srgbClr val="FF0066"/>
    <a:srgbClr val="CCFFCC"/>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0" autoAdjust="0"/>
    <p:restoredTop sz="95037" autoAdjust="0"/>
  </p:normalViewPr>
  <p:slideViewPr>
    <p:cSldViewPr>
      <p:cViewPr varScale="1">
        <p:scale>
          <a:sx n="110" d="100"/>
          <a:sy n="110" d="100"/>
        </p:scale>
        <p:origin x="504" y="9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8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smtClean="0">
                <a:latin typeface="+mn-lt"/>
                <a:cs typeface="+mn-cs"/>
              </a:defRPr>
            </a:lvl1pPr>
            <a:extLst/>
          </a:lstStyle>
          <a:p>
            <a:pPr>
              <a:defRPr/>
            </a:pPr>
            <a:fld id="{1FD124CF-09C3-4855-A1B0-2D7482BD39A1}" type="datetimeFigureOut">
              <a:rPr lang="en-US"/>
              <a:pPr>
                <a:defRPr/>
              </a:pPr>
              <a:t>12/22/2021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smtClean="0">
                <a:latin typeface="+mn-lt"/>
                <a:cs typeface="+mn-cs"/>
              </a:defRPr>
            </a:lvl1pPr>
            <a:extLst/>
          </a:lstStyle>
          <a:p>
            <a:pPr>
              <a:defRPr/>
            </a:pPr>
            <a:fld id="{0D6F0DB2-0A6A-4C63-8DC6-2713ADDEE5F9}" type="slidenum">
              <a:rPr lang="en-US"/>
              <a:pPr>
                <a:defRPr/>
              </a:pPr>
              <a:t>‹#›</a:t>
            </a:fld>
            <a:endParaRPr lang="en-US"/>
          </a:p>
        </p:txBody>
      </p:sp>
    </p:spTree>
    <p:extLst>
      <p:ext uri="{BB962C8B-B14F-4D97-AF65-F5344CB8AC3E}">
        <p14:creationId xmlns:p14="http://schemas.microsoft.com/office/powerpoint/2010/main" val="21092291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dirty="0"/>
          </a:p>
        </p:txBody>
      </p:sp>
      <p:sp>
        <p:nvSpPr>
          <p:cNvPr id="4915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w Cen MT" pitchFamily="34" charset="0"/>
              </a:defRPr>
            </a:lvl1pPr>
            <a:lvl2pPr marL="742950" indent="-285750" eaLnBrk="0" hangingPunct="0">
              <a:defRPr>
                <a:solidFill>
                  <a:schemeClr val="tx1"/>
                </a:solidFill>
                <a:latin typeface="Tw Cen MT" pitchFamily="34" charset="0"/>
              </a:defRPr>
            </a:lvl2pPr>
            <a:lvl3pPr marL="1143000" indent="-228600" eaLnBrk="0" hangingPunct="0">
              <a:defRPr>
                <a:solidFill>
                  <a:schemeClr val="tx1"/>
                </a:solidFill>
                <a:latin typeface="Tw Cen MT" pitchFamily="34" charset="0"/>
              </a:defRPr>
            </a:lvl3pPr>
            <a:lvl4pPr marL="1600200" indent="-228600" eaLnBrk="0" hangingPunct="0">
              <a:defRPr>
                <a:solidFill>
                  <a:schemeClr val="tx1"/>
                </a:solidFill>
                <a:latin typeface="Tw Cen MT" pitchFamily="34" charset="0"/>
              </a:defRPr>
            </a:lvl4pPr>
            <a:lvl5pPr marL="2057400" indent="-228600" eaLnBrk="0" hangingPunct="0">
              <a:defRPr>
                <a:solidFill>
                  <a:schemeClr val="tx1"/>
                </a:solidFill>
                <a:latin typeface="Tw Cen MT" pitchFamily="34" charset="0"/>
              </a:defRPr>
            </a:lvl5pPr>
            <a:lvl6pPr marL="2514600" indent="-228600" eaLnBrk="0" fontAlgn="base" hangingPunct="0">
              <a:spcBef>
                <a:spcPct val="0"/>
              </a:spcBef>
              <a:spcAft>
                <a:spcPct val="0"/>
              </a:spcAft>
              <a:defRPr>
                <a:solidFill>
                  <a:schemeClr val="tx1"/>
                </a:solidFill>
                <a:latin typeface="Tw Cen MT" pitchFamily="34" charset="0"/>
              </a:defRPr>
            </a:lvl6pPr>
            <a:lvl7pPr marL="2971800" indent="-228600" eaLnBrk="0" fontAlgn="base" hangingPunct="0">
              <a:spcBef>
                <a:spcPct val="0"/>
              </a:spcBef>
              <a:spcAft>
                <a:spcPct val="0"/>
              </a:spcAft>
              <a:defRPr>
                <a:solidFill>
                  <a:schemeClr val="tx1"/>
                </a:solidFill>
                <a:latin typeface="Tw Cen MT" pitchFamily="34" charset="0"/>
              </a:defRPr>
            </a:lvl7pPr>
            <a:lvl8pPr marL="3429000" indent="-228600" eaLnBrk="0" fontAlgn="base" hangingPunct="0">
              <a:spcBef>
                <a:spcPct val="0"/>
              </a:spcBef>
              <a:spcAft>
                <a:spcPct val="0"/>
              </a:spcAft>
              <a:defRPr>
                <a:solidFill>
                  <a:schemeClr val="tx1"/>
                </a:solidFill>
                <a:latin typeface="Tw Cen MT" pitchFamily="34" charset="0"/>
              </a:defRPr>
            </a:lvl8pPr>
            <a:lvl9pPr marL="3886200" indent="-228600" eaLnBrk="0" fontAlgn="base" hangingPunct="0">
              <a:spcBef>
                <a:spcPct val="0"/>
              </a:spcBef>
              <a:spcAft>
                <a:spcPct val="0"/>
              </a:spcAft>
              <a:defRPr>
                <a:solidFill>
                  <a:schemeClr val="tx1"/>
                </a:solidFill>
                <a:latin typeface="Tw Cen MT" pitchFamily="34" charset="0"/>
              </a:defRPr>
            </a:lvl9pPr>
          </a:lstStyle>
          <a:p>
            <a:pPr eaLnBrk="1" fontAlgn="base" hangingPunct="1">
              <a:spcBef>
                <a:spcPct val="0"/>
              </a:spcBef>
              <a:spcAft>
                <a:spcPct val="0"/>
              </a:spcAft>
            </a:pPr>
            <a:fld id="{91F36B28-5117-4BF2-B0E7-A479C03C9805}" type="slidenum">
              <a:rPr lang="en-US">
                <a:latin typeface="Calibri" pitchFamily="34" charset="0"/>
              </a:rPr>
              <a:pPr eaLnBrk="1" fontAlgn="base" hangingPunct="1">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57310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D6F0DB2-0A6A-4C63-8DC6-2713ADDEE5F9}" type="slidenum">
              <a:rPr lang="en-US" smtClean="0"/>
              <a:pPr>
                <a:defRPr/>
              </a:pPr>
              <a:t>2</a:t>
            </a:fld>
            <a:endParaRPr lang="en-US"/>
          </a:p>
        </p:txBody>
      </p:sp>
    </p:spTree>
    <p:extLst>
      <p:ext uri="{BB962C8B-B14F-4D97-AF65-F5344CB8AC3E}">
        <p14:creationId xmlns:p14="http://schemas.microsoft.com/office/powerpoint/2010/main" val="2337920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4.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2.xml"/><Relationship Id="rId5" Type="http://schemas.openxmlformats.org/officeDocument/2006/relationships/image" Target="../media/image6.png"/><Relationship Id="rId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42000">
              <a:schemeClr val="accent4">
                <a:lumMod val="5000"/>
                <a:lumOff val="95000"/>
              </a:schemeClr>
            </a:gs>
            <a:gs pos="74000">
              <a:schemeClr val="accent4">
                <a:lumMod val="45000"/>
                <a:lumOff val="55000"/>
              </a:schemeClr>
            </a:gs>
            <a:gs pos="84000">
              <a:schemeClr val="accent4">
                <a:lumMod val="45000"/>
                <a:lumOff val="55000"/>
              </a:schemeClr>
            </a:gs>
            <a:gs pos="30000">
              <a:schemeClr val="accent4">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hasCustomPrompt="1"/>
          </p:nvPr>
        </p:nvSpPr>
        <p:spPr>
          <a:xfrm>
            <a:off x="2362200" y="4537528"/>
            <a:ext cx="6515100" cy="514350"/>
          </a:xfrm>
        </p:spPr>
        <p:txBody>
          <a:bodyPr anchor="ctr"/>
          <a:lstStyle>
            <a:lvl1pPr marL="0" indent="0" algn="l">
              <a:buNone/>
              <a:defRPr sz="9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lgn="ctr"/>
            <a:r>
              <a:rPr lang="en-US" sz="800" b="1" dirty="0">
                <a:solidFill>
                  <a:srgbClr val="FFC000"/>
                </a:solidFill>
                <a:latin typeface="Times New Roman" panose="02020603050405020304" pitchFamily="18" charset="0"/>
                <a:cs typeface="Times New Roman" panose="02020603050405020304" pitchFamily="18" charset="0"/>
              </a:rPr>
              <a:t>The Future of E-Learning : A vision for Development . Wednesday 27 -2-2019</a:t>
            </a:r>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a:t>Click to edit Master title style</a:t>
            </a:r>
            <a:endParaRPr lang="en-US" dirty="0"/>
          </a:p>
        </p:txBody>
      </p:sp>
      <p:sp>
        <p:nvSpPr>
          <p:cNvPr id="8" name="Date Placeholder 27"/>
          <p:cNvSpPr>
            <a:spLocks noGrp="1"/>
          </p:cNvSpPr>
          <p:nvPr>
            <p:ph type="dt" sz="half" idx="10"/>
          </p:nvPr>
        </p:nvSpPr>
        <p:spPr>
          <a:xfrm>
            <a:off x="76200" y="4551363"/>
            <a:ext cx="2057400" cy="514350"/>
          </a:xfrm>
        </p:spPr>
        <p:txBody>
          <a:bodyPr>
            <a:noAutofit/>
          </a:bodyPr>
          <a:lstStyle>
            <a:lvl1pPr algn="ctr">
              <a:defRPr sz="2000" smtClean="0">
                <a:solidFill>
                  <a:srgbClr val="FFFFFF"/>
                </a:solidFill>
              </a:defRPr>
            </a:lvl1pPr>
            <a:extLst/>
          </a:lstStyle>
          <a:p>
            <a:pPr>
              <a:defRPr/>
            </a:pPr>
            <a:fld id="{C599310E-F826-468B-9984-678AF74076FA}" type="datetime1">
              <a:rPr lang="en-US" smtClean="0"/>
              <a:t>12/22/2021</a:t>
            </a:fld>
            <a:endParaRPr lang="en-US" dirty="0"/>
          </a:p>
        </p:txBody>
      </p:sp>
      <p:pic>
        <p:nvPicPr>
          <p:cNvPr id="13" name="Picture 12">
            <a:extLst>
              <a:ext uri="{FF2B5EF4-FFF2-40B4-BE49-F238E27FC236}">
                <a16:creationId xmlns:a16="http://schemas.microsoft.com/office/drawing/2014/main" id="{B42973D3-6043-4ECD-9048-6BDADBD804F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213778" y="108868"/>
            <a:ext cx="891122" cy="887163"/>
          </a:xfrm>
          <a:prstGeom prst="rect">
            <a:avLst/>
          </a:prstGeom>
        </p:spPr>
      </p:pic>
      <p:pic>
        <p:nvPicPr>
          <p:cNvPr id="16" name="Picture 15">
            <a:extLst>
              <a:ext uri="{FF2B5EF4-FFF2-40B4-BE49-F238E27FC236}">
                <a16:creationId xmlns:a16="http://schemas.microsoft.com/office/drawing/2014/main" id="{EC9EF7E0-6263-4998-A2F3-8F39AD9559F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10400" y="-171450"/>
            <a:ext cx="2248029" cy="1447800"/>
          </a:xfrm>
          <a:prstGeom prst="rect">
            <a:avLst/>
          </a:prstGeom>
        </p:spPr>
      </p:pic>
    </p:spTree>
    <p:extLst>
      <p:ext uri="{BB962C8B-B14F-4D97-AF65-F5344CB8AC3E}">
        <p14:creationId xmlns:p14="http://schemas.microsoft.com/office/powerpoint/2010/main" val="1251376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a:xfrm>
            <a:off x="762000" y="117475"/>
            <a:ext cx="6781800" cy="1006475"/>
          </a:xfrm>
        </p:spPr>
        <p:txBody>
          <a:bodyPr/>
          <a:lstStyle/>
          <a:p>
            <a:r>
              <a:rPr lang="en-US" dirty="0"/>
              <a:t>Click to edit Master title style</a:t>
            </a:r>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dt" sz="half" idx="14"/>
          </p:nvPr>
        </p:nvSpPr>
        <p:spPr/>
        <p:txBody>
          <a:bodyPr/>
          <a:lstStyle>
            <a:lvl1pPr>
              <a:defRPr/>
            </a:lvl1pPr>
            <a:extLst/>
          </a:lstStyle>
          <a:p>
            <a:pPr>
              <a:defRPr/>
            </a:pPr>
            <a:fld id="{04C136CB-CC70-43A4-A9EC-42C4C77E9457}" type="datetime1">
              <a:rPr lang="en-US" smtClean="0"/>
              <a:t>12/22/2021</a:t>
            </a:fld>
            <a:endParaRPr lang="en-US"/>
          </a:p>
        </p:txBody>
      </p:sp>
      <p:sp>
        <p:nvSpPr>
          <p:cNvPr id="8" name="Rectangle 7"/>
          <p:cNvSpPr>
            <a:spLocks noGrp="1"/>
          </p:cNvSpPr>
          <p:nvPr>
            <p:ph type="sldNum" sz="quarter" idx="16"/>
          </p:nvPr>
        </p:nvSpPr>
        <p:spPr/>
        <p:txBody>
          <a:bodyPr/>
          <a:lstStyle>
            <a:lvl1pPr>
              <a:defRPr/>
            </a:lvl1pPr>
            <a:extLst/>
          </a:lstStyle>
          <a:p>
            <a:pPr>
              <a:defRPr/>
            </a:pPr>
            <a:fld id="{7C8AB547-9C1F-414B-B3AA-CAF45CA5E9D5}" type="slidenum">
              <a:rPr lang="en-US"/>
              <a:pPr>
                <a:defRPr/>
              </a:pPr>
              <a:t>‹#›</a:t>
            </a:fld>
            <a:endParaRPr lang="en-US"/>
          </a:p>
        </p:txBody>
      </p:sp>
    </p:spTree>
    <p:extLst>
      <p:ext uri="{BB962C8B-B14F-4D97-AF65-F5344CB8AC3E}">
        <p14:creationId xmlns:p14="http://schemas.microsoft.com/office/powerpoint/2010/main" val="188399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a:t>Click to edit Master title style</a:t>
            </a:r>
            <a:endParaRPr lang="en-US" dirty="0"/>
          </a:p>
        </p:txBody>
      </p:sp>
      <p:sp>
        <p:nvSpPr>
          <p:cNvPr id="8" name="Date Placeholder 11"/>
          <p:cNvSpPr>
            <a:spLocks noGrp="1"/>
          </p:cNvSpPr>
          <p:nvPr>
            <p:ph type="dt" sz="half" idx="10"/>
          </p:nvPr>
        </p:nvSpPr>
        <p:spPr/>
        <p:txBody>
          <a:bodyPr/>
          <a:lstStyle>
            <a:lvl1pPr>
              <a:defRPr/>
            </a:lvl1pPr>
            <a:extLst/>
          </a:lstStyle>
          <a:p>
            <a:pPr>
              <a:defRPr/>
            </a:pPr>
            <a:fld id="{B677F782-87E6-4B35-A747-627694C98422}" type="datetime1">
              <a:rPr lang="en-US" smtClean="0"/>
              <a:t>12/22/2021</a:t>
            </a:fld>
            <a:endParaRPr lang="en-US"/>
          </a:p>
        </p:txBody>
      </p:sp>
      <p:sp>
        <p:nvSpPr>
          <p:cNvPr id="9" name="Slide Number Placeholder 12"/>
          <p:cNvSpPr>
            <a:spLocks noGrp="1"/>
          </p:cNvSpPr>
          <p:nvPr>
            <p:ph type="sldNum" sz="quarter" idx="11"/>
          </p:nvPr>
        </p:nvSpPr>
        <p:spPr>
          <a:xfrm>
            <a:off x="0" y="1314450"/>
            <a:ext cx="1295400" cy="527050"/>
          </a:xfrm>
        </p:spPr>
        <p:txBody>
          <a:bodyPr>
            <a:noAutofit/>
          </a:bodyPr>
          <a:lstStyle>
            <a:lvl1pPr>
              <a:defRPr sz="2400" smtClean="0">
                <a:solidFill>
                  <a:srgbClr val="FFFFFF"/>
                </a:solidFill>
              </a:defRPr>
            </a:lvl1pPr>
            <a:extLst/>
          </a:lstStyle>
          <a:p>
            <a:pPr>
              <a:defRPr/>
            </a:pPr>
            <a:fld id="{CAF2410A-69FE-4A96-8020-E11D60FD6F97}" type="slidenum">
              <a:rPr lang="en-US"/>
              <a:pPr>
                <a:defRPr/>
              </a:pPr>
              <a:t>‹#›</a:t>
            </a:fld>
            <a:endParaRPr lang="en-US" dirty="0"/>
          </a:p>
        </p:txBody>
      </p:sp>
      <p:pic>
        <p:nvPicPr>
          <p:cNvPr id="11" name="Picture 10">
            <a:extLst>
              <a:ext uri="{FF2B5EF4-FFF2-40B4-BE49-F238E27FC236}">
                <a16:creationId xmlns:a16="http://schemas.microsoft.com/office/drawing/2014/main" id="{A4F2CD2B-762D-4E50-8818-6F68DB082081}"/>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79440" y="184765"/>
            <a:ext cx="737299" cy="734024"/>
          </a:xfrm>
          <a:prstGeom prst="rect">
            <a:avLst/>
          </a:prstGeom>
        </p:spPr>
      </p:pic>
      <p:pic>
        <p:nvPicPr>
          <p:cNvPr id="14" name="Picture 13">
            <a:extLst>
              <a:ext uri="{FF2B5EF4-FFF2-40B4-BE49-F238E27FC236}">
                <a16:creationId xmlns:a16="http://schemas.microsoft.com/office/drawing/2014/main" id="{6E126E01-39A6-485E-97C8-BB1109B686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15200" y="30110"/>
            <a:ext cx="1749360" cy="1055739"/>
          </a:xfrm>
          <a:prstGeom prst="rect">
            <a:avLst/>
          </a:prstGeom>
        </p:spPr>
      </p:pic>
    </p:spTree>
    <p:extLst>
      <p:ext uri="{BB962C8B-B14F-4D97-AF65-F5344CB8AC3E}">
        <p14:creationId xmlns:p14="http://schemas.microsoft.com/office/powerpoint/2010/main" val="32286150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17475"/>
            <a:ext cx="6400800" cy="1006475"/>
          </a:xfrm>
        </p:spPr>
        <p:txBody>
          <a:bodyPr/>
          <a:lstStyle/>
          <a:p>
            <a:r>
              <a:rPr lang="en-US" dirty="0"/>
              <a:t>Click to edit Master title style</a:t>
            </a:r>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7"/>
          <p:cNvSpPr>
            <a:spLocks noGrp="1"/>
          </p:cNvSpPr>
          <p:nvPr>
            <p:ph type="dt" sz="half" idx="15"/>
          </p:nvPr>
        </p:nvSpPr>
        <p:spPr/>
        <p:txBody>
          <a:bodyPr rtlCol="0"/>
          <a:lstStyle>
            <a:lvl1pPr>
              <a:defRPr/>
            </a:lvl1pPr>
            <a:extLst/>
          </a:lstStyle>
          <a:p>
            <a:pPr>
              <a:defRPr/>
            </a:pPr>
            <a:fld id="{3023920C-85E9-4EBE-A410-B95284053658}" type="datetime1">
              <a:rPr lang="en-US" smtClean="0"/>
              <a:t>12/22/2021</a:t>
            </a:fld>
            <a:endParaRPr lang="en-US"/>
          </a:p>
        </p:txBody>
      </p:sp>
      <p:sp>
        <p:nvSpPr>
          <p:cNvPr id="7" name="Slide Number Placeholder 9"/>
          <p:cNvSpPr>
            <a:spLocks noGrp="1"/>
          </p:cNvSpPr>
          <p:nvPr>
            <p:ph type="sldNum" sz="quarter" idx="16"/>
          </p:nvPr>
        </p:nvSpPr>
        <p:spPr/>
        <p:txBody>
          <a:bodyPr rtlCol="0"/>
          <a:lstStyle>
            <a:lvl1pPr>
              <a:defRPr/>
            </a:lvl1pPr>
            <a:extLst/>
          </a:lstStyle>
          <a:p>
            <a:pPr>
              <a:defRPr/>
            </a:pPr>
            <a:fld id="{BB26C9D2-4CB3-4E48-A6E8-784316CE8AF6}" type="slidenum">
              <a:rPr lang="en-US"/>
              <a:pPr>
                <a:defRPr/>
              </a:pPr>
              <a:t>‹#›</a:t>
            </a:fld>
            <a:endParaRPr lang="en-US"/>
          </a:p>
        </p:txBody>
      </p:sp>
    </p:spTree>
    <p:extLst>
      <p:ext uri="{BB962C8B-B14F-4D97-AF65-F5344CB8AC3E}">
        <p14:creationId xmlns:p14="http://schemas.microsoft.com/office/powerpoint/2010/main" val="1768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18110"/>
            <a:ext cx="6694679" cy="1005840"/>
          </a:xfrm>
        </p:spPr>
        <p:txBody>
          <a:bodyPr/>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8" name="Date Placeholder 9"/>
          <p:cNvSpPr>
            <a:spLocks noGrp="1"/>
          </p:cNvSpPr>
          <p:nvPr>
            <p:ph type="dt" sz="half" idx="20"/>
          </p:nvPr>
        </p:nvSpPr>
        <p:spPr/>
        <p:txBody>
          <a:bodyPr rtlCol="0"/>
          <a:lstStyle>
            <a:lvl1pPr>
              <a:defRPr/>
            </a:lvl1pPr>
            <a:extLst/>
          </a:lstStyle>
          <a:p>
            <a:pPr>
              <a:defRPr/>
            </a:pPr>
            <a:fld id="{AEA5CBB0-2FDE-439A-9C58-93F128F9DFC8}" type="datetime1">
              <a:rPr lang="en-US" smtClean="0"/>
              <a:t>12/22/2021</a:t>
            </a:fld>
            <a:endParaRPr lang="en-US"/>
          </a:p>
        </p:txBody>
      </p:sp>
      <p:sp>
        <p:nvSpPr>
          <p:cNvPr id="9" name="Slide Number Placeholder 11"/>
          <p:cNvSpPr>
            <a:spLocks noGrp="1"/>
          </p:cNvSpPr>
          <p:nvPr>
            <p:ph type="sldNum" sz="quarter" idx="21"/>
          </p:nvPr>
        </p:nvSpPr>
        <p:spPr/>
        <p:txBody>
          <a:bodyPr rtlCol="0"/>
          <a:lstStyle>
            <a:lvl1pPr>
              <a:defRPr/>
            </a:lvl1pPr>
            <a:extLst/>
          </a:lstStyle>
          <a:p>
            <a:pPr>
              <a:defRPr/>
            </a:pPr>
            <a:fld id="{0F7FB089-7E16-499D-B828-B384507680F1}" type="slidenum">
              <a:rPr lang="en-US"/>
              <a:pPr>
                <a:defRPr/>
              </a:pPr>
              <a:t>‹#›</a:t>
            </a:fld>
            <a:endParaRPr lang="en-US"/>
          </a:p>
        </p:txBody>
      </p:sp>
    </p:spTree>
    <p:extLst>
      <p:ext uri="{BB962C8B-B14F-4D97-AF65-F5344CB8AC3E}">
        <p14:creationId xmlns:p14="http://schemas.microsoft.com/office/powerpoint/2010/main" val="3686715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17475"/>
            <a:ext cx="6500121" cy="1006475"/>
          </a:xfrm>
        </p:spPr>
        <p:txBody>
          <a:bodyPr/>
          <a:lstStyle/>
          <a:p>
            <a:r>
              <a:rPr lang="en-US" dirty="0"/>
              <a:t>Click to edit Master title style</a:t>
            </a:r>
          </a:p>
        </p:txBody>
      </p:sp>
      <p:sp>
        <p:nvSpPr>
          <p:cNvPr id="4" name="Date Placeholder 2"/>
          <p:cNvSpPr>
            <a:spLocks noGrp="1"/>
          </p:cNvSpPr>
          <p:nvPr>
            <p:ph type="dt" sz="half" idx="10"/>
          </p:nvPr>
        </p:nvSpPr>
        <p:spPr/>
        <p:txBody>
          <a:bodyPr/>
          <a:lstStyle>
            <a:lvl1pPr>
              <a:defRPr/>
            </a:lvl1pPr>
            <a:extLst/>
          </a:lstStyle>
          <a:p>
            <a:pPr>
              <a:defRPr/>
            </a:pPr>
            <a:fld id="{8D49B3EB-3D26-40BA-BD5F-FDB227BC3409}" type="datetime1">
              <a:rPr lang="en-US" smtClean="0"/>
              <a:t>12/22/2021</a:t>
            </a:fld>
            <a:endParaRPr lang="en-US"/>
          </a:p>
        </p:txBody>
      </p:sp>
      <p:sp>
        <p:nvSpPr>
          <p:cNvPr id="6" name="Slide Number Placeholder 4"/>
          <p:cNvSpPr>
            <a:spLocks noGrp="1"/>
          </p:cNvSpPr>
          <p:nvPr>
            <p:ph type="sldNum" sz="quarter" idx="12"/>
          </p:nvPr>
        </p:nvSpPr>
        <p:spPr/>
        <p:txBody>
          <a:bodyPr/>
          <a:lstStyle>
            <a:lvl1pPr>
              <a:defRPr smtClean="0">
                <a:solidFill>
                  <a:srgbClr val="FFFFFF"/>
                </a:solidFill>
              </a:defRPr>
            </a:lvl1pPr>
            <a:extLst/>
          </a:lstStyle>
          <a:p>
            <a:pPr>
              <a:defRPr/>
            </a:pPr>
            <a:fld id="{1901EC58-B3A4-4C91-8A07-9AE58D282D24}" type="slidenum">
              <a:rPr lang="en-US"/>
              <a:pPr>
                <a:defRPr/>
              </a:pPr>
              <a:t>‹#›</a:t>
            </a:fld>
            <a:endParaRPr lang="en-US" dirty="0"/>
          </a:p>
        </p:txBody>
      </p:sp>
    </p:spTree>
    <p:extLst>
      <p:ext uri="{BB962C8B-B14F-4D97-AF65-F5344CB8AC3E}">
        <p14:creationId xmlns:p14="http://schemas.microsoft.com/office/powerpoint/2010/main" val="3891553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241" y="118110"/>
            <a:ext cx="6400800" cy="1005840"/>
          </a:xfrm>
        </p:spPr>
        <p:txBody>
          <a:bodyPr/>
          <a:lstStyle>
            <a:lvl1pPr algn="l">
              <a:buNone/>
              <a:defRPr sz="4200" b="0"/>
            </a:lvl1pPr>
            <a:extLst/>
          </a:lstStyle>
          <a:p>
            <a:r>
              <a:rPr lang="en-US" dirty="0"/>
              <a:t>Click to edit Master title style</a:t>
            </a: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4"/>
          </p:nvPr>
        </p:nvSpPr>
        <p:spPr/>
        <p:txBody>
          <a:bodyPr/>
          <a:lstStyle>
            <a:lvl1pPr>
              <a:defRPr/>
            </a:lvl1pPr>
            <a:extLst/>
          </a:lstStyle>
          <a:p>
            <a:pPr>
              <a:defRPr/>
            </a:pPr>
            <a:fld id="{D436945F-3874-4189-8D59-B62E379E0B57}" type="datetime1">
              <a:rPr lang="en-US" smtClean="0"/>
              <a:t>12/22/2021</a:t>
            </a:fld>
            <a:endParaRPr lang="en-US"/>
          </a:p>
        </p:txBody>
      </p:sp>
      <p:sp>
        <p:nvSpPr>
          <p:cNvPr id="8" name="Slide Number Placeholder 6"/>
          <p:cNvSpPr>
            <a:spLocks noGrp="1"/>
          </p:cNvSpPr>
          <p:nvPr>
            <p:ph type="sldNum" sz="quarter" idx="16"/>
          </p:nvPr>
        </p:nvSpPr>
        <p:spPr/>
        <p:txBody>
          <a:bodyPr/>
          <a:lstStyle>
            <a:lvl1pPr>
              <a:defRPr smtClean="0">
                <a:solidFill>
                  <a:srgbClr val="FFFFFF"/>
                </a:solidFill>
              </a:defRPr>
            </a:lvl1pPr>
            <a:extLst/>
          </a:lstStyle>
          <a:p>
            <a:pPr>
              <a:defRPr/>
            </a:pPr>
            <a:fld id="{87E4094E-65AC-4655-8E29-85A53E831765}" type="slidenum">
              <a:rPr lang="en-US"/>
              <a:pPr>
                <a:defRPr/>
              </a:pPr>
              <a:t>‹#›</a:t>
            </a:fld>
            <a:endParaRPr lang="en-US" dirty="0"/>
          </a:p>
        </p:txBody>
      </p:sp>
    </p:spTree>
    <p:extLst>
      <p:ext uri="{BB962C8B-B14F-4D97-AF65-F5344CB8AC3E}">
        <p14:creationId xmlns:p14="http://schemas.microsoft.com/office/powerpoint/2010/main" val="399463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0"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23CD334E-A380-490D-8E72-8B2743791670}" type="datetime1">
              <a:rPr lang="en-US" smtClean="0"/>
              <a:t>12/22/2021</a:t>
            </a:fld>
            <a:endParaRPr lang="en-US"/>
          </a:p>
        </p:txBody>
      </p:sp>
      <p:sp>
        <p:nvSpPr>
          <p:cNvPr id="11" name="Slide Number Placeholder 12"/>
          <p:cNvSpPr>
            <a:spLocks noGrp="1"/>
          </p:cNvSpPr>
          <p:nvPr>
            <p:ph type="sldNum" sz="quarter" idx="11"/>
          </p:nvPr>
        </p:nvSpPr>
        <p:spPr>
          <a:xfrm>
            <a:off x="0" y="3500438"/>
            <a:ext cx="1447800" cy="498475"/>
          </a:xfrm>
        </p:spPr>
        <p:txBody>
          <a:bodyPr rtlCol="0"/>
          <a:lstStyle>
            <a:lvl1pPr>
              <a:defRPr sz="2800" smtClean="0"/>
            </a:lvl1pPr>
            <a:extLst/>
          </a:lstStyle>
          <a:p>
            <a:pPr>
              <a:defRPr/>
            </a:pPr>
            <a:fld id="{FF6B596B-2FC2-4E3E-95B5-3AEA6E5C19A0}" type="slidenum">
              <a:rPr lang="en-US"/>
              <a:pPr>
                <a:defRPr/>
              </a:pPr>
              <a:t>‹#›</a:t>
            </a:fld>
            <a:endParaRPr lang="en-US" dirty="0"/>
          </a:p>
        </p:txBody>
      </p:sp>
      <p:pic>
        <p:nvPicPr>
          <p:cNvPr id="13" name="Picture 12">
            <a:extLst>
              <a:ext uri="{FF2B5EF4-FFF2-40B4-BE49-F238E27FC236}">
                <a16:creationId xmlns:a16="http://schemas.microsoft.com/office/drawing/2014/main" id="{FE5B2D66-95CA-45A7-9C40-4FC1850D1BF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276828" y="194382"/>
            <a:ext cx="858769" cy="854955"/>
          </a:xfrm>
          <a:prstGeom prst="rect">
            <a:avLst/>
          </a:prstGeom>
        </p:spPr>
      </p:pic>
      <p:pic>
        <p:nvPicPr>
          <p:cNvPr id="16" name="Picture 15">
            <a:extLst>
              <a:ext uri="{FF2B5EF4-FFF2-40B4-BE49-F238E27FC236}">
                <a16:creationId xmlns:a16="http://schemas.microsoft.com/office/drawing/2014/main" id="{9C96B55C-0A34-4F4D-941C-AB74E2EF86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29509" y="-157200"/>
            <a:ext cx="1924346" cy="1343100"/>
          </a:xfrm>
          <a:prstGeom prst="rect">
            <a:avLst/>
          </a:prstGeom>
        </p:spPr>
      </p:pic>
    </p:spTree>
    <p:extLst>
      <p:ext uri="{BB962C8B-B14F-4D97-AF65-F5344CB8AC3E}">
        <p14:creationId xmlns:p14="http://schemas.microsoft.com/office/powerpoint/2010/main" val="1744206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smtClean="0">
                <a:solidFill>
                  <a:schemeClr val="tx2"/>
                </a:solidFill>
                <a:latin typeface="+mn-lt"/>
                <a:cs typeface="+mn-cs"/>
              </a:defRPr>
            </a:lvl1pPr>
            <a:extLst/>
          </a:lstStyle>
          <a:p>
            <a:pPr>
              <a:defRPr/>
            </a:pPr>
            <a:fld id="{88A6DC19-E45D-42C4-A45B-CD1D8B70E5D3}" type="datetime1">
              <a:rPr lang="en-US" smtClean="0"/>
              <a:t>12/22/2021</a:t>
            </a:fld>
            <a:endParaRPr lang="en-US" dirty="0"/>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smtClean="0">
                <a:solidFill>
                  <a:srgbClr val="FFFFFF"/>
                </a:solidFill>
                <a:latin typeface="+mn-lt"/>
                <a:cs typeface="+mn-cs"/>
              </a:defRPr>
            </a:lvl1pPr>
            <a:extLst/>
          </a:lstStyle>
          <a:p>
            <a:pPr>
              <a:defRPr/>
            </a:pPr>
            <a:fld id="{2397BA22-E13E-4181-83E8-53BDA32203D9}" type="slidenum">
              <a:rPr lang="en-US"/>
              <a:pPr>
                <a:defRPr/>
              </a:pPr>
              <a:t>‹#›</a:t>
            </a:fld>
            <a:endParaRPr lang="en-US" dirty="0"/>
          </a:p>
        </p:txBody>
      </p:sp>
      <p:sp>
        <p:nvSpPr>
          <p:cNvPr id="1033" name="Title Placeholder 21"/>
          <p:cNvSpPr>
            <a:spLocks noGrp="1"/>
          </p:cNvSpPr>
          <p:nvPr>
            <p:ph type="title"/>
          </p:nvPr>
        </p:nvSpPr>
        <p:spPr bwMode="auto">
          <a:xfrm>
            <a:off x="1027466" y="117475"/>
            <a:ext cx="6440134"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10" name="Picture 9">
            <a:extLst>
              <a:ext uri="{FF2B5EF4-FFF2-40B4-BE49-F238E27FC236}">
                <a16:creationId xmlns:a16="http://schemas.microsoft.com/office/drawing/2014/main" id="{B54A305E-198E-4DB3-B822-F193139D1830}"/>
              </a:ext>
            </a:extLst>
          </p:cNvPr>
          <p:cNvPicPr>
            <a:picLocks noChangeAspect="1"/>
          </p:cNvPicPr>
          <p:nvPr userDrawn="1"/>
        </p:nvPicPr>
        <p:blipFill>
          <a:blip r:embed="rId10" cstate="print">
            <a:extLst>
              <a:ext uri="{BEBA8EAE-BF5A-486C-A8C5-ECC9F3942E4B}">
                <a14:imgProps xmlns:a14="http://schemas.microsoft.com/office/drawing/2010/main">
                  <a14:imgLayer r:embed="rId11">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96484" y="182486"/>
            <a:ext cx="873832" cy="869950"/>
          </a:xfrm>
          <a:prstGeom prst="rect">
            <a:avLst/>
          </a:prstGeom>
        </p:spPr>
      </p:pic>
      <p:pic>
        <p:nvPicPr>
          <p:cNvPr id="11" name="Picture 10">
            <a:extLst>
              <a:ext uri="{FF2B5EF4-FFF2-40B4-BE49-F238E27FC236}">
                <a16:creationId xmlns:a16="http://schemas.microsoft.com/office/drawing/2014/main" id="{AF36FE30-3E12-4B7D-B2AF-E8580500FB7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13688" y="-50800"/>
            <a:ext cx="1964561" cy="1265238"/>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5" r:id="rId7"/>
    <p:sldLayoutId id="2147483676" r:id="rId8"/>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hf hdr="0" dt="0"/>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Image" TargetMode="External"/><Relationship Id="rId7" Type="http://schemas.openxmlformats.org/officeDocument/2006/relationships/image" Target="../media/image9.png"/><Relationship Id="rId2" Type="http://schemas.openxmlformats.org/officeDocument/2006/relationships/hyperlink" Target="https://en.wikipedia.org/wiki/Photograph"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en.wikipedia.org/wiki/Computer_software" TargetMode="External"/><Relationship Id="rId4" Type="http://schemas.openxmlformats.org/officeDocument/2006/relationships/hyperlink" Target="https://en.wikipedia.org/wiki/Panorama"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25330" y="262395"/>
            <a:ext cx="5959936" cy="738664"/>
          </a:xfrm>
          <a:prstGeom prst="rect">
            <a:avLst/>
          </a:prstGeom>
          <a:noFill/>
        </p:spPr>
        <p:txBody>
          <a:bodyPr wrap="square" rtlCol="0">
            <a:spAutoFit/>
          </a:bodyPr>
          <a:lstStyle/>
          <a:p>
            <a:pPr algn="ctr"/>
            <a:r>
              <a:rPr lang="en-US" sz="2400" b="1" dirty="0">
                <a:solidFill>
                  <a:srgbClr val="290AE2"/>
                </a:solidFill>
                <a:latin typeface="Times New Roman" panose="02020603050405020304" pitchFamily="18" charset="0"/>
                <a:cs typeface="Times New Roman" panose="02020603050405020304" pitchFamily="18" charset="0"/>
              </a:rPr>
              <a:t>Image Stitching</a:t>
            </a:r>
          </a:p>
          <a:p>
            <a:pPr algn="ctr"/>
            <a:endParaRPr lang="en-US" b="1" dirty="0">
              <a:solidFill>
                <a:srgbClr val="290AE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85C27A-A154-4E49-9D86-2E4C5E30AE79}"/>
              </a:ext>
            </a:extLst>
          </p:cNvPr>
          <p:cNvSpPr>
            <a:spLocks noGrp="1"/>
          </p:cNvSpPr>
          <p:nvPr>
            <p:ph type="sldNum" sz="quarter" idx="4294967295"/>
          </p:nvPr>
        </p:nvSpPr>
        <p:spPr>
          <a:xfrm>
            <a:off x="7132868" y="362717"/>
            <a:ext cx="838200" cy="285750"/>
          </a:xfrm>
        </p:spPr>
        <p:txBody>
          <a:bodyPr>
            <a:normAutofit lnSpcReduction="10000"/>
          </a:bodyPr>
          <a:lstStyle/>
          <a:p>
            <a:pPr>
              <a:defRPr/>
            </a:pPr>
            <a:fld id="{F01DA1F6-C83B-4820-A384-6499B9EB78B3}" type="slidenum">
              <a:rPr lang="en-US" smtClean="0"/>
              <a:pPr>
                <a:defRPr/>
              </a:pPr>
              <a:t>1</a:t>
            </a:fld>
            <a:endParaRPr lang="en-US" dirty="0"/>
          </a:p>
        </p:txBody>
      </p:sp>
      <p:sp>
        <p:nvSpPr>
          <p:cNvPr id="8" name="Footer Placeholder 3">
            <a:extLst>
              <a:ext uri="{FF2B5EF4-FFF2-40B4-BE49-F238E27FC236}">
                <a16:creationId xmlns:a16="http://schemas.microsoft.com/office/drawing/2014/main" id="{05B6FCC1-76A5-4BC5-8590-5557EB2261E4}"/>
              </a:ext>
            </a:extLst>
          </p:cNvPr>
          <p:cNvSpPr txBox="1">
            <a:spLocks/>
          </p:cNvSpPr>
          <p:nvPr/>
        </p:nvSpPr>
        <p:spPr>
          <a:xfrm>
            <a:off x="2318426" y="4644258"/>
            <a:ext cx="6858000" cy="273050"/>
          </a:xfrm>
          <a:prstGeom prst="rect">
            <a:avLst/>
          </a:prstGeom>
        </p:spPr>
        <p:txBody>
          <a:bodyPr/>
          <a:lstStyle>
            <a:defPPr>
              <a:defRPr lang="en-US"/>
            </a:defPPr>
            <a:lvl1pPr algn="l" rtl="0" fontAlgn="base">
              <a:spcBef>
                <a:spcPct val="0"/>
              </a:spcBef>
              <a:spcAft>
                <a:spcPct val="0"/>
              </a:spcAft>
              <a:defRPr kern="1200">
                <a:solidFill>
                  <a:schemeClr val="tx1"/>
                </a:solidFill>
                <a:latin typeface="Tw Cen MT" pitchFamily="34" charset="0"/>
                <a:ea typeface="+mn-ea"/>
                <a:cs typeface="Arial" charset="0"/>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lgn="ctr"/>
            <a:r>
              <a:rPr lang="en-US" sz="1400" b="1" dirty="0">
                <a:solidFill>
                  <a:schemeClr val="bg1"/>
                </a:solidFill>
                <a:latin typeface="Times New Roman" panose="02020603050405020304" pitchFamily="18" charset="0"/>
                <a:cs typeface="Times New Roman" panose="02020603050405020304" pitchFamily="18" charset="0"/>
              </a:rPr>
              <a:t>Computer Vision: Image Stitching. Sunday 28 -11-2021</a:t>
            </a:r>
          </a:p>
        </p:txBody>
      </p:sp>
      <p:sp>
        <p:nvSpPr>
          <p:cNvPr id="11" name="Slide Number Placeholder 3">
            <a:extLst>
              <a:ext uri="{FF2B5EF4-FFF2-40B4-BE49-F238E27FC236}">
                <a16:creationId xmlns:a16="http://schemas.microsoft.com/office/drawing/2014/main" id="{DFF344F6-9EC6-468F-B3B8-51A0BE9ED072}"/>
              </a:ext>
            </a:extLst>
          </p:cNvPr>
          <p:cNvSpPr txBox="1">
            <a:spLocks/>
          </p:cNvSpPr>
          <p:nvPr/>
        </p:nvSpPr>
        <p:spPr>
          <a:xfrm>
            <a:off x="7132868" y="362717"/>
            <a:ext cx="838200" cy="285750"/>
          </a:xfrm>
          <a:prstGeom prst="rect">
            <a:avLst/>
          </a:prstGeom>
        </p:spPr>
        <p:txBody>
          <a:bodyPr vert="horz" anchor="ctr" anchorCtr="0">
            <a:normAutofit lnSpcReduction="10000"/>
          </a:bodyPr>
          <a:lstStyle>
            <a:defPPr>
              <a:defRPr lang="en-US"/>
            </a:defPPr>
            <a:lvl1pPr algn="ctr" rtl="0" fontAlgn="auto">
              <a:spcBef>
                <a:spcPts val="0"/>
              </a:spcBef>
              <a:spcAft>
                <a:spcPts val="0"/>
              </a:spcAft>
              <a:defRPr sz="1400" b="1" kern="1200" smtClean="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defRPr/>
            </a:pPr>
            <a:fld id="{F01DA1F6-C83B-4820-A384-6499B9EB78B3}" type="slidenum">
              <a:rPr lang="en-US" smtClean="0"/>
              <a:pPr>
                <a:defRPr/>
              </a:pPr>
              <a:t>1</a:t>
            </a:fld>
            <a:endParaRPr lang="en-US" dirty="0"/>
          </a:p>
        </p:txBody>
      </p:sp>
      <p:sp>
        <p:nvSpPr>
          <p:cNvPr id="13" name="Content Placeholder 2">
            <a:extLst>
              <a:ext uri="{FF2B5EF4-FFF2-40B4-BE49-F238E27FC236}">
                <a16:creationId xmlns:a16="http://schemas.microsoft.com/office/drawing/2014/main" id="{13E94F75-1F4A-41B1-86C0-6EDC9C47C91A}"/>
              </a:ext>
            </a:extLst>
          </p:cNvPr>
          <p:cNvSpPr txBox="1">
            <a:spLocks/>
          </p:cNvSpPr>
          <p:nvPr/>
        </p:nvSpPr>
        <p:spPr>
          <a:xfrm>
            <a:off x="2202194" y="1109644"/>
            <a:ext cx="4206207" cy="1485247"/>
          </a:xfrm>
          <a:prstGeom prst="rect">
            <a:avLst/>
          </a:prstGeom>
        </p:spPr>
        <p:txBody>
          <a:bodyPr/>
          <a:lst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v"/>
            </a:pPr>
            <a:endParaRPr lang="en-US" sz="1600" b="1" dirty="0">
              <a:solidFill>
                <a:srgbClr val="000000"/>
              </a:solidFill>
              <a:latin typeface="Times New Roman" panose="02020603050405020304" pitchFamily="18" charset="0"/>
              <a:cs typeface="Times New Roman" panose="02020603050405020304" pitchFamily="18" charset="0"/>
            </a:endParaRPr>
          </a:p>
          <a:p>
            <a:pPr marL="342900" indent="-342900">
              <a:lnSpc>
                <a:spcPct val="115000"/>
              </a:lnSpc>
              <a:spcBef>
                <a:spcPts val="0"/>
              </a:spcBef>
              <a:spcAft>
                <a:spcPts val="0"/>
              </a:spcAft>
              <a:buFont typeface="Wingdings" panose="05000000000000000000" pitchFamily="2" charset="2"/>
              <a:buChar char="v"/>
            </a:pPr>
            <a:r>
              <a:rPr lang="en-US" sz="1600" b="1" dirty="0">
                <a:solidFill>
                  <a:srgbClr val="244061"/>
                </a:solidFill>
                <a:latin typeface="Times New Roman" panose="02020603050405020304" pitchFamily="18" charset="0"/>
                <a:cs typeface="Times New Roman" panose="02020603050405020304" pitchFamily="18" charset="0"/>
              </a:rPr>
              <a:t>George Zaky Raouf 	</a:t>
            </a:r>
            <a:r>
              <a:rPr lang="en-US" sz="1600" b="1" dirty="0">
                <a:solidFill>
                  <a:srgbClr val="FF0000"/>
                </a:solidFill>
                <a:latin typeface="Times New Roman" panose="02020603050405020304" pitchFamily="18" charset="0"/>
                <a:cs typeface="Times New Roman" panose="02020603050405020304" pitchFamily="18" charset="0"/>
              </a:rPr>
              <a:t>Code: 180045</a:t>
            </a:r>
          </a:p>
          <a:p>
            <a:pPr marL="342900" indent="-342900">
              <a:lnSpc>
                <a:spcPct val="115000"/>
              </a:lnSpc>
              <a:spcBef>
                <a:spcPts val="0"/>
              </a:spcBef>
              <a:spcAft>
                <a:spcPts val="0"/>
              </a:spcAft>
              <a:buFont typeface="Wingdings" panose="05000000000000000000" pitchFamily="2" charset="2"/>
              <a:buChar char="v"/>
            </a:pPr>
            <a:r>
              <a:rPr lang="en-US" sz="1600" b="1" dirty="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Khalid Ali Mohamed 	</a:t>
            </a: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 180053</a:t>
            </a:r>
          </a:p>
          <a:p>
            <a:pPr marL="342900" indent="-342900">
              <a:lnSpc>
                <a:spcPct val="115000"/>
              </a:lnSpc>
              <a:spcBef>
                <a:spcPts val="0"/>
              </a:spcBef>
              <a:spcAft>
                <a:spcPts val="0"/>
              </a:spcAft>
              <a:buFont typeface="Wingdings" panose="05000000000000000000" pitchFamily="2" charset="2"/>
              <a:buChar char="v"/>
            </a:pPr>
            <a:r>
              <a:rPr lang="en-US" sz="1600" b="1" dirty="0" err="1">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Beshoy</a:t>
            </a:r>
            <a:r>
              <a:rPr lang="en-US" sz="1600" b="1" dirty="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William </a:t>
            </a:r>
            <a:r>
              <a:rPr lang="en-US" sz="1600" b="1" dirty="0" err="1">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Boshra</a:t>
            </a:r>
            <a:r>
              <a:rPr lang="en-US" sz="1600" b="1" dirty="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 180041</a:t>
            </a:r>
          </a:p>
          <a:p>
            <a:pPr marL="342900" indent="-342900">
              <a:lnSpc>
                <a:spcPct val="115000"/>
              </a:lnSpc>
              <a:spcBef>
                <a:spcPts val="0"/>
              </a:spcBef>
              <a:spcAft>
                <a:spcPts val="0"/>
              </a:spcAft>
              <a:buFont typeface="Wingdings" panose="05000000000000000000" pitchFamily="2" charset="2"/>
              <a:buChar char="v"/>
            </a:pPr>
            <a:r>
              <a:rPr lang="en-US" sz="1600" b="1" dirty="0">
                <a:solidFill>
                  <a:schemeClr val="accent5"/>
                </a:solidFill>
                <a:latin typeface="Times New Roman" panose="02020603050405020304" pitchFamily="18" charset="0"/>
                <a:cs typeface="Times New Roman" panose="02020603050405020304" pitchFamily="18" charset="0"/>
              </a:rPr>
              <a:t>Basel Adnan Ahmed             </a:t>
            </a:r>
            <a:r>
              <a:rPr lang="en-US" sz="1600" b="1" dirty="0">
                <a:solidFill>
                  <a:srgbClr val="FF0000"/>
                </a:solidFill>
                <a:latin typeface="Times New Roman" panose="02020603050405020304" pitchFamily="18" charset="0"/>
                <a:cs typeface="Times New Roman" panose="02020603050405020304" pitchFamily="18" charset="0"/>
              </a:rPr>
              <a:t>Code: 180038</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348B48C-D3BF-4485-AB3C-48C017EC1E22}"/>
              </a:ext>
            </a:extLst>
          </p:cNvPr>
          <p:cNvSpPr txBox="1"/>
          <p:nvPr/>
        </p:nvSpPr>
        <p:spPr>
          <a:xfrm flipH="1">
            <a:off x="3352798" y="648467"/>
            <a:ext cx="1905000" cy="461665"/>
          </a:xfrm>
          <a:prstGeom prst="rect">
            <a:avLst/>
          </a:prstGeom>
          <a:noFill/>
        </p:spPr>
        <p:txBody>
          <a:bodyPr wrap="square" rtlCol="1">
            <a:spAutoFit/>
          </a:bodyPr>
          <a:lstStyle/>
          <a:p>
            <a:r>
              <a:rPr lang="en-US" sz="2400" b="1" u="sng" dirty="0">
                <a:solidFill>
                  <a:srgbClr val="FF0000"/>
                </a:solidFill>
                <a:latin typeface="Times New Roman" panose="02020603050405020304" pitchFamily="18" charset="0"/>
                <a:cs typeface="Times New Roman" panose="02020603050405020304" pitchFamily="18" charset="0"/>
              </a:rPr>
              <a:t>Presented by</a:t>
            </a:r>
            <a:endParaRPr lang="ar-EG" b="1" u="sng" dirty="0">
              <a:solidFill>
                <a:srgbClr val="FF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095D783-5056-48B4-825D-618ED4D2EB6D}"/>
              </a:ext>
            </a:extLst>
          </p:cNvPr>
          <p:cNvSpPr txBox="1"/>
          <p:nvPr/>
        </p:nvSpPr>
        <p:spPr>
          <a:xfrm>
            <a:off x="739431" y="3162023"/>
            <a:ext cx="7543800" cy="1015663"/>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Dr. Ahmed Elngar</a:t>
            </a:r>
          </a:p>
          <a:p>
            <a:pPr algn="ctr"/>
            <a:r>
              <a:rPr lang="en-US" sz="2000" b="1" dirty="0">
                <a:solidFill>
                  <a:schemeClr val="bg1"/>
                </a:solidFill>
                <a:latin typeface="Times New Roman" panose="02020603050405020304" pitchFamily="18" charset="0"/>
                <a:cs typeface="Times New Roman" panose="02020603050405020304" pitchFamily="18" charset="0"/>
              </a:rPr>
              <a:t>Faculty of Computers and Artificial Intelligence</a:t>
            </a:r>
          </a:p>
          <a:p>
            <a:pPr algn="ctr"/>
            <a:r>
              <a:rPr lang="en-US" sz="2000" b="1" dirty="0">
                <a:solidFill>
                  <a:schemeClr val="bg1"/>
                </a:solidFill>
                <a:latin typeface="Times New Roman" panose="02020603050405020304" pitchFamily="18" charset="0"/>
                <a:cs typeface="Times New Roman" panose="02020603050405020304" pitchFamily="18" charset="0"/>
              </a:rPr>
              <a:t>Beni-</a:t>
            </a:r>
            <a:r>
              <a:rPr lang="en-US" sz="2000" b="1" dirty="0" err="1">
                <a:solidFill>
                  <a:schemeClr val="bg1"/>
                </a:solidFill>
                <a:latin typeface="Times New Roman" panose="02020603050405020304" pitchFamily="18" charset="0"/>
                <a:cs typeface="Times New Roman" panose="02020603050405020304" pitchFamily="18" charset="0"/>
              </a:rPr>
              <a:t>Suef</a:t>
            </a:r>
            <a:r>
              <a:rPr lang="en-US" sz="2000" b="1" dirty="0">
                <a:solidFill>
                  <a:schemeClr val="bg1"/>
                </a:solidFill>
                <a:latin typeface="Times New Roman" panose="02020603050405020304" pitchFamily="18" charset="0"/>
                <a:cs typeface="Times New Roman" panose="02020603050405020304" pitchFamily="18" charset="0"/>
              </a:rPr>
              <a:t> University</a:t>
            </a:r>
          </a:p>
        </p:txBody>
      </p:sp>
      <p:sp>
        <p:nvSpPr>
          <p:cNvPr id="17" name="TextBox 16">
            <a:extLst>
              <a:ext uri="{FF2B5EF4-FFF2-40B4-BE49-F238E27FC236}">
                <a16:creationId xmlns:a16="http://schemas.microsoft.com/office/drawing/2014/main" id="{D3CD82EE-BA1C-40A6-8F57-5862A085A253}"/>
              </a:ext>
            </a:extLst>
          </p:cNvPr>
          <p:cNvSpPr txBox="1"/>
          <p:nvPr/>
        </p:nvSpPr>
        <p:spPr>
          <a:xfrm>
            <a:off x="3155786" y="2509631"/>
            <a:ext cx="2299027" cy="523220"/>
          </a:xfrm>
          <a:prstGeom prst="rect">
            <a:avLst/>
          </a:prstGeom>
          <a:noFill/>
        </p:spPr>
        <p:txBody>
          <a:bodyPr wrap="none" rtlCol="1">
            <a:spAutoFit/>
          </a:bodyPr>
          <a:lstStyle/>
          <a:p>
            <a:pPr algn="ctr"/>
            <a:r>
              <a:rPr lang="en-US" sz="2800" b="1" u="sng" dirty="0">
                <a:solidFill>
                  <a:srgbClr val="FF0000"/>
                </a:solidFill>
              </a:rPr>
              <a:t>Supervised by</a:t>
            </a:r>
            <a:endParaRPr lang="ar-EG" sz="2800" b="1" u="sng" dirty="0">
              <a:solidFill>
                <a:srgbClr val="FF0000"/>
              </a:solidFill>
            </a:endParaRPr>
          </a:p>
        </p:txBody>
      </p:sp>
      <p:pic>
        <p:nvPicPr>
          <p:cNvPr id="18" name="Picture 17">
            <a:extLst>
              <a:ext uri="{FF2B5EF4-FFF2-40B4-BE49-F238E27FC236}">
                <a16:creationId xmlns:a16="http://schemas.microsoft.com/office/drawing/2014/main" id="{25125DCE-ED96-4D4C-BB33-CB1AEAA995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018609"/>
            <a:ext cx="1173348" cy="1408017"/>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10</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Registration:</a:t>
            </a:r>
          </a:p>
          <a:p>
            <a:pPr marL="800100" lvl="1"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Involves feature matching</a:t>
            </a: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Simple solution is using direct alignment methods to search for image alignments that minimize the sum of absolute differences between overlapping pixels.</a:t>
            </a:r>
          </a:p>
          <a:p>
            <a:pPr lvl="1" algn="just"/>
            <a:endParaRPr lang="en-US" sz="2000" b="1" dirty="0">
              <a:solidFill>
                <a:srgbClr val="2F2F2F"/>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A more robust solution uses a common method known as RANSAC</a:t>
            </a:r>
          </a:p>
          <a:p>
            <a:pPr marL="1257300" lvl="2"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The basic assumption of the method is that the data consists of inliers (fits the model) and outliers (doesn’t fit the model)</a:t>
            </a:r>
          </a:p>
          <a:p>
            <a:pPr marL="1257300" lvl="2"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if the ratio of number of outliers to data points is very low, the RANSAC outputs a decent model fitting the data.</a:t>
            </a:r>
          </a:p>
        </p:txBody>
      </p:sp>
    </p:spTree>
    <p:extLst>
      <p:ext uri="{BB962C8B-B14F-4D97-AF65-F5344CB8AC3E}">
        <p14:creationId xmlns:p14="http://schemas.microsoft.com/office/powerpoint/2010/main" val="1463982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11</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Blending:</a:t>
            </a:r>
            <a:endParaRPr lang="en-US" sz="2000" b="1" dirty="0">
              <a:solidFill>
                <a:srgbClr val="2F2F2F"/>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Colors are adjusted between images to compensate for exposure differences. Images are blended together and seam line adjustment is done to minimize the visibility of seams between images</a:t>
            </a:r>
          </a:p>
          <a:p>
            <a:pPr lvl="1" algn="just"/>
            <a:endParaRPr lang="en-US" sz="2000" b="1" dirty="0">
              <a:solidFill>
                <a:srgbClr val="2F2F2F"/>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There are 2 popular methods:</a:t>
            </a: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Alpha Blending which takes weighted average of two images. </a:t>
            </a: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Gaussian pyramid merges the images at different frequency bands and filters them accordingly. (blurs the boundary while preserving the pixels away from the boundary)</a:t>
            </a:r>
          </a:p>
          <a:p>
            <a:pPr marL="1257300" lvl="2" indent="-342900" algn="just">
              <a:buFont typeface="Arial" panose="020B0604020202020204" pitchFamily="34" charset="0"/>
              <a:buChar char="•"/>
            </a:pPr>
            <a:endParaRPr lang="en-US" sz="2000" b="1" dirty="0">
              <a:solidFill>
                <a:srgbClr val="2F2F2F"/>
              </a:solidFill>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US" sz="2000" b="1" dirty="0">
              <a:solidFill>
                <a:srgbClr val="2F2F2F"/>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solidFill>
                <a:srgbClr val="2F2F2F"/>
              </a:solidFill>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US" sz="2000" b="1" dirty="0">
              <a:solidFill>
                <a:srgbClr val="2F2F2F"/>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solidFill>
                <a:srgbClr val="2F2F2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07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FF9A5D-9314-45E1-99E7-BB3B46813A93}"/>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12</a:t>
            </a:fld>
            <a:endParaRPr lang="en-US"/>
          </a:p>
        </p:txBody>
      </p:sp>
      <p:sp>
        <p:nvSpPr>
          <p:cNvPr id="8" name="Title 1">
            <a:extLst>
              <a:ext uri="{FF2B5EF4-FFF2-40B4-BE49-F238E27FC236}">
                <a16:creationId xmlns:a16="http://schemas.microsoft.com/office/drawing/2014/main" id="{337587D5-5B85-4E02-930D-69B6461B6C49}"/>
              </a:ext>
            </a:extLst>
          </p:cNvPr>
          <p:cNvSpPr>
            <a:spLocks noGrp="1"/>
          </p:cNvSpPr>
          <p:nvPr>
            <p:ph type="title"/>
          </p:nvPr>
        </p:nvSpPr>
        <p:spPr>
          <a:xfrm>
            <a:off x="1066800" y="514350"/>
            <a:ext cx="6477000"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FEATURES BASED TECHNIQUE ALGORITHM</a:t>
            </a:r>
            <a:endParaRPr lang="ar-EG" sz="3200" dirty="0"/>
          </a:p>
        </p:txBody>
      </p:sp>
      <p:pic>
        <p:nvPicPr>
          <p:cNvPr id="3" name="Picture 2">
            <a:extLst>
              <a:ext uri="{FF2B5EF4-FFF2-40B4-BE49-F238E27FC236}">
                <a16:creationId xmlns:a16="http://schemas.microsoft.com/office/drawing/2014/main" id="{307851F2-6299-45F4-9349-C526429D3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29027"/>
            <a:ext cx="3085683" cy="3714750"/>
          </a:xfrm>
          <a:prstGeom prst="rect">
            <a:avLst/>
          </a:prstGeom>
        </p:spPr>
      </p:pic>
    </p:spTree>
    <p:extLst>
      <p:ext uri="{BB962C8B-B14F-4D97-AF65-F5344CB8AC3E}">
        <p14:creationId xmlns:p14="http://schemas.microsoft.com/office/powerpoint/2010/main" val="2255332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13</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Image acquisition:</a:t>
            </a:r>
          </a:p>
          <a:p>
            <a:pPr algn="just"/>
            <a:endParaRPr lang="en-US" sz="2000" b="1" dirty="0">
              <a:solidFill>
                <a:srgbClr val="2F2F2F"/>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The first stage of any vision system is the image acquisition stage. Image acquisition can be broadly defined as the action of retrieving an image from some sources. </a:t>
            </a:r>
          </a:p>
          <a:p>
            <a:pPr lvl="1" algn="just"/>
            <a:endParaRPr lang="en-US" sz="2000" b="1" dirty="0">
              <a:solidFill>
                <a:srgbClr val="2F2F2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215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14</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Features detection and matching :</a:t>
            </a: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Features can be defined as the elements in the two or more input images to be matched.</a:t>
            </a: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It relies on the idea that instead of looking at the image as a whole, it could be better to select some special points “key points” in the image and perform a local analysis on these ones. </a:t>
            </a:r>
          </a:p>
          <a:p>
            <a:pPr lvl="1" algn="just"/>
            <a:endParaRPr lang="en-US" sz="2000" b="1" dirty="0">
              <a:solidFill>
                <a:srgbClr val="2F2F2F"/>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 SIFT and SURF are recent key-point or interest point detector algorithms</a:t>
            </a:r>
          </a:p>
        </p:txBody>
      </p:sp>
    </p:spTree>
    <p:extLst>
      <p:ext uri="{BB962C8B-B14F-4D97-AF65-F5344CB8AC3E}">
        <p14:creationId xmlns:p14="http://schemas.microsoft.com/office/powerpoint/2010/main" val="210403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15</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err="1">
                <a:solidFill>
                  <a:srgbClr val="2F2F2F"/>
                </a:solidFill>
                <a:latin typeface="Times New Roman" panose="02020603050405020304" pitchFamily="18" charset="0"/>
                <a:cs typeface="Times New Roman" panose="02020603050405020304" pitchFamily="18" charset="0"/>
              </a:rPr>
              <a:t>Homography</a:t>
            </a:r>
            <a:r>
              <a:rPr lang="en-US" sz="2000" b="1" dirty="0">
                <a:solidFill>
                  <a:srgbClr val="2F2F2F"/>
                </a:solidFill>
                <a:latin typeface="Times New Roman" panose="02020603050405020304" pitchFamily="18" charset="0"/>
                <a:cs typeface="Times New Roman" panose="02020603050405020304" pitchFamily="18" charset="0"/>
              </a:rPr>
              <a:t> Using RANSAC</a:t>
            </a: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In image matching step, we are going to find out  which picture is a neighbor of another picture, and find the correctly feature matching set we need for next step of all feature matching.</a:t>
            </a: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RANSAC loop involves selecting four feature pairs (at random); compute </a:t>
            </a:r>
            <a:r>
              <a:rPr lang="en-US" sz="2000" b="1" dirty="0" err="1">
                <a:solidFill>
                  <a:srgbClr val="2F2F2F"/>
                </a:solidFill>
                <a:latin typeface="Times New Roman" panose="02020603050405020304" pitchFamily="18" charset="0"/>
                <a:cs typeface="Times New Roman" panose="02020603050405020304" pitchFamily="18" charset="0"/>
              </a:rPr>
              <a:t>Homography</a:t>
            </a:r>
            <a:r>
              <a:rPr lang="en-US" sz="2000" b="1" dirty="0">
                <a:solidFill>
                  <a:srgbClr val="2F2F2F"/>
                </a:solidFill>
                <a:latin typeface="Times New Roman" panose="02020603050405020304" pitchFamily="18" charset="0"/>
                <a:cs typeface="Times New Roman" panose="02020603050405020304" pitchFamily="18" charset="0"/>
              </a:rPr>
              <a:t> H (exact); compute inliers, keep largest set of inliers, and finally it re-compute least squares H estimate on all of the inliers.</a:t>
            </a:r>
          </a:p>
        </p:txBody>
      </p:sp>
    </p:spTree>
    <p:extLst>
      <p:ext uri="{BB962C8B-B14F-4D97-AF65-F5344CB8AC3E}">
        <p14:creationId xmlns:p14="http://schemas.microsoft.com/office/powerpoint/2010/main" val="3181827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16</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6B78FB4D-3766-4054-9918-8AD1CC576B8A}"/>
              </a:ext>
            </a:extLst>
          </p:cNvPr>
          <p:cNvSpPr txBox="1"/>
          <p:nvPr/>
        </p:nvSpPr>
        <p:spPr>
          <a:xfrm>
            <a:off x="381000" y="1463668"/>
            <a:ext cx="7467600" cy="2585323"/>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Global Alignment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most relevant technique is bundle adjustment, which is a photogrammetric technique to combine multiple images of the same scene into an accurate 3D reconstruction.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aim of this step is to find a globally consistent set of alignment parameters that minimize the mis-registration between all pairs of images. Initial estimates of the 3D location of features in the scene must first be computed, as well as estimates of the camera locations.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20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17</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D74AF188-7B46-4590-838F-23F6D26BF62D}"/>
              </a:ext>
            </a:extLst>
          </p:cNvPr>
          <p:cNvSpPr txBox="1"/>
          <p:nvPr/>
        </p:nvSpPr>
        <p:spPr>
          <a:xfrm>
            <a:off x="266700" y="1504950"/>
            <a:ext cx="7391400" cy="286232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Then, bundle adjustment applies an iterative algorithm to compute optimal values for the 3D reconstruction of the scene and camera positions, by minimizing the log-likelihood of the overall feature projection errors using a least-squares algorithm.</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In order to do this, we need to extend the pairwise matching criteria to a global energy function that involves all of the </a:t>
            </a:r>
            <a:r>
              <a:rPr lang="en-US" b="0" i="0" dirty="0" err="1">
                <a:effectLst/>
                <a:latin typeface="Times New Roman" panose="02020603050405020304" pitchFamily="18" charset="0"/>
                <a:cs typeface="Times New Roman" panose="02020603050405020304" pitchFamily="18" charset="0"/>
              </a:rPr>
              <a:t>perimage</a:t>
            </a:r>
            <a:r>
              <a:rPr lang="en-US" b="0" i="0" dirty="0">
                <a:effectLst/>
                <a:latin typeface="Times New Roman" panose="02020603050405020304" pitchFamily="18" charset="0"/>
                <a:cs typeface="Times New Roman" panose="02020603050405020304" pitchFamily="18" charset="0"/>
              </a:rPr>
              <a:t> pose parameters. Once we have computed the global alignment, we need to perform local adjustments such as parallax removal to reduce double images and blurring due to local mis-registration.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597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18</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D6566440-E03A-4716-9105-5CAF0ED5BA7F}"/>
              </a:ext>
            </a:extLst>
          </p:cNvPr>
          <p:cNvSpPr txBox="1"/>
          <p:nvPr/>
        </p:nvSpPr>
        <p:spPr>
          <a:xfrm>
            <a:off x="266700" y="1444412"/>
            <a:ext cx="7315200" cy="3139321"/>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Compositing</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Once we have registered all of the input images with respect to each other, we need to decide how to produce the final stitched (mosaic) image. This involves selecting a final compositing surface, e.g., flat, cylindrical. Finally, we must decide how to blend them in order to create an attractive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looking panorama.</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first step to be made is how to represent the final image. If only a few images are stitched together, a natural approach is to select one of the images as the reference and to then warp all of the other images into the reference coordinate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80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19</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B412EEE3-9A36-45A2-BC12-8CED5D6BB455}"/>
              </a:ext>
            </a:extLst>
          </p:cNvPr>
          <p:cNvSpPr txBox="1"/>
          <p:nvPr/>
        </p:nvSpPr>
        <p:spPr>
          <a:xfrm>
            <a:off x="533400" y="1449607"/>
            <a:ext cx="7543800" cy="313932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resulting composite is sometimes called a flat panorama. Since the projection onto the final surface is still a perspective projection, hence straight lines remain straight (which is often a desirable attribute).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There are many different projective layouts on which image </a:t>
            </a:r>
            <a:r>
              <a:rPr lang="en-US" b="0" i="0" dirty="0" err="1">
                <a:effectLst/>
                <a:latin typeface="Times New Roman" panose="02020603050405020304" pitchFamily="18" charset="0"/>
                <a:cs typeface="Times New Roman" panose="02020603050405020304" pitchFamily="18" charset="0"/>
              </a:rPr>
              <a:t>mosaicing</a:t>
            </a:r>
            <a:r>
              <a:rPr lang="en-US" b="0" i="0" dirty="0">
                <a:effectLst/>
                <a:latin typeface="Times New Roman" panose="02020603050405020304" pitchFamily="18" charset="0"/>
                <a:cs typeface="Times New Roman" panose="02020603050405020304" pitchFamily="18" charset="0"/>
              </a:rPr>
              <a:t> can be used, such as rectilinear projection, where the stitched image is viewed on a two-dimensional plane intersecting the </a:t>
            </a:r>
            <a:r>
              <a:rPr lang="en-US" b="0" i="0" dirty="0" err="1">
                <a:effectLst/>
                <a:latin typeface="Times New Roman" panose="02020603050405020304" pitchFamily="18" charset="0"/>
                <a:cs typeface="Times New Roman" panose="02020603050405020304" pitchFamily="18" charset="0"/>
              </a:rPr>
              <a:t>panosphere</a:t>
            </a:r>
            <a:r>
              <a:rPr lang="en-US" b="0" i="0" dirty="0">
                <a:effectLst/>
                <a:latin typeface="Times New Roman" panose="02020603050405020304" pitchFamily="18" charset="0"/>
                <a:cs typeface="Times New Roman" panose="02020603050405020304" pitchFamily="18" charset="0"/>
              </a:rPr>
              <a:t> in a single point.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Lines that are straight in reality are shown as straight regardless of their directions on the image. Wide views - around 120° or so - start to exhibit severe distortion near the image borders.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79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990600" y="285750"/>
            <a:ext cx="3200400" cy="625475"/>
          </a:xfrm>
        </p:spPr>
        <p:txBody>
          <a:bodyPr/>
          <a:lstStyle/>
          <a:p>
            <a:r>
              <a:rPr lang="en-US" sz="3200" b="1" dirty="0">
                <a:solidFill>
                  <a:srgbClr val="0070C0"/>
                </a:solidFill>
                <a:latin typeface="Times New Roman" panose="02020603050405020304" pitchFamily="18" charset="0"/>
                <a:ea typeface="+mn-ea"/>
                <a:cs typeface="Times New Roman" panose="02020603050405020304" pitchFamily="18" charset="0"/>
              </a:rPr>
              <a:t>Outline</a:t>
            </a:r>
          </a:p>
        </p:txBody>
      </p:sp>
      <p:sp>
        <p:nvSpPr>
          <p:cNvPr id="6" name="Content Placeholder 5"/>
          <p:cNvSpPr>
            <a:spLocks noGrp="1"/>
          </p:cNvSpPr>
          <p:nvPr>
            <p:ph sz="quarter" idx="13"/>
          </p:nvPr>
        </p:nvSpPr>
        <p:spPr>
          <a:xfrm>
            <a:off x="609601" y="1460887"/>
            <a:ext cx="8001000" cy="3168263"/>
          </a:xfrm>
        </p:spPr>
        <p:txBody>
          <a:bodyPr>
            <a:noAutofit/>
          </a:bodyPr>
          <a:lstStyle/>
          <a:p>
            <a:pPr marL="640715" lvl="1" indent="-320040" fontAlgn="auto">
              <a:spcAft>
                <a:spcPts val="0"/>
              </a:spcAft>
              <a:buFont typeface="Wingdings"/>
              <a:buChar char=""/>
              <a:defRPr/>
            </a:pPr>
            <a:r>
              <a:rPr lang="en-US" sz="2000" b="1" dirty="0">
                <a:solidFill>
                  <a:srgbClr val="7030A0"/>
                </a:solidFill>
                <a:latin typeface="Times New Roman" panose="02020603050405020304" pitchFamily="18" charset="0"/>
                <a:cs typeface="Times New Roman" panose="02020603050405020304" pitchFamily="18" charset="0"/>
              </a:rPr>
              <a:t>DEFINITIONS</a:t>
            </a:r>
          </a:p>
          <a:p>
            <a:pPr marL="640715" lvl="1" indent="-320040" fontAlgn="auto">
              <a:spcAft>
                <a:spcPts val="0"/>
              </a:spcAft>
              <a:buFont typeface="Wingdings"/>
              <a:buChar char=""/>
              <a:defRPr/>
            </a:pPr>
            <a:r>
              <a:rPr lang="en-US" sz="2000" b="1" dirty="0">
                <a:solidFill>
                  <a:srgbClr val="0070C0"/>
                </a:solidFill>
                <a:latin typeface="Times New Roman" panose="02020603050405020304" pitchFamily="18" charset="0"/>
                <a:cs typeface="Times New Roman" panose="02020603050405020304" pitchFamily="18" charset="0"/>
              </a:rPr>
              <a:t>APPLICATIONS</a:t>
            </a:r>
          </a:p>
          <a:p>
            <a:pPr marL="640715" lvl="1" indent="-320040" fontAlgn="auto">
              <a:spcAft>
                <a:spcPts val="0"/>
              </a:spcAft>
              <a:buFont typeface="Wingdings"/>
              <a:buChar char=""/>
              <a:defRPr/>
            </a:pPr>
            <a:r>
              <a:rPr lang="en-US" sz="2000" b="1" dirty="0">
                <a:solidFill>
                  <a:srgbClr val="FF0000"/>
                </a:solidFill>
                <a:latin typeface="Times New Roman" panose="02020603050405020304" pitchFamily="18" charset="0"/>
                <a:cs typeface="Times New Roman" panose="02020603050405020304" pitchFamily="18" charset="0"/>
              </a:rPr>
              <a:t>IMAGE STITCHING APPROACHES</a:t>
            </a:r>
          </a:p>
          <a:p>
            <a:pPr marL="640715" lvl="1" indent="-320040" fontAlgn="auto">
              <a:spcAft>
                <a:spcPts val="0"/>
              </a:spcAft>
              <a:buFont typeface="Wingdings"/>
              <a:buChar char=""/>
              <a:defRPr/>
            </a:pPr>
            <a:r>
              <a:rPr lang="en-US" sz="2000" b="1" dirty="0">
                <a:solidFill>
                  <a:srgbClr val="0070C0"/>
                </a:solidFill>
                <a:latin typeface="Times New Roman" panose="02020603050405020304" pitchFamily="18" charset="0"/>
                <a:cs typeface="Times New Roman" panose="02020603050405020304" pitchFamily="18" charset="0"/>
              </a:rPr>
              <a:t>THE MAIN COMPOENTS OF IMAGE STITCHING</a:t>
            </a:r>
          </a:p>
          <a:p>
            <a:pPr marL="640715" lvl="1" indent="-320040" fontAlgn="auto">
              <a:spcAft>
                <a:spcPts val="0"/>
              </a:spcAft>
              <a:buFont typeface="Wingdings"/>
              <a:buChar char=""/>
              <a:defRPr/>
            </a:pPr>
            <a:r>
              <a:rPr lang="en-US" sz="2000" b="1" dirty="0">
                <a:solidFill>
                  <a:srgbClr val="0070C0"/>
                </a:solidFill>
                <a:latin typeface="Times New Roman" panose="02020603050405020304" pitchFamily="18" charset="0"/>
                <a:cs typeface="Times New Roman" panose="02020603050405020304" pitchFamily="18" charset="0"/>
              </a:rPr>
              <a:t>FEATURES BASED TECHNIQUE ALGORITHM</a:t>
            </a:r>
          </a:p>
          <a:p>
            <a:pPr marL="640715" lvl="1" indent="-320040" fontAlgn="auto">
              <a:spcAft>
                <a:spcPts val="0"/>
              </a:spcAft>
              <a:buFont typeface="Wingdings"/>
              <a:buChar char=""/>
              <a:defRPr/>
            </a:pPr>
            <a:r>
              <a:rPr lang="en-US" sz="2000" b="1" dirty="0">
                <a:solidFill>
                  <a:srgbClr val="FF0000"/>
                </a:solidFill>
                <a:latin typeface="Times New Roman" panose="02020603050405020304" pitchFamily="18" charset="0"/>
                <a:cs typeface="Times New Roman" panose="02020603050405020304" pitchFamily="18" charset="0"/>
              </a:rPr>
              <a:t>CODE AND RUN</a:t>
            </a:r>
          </a:p>
          <a:p>
            <a:pPr marL="640715" lvl="1" indent="-320040" fontAlgn="auto">
              <a:spcAft>
                <a:spcPts val="0"/>
              </a:spcAft>
              <a:buFont typeface="Wingdings"/>
              <a:buChar char=""/>
              <a:defRPr/>
            </a:pPr>
            <a:endParaRPr lang="en-US" sz="2000" b="1" dirty="0">
              <a:solidFill>
                <a:srgbClr val="FF0000"/>
              </a:solidFill>
              <a:latin typeface="Times New Roman" panose="02020603050405020304" pitchFamily="18" charset="0"/>
              <a:cs typeface="Times New Roman" panose="02020603050405020304" pitchFamily="18" charset="0"/>
            </a:endParaRPr>
          </a:p>
          <a:p>
            <a:pPr marL="320675" lvl="1" indent="0" fontAlgn="auto">
              <a:spcAft>
                <a:spcPts val="0"/>
              </a:spcAft>
              <a:buNone/>
              <a:defRPr/>
            </a:pPr>
            <a:endParaRPr lang="en-US" sz="2000" b="1" dirty="0">
              <a:solidFill>
                <a:srgbClr val="FF0000"/>
              </a:solidFill>
              <a:latin typeface="Times New Roman" panose="02020603050405020304" pitchFamily="18" charset="0"/>
              <a:cs typeface="Times New Roman" panose="02020603050405020304" pitchFamily="18" charset="0"/>
            </a:endParaRPr>
          </a:p>
          <a:p>
            <a:pPr marL="320675" lvl="1" indent="0" fontAlgn="auto">
              <a:spcAft>
                <a:spcPts val="0"/>
              </a:spcAft>
              <a:buNone/>
              <a:defRPr/>
            </a:pPr>
            <a:endParaRPr lang="en-US" sz="1800" b="1" dirty="0">
              <a:latin typeface="Times New Roman" panose="02020603050405020304" pitchFamily="18" charset="0"/>
              <a:cs typeface="Times New Roman" panose="02020603050405020304" pitchFamily="18" charset="0"/>
            </a:endParaRPr>
          </a:p>
          <a:p>
            <a:pPr marL="320040" indent="-320040" fontAlgn="auto">
              <a:spcAft>
                <a:spcPts val="0"/>
              </a:spcAft>
              <a:buFont typeface="Wingdings"/>
              <a:buChar char=""/>
              <a:defRPr/>
            </a:pPr>
            <a:endParaRPr lang="en-US" sz="1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6"/>
          </p:nvPr>
        </p:nvSpPr>
        <p:spPr/>
        <p:txBody>
          <a:bodyPr>
            <a:noAutofit/>
          </a:bodyPr>
          <a:lstStyle/>
          <a:p>
            <a:pPr>
              <a:defRPr/>
            </a:pPr>
            <a:fld id="{7C8AB547-9C1F-414B-B3AA-CAF45CA5E9D5}" type="slidenum">
              <a:rPr lang="en-US" sz="1200" smtClean="0">
                <a:solidFill>
                  <a:schemeClr val="bg1"/>
                </a:solidFill>
              </a:rPr>
              <a:pPr>
                <a:defRPr/>
              </a:pPr>
              <a:t>2</a:t>
            </a:fld>
            <a:endParaRPr lang="en-US" sz="1800" dirty="0">
              <a:solidFill>
                <a:schemeClr val="bg1"/>
              </a:solidFill>
            </a:endParaRPr>
          </a:p>
        </p:txBody>
      </p:sp>
    </p:spTree>
    <p:extLst>
      <p:ext uri="{BB962C8B-B14F-4D97-AF65-F5344CB8AC3E}">
        <p14:creationId xmlns:p14="http://schemas.microsoft.com/office/powerpoint/2010/main" val="2565534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20</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039ED88D-3A9C-48AF-A813-0F1C243E6A76}"/>
              </a:ext>
            </a:extLst>
          </p:cNvPr>
          <p:cNvSpPr txBox="1"/>
          <p:nvPr/>
        </p:nvSpPr>
        <p:spPr>
          <a:xfrm>
            <a:off x="533400" y="1504950"/>
            <a:ext cx="6781800" cy="2585323"/>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One case of rectilinear projection is the use of cube faces with cubic mapping for panorama viewing. Panorama is mapped to six squares. Each cube face showing 90 by 90 degree area of</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panorama.</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It also shows the cylindrical projection where the stitched image shows a 360° horizontal field of view and a limited vertical field of view. Panoramas in this projection are meant to be viewed as though the image is wrapped into a cylinder and viewed from within.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596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21</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D7EA4947-07FE-4AB4-8D95-721CEDE5F0A6}"/>
              </a:ext>
            </a:extLst>
          </p:cNvPr>
          <p:cNvSpPr txBox="1"/>
          <p:nvPr/>
        </p:nvSpPr>
        <p:spPr>
          <a:xfrm>
            <a:off x="493526" y="1428750"/>
            <a:ext cx="7507473" cy="2585323"/>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Image </a:t>
            </a:r>
            <a:r>
              <a:rPr lang="en-US" b="0" i="0" dirty="0" err="1">
                <a:effectLst/>
                <a:latin typeface="Times New Roman" panose="02020603050405020304" pitchFamily="18" charset="0"/>
                <a:cs typeface="Times New Roman" panose="02020603050405020304" pitchFamily="18" charset="0"/>
              </a:rPr>
              <a:t>mosaicing</a:t>
            </a:r>
            <a:r>
              <a:rPr lang="en-US" b="0" i="0" dirty="0">
                <a:effectLst/>
                <a:latin typeface="Times New Roman" panose="02020603050405020304" pitchFamily="18" charset="0"/>
                <a:cs typeface="Times New Roman" panose="02020603050405020304" pitchFamily="18" charset="0"/>
              </a:rPr>
              <a:t> is considered as an active research area in the fields of computer vision and computer graphics. It has a large amount of different algorithms for features detection and description.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choice of the feature detector depends on the problem. In this paper, we have offered a comprehensive study on features-based image stitching such as the ORB algorithm is rotation and scale invariant with improved execution time but its performance is poor in presence of noise.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06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22</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6" name="TextBox 5">
            <a:extLst>
              <a:ext uri="{FF2B5EF4-FFF2-40B4-BE49-F238E27FC236}">
                <a16:creationId xmlns:a16="http://schemas.microsoft.com/office/drawing/2014/main" id="{295C5628-ADE8-480C-8A3A-19697CFEF280}"/>
              </a:ext>
            </a:extLst>
          </p:cNvPr>
          <p:cNvSpPr txBox="1"/>
          <p:nvPr/>
        </p:nvSpPr>
        <p:spPr>
          <a:xfrm>
            <a:off x="2253096" y="438150"/>
            <a:ext cx="4637808"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Code &amp; Run</a:t>
            </a:r>
          </a:p>
        </p:txBody>
      </p:sp>
      <p:pic>
        <p:nvPicPr>
          <p:cNvPr id="8" name="Picture 7">
            <a:extLst>
              <a:ext uri="{FF2B5EF4-FFF2-40B4-BE49-F238E27FC236}">
                <a16:creationId xmlns:a16="http://schemas.microsoft.com/office/drawing/2014/main" id="{477ADA30-A75C-4F83-9125-8457FD7EA302}"/>
              </a:ext>
            </a:extLst>
          </p:cNvPr>
          <p:cNvPicPr>
            <a:picLocks noChangeAspect="1"/>
          </p:cNvPicPr>
          <p:nvPr/>
        </p:nvPicPr>
        <p:blipFill>
          <a:blip r:embed="rId2"/>
          <a:stretch>
            <a:fillRect/>
          </a:stretch>
        </p:blipFill>
        <p:spPr>
          <a:xfrm>
            <a:off x="1944873" y="1428750"/>
            <a:ext cx="5254254" cy="3491804"/>
          </a:xfrm>
          <a:prstGeom prst="rect">
            <a:avLst/>
          </a:prstGeom>
        </p:spPr>
      </p:pic>
    </p:spTree>
    <p:extLst>
      <p:ext uri="{BB962C8B-B14F-4D97-AF65-F5344CB8AC3E}">
        <p14:creationId xmlns:p14="http://schemas.microsoft.com/office/powerpoint/2010/main" val="2791389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23</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pic>
        <p:nvPicPr>
          <p:cNvPr id="3" name="Picture 2">
            <a:extLst>
              <a:ext uri="{FF2B5EF4-FFF2-40B4-BE49-F238E27FC236}">
                <a16:creationId xmlns:a16="http://schemas.microsoft.com/office/drawing/2014/main" id="{86E632C2-35A3-4B29-B75E-2B36CB224FFF}"/>
              </a:ext>
            </a:extLst>
          </p:cNvPr>
          <p:cNvPicPr>
            <a:picLocks noChangeAspect="1"/>
          </p:cNvPicPr>
          <p:nvPr/>
        </p:nvPicPr>
        <p:blipFill>
          <a:blip r:embed="rId2"/>
          <a:stretch>
            <a:fillRect/>
          </a:stretch>
        </p:blipFill>
        <p:spPr>
          <a:xfrm>
            <a:off x="2175243" y="1428750"/>
            <a:ext cx="4793514" cy="3602579"/>
          </a:xfrm>
          <a:prstGeom prst="rect">
            <a:avLst/>
          </a:prstGeom>
        </p:spPr>
      </p:pic>
    </p:spTree>
    <p:extLst>
      <p:ext uri="{BB962C8B-B14F-4D97-AF65-F5344CB8AC3E}">
        <p14:creationId xmlns:p14="http://schemas.microsoft.com/office/powerpoint/2010/main" val="110338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24</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pic>
        <p:nvPicPr>
          <p:cNvPr id="3" name="Picture 2">
            <a:extLst>
              <a:ext uri="{FF2B5EF4-FFF2-40B4-BE49-F238E27FC236}">
                <a16:creationId xmlns:a16="http://schemas.microsoft.com/office/drawing/2014/main" id="{9F07A237-7D28-46A5-B47D-35957EE7F031}"/>
              </a:ext>
            </a:extLst>
          </p:cNvPr>
          <p:cNvPicPr>
            <a:picLocks noChangeAspect="1"/>
          </p:cNvPicPr>
          <p:nvPr/>
        </p:nvPicPr>
        <p:blipFill>
          <a:blip r:embed="rId2"/>
          <a:stretch>
            <a:fillRect/>
          </a:stretch>
        </p:blipFill>
        <p:spPr>
          <a:xfrm>
            <a:off x="2384304" y="1372345"/>
            <a:ext cx="4375391" cy="3516096"/>
          </a:xfrm>
          <a:prstGeom prst="rect">
            <a:avLst/>
          </a:prstGeom>
        </p:spPr>
      </p:pic>
    </p:spTree>
    <p:extLst>
      <p:ext uri="{BB962C8B-B14F-4D97-AF65-F5344CB8AC3E}">
        <p14:creationId xmlns:p14="http://schemas.microsoft.com/office/powerpoint/2010/main" val="1255774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25</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pic>
        <p:nvPicPr>
          <p:cNvPr id="3" name="Picture 2">
            <a:extLst>
              <a:ext uri="{FF2B5EF4-FFF2-40B4-BE49-F238E27FC236}">
                <a16:creationId xmlns:a16="http://schemas.microsoft.com/office/drawing/2014/main" id="{0A9F5689-97FF-4E8E-827D-2AAB974498E7}"/>
              </a:ext>
            </a:extLst>
          </p:cNvPr>
          <p:cNvPicPr>
            <a:picLocks noChangeAspect="1"/>
          </p:cNvPicPr>
          <p:nvPr/>
        </p:nvPicPr>
        <p:blipFill>
          <a:blip r:embed="rId2"/>
          <a:stretch>
            <a:fillRect/>
          </a:stretch>
        </p:blipFill>
        <p:spPr>
          <a:xfrm>
            <a:off x="719516" y="1428750"/>
            <a:ext cx="7704967" cy="3504242"/>
          </a:xfrm>
          <a:prstGeom prst="rect">
            <a:avLst/>
          </a:prstGeom>
        </p:spPr>
      </p:pic>
    </p:spTree>
    <p:extLst>
      <p:ext uri="{BB962C8B-B14F-4D97-AF65-F5344CB8AC3E}">
        <p14:creationId xmlns:p14="http://schemas.microsoft.com/office/powerpoint/2010/main" val="856888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26</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pic>
        <p:nvPicPr>
          <p:cNvPr id="3" name="Picture 2">
            <a:extLst>
              <a:ext uri="{FF2B5EF4-FFF2-40B4-BE49-F238E27FC236}">
                <a16:creationId xmlns:a16="http://schemas.microsoft.com/office/drawing/2014/main" id="{25524E2D-FC3B-4471-8885-708E7891B327}"/>
              </a:ext>
            </a:extLst>
          </p:cNvPr>
          <p:cNvPicPr>
            <a:picLocks noChangeAspect="1"/>
          </p:cNvPicPr>
          <p:nvPr/>
        </p:nvPicPr>
        <p:blipFill>
          <a:blip r:embed="rId2"/>
          <a:stretch>
            <a:fillRect/>
          </a:stretch>
        </p:blipFill>
        <p:spPr>
          <a:xfrm>
            <a:off x="2160596" y="1306513"/>
            <a:ext cx="4822808" cy="3674970"/>
          </a:xfrm>
          <a:prstGeom prst="rect">
            <a:avLst/>
          </a:prstGeom>
        </p:spPr>
      </p:pic>
    </p:spTree>
    <p:extLst>
      <p:ext uri="{BB962C8B-B14F-4D97-AF65-F5344CB8AC3E}">
        <p14:creationId xmlns:p14="http://schemas.microsoft.com/office/powerpoint/2010/main" val="1387025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27</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a:solidFill>
                  <a:srgbClr val="0070C0"/>
                </a:solidFill>
                <a:latin typeface="Times New Roman" panose="02020603050405020304" pitchFamily="18" charset="0"/>
                <a:cs typeface="Times New Roman" panose="02020603050405020304" pitchFamily="18" charset="0"/>
              </a:rPr>
              <a:t>Cont..</a:t>
            </a:r>
            <a:endParaRPr lang="ar-EG" sz="3200" dirty="0"/>
          </a:p>
        </p:txBody>
      </p:sp>
      <p:pic>
        <p:nvPicPr>
          <p:cNvPr id="4" name="Picture 3">
            <a:extLst>
              <a:ext uri="{FF2B5EF4-FFF2-40B4-BE49-F238E27FC236}">
                <a16:creationId xmlns:a16="http://schemas.microsoft.com/office/drawing/2014/main" id="{9F82F711-920B-49A1-89DF-239A6A4CBC5C}"/>
              </a:ext>
            </a:extLst>
          </p:cNvPr>
          <p:cNvPicPr>
            <a:picLocks noChangeAspect="1"/>
          </p:cNvPicPr>
          <p:nvPr/>
        </p:nvPicPr>
        <p:blipFill>
          <a:blip r:embed="rId2"/>
          <a:stretch>
            <a:fillRect/>
          </a:stretch>
        </p:blipFill>
        <p:spPr>
          <a:xfrm>
            <a:off x="1922380" y="1306513"/>
            <a:ext cx="5299240" cy="3800929"/>
          </a:xfrm>
          <a:prstGeom prst="rect">
            <a:avLst/>
          </a:prstGeom>
        </p:spPr>
      </p:pic>
    </p:spTree>
    <p:extLst>
      <p:ext uri="{BB962C8B-B14F-4D97-AF65-F5344CB8AC3E}">
        <p14:creationId xmlns:p14="http://schemas.microsoft.com/office/powerpoint/2010/main" val="826036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28</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 Input images</a:t>
            </a:r>
            <a:endParaRPr lang="ar-EG" sz="3200" dirty="0"/>
          </a:p>
        </p:txBody>
      </p:sp>
      <p:pic>
        <p:nvPicPr>
          <p:cNvPr id="3" name="Picture 2" descr="A body of water with mountains in the background&#10;&#10;Description automatically generated with medium confidence">
            <a:extLst>
              <a:ext uri="{FF2B5EF4-FFF2-40B4-BE49-F238E27FC236}">
                <a16:creationId xmlns:a16="http://schemas.microsoft.com/office/drawing/2014/main" id="{4EB95BA9-3649-4455-AEF8-7866A09C88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086842"/>
            <a:ext cx="1471612" cy="1962149"/>
          </a:xfrm>
          <a:prstGeom prst="rect">
            <a:avLst/>
          </a:prstGeom>
        </p:spPr>
      </p:pic>
      <p:pic>
        <p:nvPicPr>
          <p:cNvPr id="6" name="Picture 5" descr="A body of water with buildings and mountains in the background&#10;&#10;Description automatically generated with medium confidence">
            <a:extLst>
              <a:ext uri="{FF2B5EF4-FFF2-40B4-BE49-F238E27FC236}">
                <a16:creationId xmlns:a16="http://schemas.microsoft.com/office/drawing/2014/main" id="{D04B9AA1-949D-4035-A23A-27723DB2A7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2190" y="2086842"/>
            <a:ext cx="1471612" cy="1962149"/>
          </a:xfrm>
          <a:prstGeom prst="rect">
            <a:avLst/>
          </a:prstGeom>
        </p:spPr>
      </p:pic>
      <p:pic>
        <p:nvPicPr>
          <p:cNvPr id="8" name="Picture 7" descr="A body of water with buildings and mountains in the background&#10;&#10;Description automatically generated with medium confidence">
            <a:extLst>
              <a:ext uri="{FF2B5EF4-FFF2-40B4-BE49-F238E27FC236}">
                <a16:creationId xmlns:a16="http://schemas.microsoft.com/office/drawing/2014/main" id="{8E741CC9-20F0-4E4F-AEE4-0B68DB9A7F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0980" y="2119165"/>
            <a:ext cx="1495420" cy="1993892"/>
          </a:xfrm>
          <a:prstGeom prst="rect">
            <a:avLst/>
          </a:prstGeom>
        </p:spPr>
      </p:pic>
      <p:pic>
        <p:nvPicPr>
          <p:cNvPr id="10" name="Picture 9" descr="A body of water with buildings and mountains in the background&#10;&#10;Description automatically generated with medium confidence">
            <a:extLst>
              <a:ext uri="{FF2B5EF4-FFF2-40B4-BE49-F238E27FC236}">
                <a16:creationId xmlns:a16="http://schemas.microsoft.com/office/drawing/2014/main" id="{C984FDF1-8E32-4B2E-9A42-9D788F9584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1200" y="2119165"/>
            <a:ext cx="1471612" cy="1962149"/>
          </a:xfrm>
          <a:prstGeom prst="rect">
            <a:avLst/>
          </a:prstGeom>
        </p:spPr>
      </p:pic>
      <p:pic>
        <p:nvPicPr>
          <p:cNvPr id="13" name="Picture 12" descr="A body of water with buildings and mountains in the background&#10;&#10;Description automatically generated with medium confidence">
            <a:extLst>
              <a:ext uri="{FF2B5EF4-FFF2-40B4-BE49-F238E27FC236}">
                <a16:creationId xmlns:a16="http://schemas.microsoft.com/office/drawing/2014/main" id="{F015EB55-DE54-476E-9724-ECF56A37A9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5212" y="2119165"/>
            <a:ext cx="1495420" cy="1993893"/>
          </a:xfrm>
          <a:prstGeom prst="rect">
            <a:avLst/>
          </a:prstGeom>
        </p:spPr>
      </p:pic>
    </p:spTree>
    <p:extLst>
      <p:ext uri="{BB962C8B-B14F-4D97-AF65-F5344CB8AC3E}">
        <p14:creationId xmlns:p14="http://schemas.microsoft.com/office/powerpoint/2010/main" val="267946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29</a:t>
            </a:fld>
            <a:endParaRPr lang="en-US"/>
          </a:p>
        </p:txBody>
      </p:sp>
      <p:sp>
        <p:nvSpPr>
          <p:cNvPr id="12" name="Title 1">
            <a:extLst>
              <a:ext uri="{FF2B5EF4-FFF2-40B4-BE49-F238E27FC236}">
                <a16:creationId xmlns:a16="http://schemas.microsoft.com/office/drawing/2014/main"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 Output image</a:t>
            </a:r>
            <a:endParaRPr lang="ar-EG" sz="3200" dirty="0"/>
          </a:p>
        </p:txBody>
      </p:sp>
      <p:pic>
        <p:nvPicPr>
          <p:cNvPr id="3" name="Picture 2" descr="A picture containing water, sky, outdoor, nature&#10;&#10;Description automatically generated">
            <a:extLst>
              <a:ext uri="{FF2B5EF4-FFF2-40B4-BE49-F238E27FC236}">
                <a16:creationId xmlns:a16="http://schemas.microsoft.com/office/drawing/2014/main" id="{98C1F8D3-664F-4591-AA37-768B7A1197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5250" y="1352550"/>
            <a:ext cx="6293500" cy="3564338"/>
          </a:xfrm>
          <a:prstGeom prst="rect">
            <a:avLst/>
          </a:prstGeom>
        </p:spPr>
      </p:pic>
    </p:spTree>
    <p:extLst>
      <p:ext uri="{BB962C8B-B14F-4D97-AF65-F5344CB8AC3E}">
        <p14:creationId xmlns:p14="http://schemas.microsoft.com/office/powerpoint/2010/main" val="25546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3</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32795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Definitions</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76200" y="1352653"/>
            <a:ext cx="47244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Image stitching</a:t>
            </a:r>
            <a:r>
              <a:rPr lang="en-US" sz="2000" dirty="0">
                <a:effectLst/>
                <a:latin typeface="Times New Roman" panose="02020603050405020304" pitchFamily="18" charset="0"/>
                <a:cs typeface="Times New Roman" panose="02020603050405020304" pitchFamily="18" charset="0"/>
              </a:rPr>
              <a:t> or </a:t>
            </a:r>
            <a:r>
              <a:rPr lang="en-US" sz="2000" b="1" dirty="0">
                <a:solidFill>
                  <a:srgbClr val="2F2F2F"/>
                </a:solidFill>
                <a:effectLst/>
                <a:latin typeface="Times New Roman" panose="02020603050405020304" pitchFamily="18" charset="0"/>
                <a:cs typeface="Times New Roman" panose="02020603050405020304" pitchFamily="18" charset="0"/>
              </a:rPr>
              <a:t>photo stitching</a:t>
            </a:r>
            <a:r>
              <a:rPr lang="en-US" sz="2000" dirty="0">
                <a:effectLst/>
                <a:latin typeface="Times New Roman" panose="02020603050405020304" pitchFamily="18" charset="0"/>
                <a:cs typeface="Times New Roman" panose="02020603050405020304" pitchFamily="18" charset="0"/>
              </a:rPr>
              <a:t> is the process of combining multiple </a:t>
            </a:r>
            <a:r>
              <a:rPr lang="en-US" sz="2000" dirty="0">
                <a:effectLst/>
                <a:latin typeface="Times New Roman" panose="02020603050405020304" pitchFamily="18" charset="0"/>
                <a:cs typeface="Times New Roman" panose="02020603050405020304" pitchFamily="18" charset="0"/>
                <a:hlinkClick r:id="rId2"/>
              </a:rPr>
              <a:t>photographic</a:t>
            </a:r>
            <a:r>
              <a:rPr lang="en-US" sz="20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hlinkClick r:id="rId3"/>
              </a:rPr>
              <a:t>images</a:t>
            </a:r>
            <a:r>
              <a:rPr lang="en-US" sz="2000" dirty="0">
                <a:effectLst/>
                <a:latin typeface="Times New Roman" panose="02020603050405020304" pitchFamily="18" charset="0"/>
                <a:cs typeface="Times New Roman" panose="02020603050405020304" pitchFamily="18" charset="0"/>
              </a:rPr>
              <a:t> with overlapping fields of view to produce a segmented </a:t>
            </a:r>
            <a:r>
              <a:rPr lang="en-US" sz="2000" dirty="0">
                <a:effectLst/>
                <a:latin typeface="Times New Roman" panose="02020603050405020304" pitchFamily="18" charset="0"/>
                <a:cs typeface="Times New Roman" panose="02020603050405020304" pitchFamily="18" charset="0"/>
                <a:hlinkClick r:id="rId4"/>
              </a:rPr>
              <a:t>panorama</a:t>
            </a:r>
            <a:r>
              <a:rPr lang="en-US" sz="2000" dirty="0">
                <a:effectLst/>
                <a:latin typeface="Times New Roman" panose="02020603050405020304" pitchFamily="18" charset="0"/>
                <a:cs typeface="Times New Roman" panose="02020603050405020304" pitchFamily="18" charset="0"/>
              </a:rPr>
              <a:t> or high-resolution image. Commonly performed through the use of </a:t>
            </a:r>
            <a:r>
              <a:rPr lang="en-US" sz="2000" dirty="0">
                <a:effectLst/>
                <a:latin typeface="Times New Roman" panose="02020603050405020304" pitchFamily="18" charset="0"/>
                <a:cs typeface="Times New Roman" panose="02020603050405020304" pitchFamily="18" charset="0"/>
                <a:hlinkClick r:id="rId5"/>
              </a:rPr>
              <a:t>computer software</a:t>
            </a:r>
            <a:r>
              <a:rPr lang="en-US" sz="200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enables the combination of multiple shots to create a large-scale picture that is beyond the normal aspect ratio of the camera’s individual shots.</a:t>
            </a:r>
          </a:p>
        </p:txBody>
      </p:sp>
      <p:pic>
        <p:nvPicPr>
          <p:cNvPr id="15" name="Picture 14" descr="A lake with trees and mountains in the background&#10;&#10;Description automatically generated with low confidence">
            <a:extLst>
              <a:ext uri="{FF2B5EF4-FFF2-40B4-BE49-F238E27FC236}">
                <a16:creationId xmlns:a16="http://schemas.microsoft.com/office/drawing/2014/main" id="{E78E7F8E-2E4A-45A7-89BE-C84BD6B6A2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1427839"/>
            <a:ext cx="1951963" cy="1676926"/>
          </a:xfrm>
          <a:prstGeom prst="rect">
            <a:avLst/>
          </a:prstGeom>
        </p:spPr>
      </p:pic>
      <p:pic>
        <p:nvPicPr>
          <p:cNvPr id="17" name="Picture 16" descr="A lake surrounded by trees and mountains&#10;&#10;Description automatically generated with low confidence">
            <a:extLst>
              <a:ext uri="{FF2B5EF4-FFF2-40B4-BE49-F238E27FC236}">
                <a16:creationId xmlns:a16="http://schemas.microsoft.com/office/drawing/2014/main" id="{6DABA381-AB75-4682-9635-493E7D58D1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7658" y="1414664"/>
            <a:ext cx="1958633" cy="1703277"/>
          </a:xfrm>
          <a:prstGeom prst="rect">
            <a:avLst/>
          </a:prstGeom>
        </p:spPr>
      </p:pic>
      <p:pic>
        <p:nvPicPr>
          <p:cNvPr id="19" name="Picture 18" descr="A picture containing grass, tree, outdoor, water&#10;&#10;Description automatically generated">
            <a:extLst>
              <a:ext uri="{FF2B5EF4-FFF2-40B4-BE49-F238E27FC236}">
                <a16:creationId xmlns:a16="http://schemas.microsoft.com/office/drawing/2014/main" id="{298879A9-A040-492D-8900-23A0E09EF2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34000" y="3257550"/>
            <a:ext cx="3352800" cy="1848804"/>
          </a:xfrm>
          <a:prstGeom prst="rect">
            <a:avLst/>
          </a:prstGeom>
        </p:spPr>
      </p:pic>
    </p:spTree>
    <p:extLst>
      <p:ext uri="{BB962C8B-B14F-4D97-AF65-F5344CB8AC3E}">
        <p14:creationId xmlns:p14="http://schemas.microsoft.com/office/powerpoint/2010/main" val="3244981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9ABE34E-662A-4AC8-AB5A-5AA1930E0793}"/>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30</a:t>
            </a:fld>
            <a:endParaRPr lang="en-US"/>
          </a:p>
        </p:txBody>
      </p:sp>
      <p:sp>
        <p:nvSpPr>
          <p:cNvPr id="10" name="Slide Number Placeholder 8">
            <a:extLst>
              <a:ext uri="{FF2B5EF4-FFF2-40B4-BE49-F238E27FC236}">
                <a16:creationId xmlns:a16="http://schemas.microsoft.com/office/drawing/2014/main" id="{8EC65F4D-743A-494D-83DE-0D4E56D59D7C}"/>
              </a:ext>
            </a:extLst>
          </p:cNvPr>
          <p:cNvSpPr txBox="1">
            <a:spLocks/>
          </p:cNvSpPr>
          <p:nvPr/>
        </p:nvSpPr>
        <p:spPr>
          <a:xfrm>
            <a:off x="0" y="1123950"/>
            <a:ext cx="533400" cy="182563"/>
          </a:xfrm>
          <a:prstGeom prst="rect">
            <a:avLst/>
          </a:prstGeom>
        </p:spPr>
        <p:txBody>
          <a:bodyPr vert="horz" anchor="ctr" anchorCtr="0">
            <a:normAutofit fontScale="47500" lnSpcReduction="20000"/>
          </a:bodyPr>
          <a:lstStyle>
            <a:defPPr>
              <a:defRPr lang="en-US"/>
            </a:defPPr>
            <a:lvl1pPr algn="ctr" rtl="0" fontAlgn="auto">
              <a:spcBef>
                <a:spcPts val="0"/>
              </a:spcBef>
              <a:spcAft>
                <a:spcPts val="0"/>
              </a:spcAft>
              <a:defRPr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defRPr/>
            </a:pPr>
            <a:fld id="{7C8AB547-9C1F-414B-B3AA-CAF45CA5E9D5}" type="slidenum">
              <a:rPr lang="en-US" smtClean="0"/>
              <a:pPr>
                <a:defRPr/>
              </a:pPr>
              <a:t>30</a:t>
            </a:fld>
            <a:endParaRPr lang="en-US"/>
          </a:p>
        </p:txBody>
      </p:sp>
      <p:sp>
        <p:nvSpPr>
          <p:cNvPr id="11" name="Title 3">
            <a:extLst>
              <a:ext uri="{FF2B5EF4-FFF2-40B4-BE49-F238E27FC236}">
                <a16:creationId xmlns:a16="http://schemas.microsoft.com/office/drawing/2014/main" id="{307C1B69-4361-4397-A8DB-BFB5E613EF67}"/>
              </a:ext>
            </a:extLst>
          </p:cNvPr>
          <p:cNvSpPr txBox="1">
            <a:spLocks/>
          </p:cNvSpPr>
          <p:nvPr/>
        </p:nvSpPr>
        <p:spPr bwMode="auto">
          <a:xfrm>
            <a:off x="1115616" y="268242"/>
            <a:ext cx="623788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pPr>
              <a:lnSpc>
                <a:spcPct val="90000"/>
              </a:lnSpc>
              <a:defRPr/>
            </a:pPr>
            <a:r>
              <a:rPr lang="en-GB" sz="3600" b="1" dirty="0">
                <a:solidFill>
                  <a:schemeClr val="accent1">
                    <a:lumMod val="50000"/>
                  </a:schemeClr>
                </a:solidFill>
                <a:latin typeface="Times New Roman" panose="02020603050405020304" pitchFamily="18" charset="0"/>
                <a:cs typeface="Times New Roman" panose="02020603050405020304" pitchFamily="18" charset="0"/>
              </a:rPr>
              <a:t>Thanks and Acknowledgement</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83F86A7-485A-42CC-9196-CBB322B8C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156" y="1606749"/>
            <a:ext cx="3659510" cy="1930002"/>
          </a:xfrm>
          <a:prstGeom prst="rect">
            <a:avLst/>
          </a:prstGeom>
        </p:spPr>
      </p:pic>
      <p:sp>
        <p:nvSpPr>
          <p:cNvPr id="13" name="TextBox 12">
            <a:extLst>
              <a:ext uri="{FF2B5EF4-FFF2-40B4-BE49-F238E27FC236}">
                <a16:creationId xmlns:a16="http://schemas.microsoft.com/office/drawing/2014/main" id="{9B6EBF54-32A9-42A7-9FCC-0284355C6D82}"/>
              </a:ext>
            </a:extLst>
          </p:cNvPr>
          <p:cNvSpPr txBox="1"/>
          <p:nvPr/>
        </p:nvSpPr>
        <p:spPr>
          <a:xfrm>
            <a:off x="2446471" y="979665"/>
            <a:ext cx="3713552" cy="1107996"/>
          </a:xfrm>
          <a:prstGeom prst="rect">
            <a:avLst/>
          </a:prstGeom>
          <a:noFill/>
        </p:spPr>
        <p:txBody>
          <a:bodyPr wrap="square" rtlCol="1">
            <a:spAutoFit/>
          </a:bodyPr>
          <a:lstStyle/>
          <a:p>
            <a:r>
              <a:rPr lang="en-US" sz="5400" b="1" dirty="0">
                <a:solidFill>
                  <a:srgbClr val="0070C0"/>
                </a:solidFill>
                <a:latin typeface="Times New Roman" panose="02020603050405020304" pitchFamily="18" charset="0"/>
                <a:cs typeface="Times New Roman" panose="02020603050405020304" pitchFamily="18" charset="0"/>
              </a:rPr>
              <a:t>Thank </a:t>
            </a:r>
            <a:r>
              <a:rPr lang="en-US" sz="6600" b="1" dirty="0">
                <a:solidFill>
                  <a:srgbClr val="0070C0"/>
                </a:solidFill>
                <a:latin typeface="Times New Roman" panose="02020603050405020304" pitchFamily="18" charset="0"/>
                <a:cs typeface="Times New Roman" panose="02020603050405020304" pitchFamily="18" charset="0"/>
              </a:rPr>
              <a:t>you</a:t>
            </a:r>
            <a:r>
              <a:rPr lang="en-US" sz="5400" b="1" dirty="0">
                <a:solidFill>
                  <a:srgbClr val="0070C0"/>
                </a:solidFill>
                <a:latin typeface="Times New Roman" panose="02020603050405020304" pitchFamily="18" charset="0"/>
                <a:cs typeface="Times New Roman" panose="02020603050405020304" pitchFamily="18" charset="0"/>
              </a:rPr>
              <a:t> </a:t>
            </a:r>
            <a:endParaRPr lang="ar-EG" sz="5400" b="1" dirty="0">
              <a:solidFill>
                <a:srgbClr val="0070C0"/>
              </a:solidFill>
              <a:latin typeface="Times New Roman" panose="02020603050405020304" pitchFamily="18" charset="0"/>
              <a:cs typeface="Times New Roman" panose="02020603050405020304" pitchFamily="18" charset="0"/>
            </a:endParaRPr>
          </a:p>
        </p:txBody>
      </p:sp>
      <p:sp>
        <p:nvSpPr>
          <p:cNvPr id="14" name="Slide Number Placeholder 8">
            <a:extLst>
              <a:ext uri="{FF2B5EF4-FFF2-40B4-BE49-F238E27FC236}">
                <a16:creationId xmlns:a16="http://schemas.microsoft.com/office/drawing/2014/main" id="{EA64B958-DE34-4E70-9827-4A14FCED95DF}"/>
              </a:ext>
            </a:extLst>
          </p:cNvPr>
          <p:cNvSpPr txBox="1">
            <a:spLocks/>
          </p:cNvSpPr>
          <p:nvPr/>
        </p:nvSpPr>
        <p:spPr>
          <a:xfrm>
            <a:off x="0" y="1123950"/>
            <a:ext cx="533400" cy="182563"/>
          </a:xfrm>
          <a:prstGeom prst="rect">
            <a:avLst/>
          </a:prstGeom>
        </p:spPr>
        <p:txBody>
          <a:bodyPr vert="horz" anchor="ctr" anchorCtr="0">
            <a:normAutofit fontScale="47500" lnSpcReduction="20000"/>
          </a:bodyPr>
          <a:lstStyle>
            <a:defPPr>
              <a:defRPr lang="en-US"/>
            </a:defPPr>
            <a:lvl1pPr algn="ctr" rtl="0" fontAlgn="auto">
              <a:spcBef>
                <a:spcPts val="0"/>
              </a:spcBef>
              <a:spcAft>
                <a:spcPts val="0"/>
              </a:spcAft>
              <a:defRPr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defRPr/>
            </a:pPr>
            <a:fld id="{7C8AB547-9C1F-414B-B3AA-CAF45CA5E9D5}" type="slidenum">
              <a:rPr lang="en-US" smtClean="0"/>
              <a:pPr>
                <a:defRPr/>
              </a:pPr>
              <a:t>30</a:t>
            </a:fld>
            <a:endParaRPr lang="en-US"/>
          </a:p>
        </p:txBody>
      </p:sp>
      <p:pic>
        <p:nvPicPr>
          <p:cNvPr id="15" name="Picture 14">
            <a:extLst>
              <a:ext uri="{FF2B5EF4-FFF2-40B4-BE49-F238E27FC236}">
                <a16:creationId xmlns:a16="http://schemas.microsoft.com/office/drawing/2014/main" id="{D2CA8426-F304-44BE-B6D9-ECB865E227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5173" y="3192009"/>
            <a:ext cx="6172829" cy="1754471"/>
          </a:xfrm>
          <a:prstGeom prst="rect">
            <a:avLst/>
          </a:prstGeom>
        </p:spPr>
      </p:pic>
      <p:pic>
        <p:nvPicPr>
          <p:cNvPr id="16" name="Picture 15">
            <a:extLst>
              <a:ext uri="{FF2B5EF4-FFF2-40B4-BE49-F238E27FC236}">
                <a16:creationId xmlns:a16="http://schemas.microsoft.com/office/drawing/2014/main" id="{2F5D4B14-1961-4517-B251-7F0793C87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7754" y="1306513"/>
            <a:ext cx="1650910" cy="1981093"/>
          </a:xfrm>
          <a:prstGeom prst="ellipse">
            <a:avLst/>
          </a:prstGeom>
          <a:ln>
            <a:noFill/>
          </a:ln>
          <a:effectLst>
            <a:softEdge rad="112500"/>
          </a:effectLst>
        </p:spPr>
      </p:pic>
      <p:sp>
        <p:nvSpPr>
          <p:cNvPr id="17" name="Rectangle 16">
            <a:extLst>
              <a:ext uri="{FF2B5EF4-FFF2-40B4-BE49-F238E27FC236}">
                <a16:creationId xmlns:a16="http://schemas.microsoft.com/office/drawing/2014/main" id="{E71FA872-76E5-474F-BCFF-FD97697AA7A9}"/>
              </a:ext>
            </a:extLst>
          </p:cNvPr>
          <p:cNvSpPr/>
          <p:nvPr/>
        </p:nvSpPr>
        <p:spPr>
          <a:xfrm>
            <a:off x="139585" y="1719398"/>
            <a:ext cx="4550466" cy="2477601"/>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Dr. Ahmed A. </a:t>
            </a:r>
            <a:r>
              <a:rPr lang="en-US" sz="1200" b="1" dirty="0" err="1">
                <a:latin typeface="Times New Roman" panose="02020603050405020304" pitchFamily="18" charset="0"/>
                <a:cs typeface="Times New Roman" panose="02020603050405020304" pitchFamily="18" charset="0"/>
              </a:rPr>
              <a:t>Elngar</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Ph.D</a:t>
            </a:r>
            <a:r>
              <a:rPr lang="en-US" sz="1200" b="1" dirty="0">
                <a:latin typeface="Times New Roman" panose="02020603050405020304" pitchFamily="18" charset="0"/>
                <a:cs typeface="Times New Roman" panose="02020603050405020304" pitchFamily="18" charset="0"/>
              </a:rPr>
              <a:t>)</a:t>
            </a:r>
            <a:br>
              <a:rPr lang="en-US" sz="1200" b="1" dirty="0">
                <a:solidFill>
                  <a:srgbClr val="290AE2"/>
                </a:solidFill>
                <a:latin typeface="Times New Roman" panose="02020603050405020304" pitchFamily="18" charset="0"/>
                <a:cs typeface="Times New Roman" panose="02020603050405020304" pitchFamily="18" charset="0"/>
              </a:rPr>
            </a:br>
            <a:r>
              <a:rPr lang="en-US" sz="1200" b="1" dirty="0">
                <a:solidFill>
                  <a:srgbClr val="FF0000"/>
                </a:solidFill>
                <a:latin typeface="Times New Roman" panose="02020603050405020304" pitchFamily="18" charset="0"/>
                <a:cs typeface="Times New Roman" panose="02020603050405020304" pitchFamily="18" charset="0"/>
              </a:rPr>
              <a:t>Assistant Professor </a:t>
            </a:r>
            <a:br>
              <a:rPr lang="en-US" sz="1200" b="1" dirty="0">
                <a:solidFill>
                  <a:srgbClr val="290AE2"/>
                </a:solidFill>
                <a:latin typeface="Times New Roman" panose="02020603050405020304" pitchFamily="18" charset="0"/>
                <a:cs typeface="Times New Roman" panose="02020603050405020304" pitchFamily="18" charset="0"/>
              </a:rPr>
            </a:br>
            <a:r>
              <a:rPr lang="en-US" sz="1200" b="1" dirty="0">
                <a:solidFill>
                  <a:srgbClr val="C00000"/>
                </a:solidFill>
                <a:latin typeface="Times New Roman" panose="02020603050405020304" pitchFamily="18" charset="0"/>
                <a:cs typeface="Times New Roman" panose="02020603050405020304" pitchFamily="18" charset="0"/>
              </a:rPr>
              <a:t>Faculty of Computers &amp; Artificial Intelligence</a:t>
            </a:r>
          </a:p>
          <a:p>
            <a:r>
              <a:rPr lang="en-US" sz="1200" b="1" dirty="0">
                <a:solidFill>
                  <a:srgbClr val="FF0066"/>
                </a:solidFill>
                <a:latin typeface="Times New Roman" panose="02020603050405020304" pitchFamily="18" charset="0"/>
                <a:cs typeface="Times New Roman" panose="02020603050405020304" pitchFamily="18" charset="0"/>
              </a:rPr>
              <a:t>Beni-</a:t>
            </a:r>
            <a:r>
              <a:rPr lang="en-US" sz="1200" b="1" dirty="0" err="1">
                <a:solidFill>
                  <a:srgbClr val="FF0066"/>
                </a:solidFill>
                <a:latin typeface="Times New Roman" panose="02020603050405020304" pitchFamily="18" charset="0"/>
                <a:cs typeface="Times New Roman" panose="02020603050405020304" pitchFamily="18" charset="0"/>
              </a:rPr>
              <a:t>Suef</a:t>
            </a:r>
            <a:r>
              <a:rPr lang="en-US" sz="1200" b="1" dirty="0">
                <a:solidFill>
                  <a:srgbClr val="FF0066"/>
                </a:solidFill>
                <a:latin typeface="Times New Roman" panose="02020603050405020304" pitchFamily="18" charset="0"/>
                <a:cs typeface="Times New Roman" panose="02020603050405020304" pitchFamily="18" charset="0"/>
              </a:rPr>
              <a:t> University, Beni </a:t>
            </a:r>
            <a:r>
              <a:rPr lang="en-US" sz="1200" b="1" dirty="0" err="1">
                <a:solidFill>
                  <a:srgbClr val="FF0066"/>
                </a:solidFill>
                <a:latin typeface="Times New Roman" panose="02020603050405020304" pitchFamily="18" charset="0"/>
                <a:cs typeface="Times New Roman" panose="02020603050405020304" pitchFamily="18" charset="0"/>
              </a:rPr>
              <a:t>Suef</a:t>
            </a:r>
            <a:r>
              <a:rPr lang="en-US" sz="1200" b="1" dirty="0">
                <a:solidFill>
                  <a:srgbClr val="FF0066"/>
                </a:solidFill>
                <a:latin typeface="Times New Roman" panose="02020603050405020304" pitchFamily="18" charset="0"/>
                <a:cs typeface="Times New Roman" panose="02020603050405020304" pitchFamily="18" charset="0"/>
              </a:rPr>
              <a:t> City, office box # (62511),, Egypt</a:t>
            </a:r>
          </a:p>
          <a:p>
            <a:r>
              <a:rPr lang="en-US" sz="1200" b="1" dirty="0">
                <a:latin typeface="Times New Roman" panose="02020603050405020304" pitchFamily="18" charset="0"/>
                <a:cs typeface="Times New Roman" panose="02020603050405020304" pitchFamily="18" charset="0"/>
              </a:rPr>
              <a:t>Founder and Chair of the Scientific Innovation Research Group (SIRG)</a:t>
            </a:r>
          </a:p>
          <a:p>
            <a:r>
              <a:rPr lang="en-US" sz="1200" b="1" dirty="0">
                <a:solidFill>
                  <a:srgbClr val="005EA4"/>
                </a:solidFill>
                <a:latin typeface="Times New Roman" panose="02020603050405020304" pitchFamily="18" charset="0"/>
                <a:cs typeface="Times New Roman" panose="02020603050405020304" pitchFamily="18" charset="0"/>
              </a:rPr>
              <a:t>Managing Editor in Journal of </a:t>
            </a:r>
            <a:r>
              <a:rPr lang="en-US" sz="1200" b="1" dirty="0" err="1">
                <a:solidFill>
                  <a:srgbClr val="005EA4"/>
                </a:solidFill>
                <a:latin typeface="Times New Roman" panose="02020603050405020304" pitchFamily="18" charset="0"/>
                <a:cs typeface="Times New Roman" panose="02020603050405020304" pitchFamily="18" charset="0"/>
              </a:rPr>
              <a:t>CyberSecurity</a:t>
            </a:r>
            <a:r>
              <a:rPr lang="en-US" sz="1200" b="1" dirty="0">
                <a:solidFill>
                  <a:srgbClr val="005EA4"/>
                </a:solidFill>
                <a:latin typeface="Times New Roman" panose="02020603050405020304" pitchFamily="18" charset="0"/>
                <a:cs typeface="Times New Roman" panose="02020603050405020304" pitchFamily="18" charset="0"/>
              </a:rPr>
              <a:t> and Information</a:t>
            </a:r>
            <a:r>
              <a:rPr lang="en-US" sz="1200" b="1" dirty="0">
                <a:solidFill>
                  <a:srgbClr val="290AE2"/>
                </a:solidFill>
                <a:latin typeface="Times New Roman" panose="02020603050405020304" pitchFamily="18" charset="0"/>
                <a:cs typeface="Times New Roman" panose="02020603050405020304" pitchFamily="18" charset="0"/>
              </a:rPr>
              <a:t> </a:t>
            </a:r>
            <a:r>
              <a:rPr lang="en-US" sz="1200" b="1" dirty="0">
                <a:solidFill>
                  <a:srgbClr val="005EA4"/>
                </a:solidFill>
                <a:latin typeface="Times New Roman" panose="02020603050405020304" pitchFamily="18" charset="0"/>
                <a:cs typeface="Times New Roman" panose="02020603050405020304" pitchFamily="18" charset="0"/>
              </a:rPr>
              <a:t>Management (JCIM)</a:t>
            </a:r>
          </a:p>
          <a:p>
            <a:r>
              <a:rPr lang="en-US" sz="1200" b="1" dirty="0">
                <a:solidFill>
                  <a:srgbClr val="FF0000"/>
                </a:solidFill>
                <a:latin typeface="Times New Roman" panose="02020603050405020304" pitchFamily="18" charset="0"/>
                <a:cs typeface="Times New Roman" panose="02020603050405020304" pitchFamily="18" charset="0"/>
              </a:rPr>
              <a:t>Email: </a:t>
            </a:r>
            <a:r>
              <a:rPr lang="en-US" sz="1200" b="1" dirty="0">
                <a:solidFill>
                  <a:srgbClr val="290AE2"/>
                </a:solidFill>
                <a:latin typeface="Times New Roman" panose="02020603050405020304" pitchFamily="18" charset="0"/>
                <a:cs typeface="Times New Roman" panose="02020603050405020304" pitchFamily="18" charset="0"/>
              </a:rPr>
              <a:t>elngar_7@yahoo.co.uk</a:t>
            </a:r>
          </a:p>
          <a:p>
            <a:r>
              <a:rPr lang="en-US" sz="1200" b="1" dirty="0">
                <a:latin typeface="Times New Roman" panose="02020603050405020304" pitchFamily="18" charset="0"/>
                <a:cs typeface="Times New Roman" panose="02020603050405020304" pitchFamily="18" charset="0"/>
              </a:rPr>
              <a:t>Email: </a:t>
            </a:r>
            <a:r>
              <a:rPr lang="en-US" sz="1200" b="1" dirty="0">
                <a:solidFill>
                  <a:srgbClr val="290AE2"/>
                </a:solidFill>
                <a:latin typeface="Times New Roman" panose="02020603050405020304" pitchFamily="18" charset="0"/>
                <a:cs typeface="Times New Roman" panose="02020603050405020304" pitchFamily="18" charset="0"/>
              </a:rPr>
              <a:t>ahmedelnagar@fcis.bsu.edu.eg</a:t>
            </a:r>
            <a:br>
              <a:rPr lang="en-US" sz="1200" b="1" dirty="0">
                <a:solidFill>
                  <a:srgbClr val="290AE2"/>
                </a:solidFill>
                <a:latin typeface="Times New Roman" panose="02020603050405020304" pitchFamily="18" charset="0"/>
                <a:cs typeface="Times New Roman" panose="02020603050405020304" pitchFamily="18" charset="0"/>
              </a:rPr>
            </a:br>
            <a:r>
              <a:rPr lang="en-US" sz="1200" b="1" dirty="0">
                <a:solidFill>
                  <a:srgbClr val="290AE2"/>
                </a:solidFill>
                <a:latin typeface="Times New Roman" panose="02020603050405020304" pitchFamily="18" charset="0"/>
                <a:cs typeface="Times New Roman" panose="02020603050405020304" pitchFamily="18" charset="0"/>
              </a:rPr>
              <a:t>Mobile : (+2)01007400752</a:t>
            </a:r>
          </a:p>
          <a:p>
            <a:r>
              <a:rPr lang="en-US" sz="1200" b="1" dirty="0">
                <a:solidFill>
                  <a:srgbClr val="290AE2"/>
                </a:solidFill>
                <a:latin typeface="Times New Roman" panose="02020603050405020304" pitchFamily="18" charset="0"/>
                <a:cs typeface="Times New Roman" panose="02020603050405020304" pitchFamily="18" charset="0"/>
              </a:rPr>
              <a:t>www.sirg.club</a:t>
            </a:r>
            <a:br>
              <a:rPr lang="en-US" sz="1100" dirty="0">
                <a:latin typeface="Times New Roman" panose="02020603050405020304" pitchFamily="18" charset="0"/>
                <a:cs typeface="Times New Roman" panose="02020603050405020304" pitchFamily="18" charset="0"/>
              </a:rPr>
            </a:br>
            <a:endParaRPr lang="en-US" sz="1100" dirty="0">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056F39D3-9E5E-4B53-BFAA-CF0C7AA42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2666" y="3719552"/>
            <a:ext cx="1255998" cy="1198351"/>
          </a:xfrm>
          <a:prstGeom prst="rect">
            <a:avLst/>
          </a:prstGeom>
        </p:spPr>
      </p:pic>
    </p:spTree>
    <p:extLst>
      <p:ext uri="{BB962C8B-B14F-4D97-AF65-F5344CB8AC3E}">
        <p14:creationId xmlns:p14="http://schemas.microsoft.com/office/powerpoint/2010/main" val="28860845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4</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32795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Applications</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Image stitching is widely used in modern applications such as:</a:t>
            </a:r>
          </a:p>
          <a:p>
            <a:pPr lvl="1"/>
            <a:r>
              <a:rPr lang="en-US" sz="2000" dirty="0">
                <a:latin typeface="Times New Roman" panose="02020603050405020304" pitchFamily="18" charset="0"/>
                <a:cs typeface="Times New Roman" panose="02020603050405020304" pitchFamily="18" charset="0"/>
              </a:rPr>
              <a:t>• Document </a:t>
            </a:r>
            <a:r>
              <a:rPr lang="en-US" sz="2000" dirty="0" err="1">
                <a:latin typeface="Times New Roman" panose="02020603050405020304" pitchFamily="18" charset="0"/>
                <a:cs typeface="Times New Roman" panose="02020603050405020304" pitchFamily="18" charset="0"/>
              </a:rPr>
              <a:t>mosaicing</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Image stabilization feature in camcorders that use frame-rate image     alignment. </a:t>
            </a:r>
          </a:p>
          <a:p>
            <a:pPr lvl="1"/>
            <a:r>
              <a:rPr lang="en-US" sz="2000" dirty="0">
                <a:latin typeface="Times New Roman" panose="02020603050405020304" pitchFamily="18" charset="0"/>
                <a:cs typeface="Times New Roman" panose="02020603050405020304" pitchFamily="18" charset="0"/>
              </a:rPr>
              <a:t>• digital maps and satellite imagery</a:t>
            </a:r>
          </a:p>
          <a:p>
            <a:pPr lvl="1"/>
            <a:r>
              <a:rPr lang="en-US" sz="2000" dirty="0">
                <a:latin typeface="Times New Roman" panose="02020603050405020304" pitchFamily="18" charset="0"/>
                <a:cs typeface="Times New Roman" panose="02020603050405020304" pitchFamily="18" charset="0"/>
              </a:rPr>
              <a:t>• Medical imaging</a:t>
            </a:r>
          </a:p>
          <a:p>
            <a:pPr lvl="1"/>
            <a:r>
              <a:rPr lang="en-US" sz="2000" dirty="0">
                <a:latin typeface="Times New Roman" panose="02020603050405020304" pitchFamily="18" charset="0"/>
                <a:cs typeface="Times New Roman" panose="02020603050405020304" pitchFamily="18" charset="0"/>
              </a:rPr>
              <a:t>• Multiple-image super-resolution imaging</a:t>
            </a:r>
          </a:p>
          <a:p>
            <a:pPr lvl="1"/>
            <a:r>
              <a:rPr lang="en-US" sz="2000" dirty="0">
                <a:latin typeface="Times New Roman" panose="02020603050405020304" pitchFamily="18" charset="0"/>
                <a:cs typeface="Times New Roman" panose="02020603050405020304" pitchFamily="18" charset="0"/>
              </a:rPr>
              <a:t>• Video stitching</a:t>
            </a:r>
          </a:p>
          <a:p>
            <a:pPr lvl="1"/>
            <a:r>
              <a:rPr lang="en-US" sz="2000" dirty="0">
                <a:latin typeface="Times New Roman" panose="02020603050405020304" pitchFamily="18" charset="0"/>
                <a:cs typeface="Times New Roman" panose="02020603050405020304" pitchFamily="18" charset="0"/>
              </a:rPr>
              <a:t>• Object insertion</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703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5</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327958"/>
            <a:ext cx="556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Image Stitching Approaches</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2554545"/>
          </a:xfrm>
          <a:prstGeom prst="rect">
            <a:avLst/>
          </a:prstGeom>
          <a:noFill/>
        </p:spPr>
        <p:txBody>
          <a:bodyPr wrap="square" rtlCol="0">
            <a:spAutoFit/>
          </a:bodyPr>
          <a:lstStyle/>
          <a:p>
            <a:pPr algn="just"/>
            <a:r>
              <a:rPr lang="en-US" sz="2000" b="1" dirty="0">
                <a:solidFill>
                  <a:srgbClr val="2F2F2F"/>
                </a:solidFill>
                <a:effectLst/>
                <a:latin typeface="Times New Roman" panose="02020603050405020304" pitchFamily="18" charset="0"/>
                <a:cs typeface="Times New Roman" panose="02020603050405020304" pitchFamily="18" charset="0"/>
              </a:rPr>
              <a:t>The direct and feature based techniques are considered as the main approaches for image stitching. </a:t>
            </a:r>
          </a:p>
          <a:p>
            <a:pPr algn="just"/>
            <a:endParaRPr lang="en-US" sz="2000" b="1" dirty="0">
              <a:solidFill>
                <a:srgbClr val="2F2F2F"/>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The direct techniques work by directly minimizing pixel to pixel dissimilarities.</a:t>
            </a:r>
          </a:p>
          <a:p>
            <a:pPr marL="800100" lvl="1" indent="-342900" algn="just">
              <a:buFont typeface="Arial" panose="020B0604020202020204" pitchFamily="34" charset="0"/>
              <a:buChar char="•"/>
            </a:pPr>
            <a:endParaRPr lang="en-US" sz="2000" b="1" dirty="0">
              <a:solidFill>
                <a:srgbClr val="2F2F2F"/>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T</a:t>
            </a:r>
            <a:r>
              <a:rPr lang="en-US" sz="2000" b="1" dirty="0">
                <a:solidFill>
                  <a:srgbClr val="2F2F2F"/>
                </a:solidFill>
                <a:effectLst/>
                <a:latin typeface="Times New Roman" panose="02020603050405020304" pitchFamily="18" charset="0"/>
                <a:cs typeface="Times New Roman" panose="02020603050405020304" pitchFamily="18" charset="0"/>
              </a:rPr>
              <a:t>he feature based techniques work by extracting a sparse set of features and then matching these to each other</a:t>
            </a:r>
          </a:p>
        </p:txBody>
      </p:sp>
    </p:spTree>
    <p:extLst>
      <p:ext uri="{BB962C8B-B14F-4D97-AF65-F5344CB8AC3E}">
        <p14:creationId xmlns:p14="http://schemas.microsoft.com/office/powerpoint/2010/main" val="4222103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6</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327958"/>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Image Stitching Approaches </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2554545"/>
          </a:xfrm>
          <a:prstGeom prst="rect">
            <a:avLst/>
          </a:prstGeom>
          <a:noFill/>
        </p:spPr>
        <p:txBody>
          <a:bodyPr wrap="square" rtlCol="0">
            <a:spAutoFit/>
          </a:bodyPr>
          <a:lstStyle/>
          <a:p>
            <a:pPr algn="just"/>
            <a:r>
              <a:rPr lang="en-US" sz="2000" b="1" dirty="0">
                <a:solidFill>
                  <a:schemeClr val="accent4"/>
                </a:solidFill>
                <a:effectLst/>
                <a:latin typeface="Times New Roman" panose="02020603050405020304" pitchFamily="18" charset="0"/>
                <a:cs typeface="Times New Roman" panose="02020603050405020304" pitchFamily="18" charset="0"/>
              </a:rPr>
              <a:t>Direct Techniques</a:t>
            </a:r>
          </a:p>
          <a:p>
            <a:pPr marL="800100" lvl="1"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The direct technique utilizes all the image pixels of the image and comparing all the pixel intensities of the images with each other. It minimize the sum of absolute differences between overlapping pixels or use any other available cost functions.</a:t>
            </a:r>
          </a:p>
          <a:p>
            <a:pPr lvl="1" algn="just"/>
            <a:endParaRPr lang="en-US" sz="2000" b="1" dirty="0">
              <a:solidFill>
                <a:srgbClr val="2F2F2F"/>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solidFill>
                <a:srgbClr val="2F2F2F"/>
              </a:solidFill>
              <a:effectLst/>
              <a:latin typeface="Times New Roman" panose="02020603050405020304" pitchFamily="18" charset="0"/>
              <a:cs typeface="Times New Roman" panose="02020603050405020304" pitchFamily="18" charset="0"/>
            </a:endParaRPr>
          </a:p>
          <a:p>
            <a:pPr lvl="1" algn="just"/>
            <a:endParaRPr lang="en-US" sz="2000" b="1" dirty="0">
              <a:solidFill>
                <a:srgbClr val="2F2F2F"/>
              </a:solidFill>
              <a:effectLst/>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B07F5C1E-9936-465A-8D2C-A0D436AB3E28}"/>
              </a:ext>
            </a:extLst>
          </p:cNvPr>
          <p:cNvGraphicFramePr>
            <a:graphicFrameLocks noGrp="1"/>
          </p:cNvGraphicFramePr>
          <p:nvPr>
            <p:extLst>
              <p:ext uri="{D42A27DB-BD31-4B8C-83A1-F6EECF244321}">
                <p14:modId xmlns:p14="http://schemas.microsoft.com/office/powerpoint/2010/main" val="2935258038"/>
              </p:ext>
            </p:extLst>
          </p:nvPr>
        </p:nvGraphicFramePr>
        <p:xfrm>
          <a:off x="228600" y="3114615"/>
          <a:ext cx="8686800" cy="188976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1077624114"/>
                    </a:ext>
                  </a:extLst>
                </a:gridCol>
                <a:gridCol w="4343400">
                  <a:extLst>
                    <a:ext uri="{9D8B030D-6E8A-4147-A177-3AD203B41FA5}">
                      <a16:colId xmlns:a16="http://schemas.microsoft.com/office/drawing/2014/main" val="822540109"/>
                    </a:ext>
                  </a:extLst>
                </a:gridCol>
              </a:tblGrid>
              <a:tr h="304800">
                <a:tc>
                  <a:txBody>
                    <a:bodyPr/>
                    <a:lstStyle/>
                    <a:p>
                      <a:pPr algn="ctr"/>
                      <a:r>
                        <a:rPr lang="en-US" sz="1600" b="1" dirty="0">
                          <a:latin typeface="Times New Roman" panose="02020603050405020304" pitchFamily="18" charset="0"/>
                          <a:cs typeface="Times New Roman" panose="02020603050405020304" pitchFamily="18" charset="0"/>
                        </a:rPr>
                        <a:t>Advantages</a:t>
                      </a:r>
                    </a:p>
                  </a:txBody>
                  <a:tcPr/>
                </a:tc>
                <a:tc>
                  <a:txBody>
                    <a:bodyPr/>
                    <a:lstStyle/>
                    <a:p>
                      <a:pPr algn="ctr"/>
                      <a:r>
                        <a:rPr lang="en-US" sz="16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624433374"/>
                  </a:ext>
                </a:extLst>
              </a:tr>
              <a:tr h="838200">
                <a:tc>
                  <a:txBody>
                    <a:bodyPr/>
                    <a:lstStyle/>
                    <a:p>
                      <a:pPr marL="285750" indent="-285750">
                        <a:buFontTx/>
                        <a:buChar char="-"/>
                      </a:pPr>
                      <a:r>
                        <a:rPr lang="en-US" sz="1600" b="1" dirty="0">
                          <a:latin typeface="Times New Roman" panose="02020603050405020304" pitchFamily="18" charset="0"/>
                          <a:cs typeface="Times New Roman" panose="02020603050405020304" pitchFamily="18" charset="0"/>
                        </a:rPr>
                        <a:t>they make optimal use of the information available in image alignment.</a:t>
                      </a:r>
                    </a:p>
                    <a:p>
                      <a:pPr marL="285750" indent="-285750">
                        <a:buFontTx/>
                        <a:buChar char="-"/>
                      </a:pPr>
                      <a:r>
                        <a:rPr lang="en-US" sz="1600" b="1" dirty="0">
                          <a:latin typeface="Times New Roman" panose="02020603050405020304" pitchFamily="18" charset="0"/>
                          <a:cs typeface="Times New Roman" panose="02020603050405020304" pitchFamily="18" charset="0"/>
                        </a:rPr>
                        <a:t>They measure the contribution of every pixel in the image.</a:t>
                      </a:r>
                    </a:p>
                  </a:txBody>
                  <a:tcPr/>
                </a:tc>
                <a:tc>
                  <a:txBody>
                    <a:bodyPr/>
                    <a:lstStyle/>
                    <a:p>
                      <a:pPr marL="285750" indent="-285750">
                        <a:buFontTx/>
                        <a:buChar char="-"/>
                      </a:pPr>
                      <a:r>
                        <a:rPr lang="en-US" sz="1600" b="1" dirty="0">
                          <a:latin typeface="Times New Roman" panose="02020603050405020304" pitchFamily="18" charset="0"/>
                          <a:cs typeface="Times New Roman" panose="02020603050405020304" pitchFamily="18" charset="0"/>
                        </a:rPr>
                        <a:t>computationally complex.</a:t>
                      </a:r>
                    </a:p>
                    <a:p>
                      <a:pPr marL="285750" indent="-285750">
                        <a:buFontTx/>
                        <a:buChar char="-"/>
                      </a:pPr>
                      <a:r>
                        <a:rPr lang="en-US" sz="1600" b="1" dirty="0">
                          <a:latin typeface="Times New Roman" panose="02020603050405020304" pitchFamily="18" charset="0"/>
                          <a:cs typeface="Times New Roman" panose="02020603050405020304" pitchFamily="18" charset="0"/>
                        </a:rPr>
                        <a:t>not invariant to image scale and rotation.</a:t>
                      </a:r>
                    </a:p>
                    <a:p>
                      <a:pPr marL="285750" indent="-285750">
                        <a:buFontTx/>
                        <a:buChar char="-"/>
                      </a:pPr>
                      <a:r>
                        <a:rPr lang="en-US" sz="1600" b="1" dirty="0">
                          <a:latin typeface="Times New Roman" panose="02020603050405020304" pitchFamily="18" charset="0"/>
                          <a:cs typeface="Times New Roman" panose="02020603050405020304" pitchFamily="18" charset="0"/>
                        </a:rPr>
                        <a:t>they have a limited range of convergence</a:t>
                      </a:r>
                    </a:p>
                    <a:p>
                      <a:pPr marL="285750" indent="-285750">
                        <a:buFontTx/>
                        <a:buChar char="-"/>
                      </a:pPr>
                      <a:r>
                        <a:rPr lang="en-US" sz="1600" b="1" dirty="0">
                          <a:latin typeface="Times New Roman" panose="02020603050405020304" pitchFamily="18" charset="0"/>
                          <a:cs typeface="Times New Roman" panose="02020603050405020304" pitchFamily="18" charset="0"/>
                        </a:rPr>
                        <a:t>It also performs very slowly and makes it undesirable for real time applications</a:t>
                      </a:r>
                    </a:p>
                    <a:p>
                      <a:pPr marL="285750" indent="-285750">
                        <a:buFontTx/>
                        <a:buChar char="-"/>
                      </a:pPr>
                      <a:r>
                        <a:rPr lang="en-US" sz="1600" b="1" dirty="0">
                          <a:latin typeface="Times New Roman" panose="02020603050405020304" pitchFamily="18" charset="0"/>
                          <a:cs typeface="Times New Roman" panose="02020603050405020304" pitchFamily="18" charset="0"/>
                        </a:rPr>
                        <a:t>it is greatly affected by exposure differences.</a:t>
                      </a:r>
                    </a:p>
                  </a:txBody>
                  <a:tcPr/>
                </a:tc>
                <a:extLst>
                  <a:ext uri="{0D108BD9-81ED-4DB2-BD59-A6C34878D82A}">
                    <a16:rowId xmlns:a16="http://schemas.microsoft.com/office/drawing/2014/main" val="984379034"/>
                  </a:ext>
                </a:extLst>
              </a:tr>
            </a:tbl>
          </a:graphicData>
        </a:graphic>
      </p:graphicFrame>
    </p:spTree>
    <p:extLst>
      <p:ext uri="{BB962C8B-B14F-4D97-AF65-F5344CB8AC3E}">
        <p14:creationId xmlns:p14="http://schemas.microsoft.com/office/powerpoint/2010/main" val="2159564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7</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327958"/>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Image Stitching Approaches </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3508653"/>
          </a:xfrm>
          <a:prstGeom prst="rect">
            <a:avLst/>
          </a:prstGeom>
          <a:noFill/>
        </p:spPr>
        <p:txBody>
          <a:bodyPr wrap="square" rtlCol="0">
            <a:spAutoFit/>
          </a:bodyPr>
          <a:lstStyle/>
          <a:p>
            <a:pPr algn="just"/>
            <a:r>
              <a:rPr lang="en-US" sz="2000" b="1" dirty="0">
                <a:solidFill>
                  <a:schemeClr val="accent4"/>
                </a:solidFill>
                <a:effectLst/>
                <a:latin typeface="Times New Roman" panose="02020603050405020304" pitchFamily="18" charset="0"/>
                <a:cs typeface="Times New Roman" panose="02020603050405020304" pitchFamily="18" charset="0"/>
              </a:rPr>
              <a:t>Feature based Techniques</a:t>
            </a:r>
          </a:p>
          <a:p>
            <a:pPr marL="800100" lvl="1" indent="-34290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This approach work through compare all features in one image against all features in the other using one of the local descriptors. Unfortunately, this is quadratic in the expected number of features, which makes it impractical for some applications.</a:t>
            </a:r>
          </a:p>
          <a:p>
            <a:pPr marL="800100" lvl="1" indent="-34290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Feature based methods begin by establishing correspondences between points, lines, edges, corners, or other geometric entities. Characteristics of robust detectors include invariance to image noise, scale invariance, translation invariance, and rotation transformations.</a:t>
            </a:r>
            <a:endParaRPr lang="en-US" b="1" dirty="0">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solidFill>
                <a:srgbClr val="2F2F2F"/>
              </a:solidFill>
              <a:effectLst/>
              <a:latin typeface="Times New Roman" panose="02020603050405020304" pitchFamily="18" charset="0"/>
              <a:cs typeface="Times New Roman" panose="02020603050405020304" pitchFamily="18" charset="0"/>
            </a:endParaRPr>
          </a:p>
          <a:p>
            <a:pPr lvl="1" algn="just"/>
            <a:endParaRPr lang="en-US" sz="2000" b="1" dirty="0">
              <a:solidFill>
                <a:srgbClr val="2F2F2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829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8</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The MAIN COMPOENTS OF</a:t>
            </a:r>
          </a:p>
          <a:p>
            <a:r>
              <a:rPr lang="en-US" sz="3200" b="1" dirty="0">
                <a:solidFill>
                  <a:srgbClr val="0070C0"/>
                </a:solidFill>
                <a:latin typeface="Times New Roman" panose="02020603050405020304" pitchFamily="18" charset="0"/>
                <a:cs typeface="Times New Roman" panose="02020603050405020304" pitchFamily="18" charset="0"/>
              </a:rPr>
              <a:t>IMAGE STITCHING</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I</a:t>
            </a:r>
            <a:r>
              <a:rPr lang="en-US" sz="2000" b="1" dirty="0">
                <a:solidFill>
                  <a:srgbClr val="2F2F2F"/>
                </a:solidFill>
                <a:effectLst/>
                <a:latin typeface="Times New Roman" panose="02020603050405020304" pitchFamily="18" charset="0"/>
                <a:cs typeface="Times New Roman" panose="02020603050405020304" pitchFamily="18" charset="0"/>
              </a:rPr>
              <a:t>mage stitching process </a:t>
            </a:r>
            <a:r>
              <a:rPr lang="en-US" sz="2000" b="1" dirty="0">
                <a:solidFill>
                  <a:srgbClr val="2F2F2F"/>
                </a:solidFill>
                <a:latin typeface="Times New Roman" panose="02020603050405020304" pitchFamily="18" charset="0"/>
                <a:cs typeface="Times New Roman" panose="02020603050405020304" pitchFamily="18" charset="0"/>
              </a:rPr>
              <a:t>is </a:t>
            </a:r>
            <a:r>
              <a:rPr lang="en-US" sz="2000" b="1" dirty="0">
                <a:solidFill>
                  <a:srgbClr val="2F2F2F"/>
                </a:solidFill>
                <a:effectLst/>
                <a:latin typeface="Times New Roman" panose="02020603050405020304" pitchFamily="18" charset="0"/>
                <a:cs typeface="Times New Roman" panose="02020603050405020304" pitchFamily="18" charset="0"/>
              </a:rPr>
              <a:t>divided into three main components:</a:t>
            </a:r>
          </a:p>
          <a:p>
            <a:pPr marL="800100" lvl="1" indent="-342900" algn="just">
              <a:buFont typeface="Arial" panose="020B0604020202020204" pitchFamily="34" charset="0"/>
              <a:buChar char="•"/>
            </a:pPr>
            <a:r>
              <a:rPr lang="en-US" sz="2000" b="1" dirty="0">
                <a:solidFill>
                  <a:srgbClr val="2F2F2F"/>
                </a:solidFill>
                <a:effectLst/>
                <a:latin typeface="Times New Roman" panose="02020603050405020304" pitchFamily="18" charset="0"/>
                <a:cs typeface="Times New Roman" panose="02020603050405020304" pitchFamily="18" charset="0"/>
              </a:rPr>
              <a:t>Calibration.</a:t>
            </a:r>
            <a:endParaRPr lang="en-US" sz="2000" b="1" dirty="0">
              <a:solidFill>
                <a:srgbClr val="2F2F2F"/>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R</a:t>
            </a:r>
            <a:r>
              <a:rPr lang="en-US" sz="2000" b="1" dirty="0">
                <a:solidFill>
                  <a:srgbClr val="2F2F2F"/>
                </a:solidFill>
                <a:effectLst/>
                <a:latin typeface="Times New Roman" panose="02020603050405020304" pitchFamily="18" charset="0"/>
                <a:cs typeface="Times New Roman" panose="02020603050405020304" pitchFamily="18" charset="0"/>
              </a:rPr>
              <a:t>egistration.</a:t>
            </a: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B</a:t>
            </a:r>
            <a:r>
              <a:rPr lang="en-US" sz="2000" b="1" dirty="0">
                <a:solidFill>
                  <a:srgbClr val="2F2F2F"/>
                </a:solidFill>
                <a:effectLst/>
                <a:latin typeface="Times New Roman" panose="02020603050405020304" pitchFamily="18" charset="0"/>
                <a:cs typeface="Times New Roman" panose="02020603050405020304" pitchFamily="18" charset="0"/>
              </a:rPr>
              <a:t>lending.</a:t>
            </a:r>
          </a:p>
          <a:p>
            <a:pPr lvl="1" algn="just"/>
            <a:endParaRPr lang="en-US" sz="2000" b="1" dirty="0">
              <a:solidFill>
                <a:srgbClr val="2F2F2F"/>
              </a:solidFill>
              <a:latin typeface="Times New Roman" panose="02020603050405020304" pitchFamily="18" charset="0"/>
              <a:cs typeface="Times New Roman" panose="02020603050405020304" pitchFamily="18" charset="0"/>
            </a:endParaRPr>
          </a:p>
          <a:p>
            <a:pPr lvl="1" algn="just"/>
            <a:r>
              <a:rPr lang="en-US" sz="2000" b="1" dirty="0">
                <a:solidFill>
                  <a:srgbClr val="2F2F2F"/>
                </a:solidFill>
                <a:effectLst/>
                <a:latin typeface="Times New Roman" panose="02020603050405020304" pitchFamily="18" charset="0"/>
                <a:cs typeface="Times New Roman" panose="02020603050405020304" pitchFamily="18" charset="0"/>
              </a:rPr>
              <a:t>The goal of image calibration aims to minimize differences between an ideal lens models and the camera-lens combination that was used. During the image registration, multi-images are compared to find the translations that can be used for the alignment of images. After registration, these images are blended together to form a single image.</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286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9</a:t>
            </a:fld>
            <a:endParaRPr lang="en-US"/>
          </a:p>
        </p:txBody>
      </p:sp>
      <p:sp>
        <p:nvSpPr>
          <p:cNvPr id="7" name="Title 1">
            <a:extLst>
              <a:ext uri="{FF2B5EF4-FFF2-40B4-BE49-F238E27FC236}">
                <a16:creationId xmlns:a16="http://schemas.microsoft.com/office/drawing/2014/main" id="{DEE78BBC-A2AE-41E3-A5EC-559548F8B2B6}"/>
              </a:ext>
            </a:extLst>
          </p:cNvPr>
          <p:cNvSpPr txBox="1">
            <a:spLocks/>
          </p:cNvSpPr>
          <p:nvPr/>
        </p:nvSpPr>
        <p:spPr bwMode="auto">
          <a:xfrm>
            <a:off x="1066800" y="472282"/>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9" name="TextBox 8">
            <a:extLst>
              <a:ext uri="{FF2B5EF4-FFF2-40B4-BE49-F238E27FC236}">
                <a16:creationId xmlns:a16="http://schemas.microsoft.com/office/drawing/2014/main" id="{96C8D1C2-F432-428D-9CAA-3346B91AB292}"/>
              </a:ext>
            </a:extLst>
          </p:cNvPr>
          <p:cNvSpPr txBox="1"/>
          <p:nvPr/>
        </p:nvSpPr>
        <p:spPr>
          <a:xfrm>
            <a:off x="304800" y="1504950"/>
            <a:ext cx="86106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Calibration:</a:t>
            </a:r>
            <a:endParaRPr lang="en-US" sz="2000" b="1" dirty="0">
              <a:solidFill>
                <a:srgbClr val="2F2F2F"/>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aims to minimize differences between an ideal lens models and the camera-lens combination that was used, optical defects such as:</a:t>
            </a:r>
          </a:p>
          <a:p>
            <a:pPr lvl="1" algn="just"/>
            <a:endParaRPr lang="en-US" sz="2000" b="1" dirty="0">
              <a:solidFill>
                <a:srgbClr val="2F2F2F"/>
              </a:solidFill>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Distortions.</a:t>
            </a: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Exposure differences between images.</a:t>
            </a: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Vignetting.</a:t>
            </a: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Camera response.</a:t>
            </a:r>
          </a:p>
          <a:p>
            <a:pPr marL="1257300" lvl="2" indent="-342900" algn="just">
              <a:buFont typeface="Arial" panose="020B0604020202020204" pitchFamily="34" charset="0"/>
              <a:buChar char="•"/>
            </a:pPr>
            <a:r>
              <a:rPr lang="en-US" sz="2000" b="1" dirty="0">
                <a:solidFill>
                  <a:srgbClr val="2F2F2F"/>
                </a:solidFill>
                <a:latin typeface="Times New Roman" panose="02020603050405020304" pitchFamily="18" charset="0"/>
                <a:cs typeface="Times New Roman" panose="02020603050405020304" pitchFamily="18" charset="0"/>
              </a:rPr>
              <a:t>Chromatic aberrations.</a:t>
            </a:r>
          </a:p>
          <a:p>
            <a:pPr lvl="1" algn="just"/>
            <a:endParaRPr lang="en-US" sz="2000" b="1" dirty="0">
              <a:solidFill>
                <a:srgbClr val="2F2F2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209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1676</Words>
  <Application>Microsoft Office PowerPoint</Application>
  <PresentationFormat>On-screen Show (16:9)</PresentationFormat>
  <Paragraphs>172</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Tw Cen MT</vt:lpstr>
      <vt:lpstr>Wingdings</vt:lpstr>
      <vt:lpstr>Wingdings 2</vt:lpstr>
      <vt:lpstr>Widescreen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BASED TECHNIQUE ALGORITHM</vt:lpstr>
      <vt:lpstr>PowerPoint Presentation</vt:lpstr>
      <vt:lpstr>PowerPoint Presentation</vt:lpstr>
      <vt:lpstr>PowerPoint Presentation</vt:lpstr>
      <vt:lpstr>Cont..</vt:lpstr>
      <vt:lpstr>Cont..</vt:lpstr>
      <vt:lpstr>Cont..</vt:lpstr>
      <vt:lpstr>Cont..</vt:lpstr>
      <vt:lpstr>Cont..</vt:lpstr>
      <vt:lpstr>Cont..</vt:lpstr>
      <vt:lpstr>Cont..</vt:lpstr>
      <vt:lpstr>Cont..</vt:lpstr>
      <vt:lpstr>Cont..</vt:lpstr>
      <vt:lpstr>Cont..</vt:lpstr>
      <vt:lpstr>Cont..</vt:lpstr>
      <vt:lpstr>Cont..</vt:lpstr>
      <vt:lpstr>Cont.. Input images</vt:lpstr>
      <vt:lpstr>Cont.. Output 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2021-01-19T13:48:34Z</dcterms:created>
  <dcterms:modified xsi:type="dcterms:W3CDTF">2021-12-22T01:04:24Z</dcterms:modified>
</cp:coreProperties>
</file>