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7"/>
  </p:notesMasterIdLst>
  <p:handoutMasterIdLst>
    <p:handoutMasterId r:id="rId28"/>
  </p:handoutMasterIdLst>
  <p:sldIdLst>
    <p:sldId id="412" r:id="rId2"/>
    <p:sldId id="330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413" r:id="rId12"/>
    <p:sldId id="355" r:id="rId13"/>
    <p:sldId id="356" r:id="rId14"/>
    <p:sldId id="357" r:id="rId15"/>
    <p:sldId id="411" r:id="rId16"/>
    <p:sldId id="358" r:id="rId17"/>
    <p:sldId id="359" r:id="rId18"/>
    <p:sldId id="360" r:id="rId19"/>
    <p:sldId id="393" r:id="rId20"/>
    <p:sldId id="363" r:id="rId21"/>
    <p:sldId id="364" r:id="rId22"/>
    <p:sldId id="408" r:id="rId23"/>
    <p:sldId id="366" r:id="rId24"/>
    <p:sldId id="403" r:id="rId25"/>
    <p:sldId id="404" r:id="rId26"/>
  </p:sldIdLst>
  <p:sldSz cx="9144000" cy="6858000" type="screen4x3"/>
  <p:notesSz cx="6881813" cy="92964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4" y="67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gs" Target="tags/tag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4CA6FE20-FCA5-48F4-8C92-D66B91771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2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AE52CC-629B-4435-A117-777E42E87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51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AE52CC-629B-4435-A117-777E42E87F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E56DC4-C349-421B-9B14-2C9342BE4814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Edit9on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9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4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991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9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5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0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9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56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28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20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1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1.</a:t>
            </a:r>
            <a:fld id="{85698FBE-5C3F-4499-849F-4186DEA7BA4D}" type="slidenum">
              <a:rPr lang="en-US" sz="1000" b="1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 /><Relationship Id="rId2" Type="http://schemas.openxmlformats.org/officeDocument/2006/relationships/slideLayout" Target="../slideLayouts/slideLayout3.xml" /><Relationship Id="rId1" Type="http://schemas.openxmlformats.org/officeDocument/2006/relationships/tags" Target="../tags/tag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1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4.xml" /><Relationship Id="rId4" Type="http://schemas.openxmlformats.org/officeDocument/2006/relationships/image" Target="../media/image5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6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9.xml" /><Relationship Id="rId4" Type="http://schemas.openxmlformats.org/officeDocument/2006/relationships/image" Target="../media/image6.png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2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1.xml" /><Relationship Id="rId1" Type="http://schemas.openxmlformats.org/officeDocument/2006/relationships/tags" Target="../tags/tag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3.xml" /><Relationship Id="rId4" Type="http://schemas.openxmlformats.org/officeDocument/2006/relationships/image" Target="../media/image7.jpe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5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26.xml" /><Relationship Id="rId4" Type="http://schemas.openxmlformats.org/officeDocument/2006/relationships/image" Target="../media/image8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8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 /><Relationship Id="rId1" Type="http://schemas.openxmlformats.org/officeDocument/2006/relationships/tags" Target="../tags/tag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7.xml" /><Relationship Id="rId1" Type="http://schemas.openxmlformats.org/officeDocument/2006/relationships/tags" Target="../tags/tag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362" y="1994776"/>
            <a:ext cx="7772400" cy="1284133"/>
          </a:xfrm>
        </p:spPr>
        <p:txBody>
          <a:bodyPr/>
          <a:lstStyle/>
          <a:p>
            <a:pPr algn="ctr"/>
            <a:r>
              <a:rPr lang="en-US" dirty="0"/>
              <a:t>Operating System (CS251)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EDITED BY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DR. Ibrahim El </a:t>
            </a:r>
            <a:r>
              <a:rPr lang="en-US" sz="2800" dirty="0" err="1"/>
              <a:t>desoky</a:t>
            </a:r>
            <a:br>
              <a:rPr lang="en-US" sz="2800" dirty="0"/>
            </a:b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06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024812" cy="576262"/>
          </a:xfrm>
        </p:spPr>
        <p:txBody>
          <a:bodyPr/>
          <a:lstStyle/>
          <a:p>
            <a:pPr eaLnBrk="1" hangingPunct="1"/>
            <a:r>
              <a:rPr lang="en-US" dirty="0"/>
              <a:t>Operating System Definition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3763" y="1247775"/>
            <a:ext cx="6808787" cy="4545013"/>
          </a:xfrm>
        </p:spPr>
        <p:txBody>
          <a:bodyPr/>
          <a:lstStyle/>
          <a:p>
            <a:r>
              <a:rPr lang="en-US" dirty="0"/>
              <a:t>No universally accepted definition</a:t>
            </a:r>
          </a:p>
          <a:p>
            <a:r>
              <a:rPr lang="en-US" dirty="0"/>
              <a:t>The fundamental goal of computer systems is to execute user programs and to make solving user problems easier. </a:t>
            </a:r>
          </a:p>
          <a:p>
            <a:r>
              <a:rPr lang="en-US" dirty="0"/>
              <a:t> Computer hardware is constructed toward this goal. Since bare hardware alone is not particularly easy to use,  application programs are developed. </a:t>
            </a:r>
          </a:p>
          <a:p>
            <a:r>
              <a:rPr lang="en-US" dirty="0"/>
              <a:t>These programs require certain common operations, such as those controlling the I/O devices. The common functions of controlling and allocating resources are then brought together into one piece of software: the operating system</a:t>
            </a:r>
          </a:p>
          <a:p>
            <a:r>
              <a:rPr lang="en-US" dirty="0"/>
              <a:t>Operating systems exist because they offer a reasonable way to solve the problem of creating a usable computing system.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Definition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ja-JP" altLang="en-US" dirty="0"/>
              <a:t>“</a:t>
            </a:r>
            <a:r>
              <a:rPr lang="en-US" altLang="ja-JP" b="1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r>
              <a:rPr lang="en-US" altLang="ja-JP" b="1" dirty="0"/>
              <a:t>  </a:t>
            </a:r>
            <a:endParaRPr lang="en-US" altLang="ja-JP" dirty="0"/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system program (ships with the operating system) , or</a:t>
            </a:r>
          </a:p>
          <a:p>
            <a:pPr lvl="1"/>
            <a:r>
              <a:rPr lang="en-US" altLang="ja-JP" dirty="0"/>
              <a:t>an application program.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99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318250" cy="453072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bootstrap program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is loaded at power-up or reboot</a:t>
            </a:r>
          </a:p>
          <a:p>
            <a:pPr lvl="1"/>
            <a:r>
              <a:rPr lang="en-US" dirty="0"/>
              <a:t>Typically stored in </a:t>
            </a:r>
            <a:r>
              <a:rPr lang="en-US" b="1" dirty="0"/>
              <a:t>ROM ( Read Only Memory)or EPROM (Erasable Programmable ROM)</a:t>
            </a:r>
            <a:r>
              <a:rPr lang="en-US" dirty="0"/>
              <a:t>,  generally known as </a:t>
            </a:r>
            <a:r>
              <a:rPr lang="en-US" b="1" dirty="0">
                <a:solidFill>
                  <a:srgbClr val="3366FF"/>
                </a:solidFill>
              </a:rPr>
              <a:t>firmware</a:t>
            </a:r>
          </a:p>
          <a:p>
            <a:r>
              <a:rPr lang="en-US" dirty="0"/>
              <a:t>Initializes all aspects of system from CPU registers to device controllers to memory contents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Loads operating system kernel and starts execution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75" y="1233488"/>
            <a:ext cx="7597775" cy="4530725"/>
          </a:xfrm>
        </p:spPr>
        <p:txBody>
          <a:bodyPr/>
          <a:lstStyle/>
          <a:p>
            <a:r>
              <a:rPr lang="en-US"/>
              <a:t>Computer-system operation</a:t>
            </a:r>
          </a:p>
          <a:p>
            <a:pPr lvl="1"/>
            <a:r>
              <a:rPr lang="en-US"/>
              <a:t>One or more </a:t>
            </a:r>
            <a:r>
              <a:rPr lang="en-US" b="1"/>
              <a:t>CPUs, device controllers </a:t>
            </a:r>
            <a:r>
              <a:rPr lang="en-US"/>
              <a:t>connect through common bus providing access to </a:t>
            </a:r>
            <a:r>
              <a:rPr lang="en-US" b="1"/>
              <a:t>shared memory</a:t>
            </a:r>
          </a:p>
          <a:p>
            <a:pPr lvl="1"/>
            <a:r>
              <a:rPr lang="en-US" b="1"/>
              <a:t>Concurrent </a:t>
            </a:r>
            <a:r>
              <a:rPr lang="en-US"/>
              <a:t>execution of CPUs and devices competing for memory cycles</a:t>
            </a:r>
          </a:p>
          <a:p>
            <a:pPr lvl="1"/>
            <a:endParaRPr lang="en-US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963863"/>
            <a:ext cx="6059487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745288" cy="4530725"/>
          </a:xfrm>
        </p:spPr>
        <p:txBody>
          <a:bodyPr/>
          <a:lstStyle/>
          <a:p>
            <a:r>
              <a:rPr lang="en-US" b="1" dirty="0"/>
              <a:t>I/O devices and the CPU can execute concurrently</a:t>
            </a:r>
            <a:endParaRPr lang="en-US" sz="800" b="1" dirty="0"/>
          </a:p>
          <a:p>
            <a:r>
              <a:rPr lang="en-US" dirty="0"/>
              <a:t>Each device controller is in charge of a particular device type</a:t>
            </a:r>
            <a:endParaRPr lang="en-US" sz="800" dirty="0"/>
          </a:p>
          <a:p>
            <a:r>
              <a:rPr lang="en-US" dirty="0"/>
              <a:t>Each device controller has </a:t>
            </a:r>
            <a:r>
              <a:rPr lang="en-US" b="1" dirty="0"/>
              <a:t>a local buffer storage and a set of special purpose registers</a:t>
            </a:r>
            <a:r>
              <a:rPr lang="en-US" dirty="0"/>
              <a:t>.</a:t>
            </a:r>
          </a:p>
          <a:p>
            <a:r>
              <a:rPr lang="en-US" b="1" dirty="0"/>
              <a:t>Operating System (OS)</a:t>
            </a:r>
            <a:r>
              <a:rPr lang="en-US" dirty="0"/>
              <a:t> have a </a:t>
            </a:r>
            <a:r>
              <a:rPr lang="en-US" b="1" dirty="0"/>
              <a:t>Device Driver</a:t>
            </a:r>
            <a:r>
              <a:rPr lang="en-US" dirty="0"/>
              <a:t> for each </a:t>
            </a:r>
            <a:r>
              <a:rPr lang="en-US" b="1" dirty="0"/>
              <a:t>Device Controller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b="1" dirty="0"/>
              <a:t>CPU</a:t>
            </a:r>
            <a:r>
              <a:rPr lang="en-US" dirty="0"/>
              <a:t> moves data </a:t>
            </a:r>
            <a:r>
              <a:rPr lang="en-US" b="1" dirty="0"/>
              <a:t>from/to main memory to/from local buffers</a:t>
            </a:r>
            <a:endParaRPr lang="en-US" sz="800" b="1" dirty="0"/>
          </a:p>
          <a:p>
            <a:r>
              <a:rPr lang="en-US" b="1" dirty="0"/>
              <a:t>I/O is from the device </a:t>
            </a:r>
            <a:r>
              <a:rPr lang="en-US" dirty="0"/>
              <a:t>to</a:t>
            </a:r>
            <a:r>
              <a:rPr lang="en-US" b="1" dirty="0"/>
              <a:t> local buffer of controller</a:t>
            </a:r>
            <a:endParaRPr lang="en-US" sz="800" b="1" dirty="0"/>
          </a:p>
          <a:p>
            <a:r>
              <a:rPr lang="en-US" b="1" dirty="0"/>
              <a:t>Device controller informs CPU that it has finished its operation by causing an </a:t>
            </a:r>
            <a:r>
              <a:rPr lang="en-US" b="1" dirty="0">
                <a:solidFill>
                  <a:srgbClr val="0000FF"/>
                </a:solidFill>
              </a:rPr>
              <a:t>interrupt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745288" cy="4804705"/>
          </a:xfrm>
        </p:spPr>
        <p:txBody>
          <a:bodyPr/>
          <a:lstStyle/>
          <a:p>
            <a:r>
              <a:rPr lang="en-US" dirty="0"/>
              <a:t>To start </a:t>
            </a:r>
            <a:r>
              <a:rPr lang="en-US" b="1" dirty="0"/>
              <a:t>I/O operation</a:t>
            </a:r>
            <a:r>
              <a:rPr lang="en-US" dirty="0"/>
              <a:t>, the </a:t>
            </a:r>
            <a:r>
              <a:rPr lang="en-US" b="1" dirty="0"/>
              <a:t>device driver </a:t>
            </a:r>
            <a:r>
              <a:rPr lang="en-US" dirty="0"/>
              <a:t>loads the appropriate </a:t>
            </a:r>
            <a:r>
              <a:rPr lang="en-US" b="1" dirty="0"/>
              <a:t>registers within the device controller</a:t>
            </a:r>
          </a:p>
          <a:p>
            <a:r>
              <a:rPr lang="en-US" dirty="0"/>
              <a:t>The device controller examines the contents of these registers</a:t>
            </a:r>
          </a:p>
          <a:p>
            <a:r>
              <a:rPr lang="en-US" dirty="0"/>
              <a:t>The </a:t>
            </a:r>
            <a:r>
              <a:rPr lang="en-US" b="1" dirty="0"/>
              <a:t>controller</a:t>
            </a:r>
            <a:r>
              <a:rPr lang="en-US" dirty="0"/>
              <a:t> starts the transfer of data from the </a:t>
            </a:r>
            <a:r>
              <a:rPr lang="en-US" b="1" dirty="0"/>
              <a:t>device to its local buffer</a:t>
            </a:r>
          </a:p>
          <a:p>
            <a:r>
              <a:rPr lang="en-US" dirty="0"/>
              <a:t>Once the transfer of data is complete, the </a:t>
            </a:r>
            <a:r>
              <a:rPr lang="en-US" b="1" dirty="0"/>
              <a:t>device controller </a:t>
            </a:r>
            <a:r>
              <a:rPr lang="en-US" dirty="0"/>
              <a:t>informs the </a:t>
            </a:r>
            <a:r>
              <a:rPr lang="en-US" b="1" dirty="0"/>
              <a:t>device driver </a:t>
            </a:r>
            <a:r>
              <a:rPr lang="en-US" dirty="0"/>
              <a:t>via </a:t>
            </a:r>
            <a:r>
              <a:rPr lang="en-US" b="1" dirty="0"/>
              <a:t>an Interrupt </a:t>
            </a:r>
            <a:r>
              <a:rPr lang="en-US" dirty="0"/>
              <a:t>that it has finished its operation</a:t>
            </a:r>
          </a:p>
          <a:p>
            <a:r>
              <a:rPr lang="en-US" dirty="0"/>
              <a:t>The </a:t>
            </a:r>
            <a:r>
              <a:rPr lang="en-US" b="1" dirty="0"/>
              <a:t>device driver </a:t>
            </a:r>
            <a:r>
              <a:rPr lang="en-US" dirty="0"/>
              <a:t>then returns control to </a:t>
            </a:r>
            <a:r>
              <a:rPr lang="en-US" b="1" dirty="0"/>
              <a:t>OS</a:t>
            </a:r>
          </a:p>
          <a:p>
            <a:r>
              <a:rPr lang="en-US" dirty="0"/>
              <a:t>This form of </a:t>
            </a:r>
            <a:r>
              <a:rPr lang="en-US" b="1" dirty="0"/>
              <a:t>interrupt-driven I/O </a:t>
            </a:r>
            <a:r>
              <a:rPr lang="en-US" dirty="0"/>
              <a:t>is fine for moving </a:t>
            </a:r>
            <a:r>
              <a:rPr lang="en-US" b="1" dirty="0"/>
              <a:t>small amounts of data </a:t>
            </a:r>
            <a:r>
              <a:rPr lang="en-US" dirty="0"/>
              <a:t>but produce </a:t>
            </a:r>
            <a:r>
              <a:rPr lang="en-US" b="1" dirty="0"/>
              <a:t>high overhead </a:t>
            </a:r>
            <a:r>
              <a:rPr lang="en-US" dirty="0"/>
              <a:t>when used for bulk data movement.</a:t>
            </a:r>
          </a:p>
          <a:p>
            <a:r>
              <a:rPr lang="en-US" dirty="0"/>
              <a:t>To solve this problem </a:t>
            </a:r>
            <a:r>
              <a:rPr lang="en-US" b="1" dirty="0"/>
              <a:t>Direct Memory Access (DMA)  </a:t>
            </a:r>
            <a:r>
              <a:rPr lang="en-US" dirty="0"/>
              <a:t>is used as will be shown later.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966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572250" cy="4530725"/>
          </a:xfrm>
        </p:spPr>
        <p:txBody>
          <a:bodyPr/>
          <a:lstStyle/>
          <a:p>
            <a:r>
              <a:rPr lang="en-US"/>
              <a:t>Interrupt transfers control to the interrupt service routine generally, through the </a:t>
            </a:r>
            <a:r>
              <a:rPr lang="en-US" b="1">
                <a:solidFill>
                  <a:srgbClr val="3366FF"/>
                </a:solidFill>
              </a:rPr>
              <a:t>interrupt</a:t>
            </a:r>
            <a:r>
              <a:rPr lang="en-US" i="1"/>
              <a:t> </a:t>
            </a:r>
            <a:r>
              <a:rPr lang="en-US" b="1">
                <a:solidFill>
                  <a:srgbClr val="3366FF"/>
                </a:solidFill>
              </a:rPr>
              <a:t>vector</a:t>
            </a:r>
            <a:r>
              <a:rPr lang="en-US"/>
              <a:t>, which contains the addresses of all the service routines</a:t>
            </a:r>
            <a:endParaRPr lang="en-US" sz="800"/>
          </a:p>
          <a:p>
            <a:r>
              <a:rPr lang="en-US"/>
              <a:t>Interrupt architecture must save the address of the interrupted instruction</a:t>
            </a:r>
            <a:endParaRPr lang="en-US" sz="800" i="1"/>
          </a:p>
          <a:p>
            <a:r>
              <a:rPr lang="en-US"/>
              <a:t>A </a:t>
            </a:r>
            <a:r>
              <a:rPr lang="en-US" b="1">
                <a:solidFill>
                  <a:srgbClr val="3366FF"/>
                </a:solidFill>
              </a:rPr>
              <a:t>trap</a:t>
            </a:r>
            <a:r>
              <a:rPr lang="en-US"/>
              <a:t> or </a:t>
            </a:r>
            <a:r>
              <a:rPr lang="en-US" b="1">
                <a:solidFill>
                  <a:srgbClr val="3366FF"/>
                </a:solidFill>
              </a:rPr>
              <a:t>exception</a:t>
            </a:r>
            <a:r>
              <a:rPr lang="en-US"/>
              <a:t> is a software-generated interrupt caused either by an error or a user request</a:t>
            </a:r>
            <a:endParaRPr lang="en-US" sz="800"/>
          </a:p>
          <a:p>
            <a:r>
              <a:rPr lang="en-US"/>
              <a:t>An operating system is </a:t>
            </a:r>
            <a:r>
              <a:rPr lang="en-US" b="1">
                <a:solidFill>
                  <a:srgbClr val="3366FF"/>
                </a:solidFill>
              </a:rPr>
              <a:t>interrupt driven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-95250"/>
            <a:ext cx="7772400" cy="844550"/>
          </a:xfrm>
        </p:spPr>
        <p:txBody>
          <a:bodyPr/>
          <a:lstStyle/>
          <a:p>
            <a:pPr eaLnBrk="1" hangingPunct="1"/>
            <a:r>
              <a:rPr lang="en-US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619875" cy="4530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operating system (OS)</a:t>
            </a:r>
            <a:r>
              <a:rPr lang="en-US" dirty="0"/>
              <a:t> preserves the state of the CPU by storing registers and the program counter</a:t>
            </a:r>
          </a:p>
          <a:p>
            <a:r>
              <a:rPr lang="en-US" dirty="0"/>
              <a:t>Separate segments of code determine what action should be taken for each type of interrupt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Interrupt Timeline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77938"/>
            <a:ext cx="6264275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1287463" y="277813"/>
            <a:ext cx="7399337" cy="576262"/>
          </a:xfrm>
        </p:spPr>
        <p:txBody>
          <a:bodyPr/>
          <a:lstStyle/>
          <a:p>
            <a:r>
              <a:rPr lang="en-US" sz="2800"/>
              <a:t>Storage Definitions and Notation Review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747713" y="1177925"/>
            <a:ext cx="7440612" cy="51911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The basic unit of computer storage is the </a:t>
            </a:r>
            <a:r>
              <a:rPr lang="en-US" sz="1400" b="1"/>
              <a:t>bit</a:t>
            </a:r>
            <a:r>
              <a:rPr lang="en-US" sz="1400"/>
              <a:t>. A bit can contain one of two values, 0 and 1. All other storage in a computer is based on collections of bits. Given enough bits, it is amazing how many things a computer can represent: numbers, letters, images, movies, sounds, documents, and programs, to name a few. A </a:t>
            </a:r>
            <a:r>
              <a:rPr lang="en-US" sz="1400" b="1"/>
              <a:t>byte </a:t>
            </a:r>
            <a:r>
              <a:rPr lang="en-US" sz="1400"/>
              <a:t>is 8 bits, and on most computers it is the smallest convenient chunk of storage. For example, most computers don</a:t>
            </a:r>
            <a:r>
              <a:rPr lang="en-US" altLang="en-US" sz="1400"/>
              <a:t>’</a:t>
            </a:r>
            <a:r>
              <a:rPr lang="en-US" sz="1400"/>
              <a:t>t have an instruction to move a bit but do have one to move a byte. A less common term is </a:t>
            </a:r>
            <a:r>
              <a:rPr lang="en-US" sz="1400" b="1"/>
              <a:t>word</a:t>
            </a:r>
            <a:r>
              <a:rPr lang="en-US" sz="1400"/>
              <a:t>, which is a given computer architecture</a:t>
            </a:r>
            <a:r>
              <a:rPr lang="en-US" altLang="en-US" sz="1400"/>
              <a:t>’</a:t>
            </a:r>
            <a:r>
              <a:rPr lang="en-US" sz="1400"/>
              <a:t>s native unit of data. A word is made up of one or more bytes. For example, a computer that has 64-bit registers and 64-bit memory addressing typically has 64-bit (8-byte) words. A computer executes many operations in its native word size rather than a byte at a time.</a:t>
            </a:r>
          </a:p>
          <a:p>
            <a:endParaRPr lang="en-US" sz="1400" baseline="-25000"/>
          </a:p>
          <a:p>
            <a:r>
              <a:rPr lang="en-US" sz="1400"/>
              <a:t>Computer storage, along with most computer throughput, is generally measured and manipulated in bytes and collections of bytes. </a:t>
            </a:r>
          </a:p>
          <a:p>
            <a:r>
              <a:rPr lang="en-US" sz="1400"/>
              <a:t>A </a:t>
            </a:r>
            <a:r>
              <a:rPr lang="en-US" sz="1400" b="1"/>
              <a:t>kilobyte</a:t>
            </a:r>
            <a:r>
              <a:rPr lang="en-US" sz="1400"/>
              <a:t>, or </a:t>
            </a:r>
            <a:r>
              <a:rPr lang="en-US" sz="1400" b="1"/>
              <a:t>KB</a:t>
            </a:r>
            <a:r>
              <a:rPr lang="en-US" sz="1400"/>
              <a:t>, is 1,024 bytes</a:t>
            </a:r>
          </a:p>
          <a:p>
            <a:r>
              <a:rPr lang="en-US" sz="1400"/>
              <a:t>a </a:t>
            </a:r>
            <a:r>
              <a:rPr lang="en-US" sz="1400" b="1"/>
              <a:t>megabyte</a:t>
            </a:r>
            <a:r>
              <a:rPr lang="en-US" sz="1400"/>
              <a:t>, or </a:t>
            </a:r>
            <a:r>
              <a:rPr lang="en-US" sz="1400" b="1"/>
              <a:t>MB</a:t>
            </a:r>
            <a:r>
              <a:rPr lang="en-US" sz="1400"/>
              <a:t>, is 1,024</a:t>
            </a:r>
            <a:r>
              <a:rPr lang="en-US" sz="1400" baseline="30000"/>
              <a:t>2</a:t>
            </a:r>
            <a:r>
              <a:rPr lang="en-US" sz="1400"/>
              <a:t> bytes</a:t>
            </a:r>
          </a:p>
          <a:p>
            <a:r>
              <a:rPr lang="en-US" sz="1400"/>
              <a:t>a </a:t>
            </a:r>
            <a:r>
              <a:rPr lang="en-US" sz="1400" b="1"/>
              <a:t>gigabyte</a:t>
            </a:r>
            <a:r>
              <a:rPr lang="en-US" sz="1400"/>
              <a:t>, or </a:t>
            </a:r>
            <a:r>
              <a:rPr lang="en-US" sz="1400" b="1"/>
              <a:t>GB</a:t>
            </a:r>
            <a:r>
              <a:rPr lang="en-US" sz="1400"/>
              <a:t>, is 1,024</a:t>
            </a:r>
            <a:r>
              <a:rPr lang="en-US" sz="1400" baseline="30000"/>
              <a:t>3</a:t>
            </a:r>
            <a:r>
              <a:rPr lang="en-US" sz="1400"/>
              <a:t> bytes</a:t>
            </a:r>
          </a:p>
          <a:p>
            <a:r>
              <a:rPr lang="en-US" sz="1400"/>
              <a:t>a </a:t>
            </a:r>
            <a:r>
              <a:rPr lang="en-US" sz="1400" b="1"/>
              <a:t>terabyte</a:t>
            </a:r>
            <a:r>
              <a:rPr lang="en-US" sz="1400"/>
              <a:t>, or </a:t>
            </a:r>
            <a:r>
              <a:rPr lang="en-US" sz="1400" b="1"/>
              <a:t>TB</a:t>
            </a:r>
            <a:r>
              <a:rPr lang="en-US" sz="1400"/>
              <a:t>, is 1,024</a:t>
            </a:r>
            <a:r>
              <a:rPr lang="en-US" sz="1400" baseline="30000"/>
              <a:t>4 </a:t>
            </a:r>
            <a:r>
              <a:rPr lang="en-US" sz="1400"/>
              <a:t>bytes </a:t>
            </a:r>
          </a:p>
          <a:p>
            <a:r>
              <a:rPr lang="en-US" sz="1400"/>
              <a:t>a </a:t>
            </a:r>
            <a:r>
              <a:rPr lang="en-US" sz="1400" b="1"/>
              <a:t>petabyte</a:t>
            </a:r>
            <a:r>
              <a:rPr lang="en-US" sz="1400"/>
              <a:t>, or </a:t>
            </a:r>
            <a:r>
              <a:rPr lang="en-US" sz="1400" b="1"/>
              <a:t>PB</a:t>
            </a:r>
            <a:r>
              <a:rPr lang="en-US" sz="1400"/>
              <a:t>, is 1,024</a:t>
            </a:r>
            <a:r>
              <a:rPr lang="en-US" sz="1400" baseline="30000"/>
              <a:t>5</a:t>
            </a:r>
            <a:r>
              <a:rPr lang="en-US" sz="1400"/>
              <a:t> bytes</a:t>
            </a:r>
          </a:p>
          <a:p>
            <a:endParaRPr lang="en-US" sz="1400"/>
          </a:p>
          <a:p>
            <a:r>
              <a:rPr lang="en-US" sz="1400"/>
              <a:t>Computer manufacturers often round off these numbers and say that a megabyte is 1 million bytes and a gigabyte is 1 billion bytes. Networking measurements are an exception to this general rule; they are given in bits (because networks move data a bit at a time).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Chapter 1: 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Storage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138238"/>
            <a:ext cx="7612063" cy="4805362"/>
          </a:xfrm>
        </p:spPr>
        <p:txBody>
          <a:bodyPr/>
          <a:lstStyle/>
          <a:p>
            <a:r>
              <a:rPr lang="en-US"/>
              <a:t>Main memory – only large storage media that the CPU can access directly</a:t>
            </a:r>
          </a:p>
          <a:p>
            <a:pPr lvl="1"/>
            <a:r>
              <a:rPr lang="en-US" sz="1600" b="1">
                <a:solidFill>
                  <a:srgbClr val="3366FF"/>
                </a:solidFill>
              </a:rPr>
              <a:t>Random</a:t>
            </a:r>
            <a:r>
              <a:rPr lang="en-US" sz="1600">
                <a:solidFill>
                  <a:srgbClr val="0000FF"/>
                </a:solidFill>
              </a:rPr>
              <a:t> </a:t>
            </a:r>
            <a:r>
              <a:rPr lang="en-US" sz="1600" b="1">
                <a:solidFill>
                  <a:srgbClr val="3366FF"/>
                </a:solidFill>
              </a:rPr>
              <a:t>access</a:t>
            </a:r>
          </a:p>
          <a:p>
            <a:pPr lvl="1"/>
            <a:r>
              <a:rPr lang="en-US" sz="1600"/>
              <a:t>Typically </a:t>
            </a:r>
            <a:r>
              <a:rPr lang="en-US" sz="1600" b="1">
                <a:solidFill>
                  <a:srgbClr val="3366FF"/>
                </a:solidFill>
              </a:rPr>
              <a:t>volatile</a:t>
            </a:r>
          </a:p>
          <a:p>
            <a:r>
              <a:rPr lang="en-US"/>
              <a:t>Secondary storage – extension of main memory that provides large </a:t>
            </a:r>
            <a:r>
              <a:rPr lang="en-US" b="1">
                <a:solidFill>
                  <a:srgbClr val="3366FF"/>
                </a:solidFill>
              </a:rPr>
              <a:t>nonvolatile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storage capacity</a:t>
            </a:r>
          </a:p>
          <a:p>
            <a:r>
              <a:rPr lang="en-US"/>
              <a:t>Hard disks – rigid metal or glass platters covered with magnetic recording material </a:t>
            </a:r>
          </a:p>
          <a:p>
            <a:pPr lvl="1"/>
            <a:r>
              <a:rPr lang="en-US" sz="1600"/>
              <a:t>Disk surface is logically divided into </a:t>
            </a:r>
            <a:r>
              <a:rPr lang="en-US" sz="1600" b="1">
                <a:solidFill>
                  <a:srgbClr val="3366FF"/>
                </a:solidFill>
              </a:rPr>
              <a:t>tracks</a:t>
            </a:r>
            <a:r>
              <a:rPr lang="en-US" sz="1600"/>
              <a:t>, which are subdivided into </a:t>
            </a:r>
            <a:r>
              <a:rPr lang="en-US" sz="1600" b="1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sz="1600"/>
              <a:t>The </a:t>
            </a:r>
            <a:r>
              <a:rPr lang="en-US" sz="1600" b="1">
                <a:solidFill>
                  <a:srgbClr val="3366FF"/>
                </a:solidFill>
              </a:rPr>
              <a:t>disk controller </a:t>
            </a:r>
            <a:r>
              <a:rPr lang="en-US" sz="1600"/>
              <a:t>determines the logical interaction between the device and the computer </a:t>
            </a:r>
          </a:p>
          <a:p>
            <a:r>
              <a:rPr lang="en-US" b="1">
                <a:solidFill>
                  <a:srgbClr val="3366FF"/>
                </a:solidFill>
              </a:rPr>
              <a:t>Solid-state disks </a:t>
            </a:r>
            <a:r>
              <a:rPr lang="en-US"/>
              <a:t>– faster than hard disks, nonvolatile</a:t>
            </a:r>
          </a:p>
          <a:p>
            <a:pPr lvl="1"/>
            <a:r>
              <a:rPr lang="en-US" sz="1600"/>
              <a:t>Various technologies</a:t>
            </a:r>
          </a:p>
          <a:p>
            <a:pPr lvl="1"/>
            <a:r>
              <a:rPr lang="en-US" sz="1600"/>
              <a:t>Becoming more popular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/>
              <a:t>Storage Hierarchy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492875" cy="4530725"/>
          </a:xfrm>
        </p:spPr>
        <p:txBody>
          <a:bodyPr/>
          <a:lstStyle/>
          <a:p>
            <a:r>
              <a:rPr lang="en-US" dirty="0"/>
              <a:t>Storage systems organized in hierarchy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Volatility</a:t>
            </a:r>
          </a:p>
          <a:p>
            <a:r>
              <a:rPr lang="en-US" b="1" dirty="0">
                <a:solidFill>
                  <a:srgbClr val="3366FF"/>
                </a:solidFill>
              </a:rPr>
              <a:t>Caching</a:t>
            </a:r>
            <a:r>
              <a:rPr lang="en-US" dirty="0"/>
              <a:t> – copying information into faster storage system; main memory can be viewed as a cache for secondary storage</a:t>
            </a:r>
          </a:p>
          <a:p>
            <a:r>
              <a:rPr lang="en-US" b="1" dirty="0">
                <a:solidFill>
                  <a:srgbClr val="3366FF"/>
                </a:solidFill>
              </a:rPr>
              <a:t>Device Driver </a:t>
            </a:r>
            <a:r>
              <a:rPr lang="en-US" dirty="0"/>
              <a:t>for each device controller to manage I/O</a:t>
            </a:r>
          </a:p>
          <a:p>
            <a:pPr lvl="1"/>
            <a:r>
              <a:rPr lang="en-US" dirty="0"/>
              <a:t>Provides uniform interface between controller and kernel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Storage-Device Hierarchy</a:t>
            </a:r>
          </a:p>
        </p:txBody>
      </p:sp>
      <p:pic>
        <p:nvPicPr>
          <p:cNvPr id="22531" name="Picture 3" descr="C:\Users\as668\Desktop\1_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70013"/>
            <a:ext cx="5322887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Caching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665913" cy="4910137"/>
          </a:xfrm>
        </p:spPr>
        <p:txBody>
          <a:bodyPr/>
          <a:lstStyle/>
          <a:p>
            <a:r>
              <a:rPr lang="en-US" dirty="0"/>
              <a:t>Caches installed to improve performance.</a:t>
            </a:r>
          </a:p>
          <a:p>
            <a:r>
              <a:rPr lang="en-US" dirty="0"/>
              <a:t>Important principle, performed at many levels in a computer (in hardware, operating system, software)</a:t>
            </a:r>
            <a:endParaRPr lang="en-US" sz="800" dirty="0"/>
          </a:p>
          <a:p>
            <a:r>
              <a:rPr lang="en-US" dirty="0"/>
              <a:t>Information in use copied from slower to faster storage temporarily</a:t>
            </a:r>
            <a:endParaRPr lang="en-US" sz="800" dirty="0"/>
          </a:p>
          <a:p>
            <a:r>
              <a:rPr lang="en-US" dirty="0"/>
              <a:t>Faster storage (cache) checked first to determine if information is there</a:t>
            </a:r>
          </a:p>
          <a:p>
            <a:pPr lvl="1"/>
            <a:r>
              <a:rPr lang="en-US" dirty="0"/>
              <a:t>If it is, information used directly from the cache (fast)</a:t>
            </a:r>
          </a:p>
          <a:p>
            <a:pPr lvl="1"/>
            <a:r>
              <a:rPr lang="en-US" dirty="0"/>
              <a:t>If not, data copied to cache and used there</a:t>
            </a:r>
            <a:endParaRPr lang="en-US" sz="800" dirty="0"/>
          </a:p>
          <a:p>
            <a:r>
              <a:rPr lang="en-US" dirty="0"/>
              <a:t>Cache smaller than storage being cached</a:t>
            </a:r>
          </a:p>
          <a:p>
            <a:pPr lvl="1"/>
            <a:r>
              <a:rPr lang="en-US" dirty="0"/>
              <a:t>Cache management important design problem</a:t>
            </a:r>
          </a:p>
          <a:p>
            <a:pPr lvl="1"/>
            <a:r>
              <a:rPr lang="en-US" dirty="0"/>
              <a:t>Cache size and replacement policy</a:t>
            </a:r>
          </a:p>
          <a:p>
            <a:pPr>
              <a:buFont typeface="Monotype Sorts" pitchFamily="-84" charset="2"/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166688"/>
            <a:ext cx="7666037" cy="576262"/>
          </a:xfrm>
        </p:spPr>
        <p:txBody>
          <a:bodyPr/>
          <a:lstStyle/>
          <a:p>
            <a:pPr eaLnBrk="1" hangingPunct="1"/>
            <a:r>
              <a:rPr lang="en-US"/>
              <a:t>Direct Memory Access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208713" cy="4530725"/>
          </a:xfrm>
        </p:spPr>
        <p:txBody>
          <a:bodyPr/>
          <a:lstStyle/>
          <a:p>
            <a:r>
              <a:rPr lang="en-US"/>
              <a:t>Used for high-speed I/O devices able to transmit information at close to memory speeds</a:t>
            </a:r>
          </a:p>
          <a:p>
            <a:r>
              <a:rPr lang="en-US"/>
              <a:t>Device controller transfers blocks of data from buffer storage directly to main memory without CPU intervention</a:t>
            </a:r>
          </a:p>
          <a:p>
            <a:r>
              <a:rPr lang="en-US"/>
              <a:t>Only one interrupt is generated per block, rather than the one interrupt per byte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835025" y="166688"/>
            <a:ext cx="8229600" cy="576262"/>
          </a:xfrm>
        </p:spPr>
        <p:txBody>
          <a:bodyPr/>
          <a:lstStyle/>
          <a:p>
            <a:r>
              <a:rPr lang="en-US"/>
              <a:t>How a Modern Computer Works</a:t>
            </a:r>
          </a:p>
        </p:txBody>
      </p:sp>
      <p:pic>
        <p:nvPicPr>
          <p:cNvPr id="25603" name="Picture 5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1230313"/>
            <a:ext cx="5132387" cy="40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sz="1400" i="1"/>
              <a:t>A von Neumann architecture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Chapter 1: 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What Operating Systems Do</a:t>
            </a:r>
          </a:p>
          <a:p>
            <a:r>
              <a:rPr lang="en-US"/>
              <a:t>Computer-System Organization</a:t>
            </a:r>
          </a:p>
          <a:p>
            <a:r>
              <a:rPr lang="en-US"/>
              <a:t>Computer-System Architecture</a:t>
            </a:r>
          </a:p>
          <a:p>
            <a:r>
              <a:rPr lang="en-US"/>
              <a:t>Operating-System Structure</a:t>
            </a:r>
          </a:p>
          <a:p>
            <a:r>
              <a:rPr lang="en-US"/>
              <a:t>Operating-System Operations</a:t>
            </a:r>
          </a:p>
          <a:p>
            <a:r>
              <a:rPr lang="en-US"/>
              <a:t>Process Management</a:t>
            </a:r>
          </a:p>
          <a:p>
            <a:r>
              <a:rPr lang="en-US"/>
              <a:t>Memory Management</a:t>
            </a:r>
          </a:p>
          <a:p>
            <a:r>
              <a:rPr lang="en-US"/>
              <a:t>Storage Management</a:t>
            </a:r>
          </a:p>
          <a:p>
            <a:r>
              <a:rPr lang="en-US"/>
              <a:t>Protection and Security</a:t>
            </a:r>
          </a:p>
          <a:p>
            <a:r>
              <a:rPr lang="en-US"/>
              <a:t>Kernel Data Structures</a:t>
            </a:r>
          </a:p>
          <a:p>
            <a:r>
              <a:rPr lang="en-US"/>
              <a:t>Computing Environments</a:t>
            </a:r>
          </a:p>
          <a:p>
            <a:r>
              <a:rPr lang="en-US"/>
              <a:t>Open-Source Operating Systems</a:t>
            </a:r>
          </a:p>
          <a:p>
            <a:pPr>
              <a:buFont typeface="Monotype Sorts" pitchFamily="-84" charset="2"/>
              <a:buNone/>
            </a:pPr>
            <a:endParaRPr lang="en-US"/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492875" cy="4530725"/>
          </a:xfrm>
        </p:spPr>
        <p:txBody>
          <a:bodyPr/>
          <a:lstStyle/>
          <a:p>
            <a:r>
              <a:rPr lang="en-US"/>
              <a:t>To describe the basic organization of computer systems</a:t>
            </a:r>
          </a:p>
          <a:p>
            <a:r>
              <a:rPr lang="en-US"/>
              <a:t>To provide a grand tour of the major components of operating systems</a:t>
            </a:r>
          </a:p>
          <a:p>
            <a:r>
              <a:rPr lang="en-US"/>
              <a:t>To give an overview of the many types of computing environments</a:t>
            </a:r>
          </a:p>
          <a:p>
            <a:r>
              <a:rPr lang="en-US"/>
              <a:t>To explore several open-source operating systems</a:t>
            </a:r>
          </a:p>
          <a:p>
            <a:pPr>
              <a:buFont typeface="Monotype Sorts" pitchFamily="-84" charset="2"/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r>
              <a:rPr lang="en-US"/>
              <a:t>A program that acts as an intermediary between a user of a computer and the computer hardware</a:t>
            </a:r>
          </a:p>
          <a:p>
            <a:r>
              <a:rPr lang="en-US"/>
              <a:t>Operating system goals:</a:t>
            </a:r>
          </a:p>
          <a:p>
            <a:pPr lvl="1"/>
            <a:r>
              <a:rPr lang="en-US"/>
              <a:t>Execute user programs and make solving user problems easier</a:t>
            </a:r>
          </a:p>
          <a:p>
            <a:pPr lvl="1"/>
            <a:r>
              <a:rPr lang="en-US"/>
              <a:t>Make the computer system convenient to use</a:t>
            </a:r>
          </a:p>
          <a:p>
            <a:pPr lvl="1"/>
            <a:r>
              <a:rPr lang="en-US"/>
              <a:t>Use the computer hardware in an efficient manner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204913"/>
            <a:ext cx="7351712" cy="4483100"/>
          </a:xfrm>
        </p:spPr>
        <p:txBody>
          <a:bodyPr/>
          <a:lstStyle/>
          <a:p>
            <a:r>
              <a:rPr lang="en-US"/>
              <a:t>Computer system can be divided into four components:</a:t>
            </a:r>
          </a:p>
          <a:p>
            <a:pPr lvl="1"/>
            <a:r>
              <a:rPr lang="en-US"/>
              <a:t>Hardware – provides basic computing resources</a:t>
            </a:r>
          </a:p>
          <a:p>
            <a:pPr lvl="2"/>
            <a:r>
              <a:rPr lang="en-US"/>
              <a:t>CPU, memory, I/O devices</a:t>
            </a:r>
          </a:p>
          <a:p>
            <a:pPr lvl="1"/>
            <a:r>
              <a:rPr lang="en-US"/>
              <a:t>Operating system</a:t>
            </a:r>
          </a:p>
          <a:p>
            <a:pPr lvl="2"/>
            <a:r>
              <a:rPr lang="en-US"/>
              <a:t>Controls and coordinates use of hardware among various applications and users</a:t>
            </a:r>
          </a:p>
          <a:p>
            <a:pPr lvl="1"/>
            <a:r>
              <a:rPr lang="en-US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/>
              <a:t>Word processors, compilers, web browsers, database systems, video games</a:t>
            </a:r>
          </a:p>
          <a:p>
            <a:pPr lvl="1"/>
            <a:r>
              <a:rPr lang="en-US"/>
              <a:t>Users</a:t>
            </a:r>
          </a:p>
          <a:p>
            <a:pPr lvl="2"/>
            <a:r>
              <a:rPr lang="en-US"/>
              <a:t>People, machines, other computers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120650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r>
              <a:rPr lang="en-US"/>
              <a:t>What Operating Systems Do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245350" cy="4530725"/>
          </a:xfrm>
        </p:spPr>
        <p:txBody>
          <a:bodyPr/>
          <a:lstStyle/>
          <a:p>
            <a:r>
              <a:rPr lang="en-US" dirty="0"/>
              <a:t>Depends on the point of view</a:t>
            </a:r>
          </a:p>
          <a:p>
            <a:r>
              <a:rPr lang="en-US" dirty="0"/>
              <a:t>Users want convenience, </a:t>
            </a:r>
            <a:r>
              <a:rPr lang="en-US" b="1" dirty="0">
                <a:solidFill>
                  <a:srgbClr val="3366FF"/>
                </a:solidFill>
              </a:rPr>
              <a:t>ease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of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b="1" dirty="0">
                <a:solidFill>
                  <a:srgbClr val="3366FF"/>
                </a:solidFill>
              </a:rPr>
              <a:t>use </a:t>
            </a:r>
            <a:r>
              <a:rPr lang="en-US" dirty="0"/>
              <a:t>and</a:t>
            </a:r>
            <a:r>
              <a:rPr lang="en-US" b="1" dirty="0">
                <a:solidFill>
                  <a:srgbClr val="3366FF"/>
                </a:solidFill>
              </a:rPr>
              <a:t> good performance 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3366FF"/>
                </a:solidFill>
              </a:rPr>
              <a:t>resource utilization</a:t>
            </a:r>
          </a:p>
          <a:p>
            <a:r>
              <a:rPr lang="en-US" dirty="0"/>
              <a:t>But shared computer such as </a:t>
            </a:r>
            <a:r>
              <a:rPr lang="en-US" b="1" dirty="0">
                <a:solidFill>
                  <a:srgbClr val="3366FF"/>
                </a:solidFill>
              </a:rPr>
              <a:t>mainframe</a:t>
            </a:r>
            <a:r>
              <a:rPr lang="en-US" dirty="0"/>
              <a:t> or </a:t>
            </a:r>
            <a:r>
              <a:rPr lang="en-US" b="1" dirty="0">
                <a:solidFill>
                  <a:srgbClr val="3366FF"/>
                </a:solidFill>
              </a:rPr>
              <a:t>minicomputer</a:t>
            </a:r>
            <a:r>
              <a:rPr lang="en-US" dirty="0"/>
              <a:t> must keep all users happy- The operating system in such cases is designed to maximize resource utilization by Dividing CPU time, memory, and I/O to all users</a:t>
            </a:r>
          </a:p>
          <a:p>
            <a:r>
              <a:rPr lang="en-US" dirty="0"/>
              <a:t>Users of dedicate systems such as </a:t>
            </a:r>
            <a:r>
              <a:rPr lang="en-US" b="1" dirty="0">
                <a:solidFill>
                  <a:srgbClr val="3366FF"/>
                </a:solidFill>
              </a:rPr>
              <a:t>workstations</a:t>
            </a:r>
            <a:r>
              <a:rPr lang="en-US" dirty="0"/>
              <a:t> have dedicated resources but frequently use </a:t>
            </a:r>
            <a:r>
              <a:rPr lang="en-US" b="1" dirty="0"/>
              <a:t>shared resources </a:t>
            </a:r>
            <a:r>
              <a:rPr lang="en-US" dirty="0"/>
              <a:t>from </a:t>
            </a:r>
            <a:r>
              <a:rPr lang="en-US" b="1" dirty="0">
                <a:solidFill>
                  <a:srgbClr val="3366FF"/>
                </a:solidFill>
              </a:rPr>
              <a:t>servers</a:t>
            </a:r>
          </a:p>
          <a:p>
            <a:r>
              <a:rPr lang="en-US" b="1" dirty="0">
                <a:solidFill>
                  <a:srgbClr val="000000"/>
                </a:solidFill>
              </a:rPr>
              <a:t>Handheld computers </a:t>
            </a:r>
            <a:r>
              <a:rPr lang="en-US" dirty="0">
                <a:solidFill>
                  <a:srgbClr val="000000"/>
                </a:solidFill>
              </a:rPr>
              <a:t>are resource poor,  optimized for usability and battery life</a:t>
            </a:r>
          </a:p>
          <a:p>
            <a:r>
              <a:rPr lang="en-US" dirty="0">
                <a:solidFill>
                  <a:srgbClr val="000000"/>
                </a:solidFill>
              </a:rPr>
              <a:t>Some computers </a:t>
            </a:r>
            <a:r>
              <a:rPr lang="en-US" b="1" dirty="0">
                <a:solidFill>
                  <a:srgbClr val="000000"/>
                </a:solidFill>
              </a:rPr>
              <a:t>have little or no user interface</a:t>
            </a:r>
            <a:r>
              <a:rPr lang="en-US" dirty="0">
                <a:solidFill>
                  <a:srgbClr val="000000"/>
                </a:solidFill>
              </a:rPr>
              <a:t>, such as </a:t>
            </a:r>
            <a:r>
              <a:rPr lang="en-US" b="1" dirty="0">
                <a:solidFill>
                  <a:srgbClr val="000000"/>
                </a:solidFill>
              </a:rPr>
              <a:t>embedded computers </a:t>
            </a:r>
            <a:r>
              <a:rPr lang="en-US" dirty="0">
                <a:solidFill>
                  <a:srgbClr val="000000"/>
                </a:solidFill>
              </a:rPr>
              <a:t>in devices and automobiles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66688"/>
            <a:ext cx="7510462" cy="576262"/>
          </a:xfrm>
        </p:spPr>
        <p:txBody>
          <a:bodyPr/>
          <a:lstStyle/>
          <a:p>
            <a:pPr eaLnBrk="1" hangingPunct="1"/>
            <a:r>
              <a:rPr lang="en-US" dirty="0"/>
              <a:t>System View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6638925" cy="426561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/>
              <a:t>A computer system has many resources that may be required to solve a problem: CPU time, memory space, file-storage space, I/O devices, and so on. </a:t>
            </a:r>
          </a:p>
          <a:p>
            <a:pPr lvl="1"/>
            <a:r>
              <a:rPr lang="en-US" dirty="0"/>
              <a:t>The operating system acts as the manager of these resources.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/>
              <a:t>Controls execution of user programs to prevent errors and improper use of the computer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10506</TotalTime>
  <Words>1528</Words>
  <Application>Microsoft Office PowerPoint</Application>
  <PresentationFormat>On-screen Show (4:3)</PresentationFormat>
  <Paragraphs>152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os-8</vt:lpstr>
      <vt:lpstr>Operating System (CS251)  EDITED BY  DR. Ibrahim El desoky </vt:lpstr>
      <vt:lpstr>Lecture 1 Chapter 1:  Introduction</vt:lpstr>
      <vt:lpstr>Chapter 1: Introduction</vt:lpstr>
      <vt:lpstr>Objectives</vt:lpstr>
      <vt:lpstr>What is an Operating System?</vt:lpstr>
      <vt:lpstr>Computer System Structure</vt:lpstr>
      <vt:lpstr>Four Components of a Computer System</vt:lpstr>
      <vt:lpstr>What Operating Systems Do</vt:lpstr>
      <vt:lpstr>System View</vt:lpstr>
      <vt:lpstr>Operating System Definition </vt:lpstr>
      <vt:lpstr>Operating System Definition (Cont.)</vt:lpstr>
      <vt:lpstr>Computer Startup</vt:lpstr>
      <vt:lpstr>Computer System Organization</vt:lpstr>
      <vt:lpstr>Computer-System Operation</vt:lpstr>
      <vt:lpstr>Computer-System Operation</vt:lpstr>
      <vt:lpstr>Common Functions of Interrupts</vt:lpstr>
      <vt:lpstr>Interrupt Handling</vt:lpstr>
      <vt:lpstr>Interrupt Timeline</vt:lpstr>
      <vt:lpstr>Storage Definitions and Notation Review</vt:lpstr>
      <vt:lpstr>Storage Structure</vt:lpstr>
      <vt:lpstr>Storage Hierarchy</vt:lpstr>
      <vt:lpstr>Storage-Device Hierarchy</vt:lpstr>
      <vt:lpstr>Caching</vt:lpstr>
      <vt:lpstr>Direct Memory Access Structure</vt:lpstr>
      <vt:lpstr>How a Modern Computer Works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Unknown User</cp:lastModifiedBy>
  <cp:revision>204</cp:revision>
  <cp:lastPrinted>2001-06-14T13:58:17Z</cp:lastPrinted>
  <dcterms:created xsi:type="dcterms:W3CDTF">2011-01-13T23:43:38Z</dcterms:created>
  <dcterms:modified xsi:type="dcterms:W3CDTF">2021-03-28T10:01:40Z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C149C4DC-F406-4122-8F66-C3920CE50383</vt:lpwstr>
  </property>
  <property fmtid="{D5CDD505-2E9C-101B-9397-08002B2CF9AE}" pid="3" name="ArticulatePath">
    <vt:lpwstr>lec 1-CH1- </vt:lpwstr>
  </property>
</Properties>
</file>