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31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58348-17C4-4F3A-A5CF-67534BC3450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ACF53-36A7-4C21-846C-CBB5BF8B7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60001EF-FDCE-4206-B8A8-D192453D3D16}" type="slidenum">
              <a:rPr lang="en-US" altLang="en-US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9E5C9D8-4C44-4EE9-AC2D-D5C10E458AB9}" type="slidenum">
              <a:rPr lang="en-US" altLang="en-US">
                <a:solidFill>
                  <a:prstClr val="black"/>
                </a:solidFill>
                <a:latin typeface="Times New Roman" pitchFamily="18" charset="0"/>
              </a:rPr>
              <a:pPr/>
              <a:t>10</a:t>
            </a:fld>
            <a:endParaRPr lang="en-US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913FC25-F77B-486F-B361-E0AE6FC47787}" type="slidenum">
              <a:rPr lang="en-US" altLang="en-US">
                <a:solidFill>
                  <a:prstClr val="black"/>
                </a:solidFill>
                <a:latin typeface="Times New Roman" pitchFamily="18" charset="0"/>
              </a:rPr>
              <a:pPr/>
              <a:t>11</a:t>
            </a:fld>
            <a:endParaRPr lang="en-US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A874547-8382-4541-9389-5514D9726134}" type="slidenum">
              <a:rPr lang="en-US" altLang="en-US">
                <a:solidFill>
                  <a:prstClr val="black"/>
                </a:solidFill>
                <a:latin typeface="Times New Roman" pitchFamily="18" charset="0"/>
              </a:rPr>
              <a:pPr/>
              <a:t>12</a:t>
            </a:fld>
            <a:endParaRPr lang="en-US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E70ACC6-EAAB-44C0-AE9E-D0F1FE1852E8}" type="slidenum">
              <a:rPr lang="en-US" altLang="en-US">
                <a:solidFill>
                  <a:prstClr val="black"/>
                </a:solidFill>
                <a:latin typeface="Times New Roman" pitchFamily="18" charset="0"/>
              </a:rPr>
              <a:pPr/>
              <a:t>13</a:t>
            </a:fld>
            <a:endParaRPr lang="en-US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45068F7-42D4-4156-BC82-A1A587E52486}" type="slidenum">
              <a:rPr lang="en-US" altLang="en-US">
                <a:solidFill>
                  <a:prstClr val="black"/>
                </a:solidFill>
                <a:latin typeface="Times New Roman" pitchFamily="18" charset="0"/>
              </a:rPr>
              <a:pPr/>
              <a:t>14</a:t>
            </a:fld>
            <a:endParaRPr lang="en-US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048C2F6-9791-48F8-A935-669BC2D0AD37}" type="slidenum">
              <a:rPr lang="en-US" altLang="en-US">
                <a:solidFill>
                  <a:prstClr val="black"/>
                </a:solidFill>
                <a:latin typeface="Times New Roman" pitchFamily="18" charset="0"/>
              </a:rPr>
              <a:pPr/>
              <a:t>15</a:t>
            </a:fld>
            <a:endParaRPr lang="en-US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428FB09-5986-46A0-A916-6E4D423B87A6}" type="slidenum">
              <a:rPr lang="en-US" altLang="en-US">
                <a:solidFill>
                  <a:prstClr val="black"/>
                </a:solidFill>
                <a:latin typeface="Times New Roman" pitchFamily="18" charset="0"/>
              </a:rPr>
              <a:pPr/>
              <a:t>16</a:t>
            </a:fld>
            <a:endParaRPr lang="en-US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375D1F0-9A86-4E88-BC58-0DBE0B0941EF}" type="slidenum">
              <a:rPr lang="en-US" altLang="en-US">
                <a:solidFill>
                  <a:prstClr val="black"/>
                </a:solidFill>
                <a:latin typeface="Times New Roman" pitchFamily="18" charset="0"/>
              </a:rPr>
              <a:pPr/>
              <a:t>17</a:t>
            </a:fld>
            <a:endParaRPr lang="en-US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424EE68-DDB6-4C25-A409-7F4008DAC6FC}" type="slidenum">
              <a:rPr lang="en-US" altLang="en-US">
                <a:solidFill>
                  <a:prstClr val="black"/>
                </a:solidFill>
                <a:latin typeface="Times New Roman" pitchFamily="18" charset="0"/>
              </a:rPr>
              <a:pPr/>
              <a:t>18</a:t>
            </a:fld>
            <a:endParaRPr lang="en-US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CD7BCB4-528D-4A5A-BCC0-A94D8B1BF98C}" type="slidenum">
              <a:rPr lang="en-US" altLang="en-US">
                <a:solidFill>
                  <a:prstClr val="black"/>
                </a:solidFill>
                <a:latin typeface="Times New Roman" pitchFamily="18" charset="0"/>
              </a:rPr>
              <a:pPr/>
              <a:t>19</a:t>
            </a:fld>
            <a:endParaRPr lang="en-US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4C7B59A-F3A5-41CD-818F-71379222D2A5}" type="slidenum">
              <a:rPr lang="en-US" altLang="en-US">
                <a:solidFill>
                  <a:prstClr val="black"/>
                </a:solidFill>
                <a:latin typeface="Times New Roman" pitchFamily="18" charset="0"/>
              </a:rPr>
              <a:pPr/>
              <a:t>2</a:t>
            </a:fld>
            <a:endParaRPr lang="en-US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E18B03B-1847-4951-AB54-55F867CFA070}" type="slidenum">
              <a:rPr lang="en-US" altLang="en-US">
                <a:solidFill>
                  <a:prstClr val="black"/>
                </a:solidFill>
                <a:latin typeface="Times New Roman" pitchFamily="18" charset="0"/>
              </a:rPr>
              <a:pPr/>
              <a:t>20</a:t>
            </a:fld>
            <a:endParaRPr lang="en-US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13309A6-B62E-42D7-8F75-381864448584}" type="slidenum">
              <a:rPr lang="en-US" altLang="en-US">
                <a:solidFill>
                  <a:prstClr val="black"/>
                </a:solidFill>
                <a:latin typeface="Times New Roman" pitchFamily="18" charset="0"/>
              </a:rPr>
              <a:pPr/>
              <a:t>21</a:t>
            </a:fld>
            <a:endParaRPr lang="en-US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23AC196-BFF6-4DF3-923E-71C62F9636B7}" type="slidenum">
              <a:rPr lang="en-US" altLang="en-US">
                <a:solidFill>
                  <a:prstClr val="black"/>
                </a:solidFill>
                <a:latin typeface="Times New Roman" pitchFamily="18" charset="0"/>
              </a:rPr>
              <a:pPr/>
              <a:t>22</a:t>
            </a:fld>
            <a:endParaRPr lang="en-US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1D62ABA-455B-4EB3-9E55-3AE39BF703ED}" type="slidenum">
              <a:rPr lang="en-US" altLang="en-US">
                <a:solidFill>
                  <a:prstClr val="black"/>
                </a:solidFill>
                <a:latin typeface="Times New Roman" pitchFamily="18" charset="0"/>
              </a:rPr>
              <a:pPr/>
              <a:t>23</a:t>
            </a:fld>
            <a:endParaRPr lang="en-US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DF5029-6187-4DB7-8FF1-4F8B7CFC1AF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77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529116-E6EB-4403-AC0F-CE2F9B41DFE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3284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261397-A3FA-4657-AA79-894AFC1FA0C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5745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399136-71A9-42F0-9957-7B37DDB8478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39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285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955CB12-CA39-4E78-AD57-2F36D57A1344}" type="slidenum">
              <a:rPr lang="en-US" altLang="en-US">
                <a:solidFill>
                  <a:prstClr val="black"/>
                </a:solidFill>
                <a:latin typeface="Times New Roman" pitchFamily="18" charset="0"/>
              </a:rPr>
              <a:pPr/>
              <a:t>4</a:t>
            </a:fld>
            <a:endParaRPr lang="en-US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643D3CD-B00F-41C0-B6AD-B5DAB577F876}" type="slidenum">
              <a:rPr lang="en-US" altLang="en-US">
                <a:solidFill>
                  <a:prstClr val="black"/>
                </a:solidFill>
                <a:latin typeface="Times New Roman" pitchFamily="18" charset="0"/>
              </a:rPr>
              <a:pPr/>
              <a:t>5</a:t>
            </a:fld>
            <a:endParaRPr lang="en-US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7428569-C4B0-4E25-8F1E-47C161F1360E}" type="slidenum">
              <a:rPr lang="en-US" altLang="en-US">
                <a:solidFill>
                  <a:prstClr val="black"/>
                </a:solidFill>
                <a:latin typeface="Times New Roman" pitchFamily="18" charset="0"/>
              </a:rPr>
              <a:pPr/>
              <a:t>6</a:t>
            </a:fld>
            <a:endParaRPr lang="en-US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C96A8EB-0347-464F-A68F-F5A40228BAEF}" type="slidenum">
              <a:rPr lang="en-US" altLang="en-US">
                <a:solidFill>
                  <a:prstClr val="black"/>
                </a:solidFill>
                <a:latin typeface="Times New Roman" pitchFamily="18" charset="0"/>
              </a:rPr>
              <a:pPr/>
              <a:t>7</a:t>
            </a:fld>
            <a:endParaRPr lang="en-US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1634EC0-57D4-4FBD-A031-3EDD79212FE7}" type="slidenum">
              <a:rPr lang="en-US" altLang="en-US">
                <a:solidFill>
                  <a:prstClr val="black"/>
                </a:solidFill>
                <a:latin typeface="Times New Roman" pitchFamily="18" charset="0"/>
              </a:rPr>
              <a:pPr/>
              <a:t>8</a:t>
            </a:fld>
            <a:endParaRPr lang="en-US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F8B850C-DF3C-4C27-81EF-CE6B34DFD02D}" type="slidenum">
              <a:rPr lang="en-US" altLang="en-US">
                <a:solidFill>
                  <a:prstClr val="black"/>
                </a:solidFill>
                <a:latin typeface="Times New Roman" pitchFamily="18" charset="0"/>
              </a:rPr>
              <a:pPr/>
              <a:t>9</a:t>
            </a:fld>
            <a:endParaRPr lang="en-US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000" b="1" smtClean="0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95575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000" b="1" smtClean="0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altLang="en-US" sz="1000" b="1" baseline="30000" smtClean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smtClean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027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5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16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  <a:cs typeface="+mn-cs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  <a:cs typeface="+mn-cs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  <a:cs typeface="+mn-cs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  <a:cs typeface="+mn-cs"/>
              </a:rPr>
              <a:t>Silberschatz, Galvin and Gagne ©2013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95575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  <a:cs typeface="+mn-cs"/>
              </a:rPr>
              <a:t>Operating System Concepts – 9</a:t>
            </a:r>
            <a:r>
              <a:rPr kumimoji="0" lang="en-US" altLang="en-US" sz="1000" b="1" i="0" u="none" strike="noStrike" kern="1200" cap="none" spc="0" normalizeH="0" baseline="3000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  <a:cs typeface="+mn-cs"/>
              </a:rPr>
              <a:t>th</a:t>
            </a: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  <a:cs typeface="+mn-cs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8580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77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1519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61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91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68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020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205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12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55010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031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84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  <a:cs typeface="+mn-cs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  <a:cs typeface="+mn-cs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  <a:cs typeface="+mn-cs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  <a:cs typeface="+mn-cs"/>
              </a:rPr>
              <a:t>Silberschatz, Galvin and Gagne ©2013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95575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  <a:cs typeface="+mn-cs"/>
              </a:rPr>
              <a:t>Operating System Concepts – 9</a:t>
            </a:r>
            <a:r>
              <a:rPr kumimoji="0" lang="en-US" altLang="en-US" sz="1000" b="1" i="0" u="none" strike="noStrike" kern="1200" cap="none" spc="0" normalizeH="0" baseline="3000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  <a:cs typeface="+mn-cs"/>
              </a:rPr>
              <a:t>th</a:t>
            </a: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  <a:cs typeface="+mn-cs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90505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966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82677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46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523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818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95202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80207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0077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5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4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4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0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11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120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55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no_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000" b="1" dirty="0" smtClean="0">
                <a:solidFill>
                  <a:srgbClr val="006699"/>
                </a:solidFill>
                <a:latin typeface="Helvetica" pitchFamily="-84" charset="0"/>
              </a:rPr>
              <a:t>6.</a:t>
            </a:r>
            <a:fld id="{9582A5C1-C7D4-47B4-A2D1-83CE782DCD86}" type="slidenum">
              <a:rPr lang="en-US" altLang="en-US" sz="1000" b="1" smtClean="0">
                <a:solidFill>
                  <a:srgbClr val="006699"/>
                </a:solidFill>
                <a:latin typeface="Helvetica" pitchFamily="-84" charset="0"/>
              </a:rPr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000" b="1" dirty="0" smtClean="0">
              <a:solidFill>
                <a:srgbClr val="006699"/>
              </a:solidFill>
              <a:latin typeface="Helvetica" pitchFamily="-8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000" b="1" smtClean="0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000" b="1" smtClean="0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altLang="en-US" sz="1000" b="1" baseline="30000" smtClean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smtClean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2060" name="Picture 12" descr="dino_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00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t>6.</a:t>
            </a:r>
            <a:fld id="{07C6D917-8FCE-4F9C-947A-54EDABEF856F}" type="slidenum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1" i="0" u="none" strike="noStrike" kern="1200" cap="none" spc="0" normalizeH="0" baseline="0" noProof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  <a:cs typeface="+mn-cs"/>
              </a:rPr>
              <a:t>Silberschatz, Galvin and Gagne ©2013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  <a:cs typeface="+mn-cs"/>
              </a:rPr>
              <a:t>Operating System Concepts – 9</a:t>
            </a:r>
            <a:r>
              <a:rPr kumimoji="0" lang="en-US" altLang="en-US" sz="1000" b="1" i="0" u="none" strike="noStrike" kern="1200" cap="none" spc="0" normalizeH="0" baseline="3000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  <a:cs typeface="+mn-cs"/>
              </a:rPr>
              <a:t>th</a:t>
            </a: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  <a:cs typeface="+mn-cs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53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t>6.</a:t>
            </a:r>
            <a:fld id="{07C6D917-8FCE-4F9C-947A-54EDABEF856F}" type="slidenum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1" i="0" u="none" strike="noStrike" kern="1200" cap="none" spc="0" normalizeH="0" baseline="0" noProof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  <a:cs typeface="+mn-cs"/>
              </a:rPr>
              <a:t>Silberschatz, Galvin and Gagne ©2013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  <a:cs typeface="+mn-cs"/>
              </a:rPr>
              <a:t>Operating System Concepts – 9</a:t>
            </a:r>
            <a:r>
              <a:rPr kumimoji="0" lang="en-US" altLang="en-US" sz="1000" b="1" i="0" u="none" strike="noStrike" kern="1200" cap="none" spc="0" normalizeH="0" baseline="3000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  <a:cs typeface="+mn-cs"/>
              </a:rPr>
              <a:t>th</a:t>
            </a: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  <a:cs typeface="+mn-cs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04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2" Type="http://schemas.openxmlformats.org/officeDocument/2006/relationships/tags" Target="../tags/tag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826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 smtClean="0"/>
              <a:t>Chapter 6:  CPU Scheduling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96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68288"/>
            <a:ext cx="7997825" cy="457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First- Come, First-Served (FCFS) Scheduling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250950"/>
            <a:ext cx="7566025" cy="4114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600" dirty="0" smtClean="0"/>
              <a:t>		</a:t>
            </a:r>
            <a:r>
              <a:rPr lang="en-US" altLang="en-US" u="sng" dirty="0" smtClean="0"/>
              <a:t>Process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Burst Time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	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dirty="0" smtClean="0"/>
              <a:t> 	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	 </a:t>
            </a:r>
            <a:r>
              <a:rPr lang="en-US" altLang="en-US" dirty="0" smtClean="0"/>
              <a:t>3</a:t>
            </a:r>
            <a:r>
              <a:rPr lang="en-US" altLang="en-US" i="1" baseline="-25000" dirty="0" smtClean="0"/>
              <a:t> 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Suppose that the processes arrive in the order: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 ,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dirty="0" smtClean="0"/>
              <a:t> ,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  </a:t>
            </a:r>
            <a:br>
              <a:rPr lang="en-US" altLang="en-US" i="1" baseline="-25000" dirty="0" smtClean="0"/>
            </a:br>
            <a:r>
              <a:rPr lang="en-US" altLang="en-US" dirty="0" smtClean="0"/>
              <a:t>The Gantt Chart for the schedule is:</a:t>
            </a:r>
            <a:br>
              <a:rPr lang="en-US" altLang="en-US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sz="16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1600" dirty="0" smtClean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Waiting time for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  = 0;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dirty="0" smtClean="0"/>
              <a:t>  = 24;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 </a:t>
            </a:r>
            <a:r>
              <a:rPr lang="en-US" altLang="en-US" dirty="0" smtClean="0"/>
              <a:t>= 27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Average waiting time:  (0 + 24 + 27)/3 = </a:t>
            </a:r>
            <a:r>
              <a:rPr lang="en-US" altLang="en-US" dirty="0" smtClean="0"/>
              <a:t>17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Turn around time for</a:t>
            </a:r>
            <a:r>
              <a:rPr lang="en-US" altLang="en-US" dirty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 smtClean="0"/>
              <a:t>= 24,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 </a:t>
            </a:r>
            <a:r>
              <a:rPr lang="en-US" altLang="en-US" dirty="0" smtClean="0"/>
              <a:t>=27,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 </a:t>
            </a:r>
            <a:r>
              <a:rPr lang="en-US" altLang="en-US" dirty="0" smtClean="0"/>
              <a:t>=30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Average turn aroun</a:t>
            </a:r>
            <a:r>
              <a:rPr lang="en-US" altLang="en-US" dirty="0" smtClean="0"/>
              <a:t>d time = (24+27+30)/3= 27</a:t>
            </a:r>
            <a:endParaRPr lang="en-US" altLang="en-US" dirty="0" smtClean="0"/>
          </a:p>
        </p:txBody>
      </p:sp>
      <p:pic>
        <p:nvPicPr>
          <p:cNvPr id="13316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3479800"/>
            <a:ext cx="6954838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32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277813"/>
            <a:ext cx="7704137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FCFS Scheduling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1233488"/>
            <a:ext cx="7651750" cy="4530725"/>
          </a:xfrm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 smtClean="0"/>
              <a:t>Suppose that the processes arrive in the order:</a:t>
            </a:r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dirty="0" smtClean="0"/>
              <a:t> ,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</a:t>
            </a:r>
            <a:r>
              <a:rPr lang="en-US" altLang="en-US" dirty="0" smtClean="0"/>
              <a:t> ,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 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 smtClean="0"/>
              <a:t>The Gantt chart for the schedule is: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tabLst>
                <a:tab pos="3649345" algn="ctr"/>
              </a:tabLst>
              <a:defRPr/>
            </a:pPr>
            <a:endParaRPr lang="en-US" altLang="en-US" dirty="0" smtClean="0"/>
          </a:p>
          <a:p>
            <a:pPr>
              <a:tabLst>
                <a:tab pos="3649345" algn="ctr"/>
              </a:tabLst>
              <a:defRPr/>
            </a:pPr>
            <a:endParaRPr lang="en-US" altLang="en-US" dirty="0" smtClean="0"/>
          </a:p>
          <a:p>
            <a:pPr marL="0" indent="0">
              <a:buFont typeface="Monotype Sorts" pitchFamily="-84" charset="2"/>
              <a:buNone/>
              <a:tabLst>
                <a:tab pos="3649345" algn="ctr"/>
              </a:tabLst>
              <a:defRPr/>
            </a:pPr>
            <a:endParaRPr lang="en-US" altLang="en-US" dirty="0" smtClean="0"/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 smtClean="0"/>
              <a:t>Waiting time for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 </a:t>
            </a:r>
            <a:r>
              <a:rPr lang="en-US" altLang="en-US" i="1" dirty="0" smtClean="0"/>
              <a:t>=</a:t>
            </a:r>
            <a:r>
              <a:rPr lang="en-US" altLang="en-US" dirty="0" smtClean="0"/>
              <a:t> 6</a:t>
            </a:r>
            <a:r>
              <a:rPr lang="en-US" altLang="en-US" i="1" dirty="0" smtClean="0"/>
              <a:t>;</a:t>
            </a:r>
            <a:r>
              <a:rPr lang="en-US" altLang="en-US" i="1" baseline="-25000" dirty="0" smtClean="0"/>
              <a:t>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dirty="0" smtClean="0"/>
              <a:t> = 0</a:t>
            </a:r>
            <a:r>
              <a:rPr lang="en-US" altLang="en-US" i="1" baseline="-25000" dirty="0" smtClean="0"/>
              <a:t>;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 </a:t>
            </a:r>
            <a:r>
              <a:rPr lang="en-US" altLang="en-US" i="1" dirty="0" smtClean="0"/>
              <a:t>= </a:t>
            </a:r>
            <a:r>
              <a:rPr lang="en-US" altLang="en-US" dirty="0" smtClean="0"/>
              <a:t>3</a:t>
            </a:r>
            <a:endParaRPr lang="en-US" altLang="en-US" i="1" dirty="0" smtClean="0"/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 smtClean="0"/>
              <a:t>Average waiting time:   (6 + 0 + 3)/3 = </a:t>
            </a:r>
            <a:r>
              <a:rPr lang="en-US" altLang="en-US" dirty="0" smtClean="0"/>
              <a:t>3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dirty="0"/>
              <a:t>Turn around time for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=30,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 </a:t>
            </a:r>
            <a:r>
              <a:rPr lang="en-US" altLang="en-US" dirty="0" smtClean="0"/>
              <a:t>=3,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 </a:t>
            </a:r>
            <a:r>
              <a:rPr lang="en-US" altLang="en-US" dirty="0" smtClean="0"/>
              <a:t>=6</a:t>
            </a:r>
            <a:endParaRPr lang="en-US" altLang="en-US" dirty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dirty="0"/>
              <a:t>Average turn around time = </a:t>
            </a:r>
            <a:r>
              <a:rPr lang="en-US" altLang="en-US" dirty="0" smtClean="0"/>
              <a:t>(30+3+6)/</a:t>
            </a:r>
            <a:r>
              <a:rPr lang="en-US" altLang="en-US" dirty="0"/>
              <a:t>3= </a:t>
            </a:r>
            <a:r>
              <a:rPr lang="en-US" altLang="en-US" dirty="0" smtClean="0"/>
              <a:t>13</a:t>
            </a:r>
            <a:endParaRPr lang="en-US" altLang="en-US" dirty="0"/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 smtClean="0"/>
              <a:t>Much </a:t>
            </a:r>
            <a:r>
              <a:rPr lang="en-US" altLang="en-US" dirty="0" smtClean="0"/>
              <a:t>better than previous case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b="1" dirty="0" smtClean="0">
                <a:solidFill>
                  <a:srgbClr val="3366FF"/>
                </a:solidFill>
              </a:rPr>
              <a:t>Convoy effect </a:t>
            </a:r>
            <a:r>
              <a:rPr lang="en-US" altLang="en-US" dirty="0" smtClean="0"/>
              <a:t>- short process behind long process</a:t>
            </a:r>
          </a:p>
          <a:p>
            <a:pPr lvl="1">
              <a:tabLst>
                <a:tab pos="3649345" algn="ctr"/>
              </a:tabLst>
              <a:defRPr/>
            </a:pPr>
            <a:r>
              <a:rPr lang="en-US" altLang="en-US" dirty="0" smtClean="0"/>
              <a:t>Consider one CPU-bound and many I/O-bound processes</a:t>
            </a:r>
          </a:p>
        </p:txBody>
      </p:sp>
      <p:pic>
        <p:nvPicPr>
          <p:cNvPr id="14340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2632075"/>
            <a:ext cx="712311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35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863" y="188913"/>
            <a:ext cx="7704137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Shortest-Job-First (SJF)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1233488"/>
            <a:ext cx="7143750" cy="4530725"/>
          </a:xfrm>
        </p:spPr>
        <p:txBody>
          <a:bodyPr/>
          <a:lstStyle/>
          <a:p>
            <a:r>
              <a:rPr lang="en-US" altLang="en-US" smtClean="0"/>
              <a:t>Associate with each process the length of its next CPU burst</a:t>
            </a:r>
          </a:p>
          <a:p>
            <a:pPr lvl="1"/>
            <a:r>
              <a:rPr lang="en-US" altLang="en-US" smtClean="0"/>
              <a:t> Use these lengths to schedule the process with the shortest time</a:t>
            </a:r>
          </a:p>
          <a:p>
            <a:r>
              <a:rPr lang="en-US" altLang="en-US" smtClean="0"/>
              <a:t>SJF is optimal – gives minimum average waiting time for a given set of processes</a:t>
            </a:r>
          </a:p>
          <a:p>
            <a:pPr lvl="1"/>
            <a:r>
              <a:rPr lang="en-US" altLang="en-US" smtClean="0"/>
              <a:t>The difficulty is knowing the length of the next CPU request</a:t>
            </a:r>
          </a:p>
          <a:p>
            <a:pPr lvl="1"/>
            <a:r>
              <a:rPr lang="en-US" altLang="en-US" smtClean="0"/>
              <a:t>Could ask the user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76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of SJF</a:t>
            </a:r>
          </a:p>
        </p:txBody>
      </p:sp>
      <p:sp>
        <p:nvSpPr>
          <p:cNvPr id="16387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      	                </a:t>
            </a:r>
            <a:r>
              <a:rPr lang="en-US" altLang="en-US" u="sng" dirty="0" err="1" smtClean="0"/>
              <a:t>Process</a:t>
            </a:r>
            <a:r>
              <a:rPr lang="en-US" altLang="en-US" u="sng" dirty="0" err="1" smtClean="0">
                <a:solidFill>
                  <a:schemeClr val="bg1"/>
                </a:solidFill>
              </a:rPr>
              <a:t>Arriva</a:t>
            </a:r>
            <a:r>
              <a:rPr lang="en-US" altLang="en-US" u="sng" dirty="0" smtClean="0">
                <a:solidFill>
                  <a:schemeClr val="bg1"/>
                </a:solidFill>
              </a:rPr>
              <a:t>	l Time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Burst Time</a:t>
            </a:r>
            <a:endParaRPr lang="en-US" altLang="en-US" dirty="0" smtClean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           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chemeClr val="bg1"/>
                </a:solidFill>
              </a:rPr>
              <a:t>0.0</a:t>
            </a:r>
            <a:r>
              <a:rPr lang="en-US" altLang="en-US" dirty="0" smtClean="0"/>
              <a:t>	6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          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 	</a:t>
            </a:r>
            <a:r>
              <a:rPr lang="en-US" altLang="en-US" dirty="0" smtClean="0">
                <a:solidFill>
                  <a:schemeClr val="bg1"/>
                </a:solidFill>
              </a:rPr>
              <a:t>2.0</a:t>
            </a:r>
            <a:r>
              <a:rPr lang="en-US" altLang="en-US" dirty="0" smtClean="0"/>
              <a:t>	8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          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chemeClr val="bg1"/>
                </a:solidFill>
              </a:rPr>
              <a:t>4.0</a:t>
            </a:r>
            <a:r>
              <a:rPr lang="en-US" altLang="en-US" dirty="0" smtClean="0"/>
              <a:t>	7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          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4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chemeClr val="bg1"/>
                </a:solidFill>
              </a:rPr>
              <a:t>5.0</a:t>
            </a:r>
            <a:r>
              <a:rPr lang="en-US" altLang="en-US" dirty="0" smtClean="0"/>
              <a:t>	3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SJF scheduling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Average waiting time = (3 + 16 + 9 + 0) / 4 = </a:t>
            </a:r>
            <a:r>
              <a:rPr lang="en-US" altLang="en-US" dirty="0" smtClean="0"/>
              <a:t>7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Average </a:t>
            </a:r>
            <a:r>
              <a:rPr lang="en-US" altLang="en-US" dirty="0" smtClean="0"/>
              <a:t>turn around </a:t>
            </a:r>
            <a:r>
              <a:rPr lang="en-US" altLang="en-US" dirty="0"/>
              <a:t>time = </a:t>
            </a:r>
            <a:r>
              <a:rPr lang="en-US" altLang="en-US" dirty="0" smtClean="0"/>
              <a:t>(9+ 24 +16 </a:t>
            </a:r>
            <a:r>
              <a:rPr lang="en-US" altLang="en-US" dirty="0"/>
              <a:t>+ </a:t>
            </a:r>
            <a:r>
              <a:rPr lang="en-US" altLang="en-US" dirty="0" smtClean="0"/>
              <a:t>3) </a:t>
            </a:r>
            <a:r>
              <a:rPr lang="en-US" altLang="en-US" dirty="0"/>
              <a:t>/ 4 = </a:t>
            </a:r>
            <a:r>
              <a:rPr lang="en-US" altLang="en-US" dirty="0" smtClean="0"/>
              <a:t>13</a:t>
            </a:r>
            <a:endParaRPr lang="en-US" altLang="en-US" i="1" baseline="-25000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i="1" baseline="-25000" dirty="0" smtClean="0"/>
          </a:p>
        </p:txBody>
      </p:sp>
      <p:pic>
        <p:nvPicPr>
          <p:cNvPr id="16388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4076700"/>
            <a:ext cx="67960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61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279525" y="153988"/>
            <a:ext cx="7772400" cy="611187"/>
          </a:xfrm>
        </p:spPr>
        <p:txBody>
          <a:bodyPr/>
          <a:lstStyle/>
          <a:p>
            <a:pPr eaLnBrk="1" hangingPunct="1"/>
            <a:r>
              <a:rPr lang="en-US" altLang="en-US" smtClean="0"/>
              <a:t>Determining Length of Next CPU Burst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233488"/>
            <a:ext cx="7435850" cy="4935537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Can only estimate the length – should be similar to the previous one</a:t>
            </a:r>
          </a:p>
          <a:p>
            <a:pPr lvl="1">
              <a:defRPr/>
            </a:pPr>
            <a:r>
              <a:rPr lang="en-US" altLang="en-US" dirty="0" smtClean="0"/>
              <a:t>Then pick process with shortest predicted next CPU burst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Can be done by using the length of previous CPU bursts, using </a:t>
            </a:r>
            <a:r>
              <a:rPr lang="en-US" altLang="en-US" b="1" u="sng" dirty="0" smtClean="0"/>
              <a:t>exponential averaging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dirty="0" smtClean="0"/>
          </a:p>
          <a:p>
            <a:pPr lvl="2"/>
            <a:r>
              <a:rPr lang="en-US" sz="1200" b="1" i="1" dirty="0" err="1" smtClean="0"/>
              <a:t>Ʈ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</a:t>
            </a:r>
            <a:r>
              <a:rPr lang="en-US" dirty="0"/>
              <a:t>stores the </a:t>
            </a:r>
            <a:r>
              <a:rPr lang="en-US" dirty="0" smtClean="0"/>
              <a:t>past history</a:t>
            </a: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Commonly, </a:t>
            </a:r>
            <a:r>
              <a:rPr lang="en-US" altLang="en-US" dirty="0" smtClean="0">
                <a:latin typeface="Lucida Grande" pitchFamily="-84" charset="0"/>
              </a:rPr>
              <a:t>α </a:t>
            </a:r>
            <a:r>
              <a:rPr lang="en-US" altLang="en-US" dirty="0" smtClean="0"/>
              <a:t>set to ½</a:t>
            </a:r>
          </a:p>
          <a:p>
            <a:pPr>
              <a:defRPr/>
            </a:pPr>
            <a:r>
              <a:rPr lang="en-US" altLang="en-US" dirty="0" smtClean="0"/>
              <a:t>Preemptive version called </a:t>
            </a:r>
            <a:r>
              <a:rPr lang="en-US" altLang="en-US" b="1" dirty="0" smtClean="0">
                <a:solidFill>
                  <a:srgbClr val="3366FF"/>
                </a:solidFill>
              </a:rPr>
              <a:t>shortest-remaining-time-first</a:t>
            </a:r>
          </a:p>
          <a:p>
            <a:pPr lvl="1">
              <a:buFont typeface="Monotype Sorts" pitchFamily="-84" charset="2"/>
              <a:buNone/>
              <a:defRPr/>
            </a:pPr>
            <a:endParaRPr lang="en-US" altLang="en-US" dirty="0" smtClean="0"/>
          </a:p>
          <a:p>
            <a:pPr lvl="1">
              <a:buFont typeface="Monotype Sorts" pitchFamily="-84" charset="2"/>
              <a:buNone/>
              <a:defRPr/>
            </a:pPr>
            <a:endParaRPr lang="en-US" altLang="en-US" dirty="0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979613" y="3103563"/>
          <a:ext cx="4427537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5" imgW="6400800" imgH="1778000" progId="Equation.3">
                  <p:embed/>
                </p:oleObj>
              </mc:Choice>
              <mc:Fallback>
                <p:oleObj name="Equation" r:id="rId5" imgW="6400800" imgH="177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103563"/>
                        <a:ext cx="4427537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228975" y="4068763"/>
          <a:ext cx="22225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7" imgW="2221536" imgH="317362" progId="Equation.3">
                  <p:embed/>
                </p:oleObj>
              </mc:Choice>
              <mc:Fallback>
                <p:oleObj name="Equation" r:id="rId7" imgW="2221536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4068763"/>
                        <a:ext cx="22225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31026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0913" y="-17463"/>
            <a:ext cx="8223250" cy="67786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Prediction of the Length of the Next CPU Burst</a:t>
            </a:r>
          </a:p>
        </p:txBody>
      </p:sp>
      <p:pic>
        <p:nvPicPr>
          <p:cNvPr id="17411" name="Picture 1" descr="6_03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282700"/>
            <a:ext cx="5387975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362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075" y="201613"/>
            <a:ext cx="7451725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Examples of Exponential Averaging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1233488"/>
            <a:ext cx="724535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>
                <a:sym typeface="Symbol" pitchFamily="18" charset="2"/>
              </a:rPr>
              <a:t> =0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>
                <a:sym typeface="Symbol" pitchFamily="18" charset="2"/>
              </a:rPr>
              <a:t>n+1</a:t>
            </a:r>
            <a:r>
              <a:rPr lang="en-US" altLang="en-US" smtClean="0">
                <a:sym typeface="Symbol" pitchFamily="18" charset="2"/>
              </a:rPr>
              <a:t> = </a:t>
            </a:r>
            <a:r>
              <a:rPr lang="en-US" altLang="en-US" baseline="-25000" smtClean="0">
                <a:sym typeface="Symbol" pitchFamily="18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sym typeface="Symbol" pitchFamily="18" charset="2"/>
              </a:rPr>
              <a:t>Recent history does not count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sym typeface="Symbol" pitchFamily="18" charset="2"/>
              </a:rPr>
              <a:t> =1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sym typeface="Symbol" pitchFamily="18" charset="2"/>
              </a:rPr>
              <a:t> </a:t>
            </a:r>
            <a:r>
              <a:rPr lang="en-US" altLang="en-US" baseline="-25000" smtClean="0">
                <a:sym typeface="Symbol" pitchFamily="18" charset="2"/>
              </a:rPr>
              <a:t>n+1</a:t>
            </a:r>
            <a:r>
              <a:rPr lang="en-US" altLang="en-US" smtClean="0">
                <a:sym typeface="Symbol" pitchFamily="18" charset="2"/>
              </a:rPr>
              <a:t> =  </a:t>
            </a:r>
            <a:r>
              <a:rPr lang="en-US" altLang="en-US" i="1" smtClean="0">
                <a:sym typeface="Symbol" pitchFamily="18" charset="2"/>
              </a:rPr>
              <a:t>t</a:t>
            </a:r>
            <a:r>
              <a:rPr lang="en-US" altLang="en-US" baseline="-25000" smtClean="0">
                <a:sym typeface="Symbol" pitchFamily="18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sym typeface="Symbol" pitchFamily="18" charset="2"/>
              </a:rPr>
              <a:t>Only the actual last CPU burst counts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sym typeface="Symbol" pitchFamily="18" charset="2"/>
              </a:rPr>
              <a:t>If we expand the formula, we get: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i="1" baseline="-25000" smtClean="0">
                <a:sym typeface="Symbol" pitchFamily="18" charset="2"/>
              </a:rPr>
              <a:t>n</a:t>
            </a:r>
            <a:r>
              <a:rPr lang="en-US" altLang="en-US" baseline="-25000" smtClean="0">
                <a:sym typeface="Symbol" pitchFamily="18" charset="2"/>
              </a:rPr>
              <a:t>+1</a:t>
            </a:r>
            <a:r>
              <a:rPr lang="en-US" altLang="en-US" smtClean="0">
                <a:sym typeface="Symbol" pitchFamily="18" charset="2"/>
              </a:rPr>
              <a:t> =  t</a:t>
            </a:r>
            <a:r>
              <a:rPr lang="en-US" altLang="en-US" i="1" baseline="-25000" smtClean="0">
                <a:sym typeface="Symbol" pitchFamily="18" charset="2"/>
              </a:rPr>
              <a:t>n</a:t>
            </a:r>
            <a:r>
              <a:rPr lang="en-US" altLang="en-US" smtClean="0">
                <a:sym typeface="Symbol" pitchFamily="18" charset="2"/>
              </a:rPr>
              <a:t>+(1</a:t>
            </a:r>
            <a:r>
              <a:rPr lang="en-US" altLang="en-US" i="1" smtClean="0">
                <a:sym typeface="Symbol" pitchFamily="18" charset="2"/>
              </a:rPr>
              <a:t> - </a:t>
            </a:r>
            <a:r>
              <a:rPr lang="en-US" altLang="en-US" smtClean="0">
                <a:sym typeface="Symbol" pitchFamily="18" charset="2"/>
              </a:rPr>
              <a:t></a:t>
            </a:r>
            <a:r>
              <a:rPr lang="en-US" altLang="en-US" i="1" smtClean="0">
                <a:sym typeface="Symbol" pitchFamily="18" charset="2"/>
              </a:rPr>
              <a:t>)</a:t>
            </a:r>
            <a:r>
              <a:rPr lang="en-US" altLang="en-US" smtClean="0">
                <a:sym typeface="Symbol" pitchFamily="18" charset="2"/>
              </a:rPr>
              <a:t> </a:t>
            </a:r>
            <a:r>
              <a:rPr lang="en-US" altLang="en-US" i="1" smtClean="0">
                <a:sym typeface="Symbol" pitchFamily="18" charset="2"/>
              </a:rPr>
              <a:t>t</a:t>
            </a:r>
            <a:r>
              <a:rPr lang="en-US" altLang="en-US" i="1" baseline="-25000" smtClean="0">
                <a:sym typeface="Symbol" pitchFamily="18" charset="2"/>
              </a:rPr>
              <a:t>n</a:t>
            </a:r>
            <a:r>
              <a:rPr lang="en-US" altLang="en-US" i="1" smtClean="0">
                <a:sym typeface="Symbol" pitchFamily="18" charset="2"/>
              </a:rPr>
              <a:t> </a:t>
            </a:r>
            <a:r>
              <a:rPr lang="en-US" altLang="en-US" baseline="-25000" smtClean="0">
                <a:sym typeface="Symbol" pitchFamily="18" charset="2"/>
              </a:rPr>
              <a:t>-1</a:t>
            </a:r>
            <a:r>
              <a:rPr lang="en-US" altLang="en-US" i="1" baseline="-25000" smtClean="0">
                <a:sym typeface="Symbol" pitchFamily="18" charset="2"/>
              </a:rPr>
              <a:t> </a:t>
            </a:r>
            <a:r>
              <a:rPr lang="en-US" altLang="en-US" smtClean="0">
                <a:sym typeface="Symbol" pitchFamily="18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en-US" smtClean="0">
                <a:sym typeface="Symbol" pitchFamily="18" charset="2"/>
              </a:rPr>
              <a:t>            </a:t>
            </a:r>
            <a:r>
              <a:rPr lang="en-US" altLang="en-US" i="1" smtClean="0">
                <a:sym typeface="Symbol" pitchFamily="18" charset="2"/>
              </a:rPr>
              <a:t>+(</a:t>
            </a:r>
            <a:r>
              <a:rPr lang="en-US" altLang="en-US" smtClean="0">
                <a:sym typeface="Symbol" pitchFamily="18" charset="2"/>
              </a:rPr>
              <a:t>1 -  </a:t>
            </a:r>
            <a:r>
              <a:rPr lang="en-US" altLang="en-US" i="1" smtClean="0">
                <a:sym typeface="Symbol" pitchFamily="18" charset="2"/>
              </a:rPr>
              <a:t>)</a:t>
            </a:r>
            <a:r>
              <a:rPr lang="en-US" altLang="en-US" i="1" baseline="30000" smtClean="0">
                <a:sym typeface="Symbol" pitchFamily="18" charset="2"/>
              </a:rPr>
              <a:t>j</a:t>
            </a:r>
            <a:r>
              <a:rPr lang="en-US" altLang="en-US" baseline="30000" smtClean="0">
                <a:sym typeface="Symbol" pitchFamily="18" charset="2"/>
              </a:rPr>
              <a:t> </a:t>
            </a:r>
            <a:r>
              <a:rPr lang="en-US" altLang="en-US" smtClean="0">
                <a:sym typeface="Symbol" pitchFamily="18" charset="2"/>
              </a:rPr>
              <a:t> </a:t>
            </a:r>
            <a:r>
              <a:rPr lang="en-US" altLang="en-US" i="1" smtClean="0">
                <a:sym typeface="Symbol" pitchFamily="18" charset="2"/>
              </a:rPr>
              <a:t>t</a:t>
            </a:r>
            <a:r>
              <a:rPr lang="en-US" altLang="en-US" i="1" baseline="-25000" smtClean="0">
                <a:sym typeface="Symbol" pitchFamily="18" charset="2"/>
              </a:rPr>
              <a:t>n</a:t>
            </a:r>
            <a:r>
              <a:rPr lang="en-US" altLang="en-US" smtClean="0">
                <a:sym typeface="Symbol" pitchFamily="18" charset="2"/>
              </a:rPr>
              <a:t> </a:t>
            </a:r>
            <a:r>
              <a:rPr lang="en-US" altLang="en-US" baseline="-25000" smtClean="0">
                <a:sym typeface="Symbol" pitchFamily="18" charset="2"/>
              </a:rPr>
              <a:t>-</a:t>
            </a:r>
            <a:r>
              <a:rPr lang="en-US" altLang="en-US" i="1" baseline="-25000" smtClean="0">
                <a:sym typeface="Symbol" pitchFamily="18" charset="2"/>
              </a:rPr>
              <a:t>j</a:t>
            </a:r>
            <a:r>
              <a:rPr lang="en-US" altLang="en-US" i="1" smtClean="0">
                <a:sym typeface="Symbol" pitchFamily="18" charset="2"/>
              </a:rPr>
              <a:t> </a:t>
            </a:r>
            <a:r>
              <a:rPr lang="en-US" altLang="en-US" smtClean="0">
                <a:sym typeface="Symbol" pitchFamily="18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en-US" smtClean="0">
                <a:sym typeface="Symbol" pitchFamily="18" charset="2"/>
              </a:rPr>
              <a:t>            </a:t>
            </a:r>
            <a:r>
              <a:rPr lang="en-US" altLang="en-US" i="1" smtClean="0">
                <a:sym typeface="Symbol" pitchFamily="18" charset="2"/>
              </a:rPr>
              <a:t>+(</a:t>
            </a:r>
            <a:r>
              <a:rPr lang="en-US" altLang="en-US" smtClean="0">
                <a:sym typeface="Symbol" pitchFamily="18" charset="2"/>
              </a:rPr>
              <a:t>1 -  </a:t>
            </a:r>
            <a:r>
              <a:rPr lang="en-US" altLang="en-US" i="1" smtClean="0">
                <a:sym typeface="Symbol" pitchFamily="18" charset="2"/>
              </a:rPr>
              <a:t>)</a:t>
            </a:r>
            <a:r>
              <a:rPr lang="en-US" altLang="en-US" i="1" baseline="30000" smtClean="0">
                <a:sym typeface="Symbol" pitchFamily="18" charset="2"/>
              </a:rPr>
              <a:t>n</a:t>
            </a:r>
            <a:r>
              <a:rPr lang="en-US" altLang="en-US" baseline="30000" smtClean="0">
                <a:sym typeface="Symbol" pitchFamily="18" charset="2"/>
              </a:rPr>
              <a:t> +1 </a:t>
            </a:r>
            <a:r>
              <a:rPr lang="en-US" altLang="en-US" smtClean="0">
                <a:sym typeface="Symbol" pitchFamily="18" charset="2"/>
              </a:rPr>
              <a:t></a:t>
            </a:r>
            <a:r>
              <a:rPr lang="en-US" altLang="en-US" baseline="-25000" smtClean="0">
                <a:sym typeface="Symbol" pitchFamily="18" charset="2"/>
              </a:rPr>
              <a:t>0</a:t>
            </a:r>
            <a:br>
              <a:rPr lang="en-US" altLang="en-US" baseline="-25000" smtClean="0">
                <a:sym typeface="Symbol" pitchFamily="18" charset="2"/>
              </a:rPr>
            </a:br>
            <a:endParaRPr lang="en-US" altLang="en-US" baseline="-2500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mtClean="0">
                <a:sym typeface="Symbol" pitchFamily="18" charset="2"/>
              </a:rPr>
              <a:t>Since both  and (1 - ) are less than or equal to 1, each successive term has less weight than its predecessor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mtClean="0">
              <a:sym typeface="Symbol" pitchFamily="18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719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2200" y="277813"/>
            <a:ext cx="7594600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Example of Shortest-remaining-time-first</a:t>
            </a:r>
          </a:p>
        </p:txBody>
      </p:sp>
      <p:sp>
        <p:nvSpPr>
          <p:cNvPr id="19459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073150" y="955675"/>
            <a:ext cx="7600950" cy="4530725"/>
          </a:xfrm>
        </p:spPr>
        <p:txBody>
          <a:bodyPr/>
          <a:lstStyle/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/>
              <a:t>Now we add the concepts of varying arrival times and preemption to the analysis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/>
              <a:t>		         </a:t>
            </a:r>
            <a:r>
              <a:rPr lang="en-US" altLang="en-US" u="sng" dirty="0" err="1" smtClean="0"/>
              <a:t>Process</a:t>
            </a:r>
            <a:r>
              <a:rPr lang="en-US" altLang="en-US" u="sng" dirty="0" err="1" smtClean="0">
                <a:solidFill>
                  <a:schemeClr val="bg1"/>
                </a:solidFill>
              </a:rPr>
              <a:t>A</a:t>
            </a:r>
            <a:r>
              <a:rPr lang="en-US" altLang="en-US" u="sng" dirty="0" smtClean="0">
                <a:solidFill>
                  <a:schemeClr val="bg1"/>
                </a:solidFill>
              </a:rPr>
              <a:t>	</a:t>
            </a:r>
            <a:r>
              <a:rPr lang="en-US" altLang="en-US" u="sng" dirty="0" err="1" smtClean="0">
                <a:solidFill>
                  <a:schemeClr val="bg1"/>
                </a:solidFill>
              </a:rPr>
              <a:t>arri</a:t>
            </a:r>
            <a:r>
              <a:rPr lang="en-US" altLang="en-US" u="sng" dirty="0" smtClean="0">
                <a:solidFill>
                  <a:schemeClr val="bg1"/>
                </a:solidFill>
              </a:rPr>
              <a:t> </a:t>
            </a:r>
            <a:r>
              <a:rPr lang="en-US" altLang="en-US" i="1" u="sng" dirty="0" smtClean="0"/>
              <a:t>Arrival </a:t>
            </a:r>
            <a:r>
              <a:rPr lang="en-US" altLang="en-US" u="sng" dirty="0" err="1" smtClean="0"/>
              <a:t>Time</a:t>
            </a:r>
            <a:r>
              <a:rPr lang="en-US" altLang="en-US" u="sng" dirty="0" err="1" smtClean="0">
                <a:solidFill>
                  <a:schemeClr val="bg1"/>
                </a:solidFill>
              </a:rPr>
              <a:t>T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Burst Time</a:t>
            </a:r>
            <a:endParaRPr lang="en-US" altLang="en-US" dirty="0" smtClean="0"/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000000"/>
                </a:solidFill>
              </a:rPr>
              <a:t>0</a:t>
            </a:r>
            <a:r>
              <a:rPr lang="en-US" altLang="en-US" dirty="0" smtClean="0"/>
              <a:t>	8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 	</a:t>
            </a:r>
            <a:r>
              <a:rPr lang="en-US" altLang="en-US" dirty="0" smtClean="0">
                <a:solidFill>
                  <a:srgbClr val="000000"/>
                </a:solidFill>
              </a:rPr>
              <a:t>1</a:t>
            </a:r>
            <a:r>
              <a:rPr lang="en-US" altLang="en-US" dirty="0" smtClean="0"/>
              <a:t>	4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000000"/>
                </a:solidFill>
              </a:rPr>
              <a:t>2</a:t>
            </a:r>
            <a:r>
              <a:rPr lang="en-US" altLang="en-US" dirty="0" smtClean="0"/>
              <a:t>	9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4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000000"/>
                </a:solidFill>
              </a:rPr>
              <a:t>3</a:t>
            </a:r>
            <a:r>
              <a:rPr lang="en-US" altLang="en-US" dirty="0" smtClean="0"/>
              <a:t>	5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i="1" dirty="0" smtClean="0"/>
              <a:t>Preemptive </a:t>
            </a:r>
            <a:r>
              <a:rPr lang="en-US" altLang="en-US" dirty="0" smtClean="0"/>
              <a:t>SJF Gantt Chart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 smtClean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 smtClean="0"/>
          </a:p>
          <a:p>
            <a:pPr marL="0" indent="0"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 smtClean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 smtClean="0"/>
              <a:t>Average waiting time = [(10-1)+(1-1)+(17-2)+5-3)]/4 = 26/4 = 6.5 </a:t>
            </a:r>
            <a:r>
              <a:rPr lang="en-US" altLang="en-US" dirty="0" err="1" smtClean="0"/>
              <a:t>msec</a:t>
            </a:r>
            <a:endParaRPr lang="en-US" altLang="en-US" dirty="0" smtClean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Average </a:t>
            </a:r>
            <a:r>
              <a:rPr lang="en-US" altLang="en-US" dirty="0" smtClean="0"/>
              <a:t>Turn around  </a:t>
            </a:r>
            <a:r>
              <a:rPr lang="en-US" altLang="en-US" dirty="0"/>
              <a:t>time = </a:t>
            </a:r>
            <a:r>
              <a:rPr lang="en-US" altLang="en-US" dirty="0" smtClean="0"/>
              <a:t>((17-0)+(5-1)+(26-2)+(10-3)) </a:t>
            </a:r>
            <a:r>
              <a:rPr lang="en-US" altLang="en-US" dirty="0"/>
              <a:t>/ 4 = </a:t>
            </a:r>
            <a:r>
              <a:rPr lang="en-US" altLang="en-US" dirty="0" smtClean="0"/>
              <a:t>13</a:t>
            </a:r>
            <a:endParaRPr lang="en-US" altLang="en-US" i="1" baseline="-25000" dirty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 smtClean="0"/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 smtClean="0"/>
          </a:p>
        </p:txBody>
      </p:sp>
      <p:pic>
        <p:nvPicPr>
          <p:cNvPr id="19460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4284663"/>
            <a:ext cx="653573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46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201613"/>
            <a:ext cx="7723187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Priority Scheduling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1233488"/>
            <a:ext cx="7423150" cy="4530725"/>
          </a:xfrm>
        </p:spPr>
        <p:txBody>
          <a:bodyPr/>
          <a:lstStyle/>
          <a:p>
            <a:r>
              <a:rPr lang="en-US" altLang="en-US" smtClean="0"/>
              <a:t>A priority number (integer) is associated with each process</a:t>
            </a:r>
          </a:p>
          <a:p>
            <a:endParaRPr lang="en-US" altLang="en-US" sz="800" smtClean="0"/>
          </a:p>
          <a:p>
            <a:r>
              <a:rPr lang="en-US" altLang="en-US" smtClean="0"/>
              <a:t>The CPU is allocated to the process with the highest priority (smallest integer </a:t>
            </a:r>
            <a:r>
              <a:rPr lang="en-US" altLang="en-US" smtClean="0">
                <a:sym typeface="Symbol" pitchFamily="18" charset="2"/>
              </a:rPr>
              <a:t> highest priority)</a:t>
            </a:r>
          </a:p>
          <a:p>
            <a:pPr lvl="1"/>
            <a:r>
              <a:rPr lang="en-US" altLang="en-US" smtClean="0"/>
              <a:t>Preemptive</a:t>
            </a:r>
          </a:p>
          <a:p>
            <a:pPr lvl="1"/>
            <a:r>
              <a:rPr lang="en-US" altLang="en-US" smtClean="0"/>
              <a:t>Nonpreemptive</a:t>
            </a:r>
          </a:p>
          <a:p>
            <a:pPr lvl="1"/>
            <a:endParaRPr lang="en-US" altLang="en-US" sz="800" smtClean="0"/>
          </a:p>
          <a:p>
            <a:r>
              <a:rPr lang="en-US" altLang="en-US" smtClean="0"/>
              <a:t>SJF is priority scheduling where priority is the inverse of predicted next CPU burst time</a:t>
            </a:r>
          </a:p>
          <a:p>
            <a:endParaRPr lang="en-US" altLang="en-US" sz="800" smtClean="0"/>
          </a:p>
          <a:p>
            <a:r>
              <a:rPr lang="en-US" altLang="en-US" smtClean="0"/>
              <a:t>Problem </a:t>
            </a:r>
            <a:r>
              <a:rPr lang="en-US" altLang="en-US" smtClean="0">
                <a:sym typeface="Symbol" pitchFamily="18" charset="2"/>
              </a:rPr>
              <a:t> </a:t>
            </a:r>
            <a:r>
              <a:rPr lang="en-US" altLang="en-US" b="1" smtClean="0">
                <a:solidFill>
                  <a:srgbClr val="3366FF"/>
                </a:solidFill>
                <a:sym typeface="Symbol" pitchFamily="18" charset="2"/>
              </a:rPr>
              <a:t>Starvation</a:t>
            </a:r>
            <a:r>
              <a:rPr lang="en-US" altLang="en-US" b="1" smtClean="0">
                <a:sym typeface="Symbol" pitchFamily="18" charset="2"/>
              </a:rPr>
              <a:t> </a:t>
            </a:r>
            <a:r>
              <a:rPr lang="en-US" altLang="en-US" smtClean="0">
                <a:sym typeface="Symbol" pitchFamily="18" charset="2"/>
              </a:rPr>
              <a:t>– low priority processes may never execute</a:t>
            </a:r>
          </a:p>
          <a:p>
            <a:endParaRPr lang="en-US" altLang="en-US" sz="800" smtClean="0">
              <a:sym typeface="Symbol" pitchFamily="18" charset="2"/>
            </a:endParaRPr>
          </a:p>
          <a:p>
            <a:r>
              <a:rPr lang="en-US" altLang="en-US" smtClean="0">
                <a:sym typeface="Symbol" pitchFamily="18" charset="2"/>
              </a:rPr>
              <a:t>Solution  </a:t>
            </a:r>
            <a:r>
              <a:rPr lang="en-US" altLang="en-US" b="1" smtClean="0">
                <a:solidFill>
                  <a:srgbClr val="3366FF"/>
                </a:solidFill>
                <a:sym typeface="Symbol" pitchFamily="18" charset="2"/>
              </a:rPr>
              <a:t>Aging</a:t>
            </a:r>
            <a:r>
              <a:rPr lang="en-US" altLang="en-US" b="1" smtClean="0">
                <a:sym typeface="Symbol" pitchFamily="18" charset="2"/>
              </a:rPr>
              <a:t> </a:t>
            </a:r>
            <a:r>
              <a:rPr lang="en-US" altLang="en-US" smtClean="0">
                <a:sym typeface="Symbol" pitchFamily="18" charset="2"/>
              </a:rPr>
              <a:t>– as time progresses increase the priority of the process</a:t>
            </a:r>
          </a:p>
          <a:p>
            <a:pPr>
              <a:buFont typeface="Monotype Sorts" pitchFamily="-84" charset="2"/>
              <a:buNone/>
            </a:pPr>
            <a:endParaRPr lang="en-US" altLang="en-US" b="1" smtClean="0">
              <a:solidFill>
                <a:srgbClr val="3366FF"/>
              </a:solidFill>
              <a:sym typeface="Symbol" pitchFamily="18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259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6525" y="201613"/>
            <a:ext cx="7280275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of Priority Scheduling</a:t>
            </a:r>
          </a:p>
        </p:txBody>
      </p:sp>
      <p:sp>
        <p:nvSpPr>
          <p:cNvPr id="21507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337550" cy="4887912"/>
          </a:xfrm>
          <a:noFill/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        </a:t>
            </a:r>
            <a:r>
              <a:rPr lang="en-US" altLang="en-US" u="sng" dirty="0" err="1" smtClean="0"/>
              <a:t>Process</a:t>
            </a:r>
            <a:r>
              <a:rPr lang="en-US" altLang="en-US" u="sng" dirty="0" err="1" smtClean="0">
                <a:solidFill>
                  <a:schemeClr val="bg1"/>
                </a:solidFill>
              </a:rPr>
              <a:t>A</a:t>
            </a:r>
            <a:r>
              <a:rPr lang="en-US" altLang="en-US" u="sng" dirty="0" smtClean="0">
                <a:solidFill>
                  <a:schemeClr val="bg1"/>
                </a:solidFill>
              </a:rPr>
              <a:t>	</a:t>
            </a:r>
            <a:r>
              <a:rPr lang="en-US" altLang="en-US" u="sng" dirty="0" err="1" smtClean="0">
                <a:solidFill>
                  <a:schemeClr val="bg1"/>
                </a:solidFill>
              </a:rPr>
              <a:t>arri</a:t>
            </a:r>
            <a:r>
              <a:rPr lang="en-US" altLang="en-US" u="sng" dirty="0" smtClean="0">
                <a:solidFill>
                  <a:schemeClr val="bg1"/>
                </a:solidFill>
              </a:rPr>
              <a:t> </a:t>
            </a:r>
            <a:r>
              <a:rPr lang="en-US" altLang="en-US" u="sng" dirty="0" smtClean="0"/>
              <a:t>Burst </a:t>
            </a:r>
            <a:r>
              <a:rPr lang="en-US" altLang="en-US" u="sng" dirty="0" err="1" smtClean="0"/>
              <a:t>Time</a:t>
            </a:r>
            <a:r>
              <a:rPr lang="en-US" altLang="en-US" u="sng" dirty="0" err="1" smtClean="0">
                <a:solidFill>
                  <a:schemeClr val="bg1"/>
                </a:solidFill>
              </a:rPr>
              <a:t>T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Priority</a:t>
            </a:r>
            <a:endParaRPr lang="en-US" altLang="en-US" dirty="0" smtClean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	1</a:t>
            </a:r>
            <a:r>
              <a:rPr lang="en-US" altLang="en-US" dirty="0" smtClean="0">
                <a:solidFill>
                  <a:srgbClr val="000000"/>
                </a:solidFill>
              </a:rPr>
              <a:t>0</a:t>
            </a:r>
            <a:r>
              <a:rPr lang="en-US" altLang="en-US" dirty="0" smtClean="0"/>
              <a:t>	3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 	</a:t>
            </a:r>
            <a:r>
              <a:rPr lang="en-US" altLang="en-US" dirty="0" smtClean="0">
                <a:solidFill>
                  <a:srgbClr val="000000"/>
                </a:solidFill>
              </a:rPr>
              <a:t>1</a:t>
            </a:r>
            <a:r>
              <a:rPr lang="en-US" altLang="en-US" dirty="0" smtClean="0"/>
              <a:t>	1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000000"/>
                </a:solidFill>
              </a:rPr>
              <a:t>2</a:t>
            </a:r>
            <a:r>
              <a:rPr lang="en-US" altLang="en-US" dirty="0" smtClean="0"/>
              <a:t>	4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4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000000"/>
                </a:solidFill>
              </a:rPr>
              <a:t>1</a:t>
            </a:r>
            <a:r>
              <a:rPr lang="en-US" altLang="en-US" dirty="0" smtClean="0"/>
              <a:t>	5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5	</a:t>
            </a:r>
            <a:r>
              <a:rPr lang="en-US" altLang="en-US" dirty="0" smtClean="0"/>
              <a:t>5	2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baseline="-25000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Priority scheduling Gantt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Average waiting time = </a:t>
            </a:r>
            <a:r>
              <a:rPr lang="en-US" altLang="en-US" dirty="0" smtClean="0"/>
              <a:t>(6+0+16+18+1)/5=8.2 </a:t>
            </a:r>
            <a:r>
              <a:rPr lang="en-US" altLang="en-US" dirty="0" err="1" smtClean="0"/>
              <a:t>msec</a:t>
            </a: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Average </a:t>
            </a:r>
            <a:r>
              <a:rPr lang="en-US" altLang="en-US" dirty="0" smtClean="0"/>
              <a:t>turn around </a:t>
            </a:r>
            <a:r>
              <a:rPr lang="en-US" altLang="en-US" dirty="0"/>
              <a:t>time = </a:t>
            </a:r>
            <a:r>
              <a:rPr lang="en-US" altLang="en-US" dirty="0" smtClean="0"/>
              <a:t>(16+1+18+19+6) </a:t>
            </a:r>
            <a:r>
              <a:rPr lang="en-US" altLang="en-US" dirty="0"/>
              <a:t>/ </a:t>
            </a:r>
            <a:r>
              <a:rPr lang="en-US" altLang="en-US" dirty="0" smtClean="0"/>
              <a:t>5 =12</a:t>
            </a:r>
            <a:endParaRPr lang="en-US" altLang="en-US" i="1" baseline="-25000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i="1" baseline="-25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63" y="4097516"/>
            <a:ext cx="7678737" cy="11602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92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76213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Chapter 6:  CPU Scheduling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195388"/>
            <a:ext cx="7335838" cy="3773487"/>
          </a:xfrm>
        </p:spPr>
        <p:txBody>
          <a:bodyPr/>
          <a:lstStyle/>
          <a:p>
            <a:r>
              <a:rPr lang="en-US" altLang="en-US" smtClean="0"/>
              <a:t>Basic Concepts</a:t>
            </a:r>
          </a:p>
          <a:p>
            <a:r>
              <a:rPr lang="en-US" altLang="en-US" smtClean="0"/>
              <a:t>Scheduling Criteria </a:t>
            </a:r>
          </a:p>
          <a:p>
            <a:r>
              <a:rPr lang="en-US" altLang="en-US" smtClean="0"/>
              <a:t>Scheduling Algorithms</a:t>
            </a:r>
          </a:p>
          <a:p>
            <a:r>
              <a:rPr lang="en-US" altLang="en-US" smtClean="0"/>
              <a:t>Thread Scheduling</a:t>
            </a:r>
          </a:p>
          <a:p>
            <a:r>
              <a:rPr lang="en-US" altLang="en-US" smtClean="0"/>
              <a:t>Multiple-Processor Scheduling</a:t>
            </a:r>
          </a:p>
          <a:p>
            <a:r>
              <a:rPr lang="en-US" altLang="en-US" smtClean="0"/>
              <a:t>Real-Time CPU Scheduling</a:t>
            </a:r>
          </a:p>
          <a:p>
            <a:r>
              <a:rPr lang="en-US" altLang="en-US" smtClean="0"/>
              <a:t>Operating Systems Examples</a:t>
            </a:r>
          </a:p>
          <a:p>
            <a:r>
              <a:rPr lang="en-US" altLang="en-US" smtClean="0"/>
              <a:t>Algorithm Evaluation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48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Round Robin (RR)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1231900"/>
            <a:ext cx="7150100" cy="4483100"/>
          </a:xfrm>
        </p:spPr>
        <p:txBody>
          <a:bodyPr/>
          <a:lstStyle/>
          <a:p>
            <a:r>
              <a:rPr lang="en-US" altLang="en-US" smtClean="0"/>
              <a:t>Each process gets a small unit of CPU time (</a:t>
            </a:r>
            <a:r>
              <a:rPr lang="en-US" altLang="en-US" b="1" smtClean="0">
                <a:solidFill>
                  <a:srgbClr val="3366FF"/>
                </a:solidFill>
              </a:rPr>
              <a:t>time</a:t>
            </a:r>
            <a:r>
              <a:rPr lang="en-US" altLang="en-US" b="1" smtClean="0"/>
              <a:t> </a:t>
            </a:r>
            <a:r>
              <a:rPr lang="en-US" altLang="en-US" b="1" smtClean="0">
                <a:solidFill>
                  <a:srgbClr val="3366FF"/>
                </a:solidFill>
              </a:rPr>
              <a:t>quantum</a:t>
            </a:r>
            <a:r>
              <a:rPr lang="en-US" altLang="en-US" b="1" smtClean="0"/>
              <a:t> </a:t>
            </a:r>
            <a:r>
              <a:rPr lang="en-US" altLang="en-US" i="1" smtClean="0"/>
              <a:t>q</a:t>
            </a:r>
            <a:r>
              <a:rPr lang="en-US" altLang="en-US" smtClean="0"/>
              <a:t>), usually 10-100 milliseconds.  After this time has elapsed, the process is preempted and added to the end of the ready queue.</a:t>
            </a:r>
          </a:p>
          <a:p>
            <a:r>
              <a:rPr lang="en-US" altLang="en-US" smtClean="0"/>
              <a:t>If there are </a:t>
            </a:r>
            <a:r>
              <a:rPr lang="en-US" altLang="en-US" i="1" smtClean="0"/>
              <a:t>n</a:t>
            </a:r>
            <a:r>
              <a:rPr lang="en-US" altLang="en-US" smtClean="0"/>
              <a:t> processes in the ready queue and the time quantum is </a:t>
            </a:r>
            <a:r>
              <a:rPr lang="en-US" altLang="en-US" i="1" smtClean="0"/>
              <a:t>q</a:t>
            </a:r>
            <a:r>
              <a:rPr lang="en-US" altLang="en-US" smtClean="0"/>
              <a:t>, then each process gets 1/</a:t>
            </a:r>
            <a:r>
              <a:rPr lang="en-US" altLang="en-US" i="1" smtClean="0"/>
              <a:t>n</a:t>
            </a:r>
            <a:r>
              <a:rPr lang="en-US" altLang="en-US" smtClean="0"/>
              <a:t> of the CPU time in chunks of at most </a:t>
            </a:r>
            <a:r>
              <a:rPr lang="en-US" altLang="en-US" i="1" smtClean="0"/>
              <a:t>q</a:t>
            </a:r>
            <a:r>
              <a:rPr lang="en-US" altLang="en-US" smtClean="0"/>
              <a:t> time units at once.  No process waits more than (</a:t>
            </a:r>
            <a:r>
              <a:rPr lang="en-US" altLang="en-US" i="1" smtClean="0"/>
              <a:t>n</a:t>
            </a:r>
            <a:r>
              <a:rPr lang="en-US" altLang="en-US" smtClean="0"/>
              <a:t>-1)</a:t>
            </a:r>
            <a:r>
              <a:rPr lang="en-US" altLang="en-US" i="1" smtClean="0"/>
              <a:t>q </a:t>
            </a:r>
            <a:r>
              <a:rPr lang="en-US" altLang="en-US" smtClean="0"/>
              <a:t>time units.</a:t>
            </a:r>
          </a:p>
          <a:p>
            <a:r>
              <a:rPr lang="en-US" altLang="en-US" smtClean="0"/>
              <a:t>Timer interrupts every quantum to schedule next process</a:t>
            </a:r>
          </a:p>
          <a:p>
            <a:r>
              <a:rPr lang="en-US" altLang="en-US" smtClean="0"/>
              <a:t>Performance</a:t>
            </a:r>
          </a:p>
          <a:p>
            <a:pPr lvl="1"/>
            <a:r>
              <a:rPr lang="en-US" altLang="en-US" i="1" smtClean="0"/>
              <a:t>q</a:t>
            </a:r>
            <a:r>
              <a:rPr lang="en-US" altLang="en-US" smtClean="0"/>
              <a:t> large </a:t>
            </a:r>
            <a:r>
              <a:rPr lang="en-US" altLang="en-US" smtClean="0">
                <a:sym typeface="Symbol" pitchFamily="18" charset="2"/>
              </a:rPr>
              <a:t> FIFO</a:t>
            </a:r>
          </a:p>
          <a:p>
            <a:pPr lvl="1"/>
            <a:r>
              <a:rPr lang="en-US" altLang="en-US" i="1" smtClean="0">
                <a:sym typeface="Symbol" pitchFamily="18" charset="2"/>
              </a:rPr>
              <a:t>q </a:t>
            </a:r>
            <a:r>
              <a:rPr lang="en-US" altLang="en-US" smtClean="0">
                <a:sym typeface="Symbol" pitchFamily="18" charset="2"/>
              </a:rPr>
              <a:t>small  </a:t>
            </a:r>
            <a:r>
              <a:rPr lang="en-US" altLang="en-US" i="1" smtClean="0">
                <a:sym typeface="Symbol" pitchFamily="18" charset="2"/>
              </a:rPr>
              <a:t>q </a:t>
            </a:r>
            <a:r>
              <a:rPr lang="en-US" altLang="en-US" smtClean="0">
                <a:sym typeface="Symbol" pitchFamily="18" charset="2"/>
              </a:rPr>
              <a:t>must be large with respect to context switch, otherwise overhead is too high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368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8900" y="139700"/>
            <a:ext cx="7750175" cy="6477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of RR with Time Quantum = 4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088" y="1193800"/>
            <a:ext cx="7351712" cy="44831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smtClean="0"/>
              <a:t>		</a:t>
            </a:r>
            <a:r>
              <a:rPr lang="en-US" altLang="en-US" u="sng" smtClean="0"/>
              <a:t>Process</a:t>
            </a:r>
            <a:r>
              <a:rPr lang="en-US" altLang="en-US" smtClean="0"/>
              <a:t>	</a:t>
            </a:r>
            <a:r>
              <a:rPr lang="en-US" altLang="en-US" u="sng" smtClean="0"/>
              <a:t>Burst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i="1" smtClean="0"/>
              <a:t>		P</a:t>
            </a:r>
            <a:r>
              <a:rPr lang="en-US" altLang="en-US" i="1" baseline="-25000" smtClean="0"/>
              <a:t>1	</a:t>
            </a:r>
            <a:r>
              <a:rPr lang="en-US" altLang="en-US" smtClean="0"/>
              <a:t>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smtClean="0"/>
              <a:t>		 </a:t>
            </a:r>
            <a:r>
              <a:rPr lang="en-US" altLang="en-US" i="1" smtClean="0"/>
              <a:t>P</a:t>
            </a:r>
            <a:r>
              <a:rPr lang="en-US" altLang="en-US" i="1" baseline="-25000" smtClean="0"/>
              <a:t>2	 </a:t>
            </a:r>
            <a:r>
              <a:rPr lang="en-US" altLang="en-US" smtClean="0"/>
              <a:t>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smtClean="0"/>
              <a:t>		 </a:t>
            </a:r>
            <a:r>
              <a:rPr lang="en-US" altLang="en-US" i="1" smtClean="0"/>
              <a:t>P</a:t>
            </a:r>
            <a:r>
              <a:rPr lang="en-US" altLang="en-US" i="1" baseline="-25000" smtClean="0"/>
              <a:t>3	</a:t>
            </a:r>
            <a:r>
              <a:rPr lang="en-US" altLang="en-US" smtClean="0"/>
              <a:t>3	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smtClean="0"/>
              <a:t>The Gantt chart is: 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smtClean="0"/>
              <a:t>Typically, higher average turnaround than SJF, but better </a:t>
            </a:r>
            <a:r>
              <a:rPr lang="en-US" altLang="en-US" b="1" i="1" smtClean="0"/>
              <a:t>response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smtClean="0"/>
              <a:t>q should be large compared to context switch time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smtClean="0"/>
              <a:t>q usually 10ms to 100ms, context switch &lt; 10 usec</a:t>
            </a:r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3227388"/>
            <a:ext cx="6770687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62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3625" y="182563"/>
            <a:ext cx="7829550" cy="5254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Time Quantum and Context Switch Time</a:t>
            </a:r>
          </a:p>
        </p:txBody>
      </p:sp>
      <p:pic>
        <p:nvPicPr>
          <p:cNvPr id="245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9388"/>
            <a:ext cx="6527800" cy="290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71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0263" y="266700"/>
            <a:ext cx="8535987" cy="457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Turnaround Time Varies With The Time Quantum</a:t>
            </a:r>
          </a:p>
        </p:txBody>
      </p:sp>
      <p:pic>
        <p:nvPicPr>
          <p:cNvPr id="256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1379538"/>
            <a:ext cx="5005387" cy="412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3"/>
          <p:cNvSpPr txBox="1">
            <a:spLocks noChangeArrowheads="1"/>
          </p:cNvSpPr>
          <p:nvPr/>
        </p:nvSpPr>
        <p:spPr bwMode="auto">
          <a:xfrm>
            <a:off x="5937250" y="3744913"/>
            <a:ext cx="23129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9" rIns="91417" bIns="45709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>
                <a:solidFill>
                  <a:srgbClr val="000000"/>
                </a:solidFill>
              </a:rPr>
              <a:t>80% of CPU bursts should be shorter than q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316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73138" y="153988"/>
            <a:ext cx="7713662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Multilevel Queue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1068388"/>
            <a:ext cx="7537450" cy="5221287"/>
          </a:xfrm>
        </p:spPr>
        <p:txBody>
          <a:bodyPr/>
          <a:lstStyle/>
          <a:p>
            <a:r>
              <a:rPr lang="en-US" altLang="en-US" smtClean="0"/>
              <a:t>Ready queue is partitioned into separate queues, eg: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foreground</a:t>
            </a:r>
            <a:r>
              <a:rPr lang="en-US" altLang="en-US" smtClean="0"/>
              <a:t> (interactive)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background</a:t>
            </a:r>
            <a:r>
              <a:rPr lang="en-US" altLang="en-US" smtClean="0"/>
              <a:t> (batch)</a:t>
            </a:r>
          </a:p>
          <a:p>
            <a:r>
              <a:rPr lang="en-US" altLang="en-US" smtClean="0"/>
              <a:t>Process permanently in a given queue</a:t>
            </a:r>
            <a:endParaRPr lang="en-US" altLang="en-US" sz="800" smtClean="0"/>
          </a:p>
          <a:p>
            <a:r>
              <a:rPr lang="en-US" altLang="en-US" smtClean="0"/>
              <a:t>Each queue has its own scheduling algorithm:</a:t>
            </a:r>
          </a:p>
          <a:p>
            <a:pPr lvl="1"/>
            <a:r>
              <a:rPr lang="en-US" altLang="en-US" smtClean="0"/>
              <a:t>foreground – RR</a:t>
            </a:r>
          </a:p>
          <a:p>
            <a:pPr lvl="1"/>
            <a:r>
              <a:rPr lang="en-US" altLang="en-US" smtClean="0"/>
              <a:t>background – FCFS</a:t>
            </a:r>
            <a:endParaRPr lang="en-US" altLang="en-US" sz="800" smtClean="0"/>
          </a:p>
          <a:p>
            <a:r>
              <a:rPr lang="en-US" altLang="en-US" smtClean="0"/>
              <a:t>Scheduling must be done between the queues:</a:t>
            </a:r>
          </a:p>
          <a:p>
            <a:pPr lvl="1"/>
            <a:r>
              <a:rPr lang="en-US" altLang="en-US" smtClean="0"/>
              <a:t>Fixed priority scheduling; (i.e., serve all from foreground then from background).  Possibility of starvation.</a:t>
            </a:r>
          </a:p>
          <a:p>
            <a:pPr lvl="1"/>
            <a:r>
              <a:rPr lang="en-US" altLang="en-US" smtClean="0"/>
              <a:t>Time slice – each queue gets a certain amount of CPU time which it can schedule amongst its processes; i.e., 80% to foreground in RR</a:t>
            </a:r>
          </a:p>
          <a:p>
            <a:pPr lvl="1"/>
            <a:r>
              <a:rPr lang="en-US" altLang="en-US" smtClean="0"/>
              <a:t>20% to background in FCFS </a:t>
            </a:r>
          </a:p>
        </p:txBody>
      </p:sp>
    </p:spTree>
    <p:extLst>
      <p:ext uri="{BB962C8B-B14F-4D97-AF65-F5344CB8AC3E}">
        <p14:creationId xmlns:p14="http://schemas.microsoft.com/office/powerpoint/2010/main" val="35691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0613" y="188913"/>
            <a:ext cx="7596187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Multilevel Queue Scheduling</a:t>
            </a:r>
          </a:p>
        </p:txBody>
      </p:sp>
      <p:pic>
        <p:nvPicPr>
          <p:cNvPr id="27651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466850"/>
            <a:ext cx="66865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239713"/>
            <a:ext cx="80264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Multilevel Feedback Queue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9488" y="1468438"/>
            <a:ext cx="7351712" cy="4483100"/>
          </a:xfrm>
        </p:spPr>
        <p:txBody>
          <a:bodyPr/>
          <a:lstStyle/>
          <a:p>
            <a:r>
              <a:rPr lang="en-US" altLang="en-US" dirty="0" smtClean="0"/>
              <a:t>A process can move between the various queues; aging can be implemented this way</a:t>
            </a:r>
          </a:p>
          <a:p>
            <a:r>
              <a:rPr lang="en-US" altLang="en-US" dirty="0" smtClean="0"/>
              <a:t>Multilevel-feedback-queue scheduler defined by the following parameters:</a:t>
            </a:r>
          </a:p>
          <a:p>
            <a:pPr lvl="1"/>
            <a:r>
              <a:rPr lang="en-US" altLang="en-US" dirty="0" smtClean="0"/>
              <a:t>number of queues</a:t>
            </a:r>
          </a:p>
          <a:p>
            <a:pPr lvl="1"/>
            <a:r>
              <a:rPr lang="en-US" altLang="en-US" dirty="0" smtClean="0"/>
              <a:t>scheduling algorithms for each queue</a:t>
            </a:r>
          </a:p>
          <a:p>
            <a:pPr lvl="1"/>
            <a:r>
              <a:rPr lang="en-US" altLang="en-US" dirty="0" smtClean="0"/>
              <a:t>method used to determine when to upgrade a process</a:t>
            </a:r>
          </a:p>
          <a:p>
            <a:pPr lvl="1"/>
            <a:r>
              <a:rPr lang="en-US" altLang="en-US" dirty="0" smtClean="0"/>
              <a:t>method used to determine when to demote a process</a:t>
            </a:r>
          </a:p>
          <a:p>
            <a:pPr lvl="1"/>
            <a:r>
              <a:rPr lang="en-US" altLang="en-US" dirty="0" smtClean="0"/>
              <a:t>method used to determine which queue a process will enter when that process needs service</a:t>
            </a:r>
          </a:p>
        </p:txBody>
      </p:sp>
    </p:spTree>
    <p:extLst>
      <p:ext uri="{BB962C8B-B14F-4D97-AF65-F5344CB8AC3E}">
        <p14:creationId xmlns:p14="http://schemas.microsoft.com/office/powerpoint/2010/main" val="376779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0800"/>
            <a:ext cx="7710488" cy="67945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of Multilevel Feedback Queue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4065588" cy="4530725"/>
          </a:xfrm>
        </p:spPr>
        <p:txBody>
          <a:bodyPr/>
          <a:lstStyle/>
          <a:p>
            <a:r>
              <a:rPr lang="en-US" altLang="en-US" smtClean="0"/>
              <a:t>Three queues: </a:t>
            </a:r>
          </a:p>
          <a:p>
            <a:pPr lvl="1"/>
            <a:r>
              <a:rPr lang="en-US" altLang="en-US" sz="1400" i="1" smtClean="0"/>
              <a:t>Q</a:t>
            </a:r>
            <a:r>
              <a:rPr lang="en-US" altLang="en-US" sz="1400" baseline="-25000" smtClean="0"/>
              <a:t>0</a:t>
            </a:r>
            <a:r>
              <a:rPr lang="en-US" altLang="en-US" sz="1400" smtClean="0"/>
              <a:t> – RR with time quantum 8 milliseconds</a:t>
            </a:r>
          </a:p>
          <a:p>
            <a:pPr lvl="1"/>
            <a:r>
              <a:rPr lang="en-US" altLang="en-US" sz="1400" i="1" smtClean="0"/>
              <a:t>Q</a:t>
            </a:r>
            <a:r>
              <a:rPr lang="en-US" altLang="en-US" sz="1400" baseline="-25000" smtClean="0"/>
              <a:t>1</a:t>
            </a:r>
            <a:r>
              <a:rPr lang="en-US" altLang="en-US" sz="1400" smtClean="0"/>
              <a:t> – RR time quantum 16 milliseconds</a:t>
            </a:r>
          </a:p>
          <a:p>
            <a:pPr lvl="1"/>
            <a:r>
              <a:rPr lang="en-US" altLang="en-US" sz="1400" i="1" smtClean="0"/>
              <a:t>Q</a:t>
            </a:r>
            <a:r>
              <a:rPr lang="en-US" altLang="en-US" sz="1400" baseline="-25000" smtClean="0"/>
              <a:t>2</a:t>
            </a:r>
            <a:r>
              <a:rPr lang="en-US" altLang="en-US" sz="1400" smtClean="0"/>
              <a:t> – FCFS</a:t>
            </a:r>
          </a:p>
          <a:p>
            <a:pPr lvl="1"/>
            <a:endParaRPr lang="en-US" altLang="en-US" sz="1400" smtClean="0"/>
          </a:p>
          <a:p>
            <a:r>
              <a:rPr lang="en-US" altLang="en-US" smtClean="0"/>
              <a:t>Scheduling</a:t>
            </a:r>
          </a:p>
          <a:p>
            <a:pPr lvl="1"/>
            <a:r>
              <a:rPr lang="en-US" altLang="en-US" sz="1400" smtClean="0"/>
              <a:t>A new job enters queue </a:t>
            </a:r>
            <a:r>
              <a:rPr lang="en-US" altLang="en-US" sz="1400" i="1" smtClean="0"/>
              <a:t>Q</a:t>
            </a:r>
            <a:r>
              <a:rPr lang="en-US" altLang="en-US" sz="1400" i="1" baseline="-25000" smtClean="0"/>
              <a:t>0</a:t>
            </a:r>
            <a:r>
              <a:rPr lang="en-US" altLang="en-US" sz="1400" i="1" smtClean="0"/>
              <a:t> </a:t>
            </a:r>
            <a:r>
              <a:rPr lang="en-US" altLang="en-US" sz="1400" smtClean="0"/>
              <a:t>which is served</a:t>
            </a:r>
            <a:r>
              <a:rPr lang="en-US" altLang="en-US" sz="1400" i="1" smtClean="0"/>
              <a:t> </a:t>
            </a:r>
            <a:r>
              <a:rPr lang="en-US" altLang="en-US" sz="1400" smtClean="0"/>
              <a:t>FCFS</a:t>
            </a:r>
          </a:p>
          <a:p>
            <a:pPr lvl="2"/>
            <a:r>
              <a:rPr lang="en-US" altLang="en-US" sz="1400" smtClean="0"/>
              <a:t>When it gains CPU, job receives 8 milliseconds</a:t>
            </a:r>
          </a:p>
          <a:p>
            <a:pPr lvl="2"/>
            <a:r>
              <a:rPr lang="en-US" altLang="en-US" sz="1400" smtClean="0"/>
              <a:t>If it does not finish in 8 milliseconds, job is moved to queue </a:t>
            </a:r>
            <a:r>
              <a:rPr lang="en-US" altLang="en-US" sz="1400" i="1" smtClean="0"/>
              <a:t>Q</a:t>
            </a:r>
            <a:r>
              <a:rPr lang="en-US" altLang="en-US" sz="1400" baseline="-25000" smtClean="0"/>
              <a:t>1</a:t>
            </a:r>
            <a:endParaRPr lang="en-US" altLang="en-US" sz="1400" smtClean="0"/>
          </a:p>
          <a:p>
            <a:pPr lvl="1"/>
            <a:r>
              <a:rPr lang="en-US" altLang="en-US" sz="1400" smtClean="0"/>
              <a:t>At </a:t>
            </a:r>
            <a:r>
              <a:rPr lang="en-US" altLang="en-US" sz="1400" i="1" smtClean="0"/>
              <a:t>Q</a:t>
            </a:r>
            <a:r>
              <a:rPr lang="en-US" altLang="en-US" sz="1400" baseline="-25000" smtClean="0"/>
              <a:t>1</a:t>
            </a:r>
            <a:r>
              <a:rPr lang="en-US" altLang="en-US" sz="1400" smtClean="0"/>
              <a:t> job is again served FCFS and receives 16 additional milliseconds</a:t>
            </a:r>
          </a:p>
          <a:p>
            <a:pPr lvl="2"/>
            <a:r>
              <a:rPr lang="en-US" altLang="en-US" sz="1400" smtClean="0"/>
              <a:t>If it still does not complete, it is preempted and moved to queue </a:t>
            </a:r>
            <a:r>
              <a:rPr lang="en-US" altLang="en-US" sz="1400" i="1" smtClean="0"/>
              <a:t>Q</a:t>
            </a:r>
            <a:r>
              <a:rPr lang="en-US" altLang="en-US" sz="1400" baseline="-25000" smtClean="0"/>
              <a:t>2</a:t>
            </a:r>
            <a:endParaRPr lang="en-US" altLang="en-US" sz="1400" smtClean="0"/>
          </a:p>
        </p:txBody>
      </p:sp>
      <p:pic>
        <p:nvPicPr>
          <p:cNvPr id="29700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159000"/>
            <a:ext cx="3862388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318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946150" y="1233488"/>
            <a:ext cx="7283450" cy="4530725"/>
          </a:xfrm>
        </p:spPr>
        <p:txBody>
          <a:bodyPr/>
          <a:lstStyle/>
          <a:p>
            <a:r>
              <a:rPr lang="en-US" altLang="en-US" smtClean="0"/>
              <a:t>To introduce CPU scheduling, which is the basis for multiprogrammed operating systems</a:t>
            </a:r>
          </a:p>
          <a:p>
            <a:r>
              <a:rPr lang="en-US" altLang="en-US" smtClean="0"/>
              <a:t>To describe various CPU-scheduling algorithms</a:t>
            </a:r>
          </a:p>
          <a:p>
            <a:r>
              <a:rPr lang="en-US" altLang="en-US" smtClean="0"/>
              <a:t>To discuss evaluation criteria for selecting a CPU-scheduling algorithm for a particular system</a:t>
            </a:r>
          </a:p>
          <a:p>
            <a:r>
              <a:rPr lang="en-US" altLang="en-US" smtClean="0"/>
              <a:t>To examine the scheduling algorithms of several operating systems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738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47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Basic Concepts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274763"/>
            <a:ext cx="3978275" cy="5057775"/>
          </a:xfrm>
        </p:spPr>
        <p:txBody>
          <a:bodyPr/>
          <a:lstStyle/>
          <a:p>
            <a:r>
              <a:rPr lang="en-US" altLang="en-US" smtClean="0"/>
              <a:t>Maximum CPU utilization obtained with multiprogramming</a:t>
            </a:r>
          </a:p>
          <a:p>
            <a:r>
              <a:rPr lang="en-US" altLang="en-US" smtClean="0"/>
              <a:t>CPU–I/O Burst Cycle – Process execution consists of a </a:t>
            </a:r>
            <a:r>
              <a:rPr lang="en-US" altLang="en-US" b="1" smtClean="0">
                <a:solidFill>
                  <a:srgbClr val="3366FF"/>
                </a:solidFill>
              </a:rPr>
              <a:t>cycle</a:t>
            </a:r>
            <a:r>
              <a:rPr lang="en-US" altLang="en-US" smtClean="0"/>
              <a:t> of CPU execution and I/O wait</a:t>
            </a:r>
          </a:p>
          <a:p>
            <a:r>
              <a:rPr lang="en-US" altLang="en-US" b="1" smtClean="0">
                <a:solidFill>
                  <a:srgbClr val="3366FF"/>
                </a:solidFill>
              </a:rPr>
              <a:t>CPU burst </a:t>
            </a:r>
            <a:r>
              <a:rPr lang="en-US" altLang="en-US" smtClean="0"/>
              <a:t>followed by </a:t>
            </a:r>
            <a:r>
              <a:rPr lang="en-US" altLang="en-US" b="1" smtClean="0">
                <a:solidFill>
                  <a:srgbClr val="3366FF"/>
                </a:solidFill>
              </a:rPr>
              <a:t>I/O burst</a:t>
            </a:r>
            <a:endParaRPr lang="en-US" altLang="en-US" smtClean="0"/>
          </a:p>
          <a:p>
            <a:r>
              <a:rPr lang="en-US" altLang="en-US" smtClean="0"/>
              <a:t>CPU burst distribution is of main concern</a:t>
            </a:r>
          </a:p>
          <a:p>
            <a:pPr>
              <a:buFont typeface="Monotype Sorts" pitchFamily="-84" charset="2"/>
              <a:buNone/>
            </a:pPr>
            <a:endParaRPr lang="en-US" altLang="en-US" smtClean="0"/>
          </a:p>
        </p:txBody>
      </p:sp>
      <p:pic>
        <p:nvPicPr>
          <p:cNvPr id="7172" name="Picture 1" descr="6_0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1143000"/>
            <a:ext cx="2360613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7946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76213"/>
            <a:ext cx="76200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Histogram of CPU-burst Times</a:t>
            </a:r>
          </a:p>
        </p:txBody>
      </p:sp>
      <p:pic>
        <p:nvPicPr>
          <p:cNvPr id="819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525588"/>
            <a:ext cx="5721350" cy="38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757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01613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CPU Scheduler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1169988"/>
            <a:ext cx="7067550" cy="4786312"/>
          </a:xfrm>
        </p:spPr>
        <p:txBody>
          <a:bodyPr/>
          <a:lstStyle/>
          <a:p>
            <a:pPr marL="342815" indent="-342815">
              <a:buFont typeface="Monotype Sorts" charset="2"/>
              <a:buChar char="n"/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Short-term scheduler </a:t>
            </a:r>
            <a:r>
              <a:rPr lang="en-US" dirty="0" smtClean="0">
                <a:ea typeface="ＭＳ Ｐゴシック" charset="-128"/>
              </a:rPr>
              <a:t>selects </a:t>
            </a:r>
            <a:r>
              <a:rPr lang="en-US" dirty="0">
                <a:ea typeface="ＭＳ Ｐゴシック" charset="-128"/>
              </a:rPr>
              <a:t>from among the processes in</a:t>
            </a:r>
            <a:r>
              <a:rPr lang="en-US" dirty="0" smtClean="0">
                <a:ea typeface="ＭＳ Ｐゴシック" charset="-128"/>
              </a:rPr>
              <a:t> ready queue, and </a:t>
            </a:r>
            <a:r>
              <a:rPr lang="en-US" dirty="0">
                <a:ea typeface="ＭＳ Ｐゴシック" charset="-128"/>
              </a:rPr>
              <a:t>allocates the CPU to one of </a:t>
            </a:r>
            <a:r>
              <a:rPr lang="en-US" dirty="0" smtClean="0">
                <a:ea typeface="ＭＳ Ｐゴシック" charset="-128"/>
              </a:rPr>
              <a:t>them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dirty="0" smtClean="0">
                <a:ea typeface="ＭＳ Ｐゴシック" charset="-128"/>
              </a:rPr>
              <a:t>Queue may be ordered in various ways</a:t>
            </a: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CPU scheduling decisions may take place when a process: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1.	</a:t>
            </a:r>
            <a:r>
              <a:rPr lang="en-US" dirty="0">
                <a:ea typeface="ＭＳ Ｐゴシック" charset="-128"/>
              </a:rPr>
              <a:t>Switches from running to waiting </a:t>
            </a:r>
            <a:r>
              <a:rPr lang="en-US" dirty="0" smtClean="0">
                <a:ea typeface="ＭＳ Ｐゴシック" charset="-128"/>
              </a:rPr>
              <a:t>state (I/O request)</a:t>
            </a:r>
            <a:endParaRPr lang="en-US" dirty="0">
              <a:ea typeface="ＭＳ Ｐゴシック" charset="-128"/>
            </a:endParaRP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2.</a:t>
            </a:r>
            <a:r>
              <a:rPr lang="en-US" dirty="0">
                <a:ea typeface="ＭＳ Ｐゴシック" charset="-128"/>
              </a:rPr>
              <a:t>	Switches from running to ready </a:t>
            </a:r>
            <a:r>
              <a:rPr lang="en-US" dirty="0" smtClean="0">
                <a:ea typeface="ＭＳ Ｐゴシック" charset="-128"/>
              </a:rPr>
              <a:t>state (interrupt occurs)</a:t>
            </a:r>
            <a:endParaRPr lang="en-US" dirty="0">
              <a:ea typeface="ＭＳ Ｐゴシック" charset="-128"/>
            </a:endParaRP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3.</a:t>
            </a:r>
            <a:r>
              <a:rPr lang="en-US" dirty="0">
                <a:ea typeface="ＭＳ Ｐゴシック" charset="-128"/>
              </a:rPr>
              <a:t>	Switches from waiting to </a:t>
            </a:r>
            <a:r>
              <a:rPr lang="en-US" dirty="0" smtClean="0">
                <a:ea typeface="ＭＳ Ｐゴシック" charset="-128"/>
              </a:rPr>
              <a:t>ready (I/O completion)</a:t>
            </a:r>
            <a:endParaRPr lang="en-US" dirty="0">
              <a:ea typeface="ＭＳ Ｐゴシック" charset="-128"/>
            </a:endParaRPr>
          </a:p>
          <a:p>
            <a:pPr marL="799900" lvl="1" indent="-342815">
              <a:buFont typeface="Monotype Sorts" charset="2"/>
              <a:buAutoNum type="arabicPeriod" startAt="4"/>
              <a:defRPr/>
            </a:pPr>
            <a:r>
              <a:rPr lang="en-US" dirty="0" smtClean="0">
                <a:ea typeface="ＭＳ Ｐゴシック" charset="-128"/>
              </a:rPr>
              <a:t>Terminates</a:t>
            </a: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Scheduling under 1 and 4 is </a:t>
            </a:r>
            <a:r>
              <a:rPr lang="en-US" b="1" dirty="0" err="1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nonpreemptive</a:t>
            </a:r>
            <a:endParaRPr lang="en-US" b="1" dirty="0">
              <a:solidFill>
                <a:srgbClr val="3366FF"/>
              </a:solidFill>
              <a:ea typeface="ＭＳ Ｐゴシック" charset="0"/>
              <a:cs typeface="ＭＳ Ｐゴシック" charset="0"/>
            </a:endParaRP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All other scheduling is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preemptive</a:t>
            </a:r>
          </a:p>
          <a:p>
            <a:pPr marL="742765" lvl="1" indent="-285680">
              <a:buFont typeface="Monotype Sorts" charset="2"/>
              <a:buChar char="l"/>
              <a:defRPr/>
            </a:pPr>
            <a:endParaRPr lang="en-US" dirty="0" smtClean="0">
              <a:ea typeface="ＭＳ Ｐゴシック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258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33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Dispatcher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775" y="1177925"/>
            <a:ext cx="6724650" cy="4483100"/>
          </a:xfrm>
        </p:spPr>
        <p:txBody>
          <a:bodyPr/>
          <a:lstStyle/>
          <a:p>
            <a:r>
              <a:rPr lang="en-US" altLang="en-US" smtClean="0"/>
              <a:t>Dispatcher module gives control of the CPU to the process selected by the short-term scheduler; this involves:</a:t>
            </a:r>
          </a:p>
          <a:p>
            <a:pPr lvl="1"/>
            <a:r>
              <a:rPr lang="en-US" altLang="en-US" smtClean="0"/>
              <a:t>switching context</a:t>
            </a:r>
          </a:p>
          <a:p>
            <a:pPr lvl="1"/>
            <a:r>
              <a:rPr lang="en-US" altLang="en-US" smtClean="0"/>
              <a:t>switching to user mode</a:t>
            </a:r>
          </a:p>
          <a:p>
            <a:pPr lvl="1"/>
            <a:r>
              <a:rPr lang="en-US" altLang="en-US" smtClean="0"/>
              <a:t>jumping to the proper location in the user program to restart that program</a:t>
            </a:r>
          </a:p>
          <a:p>
            <a:r>
              <a:rPr lang="en-US" altLang="en-US" b="1" smtClean="0">
                <a:solidFill>
                  <a:srgbClr val="3366FF"/>
                </a:solidFill>
              </a:rPr>
              <a:t>Dispatch latency </a:t>
            </a:r>
            <a:r>
              <a:rPr lang="en-US" altLang="en-US" smtClean="0"/>
              <a:t>– time it takes for the dispatcher to stop one process and start another running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205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Scheduling Criteria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1246188"/>
            <a:ext cx="7156450" cy="4959350"/>
          </a:xfrm>
        </p:spPr>
        <p:txBody>
          <a:bodyPr/>
          <a:lstStyle/>
          <a:p>
            <a:r>
              <a:rPr lang="en-US" altLang="en-US" b="1" smtClean="0"/>
              <a:t>CPU utilization </a:t>
            </a:r>
            <a:r>
              <a:rPr lang="en-US" altLang="en-US" smtClean="0"/>
              <a:t>– keep the CPU as busy as possible</a:t>
            </a:r>
          </a:p>
          <a:p>
            <a:r>
              <a:rPr lang="en-US" altLang="en-US" b="1" smtClean="0"/>
              <a:t>Throughput</a:t>
            </a:r>
            <a:r>
              <a:rPr lang="en-US" altLang="en-US" smtClean="0"/>
              <a:t> – # of processes that complete their execution per time unit</a:t>
            </a:r>
          </a:p>
          <a:p>
            <a:r>
              <a:rPr lang="en-US" altLang="en-US" b="1" smtClean="0"/>
              <a:t>Turnaround time </a:t>
            </a:r>
            <a:r>
              <a:rPr lang="en-US" altLang="en-US" smtClean="0"/>
              <a:t>– amount of time to execute a particular process</a:t>
            </a:r>
          </a:p>
          <a:p>
            <a:r>
              <a:rPr lang="en-US" altLang="en-US" b="1" smtClean="0"/>
              <a:t>Waiting time </a:t>
            </a:r>
            <a:r>
              <a:rPr lang="en-US" altLang="en-US" smtClean="0"/>
              <a:t>– amount of time a process has been waiting in the ready queue</a:t>
            </a:r>
          </a:p>
          <a:p>
            <a:r>
              <a:rPr lang="en-US" altLang="en-US" b="1" smtClean="0"/>
              <a:t>Response time </a:t>
            </a:r>
            <a:r>
              <a:rPr lang="en-US" altLang="en-US" smtClean="0"/>
              <a:t>– amount of time it takes from when a request was submitted until the first response is produced, not output  (for time-sharing environment)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564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54163" y="138113"/>
            <a:ext cx="7513637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Scheduling Algorithm Optimization Criteria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488" y="1174750"/>
            <a:ext cx="6115050" cy="4483100"/>
          </a:xfrm>
        </p:spPr>
        <p:txBody>
          <a:bodyPr/>
          <a:lstStyle/>
          <a:p>
            <a:r>
              <a:rPr lang="en-US" altLang="en-US" smtClean="0"/>
              <a:t>Max CPU utilization</a:t>
            </a:r>
          </a:p>
          <a:p>
            <a:r>
              <a:rPr lang="en-US" altLang="en-US" smtClean="0"/>
              <a:t>Max throughput</a:t>
            </a:r>
          </a:p>
          <a:p>
            <a:r>
              <a:rPr lang="en-US" altLang="en-US" smtClean="0"/>
              <a:t>Min turnaround time </a:t>
            </a:r>
          </a:p>
          <a:p>
            <a:r>
              <a:rPr lang="en-US" altLang="en-US" smtClean="0"/>
              <a:t>Min waiting time </a:t>
            </a:r>
          </a:p>
          <a:p>
            <a:r>
              <a:rPr lang="en-US" altLang="en-US" smtClean="0"/>
              <a:t>Min response time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32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3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1641</Words>
  <Application>Microsoft Office PowerPoint</Application>
  <PresentationFormat>On-screen Show (4:3)</PresentationFormat>
  <Paragraphs>238</Paragraphs>
  <Slides>27</Slides>
  <Notes>27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ＭＳ Ｐゴシック</vt:lpstr>
      <vt:lpstr>ＭＳ Ｐゴシック</vt:lpstr>
      <vt:lpstr>Arial</vt:lpstr>
      <vt:lpstr>Calibri</vt:lpstr>
      <vt:lpstr>Helvetica</vt:lpstr>
      <vt:lpstr>Lucida Grande</vt:lpstr>
      <vt:lpstr>Monotype Sorts</vt:lpstr>
      <vt:lpstr>Symbol</vt:lpstr>
      <vt:lpstr>Times New Roman</vt:lpstr>
      <vt:lpstr>Verdana</vt:lpstr>
      <vt:lpstr>Webdings</vt:lpstr>
      <vt:lpstr>os-8</vt:lpstr>
      <vt:lpstr>1_os-8</vt:lpstr>
      <vt:lpstr>2_os-8</vt:lpstr>
      <vt:lpstr>Equation</vt:lpstr>
      <vt:lpstr>Chapter 6:  CPU Scheduling</vt:lpstr>
      <vt:lpstr>Chapter 6:  CPU Scheduling</vt:lpstr>
      <vt:lpstr>Objectives</vt:lpstr>
      <vt:lpstr>Basic Concepts</vt:lpstr>
      <vt:lpstr>Histogram of CPU-burst Times</vt:lpstr>
      <vt:lpstr>CPU Scheduler</vt:lpstr>
      <vt:lpstr>Dispatcher</vt:lpstr>
      <vt:lpstr>Scheduling Criteria</vt:lpstr>
      <vt:lpstr>Scheduling Algorithm Optimization Criteria</vt:lpstr>
      <vt:lpstr>First- Come, First-Served (FCFS) Scheduling</vt:lpstr>
      <vt:lpstr>FCFS Scheduling (Cont.)</vt:lpstr>
      <vt:lpstr>Shortest-Job-First (SJF) Scheduling</vt:lpstr>
      <vt:lpstr>Example of SJF</vt:lpstr>
      <vt:lpstr>Determining Length of Next CPU Burst</vt:lpstr>
      <vt:lpstr>Prediction of the Length of the Next CPU Burst</vt:lpstr>
      <vt:lpstr>Examples of Exponential Averaging</vt:lpstr>
      <vt:lpstr>Example of Shortest-remaining-time-first</vt:lpstr>
      <vt:lpstr>Priority Scheduling</vt:lpstr>
      <vt:lpstr>Example of Priority Scheduling</vt:lpstr>
      <vt:lpstr>Round Robin (RR)</vt:lpstr>
      <vt:lpstr>Example of RR with Time Quantum = 4</vt:lpstr>
      <vt:lpstr>Time Quantum and Context Switch Time</vt:lpstr>
      <vt:lpstr>Turnaround Time Varies With The Time Quantum</vt:lpstr>
      <vt:lpstr>Multilevel Queue</vt:lpstr>
      <vt:lpstr>Multilevel Queue Scheduling</vt:lpstr>
      <vt:lpstr>Multilevel Feedback Queue</vt:lpstr>
      <vt:lpstr>Example of Multilevel Feedback 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6:  CPU Scheduling</dc:title>
  <dc:creator>malak</dc:creator>
  <cp:lastModifiedBy>ibrahim_desoky</cp:lastModifiedBy>
  <cp:revision>11</cp:revision>
  <dcterms:created xsi:type="dcterms:W3CDTF">2015-11-22T19:39:25Z</dcterms:created>
  <dcterms:modified xsi:type="dcterms:W3CDTF">2020-03-22T17:41:01Z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2481663C-42EB-4A5C-8AAD-C74A614F69E3</vt:lpwstr>
  </property>
  <property fmtid="{D5CDD505-2E9C-101B-9397-08002B2CF9AE}" pid="3" name="ArticulatePath">
    <vt:lpwstr>Lecture 7- Chapter 6- CPU Scheduling</vt:lpwstr>
  </property>
</Properties>
</file>