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9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DBD89-BCCA-424B-B56F-5B4658114D7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9687E-A05A-4698-A2E2-750BC6BE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7631E7-6471-4D92-BE49-1EBF5AB5D5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3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88315-C21C-4580-9719-9E3E5AA44B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1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920B9-CE6C-475A-9120-7989418F33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3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766062-0B58-46B5-8662-E7A5F8D98C5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Dynamic linking,</a:t>
            </a:r>
            <a:r>
              <a:rPr lang="en-US" altLang="en-US" dirty="0" smtClean="0">
                <a:latin typeface="Times New Roman" panose="02020603050405020304" pitchFamily="18" charset="0"/>
              </a:rPr>
              <a:t> in contrast, is similar to dynamic loading. Here, though, linking, is postponed until execution time.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This feature is usually used with system libraries, such as language subroutine libraries.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 Without this facility, each program on a system must include a copy of its language library (or at least the routines referenced by the program) in the executable image. This requirement wastes both disk space and main memory.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With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dynamic linking</a:t>
            </a:r>
            <a:r>
              <a:rPr lang="en-US" altLang="en-US" dirty="0" smtClean="0">
                <a:latin typeface="Times New Roman" panose="02020603050405020304" pitchFamily="18" charset="0"/>
              </a:rPr>
              <a:t>, a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stub </a:t>
            </a:r>
            <a:r>
              <a:rPr lang="en-US" altLang="en-US" dirty="0" smtClean="0">
                <a:latin typeface="Times New Roman" panose="02020603050405020304" pitchFamily="18" charset="0"/>
              </a:rPr>
              <a:t>is included in the image for each library routine reference. 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stub is a small piece of code that indicates how to locate the appropriate memory-resident library routine or how to load the library if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routine is not already present. 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When the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stub </a:t>
            </a:r>
            <a:r>
              <a:rPr lang="en-US" altLang="en-US" dirty="0" smtClean="0">
                <a:latin typeface="Times New Roman" panose="02020603050405020304" pitchFamily="18" charset="0"/>
              </a:rPr>
              <a:t>is executed, it checks to see whether the needed routine is already in memory. If it is not, the program loads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routine into memory. Either way, the stub replaces itself with the address of the routine and executes the routine. 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Thus, the next time that particular code segment is reached, the library routine is executed directly, incurring no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cost for dynamic linking. Under this scheme, all processes that use a language library execute only one copy of the library code.</a:t>
            </a:r>
          </a:p>
        </p:txBody>
      </p:sp>
    </p:spTree>
    <p:extLst>
      <p:ext uri="{BB962C8B-B14F-4D97-AF65-F5344CB8AC3E}">
        <p14:creationId xmlns:p14="http://schemas.microsoft.com/office/powerpoint/2010/main" val="299576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761BC8-A72C-49EC-B0E5-6BAA215584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9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A9C53-0750-47D0-882F-6C669172D7F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1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0A968E-19A2-48D5-9494-2E61E0FC2A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6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C0C220-71DE-48AB-BD52-AB542686250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9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B7479-30B6-444B-83CA-F72722C785C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71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FF382C-1152-4F07-ABC3-8F0C5A1BAD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8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D4652D-877C-4BD3-891A-0BD27DE3E5F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823B5A-6261-45D3-9EAE-7160CF30DD5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0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2C7430-E5FA-46A0-ACD1-4523621E9BA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30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CBF4E2-B72B-4D83-ABF8-47E64782E07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3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66BF7B-91F3-4B70-ABB9-EE9BAAFF348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14FD0-5FE6-447C-A9EB-A2EEFD0931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Most CPUs can decode instructions and perform simple operations on register contents at the rate of one or more operations per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clock tick. </a:t>
            </a:r>
          </a:p>
          <a:p>
            <a:r>
              <a:rPr lang="en-US" altLang="en-US" b="1" dirty="0" smtClean="0">
                <a:latin typeface="Times New Roman" panose="02020603050405020304" pitchFamily="18" charset="0"/>
              </a:rPr>
              <a:t>The same cannot be said of main memory, which is accessed via a transaction on the memory bus. Completing a memory access may take</a:t>
            </a:r>
          </a:p>
          <a:p>
            <a:r>
              <a:rPr lang="en-US" altLang="en-US" b="1" dirty="0" smtClean="0">
                <a:latin typeface="Times New Roman" panose="02020603050405020304" pitchFamily="18" charset="0"/>
              </a:rPr>
              <a:t>many cycles of the CPU clock. In such cases, the processor normally needs to stall, since it does not have the data required to complete the instruction that it</a:t>
            </a:r>
          </a:p>
          <a:p>
            <a:r>
              <a:rPr lang="en-US" altLang="en-US" b="1" dirty="0" smtClean="0">
                <a:latin typeface="Times New Roman" panose="02020603050405020304" pitchFamily="18" charset="0"/>
              </a:rPr>
              <a:t>is executing</a:t>
            </a:r>
            <a:r>
              <a:rPr lang="en-US" altLang="en-US" dirty="0" smtClean="0">
                <a:latin typeface="Times New Roman" panose="02020603050405020304" pitchFamily="18" charset="0"/>
              </a:rPr>
              <a:t>. This situation is intolerable because of the frequency of memory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accesses. The remedy is to add fast memory between the CPU and main memory,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typically on the CPU chip for fast access. Such a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cache </a:t>
            </a:r>
            <a:r>
              <a:rPr lang="en-US" altLang="en-US" dirty="0" smtClean="0">
                <a:latin typeface="Times New Roman" panose="02020603050405020304" pitchFamily="18" charset="0"/>
              </a:rPr>
              <a:t>was described in Section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1.8.3. To manage a cache built into the CPU, the hardware automatically speeds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up memory access without any operating-system control</a:t>
            </a:r>
          </a:p>
        </p:txBody>
      </p:sp>
    </p:spTree>
    <p:extLst>
      <p:ext uri="{BB962C8B-B14F-4D97-AF65-F5344CB8AC3E}">
        <p14:creationId xmlns:p14="http://schemas.microsoft.com/office/powerpoint/2010/main" val="204501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D224AA-8570-4080-BADB-E3513D89A0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Protection of memory space is accomplished by having the CPU hardware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compare every address generated in user mode with the registers. Any attempt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by a program executing in user mode to access operating-system memory or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other users’ memory results in a trap to the operating system, which treats the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attempt as a fatal error (Figure 8.2).</a:t>
            </a:r>
          </a:p>
        </p:txBody>
      </p:sp>
    </p:spTree>
    <p:extLst>
      <p:ext uri="{BB962C8B-B14F-4D97-AF65-F5344CB8AC3E}">
        <p14:creationId xmlns:p14="http://schemas.microsoft.com/office/powerpoint/2010/main" val="66491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Addresses may be represented in different ways during these steps. Addresses in the source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program are generally symbolic (such as the variable count). A compiler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typically </a:t>
            </a:r>
            <a:r>
              <a:rPr lang="en-US" altLang="en-US" b="1" smtClean="0">
                <a:latin typeface="Times New Roman" panose="02020603050405020304" pitchFamily="18" charset="0"/>
              </a:rPr>
              <a:t>binds </a:t>
            </a:r>
            <a:r>
              <a:rPr lang="en-US" altLang="en-US" smtClean="0">
                <a:latin typeface="Times New Roman" panose="02020603050405020304" pitchFamily="18" charset="0"/>
              </a:rPr>
              <a:t>these symbolic addresses to relocatable addresses (such as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“14 bytes from the beginning of this module”). The linkage editor or loader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in turn binds the relocatable addresses to absolute addresses (such as 74014).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Each binding is a mapping from one address space to another.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Classically, the binding of instructions and data to memory addresses can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be done at any step along the way: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16DC3-61C6-44A7-B34D-B04C6E2B2ED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98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92410-AF0C-458C-BFEA-D6024D8220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Compile time</a:t>
            </a:r>
            <a:r>
              <a:rPr lang="en-US" altLang="en-US" dirty="0" smtClean="0">
                <a:latin typeface="Times New Roman" panose="02020603050405020304" pitchFamily="18" charset="0"/>
              </a:rPr>
              <a:t>. If you know at compile time where the process will reside in memory, then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absolute code </a:t>
            </a:r>
            <a:r>
              <a:rPr lang="en-US" altLang="en-US" dirty="0" smtClean="0">
                <a:latin typeface="Times New Roman" panose="02020603050405020304" pitchFamily="18" charset="0"/>
              </a:rPr>
              <a:t>can be generated. For example, if you know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that a user process will reside starting at location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R, </a:t>
            </a:r>
            <a:r>
              <a:rPr lang="en-US" altLang="en-US" dirty="0" smtClean="0">
                <a:latin typeface="Times New Roman" panose="02020603050405020304" pitchFamily="18" charset="0"/>
              </a:rPr>
              <a:t>then the generated compiler code will start at that location and extend up from there. If, at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some later time, the starting location changes, then it will be necessary to recompile this code.</a:t>
            </a:r>
          </a:p>
          <a:p>
            <a:endParaRPr lang="en-US" altLang="en-US" b="1" dirty="0" smtClean="0">
              <a:latin typeface="Times New Roman" panose="02020603050405020304" pitchFamily="18" charset="0"/>
            </a:endParaRPr>
          </a:p>
          <a:p>
            <a:r>
              <a:rPr lang="en-US" altLang="en-US" b="1" dirty="0" smtClean="0">
                <a:latin typeface="Times New Roman" panose="02020603050405020304" pitchFamily="18" charset="0"/>
              </a:rPr>
              <a:t>Load time</a:t>
            </a:r>
            <a:r>
              <a:rPr lang="en-US" altLang="en-US" dirty="0" smtClean="0">
                <a:latin typeface="Times New Roman" panose="02020603050405020304" pitchFamily="18" charset="0"/>
              </a:rPr>
              <a:t>. If it is not known at compile time where the process will reside in memory, then the compiler must generate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relocatable code</a:t>
            </a:r>
            <a:r>
              <a:rPr lang="en-US" altLang="en-US" dirty="0" smtClean="0">
                <a:latin typeface="Times New Roman" panose="02020603050405020304" pitchFamily="18" charset="0"/>
              </a:rPr>
              <a:t>. In this case,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final binding is delayed until load time. If the starting address changes, we need only reload the user code to incorporate this changed value.</a:t>
            </a:r>
          </a:p>
          <a:p>
            <a:endParaRPr lang="en-US" altLang="en-US" b="1" dirty="0" smtClean="0">
              <a:latin typeface="Times New Roman" panose="02020603050405020304" pitchFamily="18" charset="0"/>
            </a:endParaRPr>
          </a:p>
          <a:p>
            <a:r>
              <a:rPr lang="en-US" altLang="en-US" b="1" dirty="0" smtClean="0">
                <a:latin typeface="Times New Roman" panose="02020603050405020304" pitchFamily="18" charset="0"/>
              </a:rPr>
              <a:t>Execution time</a:t>
            </a:r>
            <a:r>
              <a:rPr lang="en-US" altLang="en-US" dirty="0" smtClean="0">
                <a:latin typeface="Times New Roman" panose="02020603050405020304" pitchFamily="18" charset="0"/>
              </a:rPr>
              <a:t>. If the process can be moved during its execution from one memory segment to another, then binding must be delayed until run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time. Special hardware must be available for this scheme to work, as will be discussed in Section 8.1.3. Most general-purpose operating systems use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this method.</a:t>
            </a:r>
          </a:p>
        </p:txBody>
      </p:sp>
    </p:spTree>
    <p:extLst>
      <p:ext uri="{BB962C8B-B14F-4D97-AF65-F5344CB8AC3E}">
        <p14:creationId xmlns:p14="http://schemas.microsoft.com/office/powerpoint/2010/main" val="180785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AF68A0-210B-4182-99F9-5EC44085524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B7A1A6-C21A-4626-9F5D-431F977B849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2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985" y="6613526"/>
            <a:ext cx="265970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8623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70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23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150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4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F133-EDEE-41F6-9D3D-F0CD83A775C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37FF-7689-4CF8-8860-CA4853A0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593851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749456" y="6613526"/>
            <a:ext cx="44755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8.</a:t>
            </a:r>
            <a:fld id="{50B213E2-5510-400B-AD6D-7F49E45F11C4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7651" y="6621464"/>
            <a:ext cx="265970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8" y="5849938"/>
            <a:ext cx="171238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8:  Main Memory</a:t>
            </a:r>
          </a:p>
        </p:txBody>
      </p:sp>
    </p:spTree>
    <p:extLst>
      <p:ext uri="{BB962C8B-B14F-4D97-AF65-F5344CB8AC3E}">
        <p14:creationId xmlns:p14="http://schemas.microsoft.com/office/powerpoint/2010/main" val="11472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0363" y="198438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Logical vs. Physical Address Space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26" y="1236663"/>
            <a:ext cx="7127875" cy="4468812"/>
          </a:xfrm>
        </p:spPr>
        <p:txBody>
          <a:bodyPr/>
          <a:lstStyle/>
          <a:p>
            <a:r>
              <a:rPr lang="en-US" altLang="en-US" dirty="0" smtClean="0"/>
              <a:t>The concept of a logical address space that is bound to a separate </a:t>
            </a:r>
            <a:r>
              <a:rPr lang="en-US" altLang="en-US" b="1" dirty="0" smtClean="0">
                <a:solidFill>
                  <a:srgbClr val="3366FF"/>
                </a:solidFill>
              </a:rPr>
              <a:t>physical address space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is central to proper memory management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Logical address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generated by the CPU; also referred to as </a:t>
            </a:r>
            <a:r>
              <a:rPr lang="en-US" altLang="en-US" b="1" dirty="0" smtClean="0">
                <a:solidFill>
                  <a:srgbClr val="3366FF"/>
                </a:solidFill>
              </a:rPr>
              <a:t>virtual address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Physical address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address seen by the memory unit</a:t>
            </a:r>
          </a:p>
          <a:p>
            <a:r>
              <a:rPr lang="en-US" altLang="en-US" dirty="0" smtClean="0"/>
              <a:t>Logical and physical addresses are the same in </a:t>
            </a:r>
            <a:r>
              <a:rPr lang="en-US" altLang="en-US" dirty="0" smtClean="0">
                <a:solidFill>
                  <a:srgbClr val="FF0000"/>
                </a:solidFill>
              </a:rPr>
              <a:t>compile-time and load-time address-binding schemes; logical (virtual) and physical addresses differ in execution-time address-binding </a:t>
            </a:r>
            <a:r>
              <a:rPr lang="en-US" altLang="en-US" dirty="0" smtClean="0"/>
              <a:t>scheme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Logical address space </a:t>
            </a:r>
            <a:r>
              <a:rPr lang="en-US" altLang="en-US" dirty="0" smtClean="0"/>
              <a:t>is the set of all logical addresses generated by a program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Physical address space </a:t>
            </a:r>
            <a:r>
              <a:rPr lang="en-US" altLang="en-US" dirty="0" smtClean="0"/>
              <a:t>is the set of all physical addresses </a:t>
            </a:r>
            <a:r>
              <a:rPr lang="en-US" dirty="0"/>
              <a:t>corresponding to these logical addresses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8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03476" y="141288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Memory-Management Unit (</a:t>
            </a:r>
            <a:r>
              <a:rPr lang="en-US" altLang="en-US" sz="2800"/>
              <a:t>MMU</a:t>
            </a:r>
            <a:r>
              <a:rPr lang="en-US" altLang="en-US" smtClean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0" y="1063625"/>
            <a:ext cx="7080250" cy="4484688"/>
          </a:xfrm>
        </p:spPr>
        <p:txBody>
          <a:bodyPr/>
          <a:lstStyle/>
          <a:p>
            <a:r>
              <a:rPr lang="en-US" altLang="en-US" smtClean="0"/>
              <a:t>Hardware device  called the </a:t>
            </a:r>
            <a:r>
              <a:rPr lang="en-US" altLang="en-US" b="1" smtClean="0"/>
              <a:t>memory-management unit (MMU)</a:t>
            </a:r>
            <a:r>
              <a:rPr lang="en-US" altLang="en-US" smtClean="0"/>
              <a:t> that maps virtual address to physical address at </a:t>
            </a:r>
            <a:r>
              <a:rPr lang="en-US" altLang="en-US" b="1" smtClean="0">
                <a:solidFill>
                  <a:srgbClr val="FF0000"/>
                </a:solidFill>
              </a:rPr>
              <a:t>run time</a:t>
            </a:r>
            <a:endParaRPr lang="en-US" altLang="en-US" sz="800" b="1">
              <a:solidFill>
                <a:srgbClr val="FF0000"/>
              </a:solidFill>
            </a:endParaRPr>
          </a:p>
          <a:p>
            <a:r>
              <a:rPr lang="en-US" altLang="en-US" smtClean="0"/>
              <a:t>Many methods possible, covered in the rest of this chapter</a:t>
            </a:r>
          </a:p>
          <a:p>
            <a:endParaRPr lang="en-US" altLang="en-US" smtClean="0"/>
          </a:p>
          <a:p>
            <a:r>
              <a:rPr lang="en-US" altLang="en-US" smtClean="0"/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altLang="en-US" b="1" smtClean="0">
                <a:solidFill>
                  <a:srgbClr val="FF0000"/>
                </a:solidFill>
              </a:rPr>
              <a:t>Base register</a:t>
            </a:r>
            <a:r>
              <a:rPr lang="en-US" altLang="en-US" smtClean="0"/>
              <a:t> now called </a:t>
            </a:r>
            <a:r>
              <a:rPr lang="en-US" altLang="en-US" b="1" smtClean="0">
                <a:solidFill>
                  <a:srgbClr val="0000FF"/>
                </a:solidFill>
              </a:rPr>
              <a:t>relocation register</a:t>
            </a:r>
            <a:endParaRPr lang="en-US" altLang="en-US" smtClean="0"/>
          </a:p>
          <a:p>
            <a:pPr lvl="1"/>
            <a:endParaRPr lang="en-US" altLang="en-US" sz="800"/>
          </a:p>
          <a:p>
            <a:r>
              <a:rPr lang="en-US" altLang="en-US" smtClean="0"/>
              <a:t>The user program deals with </a:t>
            </a:r>
            <a:r>
              <a:rPr lang="en-US" altLang="en-US" i="1" smtClean="0"/>
              <a:t>logical</a:t>
            </a:r>
            <a:r>
              <a:rPr lang="en-US" altLang="en-US" smtClean="0"/>
              <a:t> addresses; it never sees the </a:t>
            </a:r>
            <a:r>
              <a:rPr lang="en-US" altLang="en-US" i="1" smtClean="0"/>
              <a:t>real</a:t>
            </a:r>
            <a:r>
              <a:rPr lang="en-US" altLang="en-US" smtClean="0"/>
              <a:t> physical addresses</a:t>
            </a:r>
          </a:p>
          <a:p>
            <a:pPr lvl="1"/>
            <a:r>
              <a:rPr lang="en-US" altLang="en-US" smtClean="0"/>
              <a:t>Execution-time binding occurs when reference is made to location in memory</a:t>
            </a:r>
          </a:p>
          <a:p>
            <a:pPr lvl="1"/>
            <a:r>
              <a:rPr lang="en-US" altLang="en-US" smtClean="0"/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9234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164" y="79375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sz="2400"/>
              <a:t>Dynamic relocation using a relocation register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1655764"/>
            <a:ext cx="37147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1099595" y="1063626"/>
            <a:ext cx="5312319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kumimoji="0" lang="en-US" altLang="en-US" b="1" u="sng" dirty="0">
                <a:solidFill>
                  <a:srgbClr val="FF0000"/>
                </a:solidFill>
                <a:latin typeface="Verdana" panose="020B0604030504040204" pitchFamily="34" charset="0"/>
              </a:rPr>
              <a:t>Dynamic Loading Process:</a:t>
            </a:r>
            <a:endParaRPr lang="en-US" altLang="en-US" b="1" u="sng" dirty="0">
              <a:solidFill>
                <a:srgbClr val="FF0000"/>
              </a:solidFill>
            </a:endParaRPr>
          </a:p>
          <a:p>
            <a:pPr lvl="1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>
                <a:solidFill>
                  <a:srgbClr val="000000"/>
                </a:solidFill>
              </a:rPr>
              <a:t>Routine is not loaded until it is called</a:t>
            </a:r>
          </a:p>
          <a:p>
            <a:pPr lvl="1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>
                <a:solidFill>
                  <a:srgbClr val="000000"/>
                </a:solidFill>
              </a:rPr>
              <a:t>Better memory-space utilization; unused routine is never loaded</a:t>
            </a:r>
          </a:p>
          <a:p>
            <a:pPr lvl="1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>
                <a:solidFill>
                  <a:srgbClr val="000000"/>
                </a:solidFill>
              </a:rPr>
              <a:t>All routines kept on disk in relocatable load format</a:t>
            </a:r>
          </a:p>
          <a:p>
            <a:pPr lvl="1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>
                <a:solidFill>
                  <a:srgbClr val="000000"/>
                </a:solidFill>
              </a:rPr>
              <a:t>Useful when large amounts of code are needed to handle infrequently occurring cases</a:t>
            </a:r>
          </a:p>
          <a:p>
            <a:pPr lvl="1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>
                <a:solidFill>
                  <a:srgbClr val="000000"/>
                </a:solidFill>
              </a:rPr>
              <a:t>No special support from the operating system is required</a:t>
            </a:r>
          </a:p>
          <a:p>
            <a:pPr lvl="2" eaLnBrk="0" fontAlgn="base" hangingPunct="0"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1400" dirty="0">
                <a:solidFill>
                  <a:srgbClr val="000000"/>
                </a:solidFill>
              </a:rPr>
              <a:t>Implemented through program design</a:t>
            </a:r>
          </a:p>
          <a:p>
            <a:pPr lvl="2" eaLnBrk="0" fontAlgn="base" hangingPunct="0"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1400" dirty="0">
                <a:solidFill>
                  <a:srgbClr val="000000"/>
                </a:solidFill>
              </a:rPr>
              <a:t>OS can help by providing libraries to implement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33555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Dynamic Linking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9038" y="977900"/>
            <a:ext cx="7116762" cy="4660900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Static linking </a:t>
            </a:r>
            <a:r>
              <a:rPr lang="en-US" altLang="en-US" smtClean="0"/>
              <a:t>– system libraries and program code combined by the loader into the binary program image</a:t>
            </a:r>
          </a:p>
          <a:p>
            <a:endParaRPr lang="en-US" altLang="en-US" smtClean="0"/>
          </a:p>
          <a:p>
            <a:r>
              <a:rPr lang="en-US" altLang="en-US" b="1" smtClean="0">
                <a:solidFill>
                  <a:srgbClr val="0070C0"/>
                </a:solidFill>
              </a:rPr>
              <a:t>Dynamic linking</a:t>
            </a:r>
            <a:r>
              <a:rPr lang="en-US" altLang="en-US" smtClean="0"/>
              <a:t> –linking postponed until execution time</a:t>
            </a:r>
            <a:endParaRPr lang="en-US" altLang="en-US" sz="800"/>
          </a:p>
          <a:p>
            <a:endParaRPr lang="en-US" altLang="en-US" smtClean="0"/>
          </a:p>
          <a:p>
            <a:r>
              <a:rPr lang="en-US" altLang="en-US" smtClean="0"/>
              <a:t>Small piece of code, </a:t>
            </a:r>
            <a:r>
              <a:rPr lang="en-US" altLang="en-US" b="1" smtClean="0">
                <a:solidFill>
                  <a:srgbClr val="3366FF"/>
                </a:solidFill>
              </a:rPr>
              <a:t>stub</a:t>
            </a:r>
            <a:r>
              <a:rPr lang="en-US" altLang="en-US" smtClean="0"/>
              <a:t>, used to locate the appropriate memory-resident library routine</a:t>
            </a:r>
            <a:endParaRPr lang="en-US" altLang="en-US" sz="800"/>
          </a:p>
          <a:p>
            <a:r>
              <a:rPr lang="en-US" altLang="en-US" smtClean="0"/>
              <a:t>Stub replaces itself with the address of the routine, and executes the routine</a:t>
            </a:r>
            <a:endParaRPr lang="en-US" altLang="en-US" sz="800"/>
          </a:p>
          <a:p>
            <a:r>
              <a:rPr lang="en-US" altLang="en-US" smtClean="0"/>
              <a:t>Operating system checks if routine is in processes</a:t>
            </a:r>
            <a:r>
              <a:rPr lang="ja-JP" altLang="en-US" smtClean="0"/>
              <a:t>’</a:t>
            </a:r>
            <a:r>
              <a:rPr lang="en-US" altLang="ja-JP" smtClean="0"/>
              <a:t> memory address</a:t>
            </a:r>
          </a:p>
          <a:p>
            <a:pPr lvl="1"/>
            <a:r>
              <a:rPr lang="en-US" altLang="en-US" smtClean="0"/>
              <a:t>If not in address space, add to address space</a:t>
            </a:r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21628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1190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Swapping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26" y="1122363"/>
            <a:ext cx="7051675" cy="506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A process can be </a:t>
            </a:r>
            <a:r>
              <a:rPr lang="en-US" altLang="en-US" b="1" smtClean="0">
                <a:solidFill>
                  <a:srgbClr val="3366FF"/>
                </a:solidFill>
              </a:rPr>
              <a:t>swapped</a:t>
            </a:r>
            <a:r>
              <a:rPr lang="en-US" altLang="en-US" smtClean="0"/>
              <a:t>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Total physical memory space of </a:t>
            </a:r>
            <a:r>
              <a:rPr lang="en-US" altLang="en-US" smtClean="0">
                <a:solidFill>
                  <a:srgbClr val="0070C0"/>
                </a:solidFill>
              </a:rPr>
              <a:t>processes</a:t>
            </a:r>
            <a:r>
              <a:rPr lang="en-US" altLang="en-US" smtClean="0"/>
              <a:t> can exceed physical memory</a:t>
            </a:r>
          </a:p>
          <a:p>
            <a:pPr>
              <a:lnSpc>
                <a:spcPct val="80000"/>
              </a:lnSpc>
            </a:pPr>
            <a:endParaRPr lang="en-US" altLang="en-US" b="1" smtClean="0">
              <a:solidFill>
                <a:srgbClr val="3366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Backing store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fast disk large enough to accommodate copies of all memory images for all users; must provide direct access to these memory images</a:t>
            </a:r>
          </a:p>
          <a:p>
            <a:pPr>
              <a:lnSpc>
                <a:spcPct val="80000"/>
              </a:lnSpc>
            </a:pPr>
            <a:endParaRPr lang="en-US" altLang="en-US" b="1" smtClean="0">
              <a:solidFill>
                <a:srgbClr val="3366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Roll out, roll in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swapping variant used for priority-based scheduling algorithms; lower-priority process is swapped out so higher-priority process can be loaded and executed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Major part of swap time is </a:t>
            </a:r>
            <a:r>
              <a:rPr lang="en-US" altLang="en-US" b="1" smtClean="0">
                <a:solidFill>
                  <a:srgbClr val="0070C0"/>
                </a:solidFill>
              </a:rPr>
              <a:t>transfer time</a:t>
            </a:r>
            <a:r>
              <a:rPr lang="en-US" altLang="en-US" smtClean="0"/>
              <a:t>; total transfer time is directly proportional to the amount of memory swapped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</a:pPr>
            <a:r>
              <a:rPr lang="en-US" altLang="en-US" smtClean="0"/>
              <a:t>System maintains a </a:t>
            </a:r>
            <a:r>
              <a:rPr lang="en-US" altLang="en-US" b="1" smtClean="0">
                <a:solidFill>
                  <a:srgbClr val="3366FF"/>
                </a:solidFill>
              </a:rPr>
              <a:t>ready queue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of ready-to-run processes which have memory images on disk</a:t>
            </a:r>
          </a:p>
        </p:txBody>
      </p:sp>
    </p:spTree>
    <p:extLst>
      <p:ext uri="{BB962C8B-B14F-4D97-AF65-F5344CB8AC3E}">
        <p14:creationId xmlns:p14="http://schemas.microsoft.com/office/powerpoint/2010/main" val="11941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Swapping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413" y="1058863"/>
            <a:ext cx="7169150" cy="5067300"/>
          </a:xfrm>
        </p:spPr>
        <p:txBody>
          <a:bodyPr/>
          <a:lstStyle/>
          <a:p>
            <a:r>
              <a:rPr lang="en-US" altLang="en-US" smtClean="0"/>
              <a:t>If next processes to be put on CPU is not in memory, need to swap out a process and swap in target process</a:t>
            </a:r>
          </a:p>
          <a:p>
            <a:r>
              <a:rPr lang="en-US" altLang="en-US" smtClean="0"/>
              <a:t>Context switch time can then be very high</a:t>
            </a:r>
          </a:p>
          <a:p>
            <a:r>
              <a:rPr lang="en-US" altLang="en-US" smtClean="0"/>
              <a:t>100MB process swapping to hard disk with transfer rate of 50MB/sec</a:t>
            </a:r>
          </a:p>
          <a:p>
            <a:pPr lvl="1"/>
            <a:r>
              <a:rPr lang="en-US" altLang="en-US" smtClean="0"/>
              <a:t>Swap out time of 2000 ms</a:t>
            </a:r>
          </a:p>
          <a:p>
            <a:pPr lvl="1"/>
            <a:r>
              <a:rPr lang="en-US" altLang="en-US" smtClean="0"/>
              <a:t>Plus swap in of same sized process</a:t>
            </a:r>
          </a:p>
          <a:p>
            <a:pPr lvl="1"/>
            <a:r>
              <a:rPr lang="en-US" altLang="en-US" smtClean="0"/>
              <a:t>Total context switch swapping component time of 4000ms (4 seconds)</a:t>
            </a:r>
          </a:p>
          <a:p>
            <a:r>
              <a:rPr lang="en-US" altLang="en-US" smtClean="0"/>
              <a:t>Can reduce if reduce size of memory swapped – by knowing how much memory really being used</a:t>
            </a:r>
          </a:p>
        </p:txBody>
      </p:sp>
    </p:spTree>
    <p:extLst>
      <p:ext uri="{BB962C8B-B14F-4D97-AF65-F5344CB8AC3E}">
        <p14:creationId xmlns:p14="http://schemas.microsoft.com/office/powerpoint/2010/main" val="15407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564" y="1825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Schematic View of Swapping</a:t>
            </a:r>
            <a:endParaRPr lang="en-US" altLang="en-US" sz="24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1400176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9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906714" y="166688"/>
            <a:ext cx="7635875" cy="576262"/>
          </a:xfrm>
        </p:spPr>
        <p:txBody>
          <a:bodyPr/>
          <a:lstStyle/>
          <a:p>
            <a:r>
              <a:rPr lang="en-US" altLang="en-US" sz="2800"/>
              <a:t>Context Switch Time and Swapping (Cont.)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330451" y="1160463"/>
            <a:ext cx="7343775" cy="5089866"/>
          </a:xfrm>
        </p:spPr>
        <p:txBody>
          <a:bodyPr/>
          <a:lstStyle/>
          <a:p>
            <a:r>
              <a:rPr lang="en-US" altLang="en-US" dirty="0" smtClean="0"/>
              <a:t>Other constraints as well on swapping</a:t>
            </a:r>
          </a:p>
          <a:p>
            <a:pPr lvl="1"/>
            <a:r>
              <a:rPr lang="en-US" altLang="en-US" dirty="0" smtClean="0"/>
              <a:t>Pending I/O – can’t swap out as I/O would occur to wrong process</a:t>
            </a:r>
          </a:p>
          <a:p>
            <a:pPr lvl="1"/>
            <a:r>
              <a:rPr lang="en-US" altLang="en-US" dirty="0" smtClean="0"/>
              <a:t>Or execute </a:t>
            </a:r>
            <a:r>
              <a:rPr lang="en-US" altLang="en-US" sz="1600" dirty="0"/>
              <a:t>I/O </a:t>
            </a:r>
            <a:r>
              <a:rPr lang="en-US" altLang="en-US" dirty="0" smtClean="0"/>
              <a:t>operations only into operating-system buffers.</a:t>
            </a:r>
          </a:p>
          <a:p>
            <a:pPr lvl="1"/>
            <a:r>
              <a:rPr lang="en-US" altLang="en-US" dirty="0" smtClean="0"/>
              <a:t>Transfers between operating-system buffers and process memory then occur only when the process is swapped in</a:t>
            </a:r>
            <a:r>
              <a:rPr lang="en-US" altLang="en-US" sz="1000" dirty="0"/>
              <a:t>. </a:t>
            </a:r>
            <a:r>
              <a:rPr lang="en-US" altLang="en-US" dirty="0" smtClean="0"/>
              <a:t>this is called </a:t>
            </a:r>
            <a:r>
              <a:rPr lang="en-US" altLang="en-US" b="1" dirty="0" smtClean="0">
                <a:solidFill>
                  <a:srgbClr val="0070C0"/>
                </a:solidFill>
              </a:rPr>
              <a:t>double buffering,</a:t>
            </a:r>
            <a:r>
              <a:rPr lang="en-US" altLang="en-US" dirty="0" smtClean="0"/>
              <a:t> and it adds overhead</a:t>
            </a:r>
          </a:p>
          <a:p>
            <a:r>
              <a:rPr lang="en-US" altLang="en-US" dirty="0" smtClean="0"/>
              <a:t>Standard swapping not used in modern operating systems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Modified versions of swapping are found on many systems (i.e., UNIX, Linux, and Windows)</a:t>
            </a:r>
          </a:p>
          <a:p>
            <a:pPr lvl="1"/>
            <a:r>
              <a:rPr lang="en-US" altLang="en-US" dirty="0" smtClean="0"/>
              <a:t>Swapping normally disabled</a:t>
            </a:r>
          </a:p>
          <a:p>
            <a:pPr lvl="1"/>
            <a:r>
              <a:rPr lang="en-US" dirty="0"/>
              <a:t>if the amount of </a:t>
            </a:r>
            <a:r>
              <a:rPr lang="en-US" dirty="0" smtClean="0"/>
              <a:t>free memory falls </a:t>
            </a:r>
            <a:r>
              <a:rPr lang="en-US" dirty="0"/>
              <a:t>below a threshold amount. Swapping is halted</a:t>
            </a:r>
          </a:p>
          <a:p>
            <a:pPr lvl="1"/>
            <a:r>
              <a:rPr lang="en-US" dirty="0" smtClean="0"/>
              <a:t>Memory</a:t>
            </a:r>
            <a:r>
              <a:rPr lang="en-US" sz="1000" dirty="0" smtClean="0"/>
              <a:t> </a:t>
            </a:r>
            <a:r>
              <a:rPr lang="en-US" altLang="en-US" dirty="0" smtClean="0"/>
              <a:t>Disabled again once memory demand reduced below threshold</a:t>
            </a:r>
          </a:p>
        </p:txBody>
      </p:sp>
    </p:spTree>
    <p:extLst>
      <p:ext uri="{BB962C8B-B14F-4D97-AF65-F5344CB8AC3E}">
        <p14:creationId xmlns:p14="http://schemas.microsoft.com/office/powerpoint/2010/main" val="26377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012950" y="166688"/>
            <a:ext cx="8229600" cy="576262"/>
          </a:xfrm>
        </p:spPr>
        <p:txBody>
          <a:bodyPr/>
          <a:lstStyle/>
          <a:p>
            <a:r>
              <a:rPr lang="en-US" altLang="en-US" smtClean="0"/>
              <a:t>Swapping on Mobile Systems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471739" y="1060450"/>
            <a:ext cx="7723187" cy="4935538"/>
          </a:xfrm>
        </p:spPr>
        <p:txBody>
          <a:bodyPr/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 to flash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  <a:p>
            <a:r>
              <a:rPr lang="en-US" altLang="en-US" dirty="0" smtClean="0"/>
              <a:t>Instead use other methods to free memory if low</a:t>
            </a:r>
          </a:p>
          <a:p>
            <a:pPr lvl="1"/>
            <a:r>
              <a:rPr lang="en-US" altLang="en-US" dirty="0" smtClean="0"/>
              <a:t>iOS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dirty="0" smtClean="0"/>
              <a:t>Android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restart</a:t>
            </a:r>
          </a:p>
        </p:txBody>
      </p:sp>
    </p:spTree>
    <p:extLst>
      <p:ext uri="{BB962C8B-B14F-4D97-AF65-F5344CB8AC3E}">
        <p14:creationId xmlns:p14="http://schemas.microsoft.com/office/powerpoint/2010/main" val="35607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90776" y="166688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49501" y="1077913"/>
            <a:ext cx="7262813" cy="4991100"/>
          </a:xfrm>
        </p:spPr>
        <p:txBody>
          <a:bodyPr/>
          <a:lstStyle/>
          <a:p>
            <a:r>
              <a:rPr lang="en-US" altLang="en-US" smtClean="0"/>
              <a:t>Main memory must support both OS and user processes</a:t>
            </a:r>
          </a:p>
          <a:p>
            <a:r>
              <a:rPr lang="en-US" altLang="en-US" smtClean="0"/>
              <a:t>Limited resource, must allocate efficiently</a:t>
            </a:r>
          </a:p>
          <a:p>
            <a:r>
              <a:rPr lang="en-US" altLang="en-US" smtClean="0"/>
              <a:t>Contiguous allocation is one early method</a:t>
            </a:r>
          </a:p>
          <a:p>
            <a:r>
              <a:rPr lang="en-US" altLang="en-US" smtClean="0"/>
              <a:t>Main memory usually into two </a:t>
            </a:r>
            <a:r>
              <a:rPr lang="en-US" altLang="en-US" b="1" smtClean="0">
                <a:solidFill>
                  <a:srgbClr val="0000FF"/>
                </a:solidFill>
              </a:rPr>
              <a:t>partitions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Resident operating system, usually held in low memory with interrupt vector</a:t>
            </a:r>
          </a:p>
          <a:p>
            <a:pPr lvl="1"/>
            <a:r>
              <a:rPr lang="en-US" altLang="en-US" smtClean="0"/>
              <a:t>User processes then held in high memory</a:t>
            </a:r>
          </a:p>
          <a:p>
            <a:pPr lvl="1"/>
            <a:r>
              <a:rPr lang="en-US" altLang="en-US" smtClean="0"/>
              <a:t>Each process contained in single contiguous section of memory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97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30476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8:  Memory 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0301" y="1174750"/>
            <a:ext cx="7351713" cy="4483100"/>
          </a:xfrm>
        </p:spPr>
        <p:txBody>
          <a:bodyPr/>
          <a:lstStyle/>
          <a:p>
            <a:r>
              <a:rPr lang="en-US" altLang="en-US" smtClean="0"/>
              <a:t>Background</a:t>
            </a:r>
          </a:p>
          <a:p>
            <a:r>
              <a:rPr lang="en-US" altLang="en-US" smtClean="0"/>
              <a:t>Swapping </a:t>
            </a:r>
          </a:p>
          <a:p>
            <a:r>
              <a:rPr lang="en-US" altLang="en-US" smtClean="0"/>
              <a:t>Contiguous Memory Allocation</a:t>
            </a:r>
          </a:p>
          <a:p>
            <a:r>
              <a:rPr lang="en-US" altLang="en-US" smtClean="0"/>
              <a:t>Segmentation</a:t>
            </a:r>
          </a:p>
          <a:p>
            <a:r>
              <a:rPr lang="en-US" altLang="en-US" smtClean="0"/>
              <a:t>Paging</a:t>
            </a:r>
          </a:p>
          <a:p>
            <a:r>
              <a:rPr lang="en-US" altLang="en-US" smtClean="0"/>
              <a:t>Structure of the Page Table</a:t>
            </a:r>
          </a:p>
          <a:p>
            <a:r>
              <a:rPr lang="en-US" altLang="en-US" smtClean="0"/>
              <a:t>Example: The Intel 32 and 64-bit Architectures</a:t>
            </a:r>
          </a:p>
          <a:p>
            <a:r>
              <a:rPr lang="en-US" altLang="en-US" smtClean="0"/>
              <a:t>Example: 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639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90776" y="166688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Contiguous Allocation (Cont.)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65339" y="1093788"/>
            <a:ext cx="7640637" cy="4991100"/>
          </a:xfrm>
        </p:spPr>
        <p:txBody>
          <a:bodyPr/>
          <a:lstStyle/>
          <a:p>
            <a:r>
              <a:rPr lang="en-US" altLang="en-US" b="1" u="sng" smtClean="0">
                <a:solidFill>
                  <a:srgbClr val="FF0000"/>
                </a:solidFill>
              </a:rPr>
              <a:t>MEMORY PROTECTION:</a:t>
            </a:r>
          </a:p>
          <a:p>
            <a:pPr lvl="1"/>
            <a:r>
              <a:rPr lang="en-US" altLang="en-US" smtClean="0">
                <a:solidFill>
                  <a:srgbClr val="0070C0"/>
                </a:solidFill>
              </a:rPr>
              <a:t>Relocation registers</a:t>
            </a:r>
            <a:r>
              <a:rPr lang="en-US" altLang="en-US" smtClean="0"/>
              <a:t> used to protect user processes from each other, and from changing operating-system code and data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Base register (relocation register) contains value of smallest physical address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Limit register contains range of logical addresses – each logical address must be less than the limit register 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MMU maps logical address </a:t>
            </a:r>
            <a:r>
              <a:rPr lang="en-US" altLang="en-US" i="1" smtClean="0"/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3924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7301" y="166688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Hardware Support for Relocation and Limit Registers</a:t>
            </a:r>
          </a:p>
        </p:txBody>
      </p:sp>
      <p:pic>
        <p:nvPicPr>
          <p:cNvPr id="4301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6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98488"/>
            <a:ext cx="7740650" cy="615950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Multiple-partition allocation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1401" y="1004888"/>
            <a:ext cx="7770813" cy="3262312"/>
          </a:xfrm>
        </p:spPr>
        <p:txBody>
          <a:bodyPr/>
          <a:lstStyle/>
          <a:p>
            <a:r>
              <a:rPr lang="en-US" altLang="en-US" smtClean="0"/>
              <a:t>Multiple-partition allocation</a:t>
            </a:r>
          </a:p>
          <a:p>
            <a:pPr lvl="1"/>
            <a:r>
              <a:rPr lang="en-US" altLang="en-US" sz="1600"/>
              <a:t>Degree of multiprogramming limited by number of partitions</a:t>
            </a:r>
          </a:p>
          <a:p>
            <a:pPr lvl="1"/>
            <a:r>
              <a:rPr lang="en-US" altLang="en-US" sz="1600" b="1">
                <a:solidFill>
                  <a:srgbClr val="0000FF"/>
                </a:solidFill>
              </a:rPr>
              <a:t>Variable-partition </a:t>
            </a:r>
            <a:r>
              <a:rPr lang="en-US" altLang="en-US" sz="1600"/>
              <a:t>sizes for efficiency (sized to a given process’ needs)</a:t>
            </a:r>
          </a:p>
          <a:p>
            <a:pPr lvl="1"/>
            <a:r>
              <a:rPr lang="en-US" altLang="en-US" sz="1600" b="1">
                <a:solidFill>
                  <a:srgbClr val="0000FF"/>
                </a:solidFill>
              </a:rPr>
              <a:t>Hole</a:t>
            </a:r>
            <a:r>
              <a:rPr lang="en-US" altLang="en-US" sz="1600"/>
              <a:t> – block of available memory; holes of various size are scattered throughout memory</a:t>
            </a:r>
          </a:p>
          <a:p>
            <a:pPr lvl="1"/>
            <a:r>
              <a:rPr lang="en-US" altLang="en-US" sz="1600"/>
              <a:t>When a process arrives, it is allocated memory from a hole large enough to accommodate it</a:t>
            </a:r>
          </a:p>
          <a:p>
            <a:pPr lvl="1"/>
            <a:r>
              <a:rPr lang="en-US" altLang="en-US" sz="1600"/>
              <a:t>Process exiting frees its partition, adjacent free partitions combined</a:t>
            </a:r>
          </a:p>
          <a:p>
            <a:pPr lvl="1"/>
            <a:r>
              <a:rPr lang="en-US" altLang="en-US" sz="1600"/>
              <a:t>Operating system maintains information about:</a:t>
            </a:r>
            <a:br>
              <a:rPr lang="en-US" altLang="en-US" sz="1600"/>
            </a:br>
            <a:r>
              <a:rPr lang="en-US" altLang="en-US" sz="1600"/>
              <a:t>a) allocated partitions    b) free partitions (hole)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9" y="4178301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9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4475" y="19843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Dynamic Storage-Allocation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3514" y="1709738"/>
            <a:ext cx="7062787" cy="3624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First-fit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first</a:t>
            </a:r>
            <a:r>
              <a:rPr lang="en-US" altLang="en-US" smtClean="0"/>
              <a:t> hole that is big enough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Best-fit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smallest</a:t>
            </a:r>
            <a:r>
              <a:rPr lang="en-US" altLang="en-US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Worst-fit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largest</a:t>
            </a:r>
            <a:r>
              <a:rPr lang="en-US" altLang="en-US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largest leftover hole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443163" y="1169989"/>
            <a:ext cx="610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>
                <a:solidFill>
                  <a:srgbClr val="000000"/>
                </a:solidFill>
              </a:rPr>
              <a:t>How to satisfy a request of size </a:t>
            </a:r>
            <a:r>
              <a:rPr kumimoji="0" lang="en-US" altLang="en-US" b="1" i="1">
                <a:solidFill>
                  <a:srgbClr val="000000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 from a list of free holes?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570163" y="4621213"/>
            <a:ext cx="7600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>
                <a:solidFill>
                  <a:srgbClr val="000000"/>
                </a:solidFill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31341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79664" y="152401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74914" y="1126000"/>
            <a:ext cx="7514038" cy="499903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External Fragmentation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total memory space exists to satisfy a request, but it is not contiguous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endParaRPr lang="en-US" altLang="en-US" b="1" dirty="0" smtClean="0">
              <a:solidFill>
                <a:srgbClr val="3366FF"/>
              </a:solidFill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Internal Fragmentation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allocated memory may be slightly larger than requested memory; this size difference is memory internal to a partition, but not being used</a:t>
            </a:r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r>
              <a:rPr lang="en-US" altLang="en-US" b="1" dirty="0" smtClean="0"/>
              <a:t>First fit statistical analysis reveals that given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blocks allocated, another 0.5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blocks lost to fragmentation</a:t>
            </a:r>
          </a:p>
          <a:p>
            <a:pPr lvl="1"/>
            <a:r>
              <a:rPr lang="en-US" altLang="en-US" dirty="0" smtClean="0"/>
              <a:t>1/3 may be unusable -&gt; </a:t>
            </a:r>
            <a:r>
              <a:rPr lang="en-US" altLang="en-US" b="1" dirty="0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35925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981200" y="136526"/>
            <a:ext cx="8229600" cy="576263"/>
          </a:xfrm>
        </p:spPr>
        <p:txBody>
          <a:bodyPr/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2425700" y="1154113"/>
            <a:ext cx="6959600" cy="5149850"/>
          </a:xfrm>
        </p:spPr>
        <p:txBody>
          <a:bodyPr/>
          <a:lstStyle/>
          <a:p>
            <a:r>
              <a:rPr lang="en-US" altLang="en-US" smtClean="0"/>
              <a:t>Reduce external fragmentation by </a:t>
            </a:r>
            <a:r>
              <a:rPr lang="en-US" altLang="en-US" b="1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smtClean="0"/>
              <a:t>Shuffle memory contents to place all free memory together in one large block</a:t>
            </a:r>
          </a:p>
          <a:p>
            <a:pPr lvl="1"/>
            <a:r>
              <a:rPr lang="en-US" altLang="en-US" smtClean="0"/>
              <a:t>Compaction is possible </a:t>
            </a:r>
            <a:r>
              <a:rPr lang="en-US" altLang="en-US" i="1" smtClean="0"/>
              <a:t>only</a:t>
            </a:r>
            <a:r>
              <a:rPr lang="en-US" altLang="en-US" smtClean="0"/>
              <a:t> if relocation is dynamic, and is done at execution time</a:t>
            </a:r>
          </a:p>
          <a:p>
            <a:pPr lvl="1"/>
            <a:r>
              <a:rPr lang="en-US" altLang="en-US" smtClean="0"/>
              <a:t>I/O problem</a:t>
            </a:r>
          </a:p>
          <a:p>
            <a:pPr lvl="2"/>
            <a:r>
              <a:rPr lang="en-US" altLang="en-US" smtClean="0"/>
              <a:t>Latch job in memory while it is involved in I/O</a:t>
            </a:r>
          </a:p>
          <a:p>
            <a:pPr lvl="2"/>
            <a:r>
              <a:rPr lang="en-US" altLang="en-US" smtClean="0"/>
              <a:t>Do I/O only into OS buffers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64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possible solution to the external-fragmentation problem is to permit the logical address space of the processes to be noncontiguous. </a:t>
            </a:r>
          </a:p>
          <a:p>
            <a:pPr>
              <a:defRPr/>
            </a:pPr>
            <a:r>
              <a:rPr lang="en-US" dirty="0" smtClean="0"/>
              <a:t>Allow </a:t>
            </a:r>
            <a:r>
              <a:rPr lang="en-US" dirty="0"/>
              <a:t>a process to be allocated physical memory wherever such memory is</a:t>
            </a:r>
          </a:p>
          <a:p>
            <a:pPr marL="0" indent="0">
              <a:buNone/>
              <a:defRPr/>
            </a:pPr>
            <a:r>
              <a:rPr lang="en-US" dirty="0" smtClean="0"/>
              <a:t>      available</a:t>
            </a:r>
            <a:r>
              <a:rPr lang="en-US" dirty="0"/>
              <a:t>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Two techniques achieve this solution:</a:t>
            </a:r>
          </a:p>
          <a:p>
            <a:pPr lvl="1">
              <a:defRPr/>
            </a:pPr>
            <a:r>
              <a:rPr lang="en-US" altLang="en-US" dirty="0" smtClean="0"/>
              <a:t>Segmentation</a:t>
            </a:r>
          </a:p>
          <a:p>
            <a:pPr lvl="1">
              <a:defRPr/>
            </a:pPr>
            <a:r>
              <a:rPr lang="en-US" altLang="en-US" dirty="0" smtClean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1072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five memory partitions of 100 KB, 500 KB, 200 KB, 300 KB, and 600 KB (in order), how would each of the </a:t>
            </a:r>
            <a:r>
              <a:rPr lang="en-US" sz="2400" b="1" dirty="0"/>
              <a:t>first-fit, best-fit, and worst-fit</a:t>
            </a:r>
            <a:r>
              <a:rPr lang="en-US" sz="2400" dirty="0"/>
              <a:t> algorithms place processes of 212 KB, 417 KB, 112 KB, and 426 KB (</a:t>
            </a:r>
            <a:r>
              <a:rPr lang="en-US" sz="2400" dirty="0" smtClean="0"/>
              <a:t>in order</a:t>
            </a:r>
            <a:r>
              <a:rPr lang="en-US" sz="2400" dirty="0"/>
              <a:t>)? Which algorithm makes the most efficient use of memory?</a:t>
            </a:r>
          </a:p>
        </p:txBody>
      </p:sp>
    </p:spTree>
    <p:extLst>
      <p:ext uri="{BB962C8B-B14F-4D97-AF65-F5344CB8AC3E}">
        <p14:creationId xmlns:p14="http://schemas.microsoft.com/office/powerpoint/2010/main" val="128309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First-fit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212K is put in 500K partition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417K is put in 600K partition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112K is put in 288K partition (new partition 288K = 500K - 212K)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426K must </a:t>
            </a:r>
            <a:r>
              <a:rPr lang="en-US" dirty="0" smtClean="0"/>
              <a:t>wait</a:t>
            </a:r>
          </a:p>
          <a:p>
            <a:r>
              <a:rPr lang="en-US" dirty="0"/>
              <a:t>Best-fit:</a:t>
            </a:r>
            <a:endParaRPr lang="en-US" sz="2000" dirty="0"/>
          </a:p>
          <a:p>
            <a:pPr lvl="1"/>
            <a:r>
              <a:rPr lang="en-US" dirty="0" smtClean="0"/>
              <a:t>212K </a:t>
            </a:r>
            <a:r>
              <a:rPr lang="en-US" dirty="0"/>
              <a:t>is put in 300K partition</a:t>
            </a:r>
            <a:endParaRPr lang="en-US" sz="2000" dirty="0"/>
          </a:p>
          <a:p>
            <a:pPr lvl="1"/>
            <a:r>
              <a:rPr lang="en-US" dirty="0" smtClean="0"/>
              <a:t>417K </a:t>
            </a:r>
            <a:r>
              <a:rPr lang="en-US" dirty="0"/>
              <a:t>is put in 500K partition</a:t>
            </a:r>
            <a:endParaRPr lang="en-US" sz="2000" dirty="0"/>
          </a:p>
          <a:p>
            <a:pPr lvl="1"/>
            <a:r>
              <a:rPr lang="en-US" dirty="0" smtClean="0"/>
              <a:t>112K </a:t>
            </a:r>
            <a:r>
              <a:rPr lang="en-US" dirty="0"/>
              <a:t>is put in 200K partition</a:t>
            </a:r>
            <a:endParaRPr lang="en-US" sz="2000" dirty="0"/>
          </a:p>
          <a:p>
            <a:pPr lvl="1"/>
            <a:r>
              <a:rPr lang="en-US" dirty="0" smtClean="0"/>
              <a:t>426K </a:t>
            </a:r>
            <a:r>
              <a:rPr lang="en-US" dirty="0"/>
              <a:t>is put in 600K partition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09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Worst-fit:</a:t>
            </a:r>
          </a:p>
          <a:p>
            <a:pPr lvl="1"/>
            <a:r>
              <a:rPr lang="en-US" dirty="0" smtClean="0"/>
              <a:t>212K </a:t>
            </a:r>
            <a:r>
              <a:rPr lang="en-US" dirty="0"/>
              <a:t>is put in 600K partition</a:t>
            </a:r>
          </a:p>
          <a:p>
            <a:pPr lvl="1"/>
            <a:r>
              <a:rPr lang="en-US" dirty="0" smtClean="0"/>
              <a:t>417K </a:t>
            </a:r>
            <a:r>
              <a:rPr lang="en-US" dirty="0"/>
              <a:t>is put in 500K partition</a:t>
            </a:r>
          </a:p>
          <a:p>
            <a:pPr lvl="1"/>
            <a:r>
              <a:rPr lang="en-US" dirty="0" smtClean="0"/>
              <a:t>112K </a:t>
            </a:r>
            <a:r>
              <a:rPr lang="en-US" dirty="0"/>
              <a:t>is put in 388K partition</a:t>
            </a:r>
          </a:p>
          <a:p>
            <a:pPr lvl="1"/>
            <a:r>
              <a:rPr lang="en-US" dirty="0" smtClean="0"/>
              <a:t>426K </a:t>
            </a:r>
            <a:r>
              <a:rPr lang="en-US" dirty="0"/>
              <a:t>must wait</a:t>
            </a:r>
          </a:p>
          <a:p>
            <a:r>
              <a:rPr lang="en-US" dirty="0"/>
              <a:t>In this example, Best-fit turns out to be the best.</a:t>
            </a:r>
          </a:p>
        </p:txBody>
      </p:sp>
    </p:spTree>
    <p:extLst>
      <p:ext uri="{BB962C8B-B14F-4D97-AF65-F5344CB8AC3E}">
        <p14:creationId xmlns:p14="http://schemas.microsoft.com/office/powerpoint/2010/main" val="12638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4588" y="1171575"/>
            <a:ext cx="6627812" cy="4440238"/>
          </a:xfrm>
        </p:spPr>
        <p:txBody>
          <a:bodyPr/>
          <a:lstStyle/>
          <a:p>
            <a:r>
              <a:rPr lang="en-US" altLang="en-US" smtClean="0"/>
              <a:t>To provide a detailed description of various ways of organizing memory hardware</a:t>
            </a:r>
          </a:p>
          <a:p>
            <a:r>
              <a:rPr lang="en-US" altLang="en-US" smtClean="0"/>
              <a:t>To discuss various memory-management techniques, including paging and segmentation</a:t>
            </a:r>
          </a:p>
          <a:p>
            <a:r>
              <a:rPr lang="en-US" altLang="en-US" smtClean="0"/>
              <a:t>To provide a detailed description of the Intel Pentium, which supports both pure segmentation and segmentation with paging</a:t>
            </a:r>
          </a:p>
        </p:txBody>
      </p:sp>
    </p:spTree>
    <p:extLst>
      <p:ext uri="{BB962C8B-B14F-4D97-AF65-F5344CB8AC3E}">
        <p14:creationId xmlns:p14="http://schemas.microsoft.com/office/powerpoint/2010/main" val="23114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84450" y="163513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Background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25236" y="1250950"/>
            <a:ext cx="7940964" cy="4864100"/>
          </a:xfrm>
        </p:spPr>
        <p:txBody>
          <a:bodyPr/>
          <a:lstStyle/>
          <a:p>
            <a:r>
              <a:rPr lang="en-US" altLang="en-US" dirty="0" smtClean="0"/>
              <a:t>Program must be brought (from disk)  into memory and placed within a process for it to be run</a:t>
            </a:r>
            <a:endParaRPr lang="en-US" altLang="en-US" sz="800" dirty="0"/>
          </a:p>
          <a:p>
            <a:endParaRPr lang="en-US" altLang="en-US" dirty="0" smtClean="0"/>
          </a:p>
          <a:p>
            <a:r>
              <a:rPr lang="en-US" altLang="en-US" dirty="0" smtClean="0"/>
              <a:t>Main memory and registers are only storage CPU can access directly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Memory unit only sees a stream of addresses + read requests, or address + data and write requests</a:t>
            </a:r>
            <a:endParaRPr lang="en-US" altLang="en-US" sz="800" dirty="0"/>
          </a:p>
          <a:p>
            <a:r>
              <a:rPr lang="en-US" altLang="en-US" dirty="0" smtClean="0"/>
              <a:t>Register access in one CPU clock (or less)</a:t>
            </a:r>
            <a:endParaRPr lang="en-US" altLang="en-US" sz="800" dirty="0"/>
          </a:p>
          <a:p>
            <a:endParaRPr lang="en-US" altLang="en-US" dirty="0" smtClean="0"/>
          </a:p>
          <a:p>
            <a:r>
              <a:rPr lang="en-US" altLang="en-US" dirty="0" smtClean="0"/>
              <a:t>Main memory can take many cycles, causing a </a:t>
            </a:r>
            <a:r>
              <a:rPr lang="en-US" altLang="en-US" b="1" dirty="0" smtClean="0">
                <a:solidFill>
                  <a:srgbClr val="3366FF"/>
                </a:solidFill>
              </a:rPr>
              <a:t>stall </a:t>
            </a:r>
            <a:r>
              <a:rPr lang="en-US" altLang="en-US" b="1" smtClean="0">
                <a:solidFill>
                  <a:srgbClr val="FF0000"/>
                </a:solidFill>
              </a:rPr>
              <a:t>(</a:t>
            </a:r>
            <a:r>
              <a:rPr lang="en-US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processor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does not have the data required to complete the instruction that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it </a:t>
            </a:r>
            <a:r>
              <a:rPr lang="en-US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is executing).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Cache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sits between main memory and CPU registers</a:t>
            </a:r>
            <a:endParaRPr lang="en-US" altLang="en-US" sz="800" dirty="0"/>
          </a:p>
          <a:p>
            <a:endParaRPr lang="en-US" altLang="en-US" dirty="0" smtClean="0"/>
          </a:p>
          <a:p>
            <a:r>
              <a:rPr lang="en-US" altLang="en-US" dirty="0" smtClean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35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238" y="112713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Base and Limit Registers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767" y="995363"/>
            <a:ext cx="8622858" cy="44831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Protection of memory space is accomplished by having the CPU </a:t>
            </a:r>
            <a:r>
              <a:rPr lang="en-US" altLang="en-US" dirty="0" smtClean="0">
                <a:latin typeface="Times New Roman" panose="02020603050405020304" pitchFamily="18" charset="0"/>
              </a:rPr>
              <a:t>hardware compare </a:t>
            </a:r>
            <a:r>
              <a:rPr lang="en-US" altLang="en-US" dirty="0">
                <a:latin typeface="Times New Roman" panose="02020603050405020304" pitchFamily="18" charset="0"/>
              </a:rPr>
              <a:t>every address generated in user mode with the registers. </a:t>
            </a:r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 smtClean="0"/>
              <a:t>pair of </a:t>
            </a:r>
            <a:r>
              <a:rPr lang="en-US" altLang="en-US" b="1" dirty="0" smtClean="0">
                <a:solidFill>
                  <a:srgbClr val="3366FF"/>
                </a:solidFill>
              </a:rPr>
              <a:t>base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and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limit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registers</a:t>
            </a:r>
            <a:r>
              <a:rPr lang="en-US" altLang="en-US" dirty="0" smtClean="0"/>
              <a:t> define the logical address space</a:t>
            </a:r>
          </a:p>
          <a:p>
            <a:r>
              <a:rPr lang="en-US" altLang="en-US" dirty="0" smtClean="0"/>
              <a:t>CPU must check every memory access generated in user mode to be sure it is between base and limit for that user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661273"/>
            <a:ext cx="32734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1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465388" y="153988"/>
            <a:ext cx="7745412" cy="576262"/>
          </a:xfrm>
        </p:spPr>
        <p:txBody>
          <a:bodyPr/>
          <a:lstStyle/>
          <a:p>
            <a:r>
              <a:rPr lang="en-US" altLang="en-US" smtClean="0"/>
              <a:t>Hardware Address Protection</a:t>
            </a:r>
          </a:p>
        </p:txBody>
      </p:sp>
      <p:pic>
        <p:nvPicPr>
          <p:cNvPr id="15363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3100388" y="1212851"/>
            <a:ext cx="6324600" cy="3482975"/>
          </a:xfrm>
        </p:spPr>
      </p:pic>
    </p:spTree>
    <p:extLst>
      <p:ext uri="{BB962C8B-B14F-4D97-AF65-F5344CB8AC3E}">
        <p14:creationId xmlns:p14="http://schemas.microsoft.com/office/powerpoint/2010/main" val="41782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576262"/>
          </a:xfrm>
        </p:spPr>
        <p:txBody>
          <a:bodyPr/>
          <a:lstStyle/>
          <a:p>
            <a:r>
              <a:rPr lang="en-US" altLang="en-US" smtClean="0"/>
              <a:t>Address Binding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66754" y="1144588"/>
            <a:ext cx="8124946" cy="4926012"/>
          </a:xfrm>
        </p:spPr>
        <p:txBody>
          <a:bodyPr/>
          <a:lstStyle/>
          <a:p>
            <a:r>
              <a:rPr kumimoji="0" lang="en-US" altLang="en-US" sz="1600" dirty="0"/>
              <a:t>Programs on disk, ready to be brought into memory to execute form an </a:t>
            </a:r>
            <a:r>
              <a:rPr kumimoji="0" lang="en-US" altLang="en-US" sz="1600" b="1" dirty="0">
                <a:solidFill>
                  <a:srgbClr val="0000FF"/>
                </a:solidFill>
              </a:rPr>
              <a:t>input queue</a:t>
            </a:r>
          </a:p>
          <a:p>
            <a:pPr lvl="1"/>
            <a:r>
              <a:rPr kumimoji="0" lang="en-US" altLang="en-US" sz="1600" dirty="0"/>
              <a:t>Without support, must be loaded into address 0000</a:t>
            </a:r>
          </a:p>
          <a:p>
            <a:r>
              <a:rPr kumimoji="0" lang="en-US" altLang="en-US" sz="1600" dirty="0"/>
              <a:t>Inconvenient to have first user process physical address always at 0000 </a:t>
            </a:r>
          </a:p>
          <a:p>
            <a:pPr marL="457200" lvl="1" indent="0">
              <a:buNone/>
            </a:pPr>
            <a:endParaRPr lang="en-US" altLang="en-US" sz="1600" dirty="0"/>
          </a:p>
          <a:p>
            <a:r>
              <a:rPr kumimoji="0" lang="en-US" altLang="en-US" sz="1600" b="1" dirty="0"/>
              <a:t>Further, addresses represented in different ways at different stages of a program</a:t>
            </a:r>
            <a:r>
              <a:rPr kumimoji="0" lang="ja-JP" altLang="en-US" sz="1600" b="1" dirty="0"/>
              <a:t>’</a:t>
            </a:r>
            <a:r>
              <a:rPr kumimoji="0" lang="en-US" altLang="ja-JP" sz="1600" b="1" dirty="0"/>
              <a:t>s life</a:t>
            </a:r>
          </a:p>
          <a:p>
            <a:pPr lvl="1"/>
            <a:r>
              <a:rPr kumimoji="0" lang="en-US" altLang="en-US" sz="1600" dirty="0"/>
              <a:t>Source code addresses usually symbolic</a:t>
            </a:r>
          </a:p>
          <a:p>
            <a:pPr lvl="1"/>
            <a:r>
              <a:rPr kumimoji="0" lang="en-US" altLang="en-US" sz="1600" dirty="0"/>
              <a:t>Compiled code addresses </a:t>
            </a:r>
            <a:r>
              <a:rPr kumimoji="0" lang="en-US" altLang="en-US" sz="1600" b="1" dirty="0">
                <a:solidFill>
                  <a:srgbClr val="0000FF"/>
                </a:solidFill>
              </a:rPr>
              <a:t>bind </a:t>
            </a:r>
            <a:r>
              <a:rPr kumimoji="0" lang="en-US" altLang="en-US" sz="1600" dirty="0"/>
              <a:t>to relocatable addresses</a:t>
            </a:r>
          </a:p>
          <a:p>
            <a:pPr lvl="2"/>
            <a:r>
              <a:rPr kumimoji="0" lang="en-US" altLang="en-US" sz="1600" dirty="0"/>
              <a:t>i.e. </a:t>
            </a:r>
            <a:r>
              <a:rPr kumimoji="0" lang="ja-JP" altLang="en-US" sz="1600" dirty="0"/>
              <a:t>“</a:t>
            </a:r>
            <a:r>
              <a:rPr kumimoji="0" lang="en-US" altLang="ja-JP" sz="1600" dirty="0"/>
              <a:t>14 bytes from beginning of this module</a:t>
            </a:r>
            <a:r>
              <a:rPr kumimoji="0" lang="ja-JP" altLang="en-US" sz="1600" dirty="0"/>
              <a:t>”</a:t>
            </a:r>
            <a:endParaRPr kumimoji="0" lang="en-US" altLang="ja-JP" sz="1600" dirty="0"/>
          </a:p>
          <a:p>
            <a:pPr lvl="1"/>
            <a:r>
              <a:rPr kumimoji="0" lang="en-US" altLang="en-US" sz="1600" dirty="0"/>
              <a:t>Linker or loader will bind relocatable addresses to absolute addresses</a:t>
            </a:r>
          </a:p>
          <a:p>
            <a:pPr lvl="2"/>
            <a:r>
              <a:rPr kumimoji="0" lang="en-US" altLang="en-US" sz="1600" dirty="0"/>
              <a:t>i.e. 74014</a:t>
            </a:r>
          </a:p>
          <a:p>
            <a:pPr lvl="1"/>
            <a:r>
              <a:rPr kumimoji="0" lang="en-US" altLang="en-US" sz="1600" dirty="0"/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altLang="en-US" dirty="0" smtClean="0"/>
          </a:p>
          <a:p>
            <a:pPr lvl="1"/>
            <a:endParaRPr kumimoji="0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7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950" y="290513"/>
            <a:ext cx="8134350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Binding of Instructions and Data to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809625"/>
            <a:ext cx="7131050" cy="41148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kumimoji="0" lang="en-US" altLang="en-US" dirty="0" smtClean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 smtClean="0"/>
              <a:t>Compile time</a:t>
            </a:r>
            <a:r>
              <a:rPr lang="en-US" altLang="en-US" dirty="0" smtClean="0"/>
              <a:t>:  If memory location known a priori, </a:t>
            </a:r>
            <a:r>
              <a:rPr lang="en-US" altLang="en-US" b="1" dirty="0" smtClean="0">
                <a:solidFill>
                  <a:srgbClr val="3366FF"/>
                </a:solidFill>
              </a:rPr>
              <a:t>absolute code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can be generated; must recompile code if starting location changes</a:t>
            </a:r>
          </a:p>
          <a:p>
            <a:pPr lvl="1"/>
            <a:r>
              <a:rPr lang="en-US" altLang="en-US" b="1" dirty="0" smtClean="0"/>
              <a:t>Load time</a:t>
            </a:r>
            <a:r>
              <a:rPr lang="en-US" altLang="en-US" dirty="0" smtClean="0"/>
              <a:t>:  Must generate </a:t>
            </a:r>
            <a:r>
              <a:rPr lang="en-US" altLang="en-US" b="1" dirty="0" smtClean="0">
                <a:solidFill>
                  <a:srgbClr val="3366FF"/>
                </a:solidFill>
              </a:rPr>
              <a:t>relocatable code</a:t>
            </a:r>
            <a:r>
              <a:rPr lang="en-US" altLang="en-US" dirty="0" smtClean="0"/>
              <a:t> if memory location is not known at compile time</a:t>
            </a:r>
            <a:endParaRPr lang="ar-EG" altLang="en-US" dirty="0" smtClean="0"/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</a:rPr>
              <a:t>If the starting address changes, we need only reload the user code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b="1" dirty="0" smtClean="0"/>
              <a:t>Execution time</a:t>
            </a:r>
            <a:r>
              <a:rPr lang="en-US" altLang="en-US" dirty="0" smtClean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 smtClean="0"/>
              <a:t>Need hardware support for address maps (e.g., base and limit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16990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00" y="100013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Multistep Processing of a User Program </a:t>
            </a:r>
          </a:p>
        </p:txBody>
      </p:sp>
      <p:pic>
        <p:nvPicPr>
          <p:cNvPr id="20483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9" y="1231901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2606</Words>
  <Application>Microsoft Office PowerPoint</Application>
  <PresentationFormat>Widescreen</PresentationFormat>
  <Paragraphs>270</Paragraphs>
  <Slides>29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MS PGothic</vt:lpstr>
      <vt:lpstr>MS PGothic</vt:lpstr>
      <vt:lpstr>Arial</vt:lpstr>
      <vt:lpstr>Calibri</vt:lpstr>
      <vt:lpstr>Calibri Light</vt:lpstr>
      <vt:lpstr>Helvetica</vt:lpstr>
      <vt:lpstr>Monotype Sorts</vt:lpstr>
      <vt:lpstr>Times New Roman</vt:lpstr>
      <vt:lpstr>Verdana</vt:lpstr>
      <vt:lpstr>Webdings</vt:lpstr>
      <vt:lpstr>Office Theme</vt:lpstr>
      <vt:lpstr>os-8</vt:lpstr>
      <vt:lpstr>Chapter 8:  Main Memory</vt:lpstr>
      <vt:lpstr>Chapter 8:  Memory Management</vt:lpstr>
      <vt:lpstr>Objectives</vt:lpstr>
      <vt:lpstr>Background</vt:lpstr>
      <vt:lpstr>Base and Limit Registers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Dynamic relocation using a relocation register</vt:lpstr>
      <vt:lpstr>Dynamic Linking</vt:lpstr>
      <vt:lpstr>Swapping</vt:lpstr>
      <vt:lpstr>Swapping (Cont.)</vt:lpstr>
      <vt:lpstr>Schematic View of Swapping</vt:lpstr>
      <vt:lpstr>Context Switch Time and Swapping (Cont.)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Fragmentation (Cont.)</vt:lpstr>
      <vt:lpstr>Activity</vt:lpstr>
      <vt:lpstr>Activity Answer</vt:lpstr>
      <vt:lpstr>Activity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Main Memory</dc:title>
  <dc:creator>ibrahim_desoky</dc:creator>
  <cp:lastModifiedBy>ibrahim_desoky</cp:lastModifiedBy>
  <cp:revision>10</cp:revision>
  <dcterms:created xsi:type="dcterms:W3CDTF">2019-02-20T17:12:16Z</dcterms:created>
  <dcterms:modified xsi:type="dcterms:W3CDTF">2020-02-16T19:54:36Z</dcterms:modified>
</cp:coreProperties>
</file>