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2/8/2021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2/8/2021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2/8/2021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2/8/2021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2/8/2021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2/8/2021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2/8/2021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2/8/2021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1"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r" rtl="1"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r" rtl="1"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r" rtl="1"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r" rtl="1"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r" rtl="1"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r" rtl="1"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r" rtl="1"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smtClean="0"/>
              <a:t>NN </a:t>
            </a:r>
            <a:r>
              <a:rPr lang="en-US" dirty="0" err="1" smtClean="0"/>
              <a:t>BackPropagation</a:t>
            </a:r>
            <a:endParaRPr lang="ar-EG" dirty="0"/>
          </a:p>
        </p:txBody>
      </p:sp>
      <p:sp>
        <p:nvSpPr>
          <p:cNvPr id="3" name="Title 3"/>
          <p:cNvSpPr txBox="1">
            <a:spLocks/>
          </p:cNvSpPr>
          <p:nvPr/>
        </p:nvSpPr>
        <p:spPr>
          <a:xfrm>
            <a:off x="812800" y="3752907"/>
            <a:ext cx="7772400" cy="1428693"/>
          </a:xfrm>
          <a:prstGeom prst="rect">
            <a:avLst/>
          </a:prstGeom>
        </p:spPr>
        <p:txBody>
          <a:bodyPr vert="horz" anchor="b">
            <a:normAutofit/>
            <a:scene3d>
              <a:camera prst="orthographicFront"/>
              <a:lightRig rig="soft" dir="t"/>
            </a:scene3d>
            <a:sp3d prstMaterial="softEdge">
              <a:bevelT w="25400" h="25400"/>
            </a:sp3d>
          </a:bodyPr>
          <a:lstStyle>
            <a:lvl1pPr algn="r" rtl="1"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dirty="0" err="1" smtClean="0">
                <a:solidFill>
                  <a:srgbClr val="FF0000"/>
                </a:solidFill>
              </a:rPr>
              <a:t>Bahaa</a:t>
            </a:r>
            <a:r>
              <a:rPr lang="en-US" dirty="0" smtClean="0">
                <a:solidFill>
                  <a:srgbClr val="FF0000"/>
                </a:solidFill>
              </a:rPr>
              <a:t> </a:t>
            </a:r>
            <a:r>
              <a:rPr lang="en-US" dirty="0" smtClean="0">
                <a:solidFill>
                  <a:srgbClr val="FF0000"/>
                </a:solidFill>
              </a:rPr>
              <a:t>El-Din </a:t>
            </a:r>
            <a:r>
              <a:rPr lang="en-US" dirty="0" err="1" smtClean="0">
                <a:solidFill>
                  <a:srgbClr val="FF0000"/>
                </a:solidFill>
              </a:rPr>
              <a:t>Helmy</a:t>
            </a:r>
            <a:endParaRPr lang="ar-EG" dirty="0">
              <a:solidFill>
                <a:srgbClr val="FF0000"/>
              </a:solidFill>
            </a:endParaRPr>
          </a:p>
        </p:txBody>
      </p:sp>
    </p:spTree>
    <p:extLst>
      <p:ext uri="{BB962C8B-B14F-4D97-AF65-F5344CB8AC3E}">
        <p14:creationId xmlns:p14="http://schemas.microsoft.com/office/powerpoint/2010/main" val="2638803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l" rtl="0"/>
            <a:r>
              <a:rPr lang="en-US" dirty="0"/>
              <a:t>Than we calculate new weights between input and hidden layer</a:t>
            </a:r>
            <a:r>
              <a:rPr lang="en-US" dirty="0" smtClean="0"/>
              <a:t>.</a:t>
            </a:r>
          </a:p>
          <a:p>
            <a:pPr marL="109728" indent="0" algn="l" rtl="0">
              <a:buNone/>
            </a:pPr>
            <a:r>
              <a:rPr lang="en-US" dirty="0" smtClean="0"/>
              <a:t> </a:t>
            </a:r>
            <a:r>
              <a:rPr lang="en-US" b="1" dirty="0" smtClean="0">
                <a:solidFill>
                  <a:srgbClr val="FF0000"/>
                </a:solidFill>
              </a:rPr>
              <a:t> </a:t>
            </a:r>
            <a:r>
              <a:rPr lang="en-US" b="1" dirty="0">
                <a:solidFill>
                  <a:srgbClr val="FF0000"/>
                </a:solidFill>
              </a:rPr>
              <a:t>W0, </a:t>
            </a:r>
            <a:r>
              <a:rPr lang="en-US" b="1" dirty="0" smtClean="0">
                <a:solidFill>
                  <a:srgbClr val="FF0000"/>
                </a:solidFill>
              </a:rPr>
              <a:t>0New</a:t>
            </a:r>
            <a:r>
              <a:rPr lang="en-US" dirty="0" smtClean="0"/>
              <a:t> </a:t>
            </a:r>
            <a:r>
              <a:rPr lang="en-US" dirty="0"/>
              <a:t>= W0, 0Old + ∆W0, 0 + (</a:t>
            </a:r>
            <a:r>
              <a:rPr lang="el-GR" dirty="0"/>
              <a:t>α ∗ ∆(</a:t>
            </a:r>
            <a:r>
              <a:rPr lang="en-US" dirty="0"/>
              <a:t>t − 1)) </a:t>
            </a:r>
            <a:r>
              <a:rPr lang="en-US" dirty="0" smtClean="0"/>
              <a:t>=</a:t>
            </a:r>
          </a:p>
          <a:p>
            <a:pPr marL="109728" indent="0" algn="l" rtl="0">
              <a:buNone/>
            </a:pPr>
            <a:r>
              <a:rPr lang="en-US" dirty="0"/>
              <a:t> </a:t>
            </a:r>
            <a:r>
              <a:rPr lang="en-US" dirty="0" smtClean="0"/>
              <a:t>    </a:t>
            </a:r>
            <a:r>
              <a:rPr lang="en-US" dirty="0"/>
              <a:t>0.4 + 0.005834 + 0.9 ∗ 0 = </a:t>
            </a:r>
            <a:r>
              <a:rPr lang="en-US" dirty="0" smtClean="0"/>
              <a:t>0.405834</a:t>
            </a:r>
          </a:p>
          <a:p>
            <a:pPr marL="109728" indent="0" algn="l" rtl="0">
              <a:buNone/>
            </a:pPr>
            <a:r>
              <a:rPr lang="en-US" dirty="0" smtClean="0"/>
              <a:t> </a:t>
            </a:r>
            <a:r>
              <a:rPr lang="en-US" b="1" dirty="0">
                <a:solidFill>
                  <a:srgbClr val="FF0000"/>
                </a:solidFill>
              </a:rPr>
              <a:t>W0, </a:t>
            </a:r>
            <a:r>
              <a:rPr lang="en-US" b="1" dirty="0" smtClean="0">
                <a:solidFill>
                  <a:srgbClr val="FF0000"/>
                </a:solidFill>
              </a:rPr>
              <a:t>1New</a:t>
            </a:r>
            <a:r>
              <a:rPr lang="en-US" dirty="0" smtClean="0"/>
              <a:t> </a:t>
            </a:r>
            <a:r>
              <a:rPr lang="en-US" dirty="0"/>
              <a:t>= w0, 1Old + ∆W0, 1 + (</a:t>
            </a:r>
            <a:r>
              <a:rPr lang="el-GR" dirty="0"/>
              <a:t>α ∗ ∆(</a:t>
            </a:r>
            <a:r>
              <a:rPr lang="en-US" dirty="0"/>
              <a:t>t − 1)) </a:t>
            </a:r>
            <a:r>
              <a:rPr lang="en-US" dirty="0" smtClean="0"/>
              <a:t>=</a:t>
            </a:r>
          </a:p>
          <a:p>
            <a:pPr marL="109728" indent="0" algn="l" rtl="0">
              <a:buNone/>
            </a:pPr>
            <a:r>
              <a:rPr lang="en-US" dirty="0" smtClean="0"/>
              <a:t> </a:t>
            </a:r>
            <a:r>
              <a:rPr lang="en-US" dirty="0"/>
              <a:t>0.1 + 0.005834 + 0 = 0.105384 </a:t>
            </a:r>
            <a:endParaRPr lang="en-US" dirty="0" smtClean="0"/>
          </a:p>
          <a:p>
            <a:pPr marL="109728" indent="0" algn="l" rtl="0">
              <a:buNone/>
            </a:pPr>
            <a:r>
              <a:rPr lang="en-US" b="1" dirty="0" smtClean="0">
                <a:solidFill>
                  <a:srgbClr val="FF0000"/>
                </a:solidFill>
              </a:rPr>
              <a:t>W0</a:t>
            </a:r>
            <a:r>
              <a:rPr lang="en-US" b="1" dirty="0">
                <a:solidFill>
                  <a:srgbClr val="FF0000"/>
                </a:solidFill>
              </a:rPr>
              <a:t>, </a:t>
            </a:r>
            <a:r>
              <a:rPr lang="en-US" b="1" dirty="0" smtClean="0">
                <a:solidFill>
                  <a:srgbClr val="FF0000"/>
                </a:solidFill>
              </a:rPr>
              <a:t>2New</a:t>
            </a:r>
            <a:r>
              <a:rPr lang="en-US" dirty="0" smtClean="0"/>
              <a:t> </a:t>
            </a:r>
            <a:r>
              <a:rPr lang="en-US" dirty="0"/>
              <a:t>= w0, 2Old + ∆W0, 2 + (</a:t>
            </a:r>
            <a:r>
              <a:rPr lang="el-GR" dirty="0"/>
              <a:t>α ∗ ∆(</a:t>
            </a:r>
            <a:r>
              <a:rPr lang="en-US" dirty="0"/>
              <a:t>t − 1)) </a:t>
            </a:r>
            <a:r>
              <a:rPr lang="en-US" dirty="0" smtClean="0"/>
              <a:t>=</a:t>
            </a:r>
          </a:p>
          <a:p>
            <a:pPr marL="109728" indent="0" algn="l" rtl="0">
              <a:buNone/>
            </a:pPr>
            <a:r>
              <a:rPr lang="en-US" dirty="0" smtClean="0"/>
              <a:t> </a:t>
            </a:r>
            <a:r>
              <a:rPr lang="en-US" dirty="0"/>
              <a:t>−0.1 + −0.022368 + 0 </a:t>
            </a:r>
            <a:r>
              <a:rPr lang="en-US" dirty="0" smtClean="0"/>
              <a:t>= </a:t>
            </a:r>
            <a:r>
              <a:rPr lang="en-US" dirty="0"/>
              <a:t>−0.122368 </a:t>
            </a:r>
            <a:endParaRPr lang="en-US" dirty="0" smtClean="0"/>
          </a:p>
          <a:p>
            <a:pPr marL="109728" indent="0" algn="l" rtl="0">
              <a:buNone/>
            </a:pPr>
            <a:r>
              <a:rPr lang="en-US" b="1" dirty="0" smtClean="0">
                <a:solidFill>
                  <a:srgbClr val="FF0000"/>
                </a:solidFill>
              </a:rPr>
              <a:t>W0</a:t>
            </a:r>
            <a:r>
              <a:rPr lang="en-US" b="1" dirty="0">
                <a:solidFill>
                  <a:srgbClr val="FF0000"/>
                </a:solidFill>
              </a:rPr>
              <a:t>, </a:t>
            </a:r>
            <a:r>
              <a:rPr lang="en-US" b="1" dirty="0" smtClean="0">
                <a:solidFill>
                  <a:srgbClr val="FF0000"/>
                </a:solidFill>
              </a:rPr>
              <a:t>3New </a:t>
            </a:r>
            <a:r>
              <a:rPr lang="en-US" dirty="0"/>
              <a:t>= w0, 3Old + ∗∆W0, 3 + (</a:t>
            </a:r>
            <a:r>
              <a:rPr lang="el-GR" dirty="0"/>
              <a:t>α ∗ ∆(</a:t>
            </a:r>
            <a:r>
              <a:rPr lang="en-US" dirty="0"/>
              <a:t>t − 1)) = −0.1 + −0.022368 + 0 = −0.122368</a:t>
            </a:r>
            <a:endParaRPr lang="ar-EG" dirty="0"/>
          </a:p>
        </p:txBody>
      </p:sp>
      <p:sp>
        <p:nvSpPr>
          <p:cNvPr id="3" name="Title 2"/>
          <p:cNvSpPr>
            <a:spLocks noGrp="1"/>
          </p:cNvSpPr>
          <p:nvPr>
            <p:ph type="title"/>
          </p:nvPr>
        </p:nvSpPr>
        <p:spPr/>
        <p:txBody>
          <a:bodyPr/>
          <a:lstStyle/>
          <a:p>
            <a:endParaRPr lang="ar-EG"/>
          </a:p>
        </p:txBody>
      </p:sp>
    </p:spTree>
    <p:extLst>
      <p:ext uri="{BB962C8B-B14F-4D97-AF65-F5344CB8AC3E}">
        <p14:creationId xmlns:p14="http://schemas.microsoft.com/office/powerpoint/2010/main" val="636655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981200"/>
            <a:ext cx="6525536" cy="3610479"/>
          </a:xfrm>
        </p:spPr>
      </p:pic>
      <p:sp>
        <p:nvSpPr>
          <p:cNvPr id="3" name="Title 2"/>
          <p:cNvSpPr>
            <a:spLocks noGrp="1"/>
          </p:cNvSpPr>
          <p:nvPr>
            <p:ph type="title"/>
          </p:nvPr>
        </p:nvSpPr>
        <p:spPr/>
        <p:txBody>
          <a:bodyPr/>
          <a:lstStyle/>
          <a:p>
            <a:r>
              <a:rPr lang="en-US" dirty="0" smtClean="0"/>
              <a:t>Back Propagation</a:t>
            </a:r>
            <a:endParaRPr lang="ar-EG" dirty="0"/>
          </a:p>
        </p:txBody>
      </p:sp>
    </p:spTree>
    <p:extLst>
      <p:ext uri="{BB962C8B-B14F-4D97-AF65-F5344CB8AC3E}">
        <p14:creationId xmlns:p14="http://schemas.microsoft.com/office/powerpoint/2010/main" val="1229586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6568" y="1481138"/>
            <a:ext cx="4850864" cy="4525962"/>
          </a:xfrm>
        </p:spPr>
      </p:pic>
      <p:sp>
        <p:nvSpPr>
          <p:cNvPr id="3" name="Title 2"/>
          <p:cNvSpPr>
            <a:spLocks noGrp="1"/>
          </p:cNvSpPr>
          <p:nvPr>
            <p:ph type="title"/>
          </p:nvPr>
        </p:nvSpPr>
        <p:spPr/>
        <p:txBody>
          <a:bodyPr/>
          <a:lstStyle/>
          <a:p>
            <a:endParaRPr lang="ar-EG"/>
          </a:p>
        </p:txBody>
      </p:sp>
    </p:spTree>
    <p:extLst>
      <p:ext uri="{BB962C8B-B14F-4D97-AF65-F5344CB8AC3E}">
        <p14:creationId xmlns:p14="http://schemas.microsoft.com/office/powerpoint/2010/main" val="317932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gn="l" rtl="0"/>
            <a:r>
              <a:rPr lang="en-US" dirty="0"/>
              <a:t>calculated. Sigmoid function is used for calculations f(x) = 1.0/(1.0 + </a:t>
            </a:r>
            <a:r>
              <a:rPr lang="en-US" dirty="0" err="1"/>
              <a:t>exp</a:t>
            </a:r>
            <a:r>
              <a:rPr lang="en-US" dirty="0"/>
              <a:t>(−x)). </a:t>
            </a:r>
            <a:endParaRPr lang="en-US" dirty="0" smtClean="0"/>
          </a:p>
          <a:p>
            <a:pPr algn="l" rtl="0"/>
            <a:r>
              <a:rPr lang="en-US" dirty="0" smtClean="0"/>
              <a:t>N1</a:t>
            </a:r>
            <a:r>
              <a:rPr lang="en-US" dirty="0"/>
              <a:t>, 0 = f(x1) = f(w0, 0 ∗ n0, 0 + w0, 1 ∗ n0, 1) = f(0.4 + 0.1) = f(0.5) = </a:t>
            </a:r>
            <a:r>
              <a:rPr lang="en-US" dirty="0" smtClean="0"/>
              <a:t>0.622459</a:t>
            </a:r>
          </a:p>
          <a:p>
            <a:pPr algn="l" rtl="0"/>
            <a:r>
              <a:rPr lang="en-US" dirty="0" smtClean="0"/>
              <a:t> </a:t>
            </a:r>
            <a:r>
              <a:rPr lang="en-US" dirty="0"/>
              <a:t>N1, </a:t>
            </a:r>
            <a:r>
              <a:rPr lang="en-US" dirty="0" smtClean="0"/>
              <a:t>1 </a:t>
            </a:r>
            <a:r>
              <a:rPr lang="en-US" dirty="0"/>
              <a:t>= f(x2) = f(w0, 2 ∗ n0, 0 + w0, 3 ∗ n0, 1) = f(−0.1 − 0.1) = f(−0.2) = </a:t>
            </a:r>
            <a:r>
              <a:rPr lang="en-US" dirty="0" smtClean="0"/>
              <a:t>0.450166</a:t>
            </a:r>
          </a:p>
          <a:p>
            <a:pPr algn="l" rtl="0"/>
            <a:r>
              <a:rPr lang="en-US" dirty="0" smtClean="0"/>
              <a:t> </a:t>
            </a:r>
            <a:r>
              <a:rPr lang="en-US" dirty="0"/>
              <a:t>When hidden layer values are calculated, network propagates forward, it propagates values from hidden layer up to a output layer node (N2,0). This is second step of feed forward computation </a:t>
            </a:r>
            <a:endParaRPr lang="en-US" dirty="0" smtClean="0"/>
          </a:p>
          <a:p>
            <a:pPr algn="l" rtl="0"/>
            <a:r>
              <a:rPr lang="en-US" dirty="0" smtClean="0"/>
              <a:t>N2</a:t>
            </a:r>
            <a:r>
              <a:rPr lang="en-US" dirty="0"/>
              <a:t>, 0 = f(x3) = f(w1, 0 ∗ n1, 0 + w1, 1 ∗ n1, 1) = f(0.06 ∗ 0.622459 + (−0.4) ∗ 0.450166) = f(−0.1427188) = 0.464381 </a:t>
            </a:r>
            <a:endParaRPr lang="en-US" dirty="0" smtClean="0"/>
          </a:p>
          <a:p>
            <a:pPr algn="l" rtl="0"/>
            <a:r>
              <a:rPr lang="en-US" dirty="0" smtClean="0"/>
              <a:t>Having </a:t>
            </a:r>
            <a:r>
              <a:rPr lang="en-US" dirty="0"/>
              <a:t>calculated N2,0, </a:t>
            </a:r>
            <a:r>
              <a:rPr lang="en-US" b="1" i="1" dirty="0">
                <a:solidFill>
                  <a:srgbClr val="FF0000"/>
                </a:solidFill>
              </a:rPr>
              <a:t>forward pass is completed</a:t>
            </a:r>
            <a:r>
              <a:rPr lang="en-US" dirty="0"/>
              <a:t>.</a:t>
            </a:r>
            <a:endParaRPr lang="ar-EG" dirty="0"/>
          </a:p>
        </p:txBody>
      </p:sp>
      <p:sp>
        <p:nvSpPr>
          <p:cNvPr id="3" name="Title 2"/>
          <p:cNvSpPr>
            <a:spLocks noGrp="1"/>
          </p:cNvSpPr>
          <p:nvPr>
            <p:ph type="title"/>
          </p:nvPr>
        </p:nvSpPr>
        <p:spPr/>
        <p:txBody>
          <a:bodyPr/>
          <a:lstStyle/>
          <a:p>
            <a:endParaRPr lang="ar-EG"/>
          </a:p>
        </p:txBody>
      </p:sp>
    </p:spTree>
    <p:extLst>
      <p:ext uri="{BB962C8B-B14F-4D97-AF65-F5344CB8AC3E}">
        <p14:creationId xmlns:p14="http://schemas.microsoft.com/office/powerpoint/2010/main" val="3779135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l" rtl="0"/>
            <a:r>
              <a:rPr lang="en-US" dirty="0"/>
              <a:t>Next step is to calculate error of N2,0 node</a:t>
            </a:r>
            <a:r>
              <a:rPr lang="en-US" dirty="0" smtClean="0"/>
              <a:t>.</a:t>
            </a:r>
          </a:p>
          <a:p>
            <a:pPr algn="l" rtl="0"/>
            <a:r>
              <a:rPr lang="en-US" dirty="0" smtClean="0"/>
              <a:t> </a:t>
            </a:r>
            <a:r>
              <a:rPr lang="en-US" dirty="0"/>
              <a:t>From the </a:t>
            </a:r>
            <a:r>
              <a:rPr lang="en-US" dirty="0" smtClean="0"/>
              <a:t>table, </a:t>
            </a:r>
            <a:r>
              <a:rPr lang="en-US" dirty="0"/>
              <a:t>output should be 1. </a:t>
            </a:r>
            <a:endParaRPr lang="en-US" dirty="0" smtClean="0"/>
          </a:p>
          <a:p>
            <a:pPr algn="l" rtl="0"/>
            <a:r>
              <a:rPr lang="en-US" dirty="0" smtClean="0"/>
              <a:t>Predicted </a:t>
            </a:r>
            <a:r>
              <a:rPr lang="en-US" dirty="0"/>
              <a:t>value (N2,0) in our example is </a:t>
            </a:r>
            <a:r>
              <a:rPr lang="en-US" b="1" dirty="0">
                <a:solidFill>
                  <a:srgbClr val="FF0000"/>
                </a:solidFill>
              </a:rPr>
              <a:t>0.464381</a:t>
            </a:r>
            <a:r>
              <a:rPr lang="en-US" dirty="0"/>
              <a:t>. </a:t>
            </a:r>
            <a:endParaRPr lang="en-US" dirty="0" smtClean="0"/>
          </a:p>
          <a:p>
            <a:pPr algn="l" rtl="0"/>
            <a:r>
              <a:rPr lang="en-US" dirty="0" smtClean="0"/>
              <a:t>Error calculation </a:t>
            </a:r>
            <a:r>
              <a:rPr lang="en-US" dirty="0"/>
              <a:t>is done the following way</a:t>
            </a:r>
            <a:r>
              <a:rPr lang="en-US" dirty="0" smtClean="0"/>
              <a:t>:</a:t>
            </a:r>
          </a:p>
          <a:p>
            <a:pPr algn="l" rtl="0"/>
            <a:endParaRPr lang="en-US" dirty="0"/>
          </a:p>
          <a:p>
            <a:pPr algn="l" rtl="0"/>
            <a:endParaRPr lang="en-US" dirty="0" smtClean="0"/>
          </a:p>
          <a:p>
            <a:pPr algn="l" rtl="0"/>
            <a:r>
              <a:rPr lang="en-US" dirty="0"/>
              <a:t>Once error is known, it will be used for backward propagation and weights </a:t>
            </a:r>
            <a:r>
              <a:rPr lang="en-US" dirty="0" smtClean="0"/>
              <a:t>adjustment.</a:t>
            </a:r>
          </a:p>
          <a:p>
            <a:pPr algn="l" rtl="0"/>
            <a:endParaRPr lang="ar-EG" dirty="0"/>
          </a:p>
        </p:txBody>
      </p:sp>
      <p:sp>
        <p:nvSpPr>
          <p:cNvPr id="3" name="Title 2"/>
          <p:cNvSpPr>
            <a:spLocks noGrp="1"/>
          </p:cNvSpPr>
          <p:nvPr>
            <p:ph type="title"/>
          </p:nvPr>
        </p:nvSpPr>
        <p:spPr/>
        <p:txBody>
          <a:bodyPr>
            <a:normAutofit fontScale="90000"/>
          </a:bodyPr>
          <a:lstStyle/>
          <a:p>
            <a:r>
              <a:rPr lang="en-US" dirty="0"/>
              <a:t>Back propagation to the output layer</a:t>
            </a:r>
            <a:endParaRPr lang="ar-E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810000"/>
            <a:ext cx="8382000" cy="714422"/>
          </a:xfrm>
          <a:prstGeom prst="rect">
            <a:avLst/>
          </a:prstGeom>
        </p:spPr>
      </p:pic>
    </p:spTree>
    <p:extLst>
      <p:ext uri="{BB962C8B-B14F-4D97-AF65-F5344CB8AC3E}">
        <p14:creationId xmlns:p14="http://schemas.microsoft.com/office/powerpoint/2010/main" val="4077767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algn="l" rtl="0"/>
            <a:r>
              <a:rPr lang="en-US" dirty="0"/>
              <a:t>t. It is two step process</a:t>
            </a:r>
            <a:r>
              <a:rPr lang="en-US" dirty="0" smtClean="0"/>
              <a:t>.</a:t>
            </a:r>
          </a:p>
          <a:p>
            <a:pPr algn="l" rtl="0"/>
            <a:r>
              <a:rPr lang="en-US" dirty="0" smtClean="0"/>
              <a:t> </a:t>
            </a:r>
            <a:r>
              <a:rPr lang="en-US" dirty="0"/>
              <a:t>Error is propagated from output layer to the hidden layer first. This is where learning rate and momentum are brought to equation</a:t>
            </a:r>
            <a:r>
              <a:rPr lang="en-US" dirty="0" smtClean="0"/>
              <a:t>.</a:t>
            </a:r>
          </a:p>
          <a:p>
            <a:pPr algn="l" rtl="0"/>
            <a:r>
              <a:rPr lang="en-US" dirty="0" smtClean="0"/>
              <a:t> </a:t>
            </a:r>
            <a:r>
              <a:rPr lang="en-US" dirty="0"/>
              <a:t>So weights W1,0 and W1,1 will be updated first. Before weights can be updated, rate of change needs to be found. This is done by multiplication of the learning rate, error value and node N1,0 value</a:t>
            </a:r>
            <a:r>
              <a:rPr lang="en-US" dirty="0" smtClean="0"/>
              <a:t>.</a:t>
            </a:r>
          </a:p>
          <a:p>
            <a:pPr algn="l" rtl="0"/>
            <a:r>
              <a:rPr lang="en-US" dirty="0" smtClean="0"/>
              <a:t> </a:t>
            </a:r>
            <a:r>
              <a:rPr lang="en-US" b="1" dirty="0">
                <a:solidFill>
                  <a:srgbClr val="FF0000"/>
                </a:solidFill>
              </a:rPr>
              <a:t>∆W1, 0 </a:t>
            </a:r>
            <a:r>
              <a:rPr lang="en-US" dirty="0"/>
              <a:t>= β ∗ N2, 0Error ∗ n1, 0 = 0.45 ∗ 0.133225 ∗ 0.622459 = </a:t>
            </a:r>
            <a:r>
              <a:rPr lang="en-US" dirty="0" smtClean="0"/>
              <a:t>0.037317</a:t>
            </a:r>
          </a:p>
          <a:p>
            <a:pPr marL="109728" indent="0" algn="l" rtl="0">
              <a:buNone/>
            </a:pPr>
            <a:r>
              <a:rPr lang="en-US" dirty="0" smtClean="0"/>
              <a:t>    </a:t>
            </a:r>
            <a:r>
              <a:rPr lang="en-US" dirty="0"/>
              <a:t>Now new weight for W1,0 can be calculated. </a:t>
            </a:r>
            <a:endParaRPr lang="en-US" dirty="0" smtClean="0"/>
          </a:p>
          <a:p>
            <a:pPr marL="109728" indent="0" algn="l" rtl="0">
              <a:buNone/>
            </a:pPr>
            <a:r>
              <a:rPr lang="en-US" b="1" dirty="0" smtClean="0">
                <a:solidFill>
                  <a:srgbClr val="FF0000"/>
                </a:solidFill>
              </a:rPr>
              <a:t>    W1</a:t>
            </a:r>
            <a:r>
              <a:rPr lang="en-US" b="1" dirty="0">
                <a:solidFill>
                  <a:srgbClr val="FF0000"/>
                </a:solidFill>
              </a:rPr>
              <a:t>, </a:t>
            </a:r>
            <a:r>
              <a:rPr lang="en-US" b="1" dirty="0" smtClean="0">
                <a:solidFill>
                  <a:srgbClr val="FF0000"/>
                </a:solidFill>
              </a:rPr>
              <a:t>0New </a:t>
            </a:r>
            <a:r>
              <a:rPr lang="en-US" dirty="0"/>
              <a:t>= w1, 0Old + ∆W1, 0 + (α ∗ ∆(t − 1)) </a:t>
            </a:r>
            <a:r>
              <a:rPr lang="en-US" dirty="0" smtClean="0"/>
              <a:t>=</a:t>
            </a:r>
          </a:p>
          <a:p>
            <a:pPr algn="l" rtl="0"/>
            <a:r>
              <a:rPr lang="en-US" dirty="0" smtClean="0"/>
              <a:t> </a:t>
            </a:r>
            <a:r>
              <a:rPr lang="en-US" dirty="0"/>
              <a:t>0.06 + 0.037317 + 0.9 ∗ 0 = </a:t>
            </a:r>
            <a:r>
              <a:rPr lang="en-US" dirty="0" smtClean="0"/>
              <a:t>0.097137</a:t>
            </a:r>
          </a:p>
          <a:p>
            <a:pPr marL="109728" indent="0" algn="l" rtl="0">
              <a:buNone/>
            </a:pPr>
            <a:r>
              <a:rPr lang="en-US" dirty="0" smtClean="0"/>
              <a:t>    </a:t>
            </a:r>
            <a:r>
              <a:rPr lang="en-US" b="1" dirty="0">
                <a:solidFill>
                  <a:srgbClr val="FF0000"/>
                </a:solidFill>
              </a:rPr>
              <a:t>∆W1, 1 </a:t>
            </a:r>
            <a:r>
              <a:rPr lang="en-US" dirty="0"/>
              <a:t>= β ∗ N2, 0Error ∗ n1, 1 = </a:t>
            </a:r>
            <a:endParaRPr lang="en-US" dirty="0" smtClean="0"/>
          </a:p>
          <a:p>
            <a:pPr algn="l" rtl="0"/>
            <a:r>
              <a:rPr lang="en-US" dirty="0" smtClean="0"/>
              <a:t>0.45 </a:t>
            </a:r>
            <a:r>
              <a:rPr lang="en-US" dirty="0"/>
              <a:t>∗ 0.133225 ∗ 0.450166 = 0.026988 </a:t>
            </a:r>
            <a:endParaRPr lang="en-US" dirty="0" smtClean="0"/>
          </a:p>
          <a:p>
            <a:pPr marL="109728" indent="0" algn="l" rtl="0">
              <a:buNone/>
            </a:pPr>
            <a:r>
              <a:rPr lang="en-US" b="1" dirty="0" smtClean="0">
                <a:solidFill>
                  <a:srgbClr val="FF0000"/>
                </a:solidFill>
              </a:rPr>
              <a:t>    W1</a:t>
            </a:r>
            <a:r>
              <a:rPr lang="en-US" b="1" dirty="0">
                <a:solidFill>
                  <a:srgbClr val="FF0000"/>
                </a:solidFill>
              </a:rPr>
              <a:t>, </a:t>
            </a:r>
            <a:r>
              <a:rPr lang="en-US" b="1" dirty="0" smtClean="0">
                <a:solidFill>
                  <a:srgbClr val="FF0000"/>
                </a:solidFill>
              </a:rPr>
              <a:t>1New </a:t>
            </a:r>
            <a:r>
              <a:rPr lang="en-US" dirty="0"/>
              <a:t>= w1, 1Old + ∆W1, 1 + (α ∗ ∆(t − 1)) </a:t>
            </a:r>
            <a:r>
              <a:rPr lang="en-US" dirty="0" smtClean="0"/>
              <a:t>=</a:t>
            </a:r>
          </a:p>
          <a:p>
            <a:pPr algn="l" rtl="0"/>
            <a:r>
              <a:rPr lang="en-US" dirty="0" smtClean="0"/>
              <a:t> </a:t>
            </a:r>
            <a:r>
              <a:rPr lang="en-US" dirty="0"/>
              <a:t>−0.4 + 0.026988 = −0.373012 </a:t>
            </a:r>
            <a:endParaRPr lang="ar-EG" dirty="0"/>
          </a:p>
        </p:txBody>
      </p:sp>
      <p:sp>
        <p:nvSpPr>
          <p:cNvPr id="3" name="Title 2"/>
          <p:cNvSpPr>
            <a:spLocks noGrp="1"/>
          </p:cNvSpPr>
          <p:nvPr>
            <p:ph type="title"/>
          </p:nvPr>
        </p:nvSpPr>
        <p:spPr/>
        <p:txBody>
          <a:bodyPr/>
          <a:lstStyle/>
          <a:p>
            <a:endParaRPr lang="ar-EG"/>
          </a:p>
        </p:txBody>
      </p:sp>
    </p:spTree>
    <p:extLst>
      <p:ext uri="{BB962C8B-B14F-4D97-AF65-F5344CB8AC3E}">
        <p14:creationId xmlns:p14="http://schemas.microsoft.com/office/powerpoint/2010/main" val="3921684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l" rtl="0"/>
            <a:r>
              <a:rPr lang="en-US" b="1" dirty="0">
                <a:solidFill>
                  <a:srgbClr val="FF0000"/>
                </a:solidFill>
              </a:rPr>
              <a:t>N1, 0Error </a:t>
            </a:r>
            <a:r>
              <a:rPr lang="en-US" dirty="0"/>
              <a:t>= N2, 0Error ∗ W1, 0N </a:t>
            </a:r>
            <a:r>
              <a:rPr lang="en-US" dirty="0" err="1"/>
              <a:t>ew</a:t>
            </a:r>
            <a:r>
              <a:rPr lang="en-US" dirty="0"/>
              <a:t> = 0.133225 ∗ 0.097317 = 0.012965 </a:t>
            </a:r>
            <a:endParaRPr lang="en-US" dirty="0" smtClean="0"/>
          </a:p>
          <a:p>
            <a:pPr algn="l" rtl="0"/>
            <a:r>
              <a:rPr lang="en-US" b="1" dirty="0" smtClean="0">
                <a:solidFill>
                  <a:srgbClr val="FF0000"/>
                </a:solidFill>
              </a:rPr>
              <a:t>N1</a:t>
            </a:r>
            <a:r>
              <a:rPr lang="en-US" b="1" dirty="0">
                <a:solidFill>
                  <a:srgbClr val="FF0000"/>
                </a:solidFill>
              </a:rPr>
              <a:t>, 1Error </a:t>
            </a:r>
            <a:r>
              <a:rPr lang="en-US" dirty="0"/>
              <a:t>= N2, 0Error ∗ W1, 1N </a:t>
            </a:r>
            <a:r>
              <a:rPr lang="en-US" dirty="0" err="1"/>
              <a:t>ew</a:t>
            </a:r>
            <a:r>
              <a:rPr lang="en-US" dirty="0"/>
              <a:t> = 0.133225 ∗ (−0.373012) = −0.049706</a:t>
            </a:r>
            <a:endParaRPr lang="ar-EG" dirty="0"/>
          </a:p>
        </p:txBody>
      </p:sp>
      <p:sp>
        <p:nvSpPr>
          <p:cNvPr id="3" name="Title 2"/>
          <p:cNvSpPr>
            <a:spLocks noGrp="1"/>
          </p:cNvSpPr>
          <p:nvPr>
            <p:ph type="title"/>
          </p:nvPr>
        </p:nvSpPr>
        <p:spPr/>
        <p:txBody>
          <a:bodyPr>
            <a:normAutofit fontScale="90000"/>
          </a:bodyPr>
          <a:lstStyle/>
          <a:p>
            <a:r>
              <a:rPr lang="en-US" dirty="0"/>
              <a:t>Back propagation to the hidden layer</a:t>
            </a:r>
            <a:endParaRPr lang="ar-EG" dirty="0"/>
          </a:p>
        </p:txBody>
      </p:sp>
    </p:spTree>
    <p:extLst>
      <p:ext uri="{BB962C8B-B14F-4D97-AF65-F5344CB8AC3E}">
        <p14:creationId xmlns:p14="http://schemas.microsoft.com/office/powerpoint/2010/main" val="840347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l" rtl="0"/>
            <a:r>
              <a:rPr lang="en-US" dirty="0"/>
              <a:t>Once error for hidden layer nodes is known, weights between input and hidden layer can be updated. </a:t>
            </a:r>
            <a:endParaRPr lang="ar-EG" dirty="0"/>
          </a:p>
        </p:txBody>
      </p:sp>
      <p:sp>
        <p:nvSpPr>
          <p:cNvPr id="3" name="Title 2"/>
          <p:cNvSpPr>
            <a:spLocks noGrp="1"/>
          </p:cNvSpPr>
          <p:nvPr>
            <p:ph type="title"/>
          </p:nvPr>
        </p:nvSpPr>
        <p:spPr/>
        <p:txBody>
          <a:bodyPr/>
          <a:lstStyle/>
          <a:p>
            <a:endParaRPr lang="ar-EG"/>
          </a:p>
        </p:txBody>
      </p:sp>
    </p:spTree>
    <p:extLst>
      <p:ext uri="{BB962C8B-B14F-4D97-AF65-F5344CB8AC3E}">
        <p14:creationId xmlns:p14="http://schemas.microsoft.com/office/powerpoint/2010/main" val="3943358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l" rtl="0"/>
            <a:r>
              <a:rPr lang="en-US" dirty="0"/>
              <a:t>Rate of change first needs to be calculated for every weight: </a:t>
            </a:r>
            <a:endParaRPr lang="en-US" dirty="0" smtClean="0"/>
          </a:p>
          <a:p>
            <a:pPr algn="l" rtl="0"/>
            <a:r>
              <a:rPr lang="en-US" b="1" dirty="0" smtClean="0">
                <a:solidFill>
                  <a:srgbClr val="FF0000"/>
                </a:solidFill>
              </a:rPr>
              <a:t>∆</a:t>
            </a:r>
            <a:r>
              <a:rPr lang="en-US" b="1" dirty="0">
                <a:solidFill>
                  <a:srgbClr val="FF0000"/>
                </a:solidFill>
              </a:rPr>
              <a:t>W0, 0 </a:t>
            </a:r>
            <a:r>
              <a:rPr lang="en-US" dirty="0"/>
              <a:t>= </a:t>
            </a:r>
            <a:r>
              <a:rPr lang="el-GR" dirty="0"/>
              <a:t>β ∗ </a:t>
            </a:r>
            <a:r>
              <a:rPr lang="en-US" dirty="0"/>
              <a:t>N1, 0Error ∗ N0.0 = </a:t>
            </a:r>
            <a:endParaRPr lang="en-US" dirty="0" smtClean="0"/>
          </a:p>
          <a:p>
            <a:pPr marL="109728" indent="0" algn="l" rtl="0">
              <a:buNone/>
            </a:pPr>
            <a:r>
              <a:rPr lang="en-US" dirty="0"/>
              <a:t> </a:t>
            </a:r>
            <a:r>
              <a:rPr lang="en-US" dirty="0" smtClean="0"/>
              <a:t>   0.45 </a:t>
            </a:r>
            <a:r>
              <a:rPr lang="en-US" dirty="0"/>
              <a:t>∗ 0.012965 = 0.005834 </a:t>
            </a:r>
            <a:endParaRPr lang="en-US" dirty="0" smtClean="0"/>
          </a:p>
          <a:p>
            <a:pPr marL="109728" indent="0" algn="l" rtl="0">
              <a:buNone/>
            </a:pPr>
            <a:r>
              <a:rPr lang="en-US" dirty="0"/>
              <a:t> </a:t>
            </a:r>
            <a:r>
              <a:rPr lang="en-US" dirty="0" smtClean="0"/>
              <a:t> </a:t>
            </a:r>
            <a:r>
              <a:rPr lang="en-US" b="1" dirty="0" smtClean="0">
                <a:solidFill>
                  <a:srgbClr val="FF0000"/>
                </a:solidFill>
              </a:rPr>
              <a:t>∆</a:t>
            </a:r>
            <a:r>
              <a:rPr lang="en-US" b="1" dirty="0">
                <a:solidFill>
                  <a:srgbClr val="FF0000"/>
                </a:solidFill>
              </a:rPr>
              <a:t>W0, 1</a:t>
            </a:r>
            <a:r>
              <a:rPr lang="en-US" dirty="0"/>
              <a:t> = </a:t>
            </a:r>
            <a:r>
              <a:rPr lang="el-GR" dirty="0"/>
              <a:t>β ∗ </a:t>
            </a:r>
            <a:r>
              <a:rPr lang="en-US" dirty="0"/>
              <a:t>N1, 0Error ∗ n0, 1 = </a:t>
            </a:r>
            <a:endParaRPr lang="en-US" dirty="0" smtClean="0"/>
          </a:p>
          <a:p>
            <a:pPr marL="109728" indent="0" algn="l" rtl="0">
              <a:buNone/>
            </a:pPr>
            <a:r>
              <a:rPr lang="en-US" dirty="0"/>
              <a:t> </a:t>
            </a:r>
            <a:r>
              <a:rPr lang="en-US" dirty="0" smtClean="0"/>
              <a:t>   0.45 </a:t>
            </a:r>
            <a:r>
              <a:rPr lang="en-US" dirty="0"/>
              <a:t>∗ 0.012965 ∗ 1 = 0.005834 </a:t>
            </a:r>
            <a:endParaRPr lang="en-US" dirty="0" smtClean="0"/>
          </a:p>
          <a:p>
            <a:pPr marL="109728" indent="0" algn="l" rtl="0">
              <a:buNone/>
            </a:pPr>
            <a:r>
              <a:rPr lang="en-US" dirty="0"/>
              <a:t> </a:t>
            </a:r>
            <a:r>
              <a:rPr lang="en-US" dirty="0" smtClean="0"/>
              <a:t> </a:t>
            </a:r>
            <a:r>
              <a:rPr lang="en-US" b="1" dirty="0" smtClean="0">
                <a:solidFill>
                  <a:srgbClr val="FF0000"/>
                </a:solidFill>
              </a:rPr>
              <a:t>∆</a:t>
            </a:r>
            <a:r>
              <a:rPr lang="en-US" b="1" dirty="0">
                <a:solidFill>
                  <a:srgbClr val="FF0000"/>
                </a:solidFill>
              </a:rPr>
              <a:t>W0, 2</a:t>
            </a:r>
            <a:r>
              <a:rPr lang="en-US" dirty="0"/>
              <a:t> = </a:t>
            </a:r>
            <a:r>
              <a:rPr lang="el-GR" dirty="0"/>
              <a:t>β ∗ </a:t>
            </a:r>
            <a:r>
              <a:rPr lang="en-US" dirty="0"/>
              <a:t>N1, 1Error ∗ n0, 0 = </a:t>
            </a:r>
            <a:endParaRPr lang="en-US" dirty="0" smtClean="0"/>
          </a:p>
          <a:p>
            <a:pPr marL="109728" indent="0" algn="l" rtl="0">
              <a:buNone/>
            </a:pPr>
            <a:r>
              <a:rPr lang="en-US" dirty="0"/>
              <a:t> </a:t>
            </a:r>
            <a:r>
              <a:rPr lang="en-US" dirty="0" smtClean="0"/>
              <a:t>   0.45 </a:t>
            </a:r>
            <a:r>
              <a:rPr lang="en-US" dirty="0"/>
              <a:t>∗ −0.049706 ∗ 1 = −0.022368 </a:t>
            </a:r>
            <a:endParaRPr lang="en-US" dirty="0" smtClean="0"/>
          </a:p>
          <a:p>
            <a:pPr marL="109728" indent="0" algn="l" rtl="0">
              <a:buNone/>
            </a:pPr>
            <a:r>
              <a:rPr lang="en-US" dirty="0"/>
              <a:t> </a:t>
            </a:r>
            <a:r>
              <a:rPr lang="en-US" dirty="0" smtClean="0"/>
              <a:t> </a:t>
            </a:r>
            <a:r>
              <a:rPr lang="en-US" b="1" dirty="0" smtClean="0">
                <a:solidFill>
                  <a:srgbClr val="FF0000"/>
                </a:solidFill>
              </a:rPr>
              <a:t>∆</a:t>
            </a:r>
            <a:r>
              <a:rPr lang="en-US" b="1" dirty="0">
                <a:solidFill>
                  <a:srgbClr val="FF0000"/>
                </a:solidFill>
              </a:rPr>
              <a:t>W0, 3 </a:t>
            </a:r>
            <a:r>
              <a:rPr lang="en-US" dirty="0"/>
              <a:t>= </a:t>
            </a:r>
            <a:r>
              <a:rPr lang="el-GR" dirty="0"/>
              <a:t>β ∗ </a:t>
            </a:r>
            <a:r>
              <a:rPr lang="en-US" dirty="0"/>
              <a:t>N1, 1Error ∗ n0, 1 = </a:t>
            </a:r>
            <a:endParaRPr lang="en-US" dirty="0" smtClean="0"/>
          </a:p>
          <a:p>
            <a:pPr marL="109728" indent="0" algn="l" rtl="0">
              <a:buNone/>
            </a:pPr>
            <a:r>
              <a:rPr lang="en-US" dirty="0"/>
              <a:t> </a:t>
            </a:r>
            <a:r>
              <a:rPr lang="en-US" dirty="0" smtClean="0"/>
              <a:t>   0.45 </a:t>
            </a:r>
            <a:r>
              <a:rPr lang="en-US" dirty="0"/>
              <a:t>∗ −0.049706 ∗ 1 = −0.022368</a:t>
            </a:r>
            <a:endParaRPr lang="ar-EG" dirty="0"/>
          </a:p>
        </p:txBody>
      </p:sp>
      <p:sp>
        <p:nvSpPr>
          <p:cNvPr id="3" name="Title 2"/>
          <p:cNvSpPr>
            <a:spLocks noGrp="1"/>
          </p:cNvSpPr>
          <p:nvPr>
            <p:ph type="title"/>
          </p:nvPr>
        </p:nvSpPr>
        <p:spPr/>
        <p:txBody>
          <a:bodyPr/>
          <a:lstStyle/>
          <a:p>
            <a:endParaRPr lang="ar-EG"/>
          </a:p>
        </p:txBody>
      </p:sp>
    </p:spTree>
    <p:extLst>
      <p:ext uri="{BB962C8B-B14F-4D97-AF65-F5344CB8AC3E}">
        <p14:creationId xmlns:p14="http://schemas.microsoft.com/office/powerpoint/2010/main" val="4552917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868</TotalTime>
  <Words>761</Words>
  <Application>Microsoft Office PowerPoint</Application>
  <PresentationFormat>On-screen Show (4:3)</PresentationFormat>
  <Paragraphs>49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NN BackPropagation</vt:lpstr>
      <vt:lpstr>Back Propagation</vt:lpstr>
      <vt:lpstr>PowerPoint Presentation</vt:lpstr>
      <vt:lpstr>PowerPoint Presentation</vt:lpstr>
      <vt:lpstr>Back propagation to the output layer</vt:lpstr>
      <vt:lpstr>PowerPoint Presentation</vt:lpstr>
      <vt:lpstr>Back propagation to the hidden layer</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Studio IDE</dc:title>
  <dc:creator>Doc-Hands</dc:creator>
  <cp:lastModifiedBy>ismail - [2010]</cp:lastModifiedBy>
  <cp:revision>30</cp:revision>
  <dcterms:created xsi:type="dcterms:W3CDTF">2006-08-16T00:00:00Z</dcterms:created>
  <dcterms:modified xsi:type="dcterms:W3CDTF">2021-02-08T12:37:26Z</dcterms:modified>
</cp:coreProperties>
</file>