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732"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8134E9-5E54-4090-AA6D-34ABED10A0BE}"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FD90F3C-9BDC-4965-84FB-62321C8B6F7C}" type="slidenum">
              <a:rPr lang="en-US" smtClean="0"/>
              <a:t>‹#›</a:t>
            </a:fld>
            <a:endParaRPr lang="en-US"/>
          </a:p>
        </p:txBody>
      </p:sp>
    </p:spTree>
    <p:extLst>
      <p:ext uri="{BB962C8B-B14F-4D97-AF65-F5344CB8AC3E}">
        <p14:creationId xmlns:p14="http://schemas.microsoft.com/office/powerpoint/2010/main" val="173741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8134E9-5E54-4090-AA6D-34ABED10A0BE}"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D90F3C-9BDC-4965-84FB-62321C8B6F7C}" type="slidenum">
              <a:rPr lang="en-US" smtClean="0"/>
              <a:t>‹#›</a:t>
            </a:fld>
            <a:endParaRPr lang="en-US"/>
          </a:p>
        </p:txBody>
      </p:sp>
    </p:spTree>
    <p:extLst>
      <p:ext uri="{BB962C8B-B14F-4D97-AF65-F5344CB8AC3E}">
        <p14:creationId xmlns:p14="http://schemas.microsoft.com/office/powerpoint/2010/main" val="2655543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8134E9-5E54-4090-AA6D-34ABED10A0BE}"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D90F3C-9BDC-4965-84FB-62321C8B6F7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2094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8134E9-5E54-4090-AA6D-34ABED10A0BE}"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D90F3C-9BDC-4965-84FB-62321C8B6F7C}" type="slidenum">
              <a:rPr lang="en-US" smtClean="0"/>
              <a:t>‹#›</a:t>
            </a:fld>
            <a:endParaRPr lang="en-US"/>
          </a:p>
        </p:txBody>
      </p:sp>
    </p:spTree>
    <p:extLst>
      <p:ext uri="{BB962C8B-B14F-4D97-AF65-F5344CB8AC3E}">
        <p14:creationId xmlns:p14="http://schemas.microsoft.com/office/powerpoint/2010/main" val="3150422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8134E9-5E54-4090-AA6D-34ABED10A0BE}"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D90F3C-9BDC-4965-84FB-62321C8B6F7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7857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8134E9-5E54-4090-AA6D-34ABED10A0BE}"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D90F3C-9BDC-4965-84FB-62321C8B6F7C}" type="slidenum">
              <a:rPr lang="en-US" smtClean="0"/>
              <a:t>‹#›</a:t>
            </a:fld>
            <a:endParaRPr lang="en-US"/>
          </a:p>
        </p:txBody>
      </p:sp>
    </p:spTree>
    <p:extLst>
      <p:ext uri="{BB962C8B-B14F-4D97-AF65-F5344CB8AC3E}">
        <p14:creationId xmlns:p14="http://schemas.microsoft.com/office/powerpoint/2010/main" val="2057465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8134E9-5E54-4090-AA6D-34ABED10A0BE}"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D90F3C-9BDC-4965-84FB-62321C8B6F7C}" type="slidenum">
              <a:rPr lang="en-US" smtClean="0"/>
              <a:t>‹#›</a:t>
            </a:fld>
            <a:endParaRPr lang="en-US"/>
          </a:p>
        </p:txBody>
      </p:sp>
    </p:spTree>
    <p:extLst>
      <p:ext uri="{BB962C8B-B14F-4D97-AF65-F5344CB8AC3E}">
        <p14:creationId xmlns:p14="http://schemas.microsoft.com/office/powerpoint/2010/main" val="737864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8134E9-5E54-4090-AA6D-34ABED10A0BE}"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D90F3C-9BDC-4965-84FB-62321C8B6F7C}" type="slidenum">
              <a:rPr lang="en-US" smtClean="0"/>
              <a:t>‹#›</a:t>
            </a:fld>
            <a:endParaRPr lang="en-US"/>
          </a:p>
        </p:txBody>
      </p:sp>
    </p:spTree>
    <p:extLst>
      <p:ext uri="{BB962C8B-B14F-4D97-AF65-F5344CB8AC3E}">
        <p14:creationId xmlns:p14="http://schemas.microsoft.com/office/powerpoint/2010/main" val="331542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8134E9-5E54-4090-AA6D-34ABED10A0BE}"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D90F3C-9BDC-4965-84FB-62321C8B6F7C}" type="slidenum">
              <a:rPr lang="en-US" smtClean="0"/>
              <a:t>‹#›</a:t>
            </a:fld>
            <a:endParaRPr lang="en-US"/>
          </a:p>
        </p:txBody>
      </p:sp>
    </p:spTree>
    <p:extLst>
      <p:ext uri="{BB962C8B-B14F-4D97-AF65-F5344CB8AC3E}">
        <p14:creationId xmlns:p14="http://schemas.microsoft.com/office/powerpoint/2010/main" val="384631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8134E9-5E54-4090-AA6D-34ABED10A0BE}" type="datetimeFigureOut">
              <a:rPr lang="en-US" smtClean="0"/>
              <a:t>4/18/2021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D90F3C-9BDC-4965-84FB-62321C8B6F7C}" type="slidenum">
              <a:rPr lang="en-US" smtClean="0"/>
              <a:t>‹#›</a:t>
            </a:fld>
            <a:endParaRPr lang="en-US"/>
          </a:p>
        </p:txBody>
      </p:sp>
    </p:spTree>
    <p:extLst>
      <p:ext uri="{BB962C8B-B14F-4D97-AF65-F5344CB8AC3E}">
        <p14:creationId xmlns:p14="http://schemas.microsoft.com/office/powerpoint/2010/main" val="425730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8134E9-5E54-4090-AA6D-34ABED10A0BE}"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FD90F3C-9BDC-4965-84FB-62321C8B6F7C}" type="slidenum">
              <a:rPr lang="en-US" smtClean="0"/>
              <a:t>‹#›</a:t>
            </a:fld>
            <a:endParaRPr lang="en-US"/>
          </a:p>
        </p:txBody>
      </p:sp>
    </p:spTree>
    <p:extLst>
      <p:ext uri="{BB962C8B-B14F-4D97-AF65-F5344CB8AC3E}">
        <p14:creationId xmlns:p14="http://schemas.microsoft.com/office/powerpoint/2010/main" val="115149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8134E9-5E54-4090-AA6D-34ABED10A0BE}" type="datetimeFigureOut">
              <a:rPr lang="en-US" smtClean="0"/>
              <a:t>4/18/2021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D90F3C-9BDC-4965-84FB-62321C8B6F7C}" type="slidenum">
              <a:rPr lang="en-US" smtClean="0"/>
              <a:t>‹#›</a:t>
            </a:fld>
            <a:endParaRPr lang="en-US"/>
          </a:p>
        </p:txBody>
      </p:sp>
    </p:spTree>
    <p:extLst>
      <p:ext uri="{BB962C8B-B14F-4D97-AF65-F5344CB8AC3E}">
        <p14:creationId xmlns:p14="http://schemas.microsoft.com/office/powerpoint/2010/main" val="3674449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8134E9-5E54-4090-AA6D-34ABED10A0BE}" type="datetimeFigureOut">
              <a:rPr lang="en-US" smtClean="0"/>
              <a:t>4/18/2021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FD90F3C-9BDC-4965-84FB-62321C8B6F7C}" type="slidenum">
              <a:rPr lang="en-US" smtClean="0"/>
              <a:t>‹#›</a:t>
            </a:fld>
            <a:endParaRPr lang="en-US"/>
          </a:p>
        </p:txBody>
      </p:sp>
    </p:spTree>
    <p:extLst>
      <p:ext uri="{BB962C8B-B14F-4D97-AF65-F5344CB8AC3E}">
        <p14:creationId xmlns:p14="http://schemas.microsoft.com/office/powerpoint/2010/main" val="1178863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134E9-5E54-4090-AA6D-34ABED10A0BE}" type="datetimeFigureOut">
              <a:rPr lang="en-US" smtClean="0"/>
              <a:t>4/18/2021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FD90F3C-9BDC-4965-84FB-62321C8B6F7C}" type="slidenum">
              <a:rPr lang="en-US" smtClean="0"/>
              <a:t>‹#›</a:t>
            </a:fld>
            <a:endParaRPr lang="en-US"/>
          </a:p>
        </p:txBody>
      </p:sp>
    </p:spTree>
    <p:extLst>
      <p:ext uri="{BB962C8B-B14F-4D97-AF65-F5344CB8AC3E}">
        <p14:creationId xmlns:p14="http://schemas.microsoft.com/office/powerpoint/2010/main" val="1778977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8134E9-5E54-4090-AA6D-34ABED10A0BE}"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FD90F3C-9BDC-4965-84FB-62321C8B6F7C}" type="slidenum">
              <a:rPr lang="en-US" smtClean="0"/>
              <a:t>‹#›</a:t>
            </a:fld>
            <a:endParaRPr lang="en-US"/>
          </a:p>
        </p:txBody>
      </p:sp>
    </p:spTree>
    <p:extLst>
      <p:ext uri="{BB962C8B-B14F-4D97-AF65-F5344CB8AC3E}">
        <p14:creationId xmlns:p14="http://schemas.microsoft.com/office/powerpoint/2010/main" val="2451409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8134E9-5E54-4090-AA6D-34ABED10A0BE}" type="datetimeFigureOut">
              <a:rPr lang="en-US" smtClean="0"/>
              <a:t>4/18/2021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D90F3C-9BDC-4965-84FB-62321C8B6F7C}" type="slidenum">
              <a:rPr lang="en-US" smtClean="0"/>
              <a:t>‹#›</a:t>
            </a:fld>
            <a:endParaRPr lang="en-US"/>
          </a:p>
        </p:txBody>
      </p:sp>
    </p:spTree>
    <p:extLst>
      <p:ext uri="{BB962C8B-B14F-4D97-AF65-F5344CB8AC3E}">
        <p14:creationId xmlns:p14="http://schemas.microsoft.com/office/powerpoint/2010/main" val="124773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8134E9-5E54-4090-AA6D-34ABED10A0BE}" type="datetimeFigureOut">
              <a:rPr lang="en-US" smtClean="0"/>
              <a:t>4/18/2021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FD90F3C-9BDC-4965-84FB-62321C8B6F7C}" type="slidenum">
              <a:rPr lang="en-US" smtClean="0"/>
              <a:t>‹#›</a:t>
            </a:fld>
            <a:endParaRPr lang="en-US"/>
          </a:p>
        </p:txBody>
      </p:sp>
    </p:spTree>
    <p:extLst>
      <p:ext uri="{BB962C8B-B14F-4D97-AF65-F5344CB8AC3E}">
        <p14:creationId xmlns:p14="http://schemas.microsoft.com/office/powerpoint/2010/main" val="285956207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easy-tensorflow/easy-tensorflow" TargetMode="External"/><Relationship Id="rId2" Type="http://schemas.openxmlformats.org/officeDocument/2006/relationships/hyperlink" Target="https://github.com/aymericdamien/TensorFlow-Examples" TargetMode="External"/><Relationship Id="rId1" Type="http://schemas.openxmlformats.org/officeDocument/2006/relationships/slideLayout" Target="../slideLayouts/slideLayout2.xml"/><Relationship Id="rId4" Type="http://schemas.openxmlformats.org/officeDocument/2006/relationships/hyperlink" Target="https://www.tensorflow.org/tutorials/quickstart/beginn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TensorFlow</a:t>
            </a:r>
            <a:endParaRPr lang="en-US" dirty="0"/>
          </a:p>
        </p:txBody>
      </p:sp>
      <p:sp>
        <p:nvSpPr>
          <p:cNvPr id="3" name="Subtitle 2"/>
          <p:cNvSpPr>
            <a:spLocks noGrp="1"/>
          </p:cNvSpPr>
          <p:nvPr>
            <p:ph type="subTitle" idx="1"/>
          </p:nvPr>
        </p:nvSpPr>
        <p:spPr/>
        <p:txBody>
          <a:bodyPr/>
          <a:lstStyle/>
          <a:p>
            <a:r>
              <a:rPr lang="en-US" dirty="0" err="1" smtClean="0"/>
              <a:t>Dr</a:t>
            </a:r>
            <a:r>
              <a:rPr lang="en-US" dirty="0" smtClean="0"/>
              <a:t>/</a:t>
            </a:r>
            <a:r>
              <a:rPr lang="en-US" dirty="0" err="1" smtClean="0"/>
              <a:t>Bahaa</a:t>
            </a:r>
            <a:r>
              <a:rPr lang="en-US" dirty="0" smtClean="0"/>
              <a:t> </a:t>
            </a:r>
            <a:r>
              <a:rPr lang="en-US" dirty="0" err="1" smtClean="0"/>
              <a:t>Helmy</a:t>
            </a:r>
            <a:endParaRPr lang="en-US" dirty="0"/>
          </a:p>
        </p:txBody>
      </p:sp>
    </p:spTree>
    <p:extLst>
      <p:ext uri="{BB962C8B-B14F-4D97-AF65-F5344CB8AC3E}">
        <p14:creationId xmlns:p14="http://schemas.microsoft.com/office/powerpoint/2010/main" val="142985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b="1" dirty="0"/>
              <a:t>Graphs</a:t>
            </a:r>
          </a:p>
          <a:p>
            <a:pPr lvl="1"/>
            <a:r>
              <a:rPr lang="en-US" b="1" i="1" dirty="0" err="1"/>
              <a:t>TensorFlow</a:t>
            </a:r>
            <a:r>
              <a:rPr lang="en-US" dirty="0"/>
              <a:t> makes use of a graph framework. The graph gathers and describes all the series computations done during the training. The graph has lots of advantages: </a:t>
            </a:r>
          </a:p>
          <a:p>
            <a:pPr lvl="1"/>
            <a:r>
              <a:rPr lang="en-US" dirty="0"/>
              <a:t>It was done to run on multiple CPUs or GPUs and even mobile operating system</a:t>
            </a:r>
          </a:p>
          <a:p>
            <a:pPr lvl="1"/>
            <a:r>
              <a:rPr lang="en-US" dirty="0"/>
              <a:t>The portability of the graph allows to preserve the computations for immediate or later use. The graph can be saved to be executed in the future.</a:t>
            </a:r>
          </a:p>
          <a:p>
            <a:pPr lvl="1"/>
            <a:r>
              <a:rPr lang="en-US" dirty="0"/>
              <a:t>All the computations in the graph are done by connecting tensors together</a:t>
            </a:r>
          </a:p>
          <a:p>
            <a:pPr lvl="2"/>
            <a:r>
              <a:rPr lang="en-US" dirty="0"/>
              <a:t>A tensor has a node and an edge. The node carries the mathematical operation and produces an endpoints outputs. The edges the edges explain the input/output relationships between nodes. </a:t>
            </a:r>
          </a:p>
        </p:txBody>
      </p:sp>
    </p:spTree>
    <p:extLst>
      <p:ext uri="{BB962C8B-B14F-4D97-AF65-F5344CB8AC3E}">
        <p14:creationId xmlns:p14="http://schemas.microsoft.com/office/powerpoint/2010/main" val="3396227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is </a:t>
            </a:r>
            <a:r>
              <a:rPr lang="en-US" b="1" dirty="0" err="1"/>
              <a:t>TensorFlow</a:t>
            </a:r>
            <a:r>
              <a:rPr lang="en-US" b="1" dirty="0"/>
              <a:t> popular?</a:t>
            </a:r>
          </a:p>
        </p:txBody>
      </p:sp>
      <p:sp>
        <p:nvSpPr>
          <p:cNvPr id="3" name="Content Placeholder 2"/>
          <p:cNvSpPr>
            <a:spLocks noGrp="1"/>
          </p:cNvSpPr>
          <p:nvPr>
            <p:ph idx="1"/>
          </p:nvPr>
        </p:nvSpPr>
        <p:spPr/>
        <p:txBody>
          <a:bodyPr/>
          <a:lstStyle/>
          <a:p>
            <a:r>
              <a:rPr lang="en-US" dirty="0" err="1"/>
              <a:t>TensorFlow</a:t>
            </a:r>
            <a:r>
              <a:rPr lang="en-US" dirty="0"/>
              <a:t> is the best library of all because it is built to be accessible for everyone. </a:t>
            </a:r>
            <a:endParaRPr lang="en-US" dirty="0" smtClean="0"/>
          </a:p>
          <a:p>
            <a:r>
              <a:rPr lang="en-US" dirty="0" err="1" smtClean="0"/>
              <a:t>Tensorflow</a:t>
            </a:r>
            <a:r>
              <a:rPr lang="en-US" dirty="0" smtClean="0"/>
              <a:t> </a:t>
            </a:r>
            <a:r>
              <a:rPr lang="en-US" dirty="0"/>
              <a:t>library incorporates different API to built at scale deep learning architecture like CNN or RNN. </a:t>
            </a:r>
            <a:endParaRPr lang="en-US" dirty="0" smtClean="0"/>
          </a:p>
          <a:p>
            <a:r>
              <a:rPr lang="en-US" dirty="0" err="1" smtClean="0"/>
              <a:t>TensorFlow</a:t>
            </a:r>
            <a:r>
              <a:rPr lang="en-US" dirty="0" smtClean="0"/>
              <a:t> </a:t>
            </a:r>
            <a:r>
              <a:rPr lang="en-US" dirty="0"/>
              <a:t>is based on graph computation; it allows the developer to visualize the construction of the neural network with </a:t>
            </a:r>
            <a:r>
              <a:rPr lang="en-US" dirty="0" err="1" smtClean="0"/>
              <a:t>Tensorboard</a:t>
            </a:r>
            <a:r>
              <a:rPr lang="en-US" dirty="0"/>
              <a:t>. </a:t>
            </a:r>
            <a:endParaRPr lang="en-US" dirty="0" smtClean="0"/>
          </a:p>
          <a:p>
            <a:r>
              <a:rPr lang="en-US" dirty="0" smtClean="0"/>
              <a:t>This </a:t>
            </a:r>
            <a:r>
              <a:rPr lang="en-US" dirty="0"/>
              <a:t>tool is helpful to debug the program. Finally, </a:t>
            </a:r>
            <a:r>
              <a:rPr lang="en-US" dirty="0" err="1"/>
              <a:t>Tensorflow</a:t>
            </a:r>
            <a:r>
              <a:rPr lang="en-US" dirty="0"/>
              <a:t> is built to be deployed at scale. It runs on CPU and GPU. </a:t>
            </a:r>
          </a:p>
          <a:p>
            <a:r>
              <a:rPr lang="en-US" dirty="0" err="1"/>
              <a:t>Tensorflow</a:t>
            </a:r>
            <a:r>
              <a:rPr lang="en-US" dirty="0"/>
              <a:t> attracts the largest popularity on GitHub compare to the other deep learning framework. </a:t>
            </a:r>
          </a:p>
        </p:txBody>
      </p:sp>
    </p:spTree>
    <p:extLst>
      <p:ext uri="{BB962C8B-B14F-4D97-AF65-F5344CB8AC3E}">
        <p14:creationId xmlns:p14="http://schemas.microsoft.com/office/powerpoint/2010/main" val="1181925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Prominent Algorithms supported by </a:t>
            </a:r>
            <a:r>
              <a:rPr lang="en-US" b="1" dirty="0" err="1"/>
              <a:t>TensorFlow</a:t>
            </a:r>
            <a:endParaRPr lang="en-US" b="1" dirty="0"/>
          </a:p>
        </p:txBody>
      </p:sp>
      <p:sp>
        <p:nvSpPr>
          <p:cNvPr id="3" name="Content Placeholder 2"/>
          <p:cNvSpPr>
            <a:spLocks noGrp="1"/>
          </p:cNvSpPr>
          <p:nvPr>
            <p:ph idx="1"/>
          </p:nvPr>
        </p:nvSpPr>
        <p:spPr/>
        <p:txBody>
          <a:bodyPr/>
          <a:lstStyle/>
          <a:p>
            <a:r>
              <a:rPr lang="en-US" dirty="0"/>
              <a:t>Below are the supported </a:t>
            </a:r>
            <a:r>
              <a:rPr lang="en-US" dirty="0" err="1"/>
              <a:t>TensorFlow</a:t>
            </a:r>
            <a:r>
              <a:rPr lang="en-US" dirty="0"/>
              <a:t> algorithms list: </a:t>
            </a:r>
          </a:p>
          <a:p>
            <a:r>
              <a:rPr lang="en-US" dirty="0"/>
              <a:t>Currently, </a:t>
            </a:r>
            <a:r>
              <a:rPr lang="en-US" dirty="0" err="1"/>
              <a:t>TensorFlow</a:t>
            </a:r>
            <a:r>
              <a:rPr lang="en-US" dirty="0"/>
              <a:t> 1.10 has a built-in API for: </a:t>
            </a:r>
          </a:p>
          <a:p>
            <a:pPr lvl="1"/>
            <a:r>
              <a:rPr lang="en-US" dirty="0"/>
              <a:t>Linear regression: </a:t>
            </a:r>
            <a:r>
              <a:rPr lang="en-US" dirty="0" err="1"/>
              <a:t>tf.estimator.LinearRegressor</a:t>
            </a:r>
            <a:r>
              <a:rPr lang="en-US" dirty="0"/>
              <a:t> </a:t>
            </a:r>
          </a:p>
          <a:p>
            <a:pPr lvl="1"/>
            <a:r>
              <a:rPr lang="en-US" dirty="0" err="1"/>
              <a:t>Classification:tf.estimator.LinearClassifier</a:t>
            </a:r>
            <a:r>
              <a:rPr lang="en-US" dirty="0"/>
              <a:t> </a:t>
            </a:r>
          </a:p>
          <a:p>
            <a:pPr lvl="1"/>
            <a:r>
              <a:rPr lang="en-US" dirty="0"/>
              <a:t>Deep learning classification: </a:t>
            </a:r>
            <a:r>
              <a:rPr lang="en-US" dirty="0" err="1"/>
              <a:t>tf.estimator.DNNClassifier</a:t>
            </a:r>
            <a:r>
              <a:rPr lang="en-US" dirty="0"/>
              <a:t> </a:t>
            </a:r>
          </a:p>
          <a:p>
            <a:pPr lvl="1"/>
            <a:r>
              <a:rPr lang="en-US" dirty="0"/>
              <a:t>Deep learning wipe and deep: </a:t>
            </a:r>
            <a:r>
              <a:rPr lang="en-US" dirty="0" err="1"/>
              <a:t>tf.estimator.DNNLinearCombinedClassifier</a:t>
            </a:r>
            <a:r>
              <a:rPr lang="en-US" dirty="0"/>
              <a:t> </a:t>
            </a:r>
          </a:p>
          <a:p>
            <a:pPr lvl="1"/>
            <a:r>
              <a:rPr lang="en-US" dirty="0"/>
              <a:t>Booster tree regression: </a:t>
            </a:r>
            <a:r>
              <a:rPr lang="en-US" dirty="0" err="1"/>
              <a:t>tf.estimator.BoostedTreesRegressor</a:t>
            </a:r>
            <a:r>
              <a:rPr lang="en-US" dirty="0"/>
              <a:t> </a:t>
            </a:r>
          </a:p>
          <a:p>
            <a:pPr lvl="1"/>
            <a:r>
              <a:rPr lang="en-US" dirty="0"/>
              <a:t>Boosted tree classification: </a:t>
            </a:r>
            <a:r>
              <a:rPr lang="en-US" dirty="0" err="1"/>
              <a:t>tf.estimator.BoostedTreesClassifier</a:t>
            </a:r>
            <a:r>
              <a:rPr lang="en-US" dirty="0"/>
              <a:t> </a:t>
            </a:r>
          </a:p>
        </p:txBody>
      </p:sp>
    </p:spTree>
    <p:extLst>
      <p:ext uri="{BB962C8B-B14F-4D97-AF65-F5344CB8AC3E}">
        <p14:creationId xmlns:p14="http://schemas.microsoft.com/office/powerpoint/2010/main" val="373130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Simple </a:t>
            </a:r>
            <a:r>
              <a:rPr lang="en-US" b="1" dirty="0" err="1"/>
              <a:t>TensorFlow</a:t>
            </a:r>
            <a:r>
              <a:rPr lang="en-US" b="1" dirty="0"/>
              <a:t> Example</a:t>
            </a:r>
          </a:p>
        </p:txBody>
      </p:sp>
      <p:sp>
        <p:nvSpPr>
          <p:cNvPr id="3" name="Content Placeholder 2"/>
          <p:cNvSpPr>
            <a:spLocks noGrp="1"/>
          </p:cNvSpPr>
          <p:nvPr>
            <p:ph idx="1"/>
          </p:nvPr>
        </p:nvSpPr>
        <p:spPr/>
        <p:txBody>
          <a:bodyPr/>
          <a:lstStyle/>
          <a:p>
            <a:r>
              <a:rPr lang="en-US" dirty="0"/>
              <a:t>Let 's practice the elementary workflow of </a:t>
            </a:r>
            <a:r>
              <a:rPr lang="en-US" dirty="0" err="1"/>
              <a:t>Tensorflow</a:t>
            </a:r>
            <a:r>
              <a:rPr lang="en-US" dirty="0"/>
              <a:t> with simple </a:t>
            </a:r>
            <a:r>
              <a:rPr lang="en-US" dirty="0" err="1"/>
              <a:t>TensorFlow</a:t>
            </a:r>
            <a:r>
              <a:rPr lang="en-US" dirty="0"/>
              <a:t> examples. Let's create a computational graph that multiplies two numbers together. </a:t>
            </a:r>
            <a:endParaRPr lang="en-US" dirty="0" smtClean="0"/>
          </a:p>
          <a:p>
            <a:r>
              <a:rPr lang="en-US" dirty="0"/>
              <a:t>During the example, we will multiply </a:t>
            </a:r>
            <a:r>
              <a:rPr lang="en-US" b="1" dirty="0"/>
              <a:t>X_1</a:t>
            </a:r>
            <a:r>
              <a:rPr lang="en-US" dirty="0"/>
              <a:t> and </a:t>
            </a:r>
            <a:r>
              <a:rPr lang="en-US" b="1" dirty="0"/>
              <a:t>X_2</a:t>
            </a:r>
            <a:r>
              <a:rPr lang="en-US" dirty="0"/>
              <a:t> together. </a:t>
            </a:r>
            <a:r>
              <a:rPr lang="en-US" dirty="0" err="1"/>
              <a:t>Tensorflow</a:t>
            </a:r>
            <a:r>
              <a:rPr lang="en-US" dirty="0"/>
              <a:t> will create a node to connect the operation. In our example, it is called multiply. When the graph is determined, </a:t>
            </a:r>
            <a:r>
              <a:rPr lang="en-US" dirty="0" err="1"/>
              <a:t>Tensorflow</a:t>
            </a:r>
            <a:r>
              <a:rPr lang="en-US" dirty="0"/>
              <a:t> computational engines will </a:t>
            </a:r>
            <a:r>
              <a:rPr lang="en-US" b="1" dirty="0"/>
              <a:t>multiply</a:t>
            </a:r>
            <a:r>
              <a:rPr lang="en-US" dirty="0"/>
              <a:t> together</a:t>
            </a:r>
            <a:r>
              <a:rPr lang="en-US" b="1" dirty="0"/>
              <a:t> X_1 </a:t>
            </a:r>
            <a:r>
              <a:rPr lang="en-US" dirty="0"/>
              <a:t>and </a:t>
            </a:r>
            <a:r>
              <a:rPr lang="en-US" b="1" dirty="0"/>
              <a:t>X_2</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8932" y="4238096"/>
            <a:ext cx="4555067" cy="2211835"/>
          </a:xfrm>
          <a:prstGeom prst="rect">
            <a:avLst/>
          </a:prstGeom>
        </p:spPr>
      </p:pic>
    </p:spTree>
    <p:extLst>
      <p:ext uri="{BB962C8B-B14F-4D97-AF65-F5344CB8AC3E}">
        <p14:creationId xmlns:p14="http://schemas.microsoft.com/office/powerpoint/2010/main" val="3547198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a:t>Step </a:t>
            </a:r>
            <a:r>
              <a:rPr lang="en-US" b="1" dirty="0" smtClean="0"/>
              <a:t>1: </a:t>
            </a:r>
            <a:r>
              <a:rPr lang="en-US" dirty="0" smtClean="0"/>
              <a:t>two </a:t>
            </a:r>
            <a:r>
              <a:rPr lang="en-US" dirty="0"/>
              <a:t>line of code, we have imported </a:t>
            </a:r>
            <a:r>
              <a:rPr lang="en-US" dirty="0" err="1"/>
              <a:t>tensorflow</a:t>
            </a:r>
            <a:r>
              <a:rPr lang="en-US" dirty="0"/>
              <a:t> as </a:t>
            </a:r>
            <a:r>
              <a:rPr lang="en-US" dirty="0" err="1" smtClean="0"/>
              <a:t>tf</a:t>
            </a:r>
            <a:r>
              <a:rPr lang="en-US" dirty="0" smtClean="0"/>
              <a:t>.</a:t>
            </a:r>
          </a:p>
          <a:p>
            <a:pPr lvl="1"/>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146" y="2842230"/>
            <a:ext cx="6986588" cy="1270288"/>
          </a:xfrm>
          <a:prstGeom prst="rect">
            <a:avLst/>
          </a:prstGeom>
        </p:spPr>
      </p:pic>
    </p:spTree>
    <p:extLst>
      <p:ext uri="{BB962C8B-B14F-4D97-AF65-F5344CB8AC3E}">
        <p14:creationId xmlns:p14="http://schemas.microsoft.com/office/powerpoint/2010/main" val="414011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Step 2: Define </a:t>
            </a:r>
            <a:r>
              <a:rPr lang="en-US" b="1" dirty="0"/>
              <a:t>the </a:t>
            </a:r>
            <a:r>
              <a:rPr lang="en-US" b="1" dirty="0" smtClean="0"/>
              <a:t>variable</a:t>
            </a:r>
            <a:endParaRPr lang="en-US" b="1" dirty="0"/>
          </a:p>
          <a:p>
            <a:pPr lvl="1"/>
            <a:r>
              <a:rPr lang="en-US" dirty="0"/>
              <a:t>When we create a placeholder node, we have to pass in the data type will be adding numbers here so we can use a floating-point data type, let's use tf.float32. We also need to give this node a name. This name will show up when we look at the graphical visualizations of our model. Let's name this node X_1 by passing in a parameter called name with a value of X_1 and now let's define X_2 the same way. X_2.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6375" y="4505506"/>
            <a:ext cx="5228760" cy="836961"/>
          </a:xfrm>
          <a:prstGeom prst="rect">
            <a:avLst/>
          </a:prstGeom>
        </p:spPr>
      </p:pic>
    </p:spTree>
    <p:extLst>
      <p:ext uri="{BB962C8B-B14F-4D97-AF65-F5344CB8AC3E}">
        <p14:creationId xmlns:p14="http://schemas.microsoft.com/office/powerpoint/2010/main" val="2807083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a:t>Step </a:t>
            </a:r>
            <a:r>
              <a:rPr lang="en-US" b="1" dirty="0" smtClean="0"/>
              <a:t>3: </a:t>
            </a:r>
            <a:r>
              <a:rPr lang="en-US" b="1" dirty="0"/>
              <a:t>Define the </a:t>
            </a:r>
            <a:r>
              <a:rPr lang="en-US" b="1" dirty="0" smtClean="0"/>
              <a:t>computation</a:t>
            </a:r>
            <a:endParaRPr lang="en-US" b="1" dirty="0"/>
          </a:p>
          <a:p>
            <a:pPr lvl="1"/>
            <a:r>
              <a:rPr lang="en-US" dirty="0"/>
              <a:t>Now we can define the node that does the multiplication operation. In </a:t>
            </a:r>
            <a:r>
              <a:rPr lang="en-US" dirty="0" err="1"/>
              <a:t>Tensorflow</a:t>
            </a:r>
            <a:r>
              <a:rPr lang="en-US" dirty="0"/>
              <a:t> we can do that by creating a </a:t>
            </a:r>
            <a:r>
              <a:rPr lang="en-US" dirty="0" err="1"/>
              <a:t>tf.multiply</a:t>
            </a:r>
            <a:r>
              <a:rPr lang="en-US" dirty="0"/>
              <a:t> node. </a:t>
            </a:r>
          </a:p>
          <a:p>
            <a:pPr lvl="1"/>
            <a:r>
              <a:rPr lang="en-US" dirty="0"/>
              <a:t>We will pass in the X_1 and X_2 nodes to the multiplication node. It tells </a:t>
            </a:r>
            <a:r>
              <a:rPr lang="en-US" dirty="0" err="1"/>
              <a:t>tensorflow</a:t>
            </a:r>
            <a:r>
              <a:rPr lang="en-US" dirty="0"/>
              <a:t> to link those nodes in the computational graph, so we are asking it to pull the values from x and y and multiply the result. Let's also give the multiplication node the name multiply. It is the entire definition for our simple computational graph. </a:t>
            </a:r>
          </a:p>
          <a:p>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477" y="4562659"/>
            <a:ext cx="5556687" cy="703607"/>
          </a:xfrm>
          <a:prstGeom prst="rect">
            <a:avLst/>
          </a:prstGeom>
        </p:spPr>
      </p:pic>
    </p:spTree>
    <p:extLst>
      <p:ext uri="{BB962C8B-B14F-4D97-AF65-F5344CB8AC3E}">
        <p14:creationId xmlns:p14="http://schemas.microsoft.com/office/powerpoint/2010/main" val="3705043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Step </a:t>
            </a:r>
            <a:r>
              <a:rPr lang="en-US" b="1" dirty="0" smtClean="0"/>
              <a:t>4: </a:t>
            </a:r>
            <a:r>
              <a:rPr lang="en-US" b="1" dirty="0"/>
              <a:t>Execute the </a:t>
            </a:r>
            <a:r>
              <a:rPr lang="en-US" b="1" dirty="0" smtClean="0"/>
              <a:t>operation</a:t>
            </a:r>
          </a:p>
          <a:p>
            <a:pPr lvl="1"/>
            <a:r>
              <a:rPr lang="en-US" dirty="0"/>
              <a:t>To execute operations in the graph, we have to create a session. In </a:t>
            </a:r>
            <a:r>
              <a:rPr lang="en-US" dirty="0" err="1"/>
              <a:t>Tensorflow</a:t>
            </a:r>
            <a:r>
              <a:rPr lang="en-US" dirty="0"/>
              <a:t>, it is done by </a:t>
            </a:r>
            <a:r>
              <a:rPr lang="en-US" dirty="0" err="1"/>
              <a:t>tf.Session</a:t>
            </a:r>
            <a:r>
              <a:rPr lang="en-US" dirty="0"/>
              <a:t>(). Now that we have a session we can ask the session to run operations on our computational graph by calling session. To run the computation, we need to use run. </a:t>
            </a:r>
          </a:p>
          <a:p>
            <a:pPr lvl="1"/>
            <a:r>
              <a:rPr lang="en-US" dirty="0"/>
              <a:t>When the addition operation runs, it is going to see that it needs to grab the values of the X_1 and X_2 nodes, so we also need to feed in values for X_1 and X_2. We can do that by supplying a parameter called </a:t>
            </a:r>
            <a:r>
              <a:rPr lang="en-US" dirty="0" err="1"/>
              <a:t>feed_dict</a:t>
            </a:r>
            <a:r>
              <a:rPr lang="en-US" dirty="0"/>
              <a:t>. We pass the value 1,2,3 for X_1 and 4,5,6 for X_2. </a:t>
            </a:r>
          </a:p>
          <a:p>
            <a:pPr lvl="1"/>
            <a:r>
              <a:rPr lang="en-US" dirty="0"/>
              <a:t>We print the results with print(result). We should see 4, 10 and 18 for 1x4, 2x5 and 3x6 </a:t>
            </a:r>
          </a:p>
          <a:p>
            <a:endParaRPr lang="en-US" b="1" dirty="0"/>
          </a:p>
        </p:txBody>
      </p:sp>
    </p:spTree>
    <p:extLst>
      <p:ext uri="{BB962C8B-B14F-4D97-AF65-F5344CB8AC3E}">
        <p14:creationId xmlns:p14="http://schemas.microsoft.com/office/powerpoint/2010/main" val="1862588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8396" y="2057401"/>
            <a:ext cx="7878886" cy="2970006"/>
          </a:xfrm>
        </p:spPr>
      </p:pic>
    </p:spTree>
    <p:extLst>
      <p:ext uri="{BB962C8B-B14F-4D97-AF65-F5344CB8AC3E}">
        <p14:creationId xmlns:p14="http://schemas.microsoft.com/office/powerpoint/2010/main" val="1654081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github.com/aymericdamien/TensorFlow-Examples</a:t>
            </a:r>
            <a:endParaRPr lang="en-US" dirty="0" smtClean="0"/>
          </a:p>
          <a:p>
            <a:r>
              <a:rPr lang="en-US" dirty="0" smtClean="0">
                <a:hlinkClick r:id="rId3"/>
              </a:rPr>
              <a:t>https</a:t>
            </a:r>
            <a:r>
              <a:rPr lang="en-US" dirty="0">
                <a:hlinkClick r:id="rId3"/>
              </a:rPr>
              <a:t>://</a:t>
            </a:r>
            <a:r>
              <a:rPr lang="en-US" dirty="0" smtClean="0">
                <a:hlinkClick r:id="rId3"/>
              </a:rPr>
              <a:t>github.com/easy-tensorflow/easy-tensorflow</a:t>
            </a:r>
            <a:endParaRPr lang="en-US" dirty="0" smtClean="0"/>
          </a:p>
          <a:p>
            <a:r>
              <a:rPr lang="en-US" dirty="0">
                <a:hlinkClick r:id="rId4"/>
              </a:rPr>
              <a:t>https://www.tensorflow.org/tutorials/quickstart/beginner</a:t>
            </a:r>
            <a:endParaRPr lang="en-US" dirty="0"/>
          </a:p>
          <a:p>
            <a:endParaRPr lang="en-US" dirty="0" smtClean="0"/>
          </a:p>
          <a:p>
            <a:endParaRPr lang="en-US" dirty="0"/>
          </a:p>
        </p:txBody>
      </p:sp>
    </p:spTree>
    <p:extLst>
      <p:ext uri="{BB962C8B-B14F-4D97-AF65-F5344CB8AC3E}">
        <p14:creationId xmlns:p14="http://schemas.microsoft.com/office/powerpoint/2010/main" val="74274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a:xfrm>
            <a:off x="2462212" y="1397000"/>
            <a:ext cx="8915400" cy="3777622"/>
          </a:xfrm>
        </p:spPr>
        <p:txBody>
          <a:bodyPr/>
          <a:lstStyle/>
          <a:p>
            <a:r>
              <a:rPr lang="en-US" dirty="0" smtClean="0"/>
              <a:t>What is </a:t>
            </a:r>
            <a:r>
              <a:rPr lang="en-US" dirty="0" err="1" smtClean="0"/>
              <a:t>TensorFlow</a:t>
            </a:r>
            <a:r>
              <a:rPr lang="en-US" dirty="0" smtClean="0"/>
              <a:t>?</a:t>
            </a:r>
          </a:p>
          <a:p>
            <a:r>
              <a:rPr lang="en-US" dirty="0" smtClean="0"/>
              <a:t>History of </a:t>
            </a:r>
            <a:r>
              <a:rPr lang="en-US" dirty="0" err="1" smtClean="0"/>
              <a:t>TensorFlow</a:t>
            </a:r>
            <a:endParaRPr lang="en-US" dirty="0" smtClean="0"/>
          </a:p>
          <a:p>
            <a:r>
              <a:rPr lang="en-US" dirty="0" smtClean="0"/>
              <a:t>How </a:t>
            </a:r>
            <a:r>
              <a:rPr lang="en-US" dirty="0" err="1" smtClean="0"/>
              <a:t>TensorFlow</a:t>
            </a:r>
            <a:r>
              <a:rPr lang="en-US" dirty="0" smtClean="0"/>
              <a:t> works</a:t>
            </a:r>
          </a:p>
          <a:p>
            <a:r>
              <a:rPr lang="en-US" dirty="0" err="1" smtClean="0"/>
              <a:t>TensorFlow</a:t>
            </a:r>
            <a:r>
              <a:rPr lang="en-US" dirty="0" smtClean="0"/>
              <a:t> Architecture</a:t>
            </a:r>
          </a:p>
          <a:p>
            <a:r>
              <a:rPr lang="en-US" dirty="0" smtClean="0"/>
              <a:t>Where can </a:t>
            </a:r>
            <a:r>
              <a:rPr lang="en-US" dirty="0" err="1" smtClean="0"/>
              <a:t>TensorFlow</a:t>
            </a:r>
            <a:r>
              <a:rPr lang="en-US" dirty="0" smtClean="0"/>
              <a:t> run?</a:t>
            </a:r>
          </a:p>
          <a:p>
            <a:r>
              <a:rPr lang="en-US" dirty="0"/>
              <a:t>Components of </a:t>
            </a:r>
            <a:r>
              <a:rPr lang="en-US" dirty="0" err="1" smtClean="0"/>
              <a:t>TensorFlow</a:t>
            </a:r>
            <a:r>
              <a:rPr lang="en-US" dirty="0" smtClean="0"/>
              <a:t>.</a:t>
            </a:r>
          </a:p>
          <a:p>
            <a:r>
              <a:rPr lang="en-US" dirty="0"/>
              <a:t>Why is </a:t>
            </a:r>
            <a:r>
              <a:rPr lang="en-US" dirty="0" err="1" smtClean="0"/>
              <a:t>TensorFlow</a:t>
            </a:r>
            <a:r>
              <a:rPr lang="en-US" dirty="0" smtClean="0"/>
              <a:t> popular?</a:t>
            </a:r>
          </a:p>
          <a:p>
            <a:r>
              <a:rPr lang="en-US" dirty="0" smtClean="0"/>
              <a:t>List of Prominent </a:t>
            </a:r>
            <a:r>
              <a:rPr lang="en-US" dirty="0"/>
              <a:t>Algorithms Supported by </a:t>
            </a:r>
            <a:r>
              <a:rPr lang="en-US" dirty="0" err="1" smtClean="0"/>
              <a:t>TensorFlow</a:t>
            </a:r>
            <a:r>
              <a:rPr lang="en-US" dirty="0" smtClean="0"/>
              <a:t>.</a:t>
            </a:r>
          </a:p>
          <a:p>
            <a:r>
              <a:rPr lang="en-US" dirty="0"/>
              <a:t>Simple </a:t>
            </a:r>
            <a:r>
              <a:rPr lang="en-US" dirty="0" err="1" smtClean="0"/>
              <a:t>TensorFlow</a:t>
            </a:r>
            <a:r>
              <a:rPr lang="en-US" dirty="0" smtClean="0"/>
              <a:t> Example</a:t>
            </a:r>
          </a:p>
          <a:p>
            <a:endParaRPr lang="en-US" dirty="0"/>
          </a:p>
        </p:txBody>
      </p:sp>
    </p:spTree>
    <p:extLst>
      <p:ext uri="{BB962C8B-B14F-4D97-AF65-F5344CB8AC3E}">
        <p14:creationId xmlns:p14="http://schemas.microsoft.com/office/powerpoint/2010/main" val="52490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t>
            </a:r>
            <a:r>
              <a:rPr lang="en-US" b="1" dirty="0" err="1" smtClean="0"/>
              <a:t>TensorFlow</a:t>
            </a:r>
            <a:r>
              <a:rPr lang="en-US" b="1" dirty="0" smtClean="0"/>
              <a:t>?</a:t>
            </a:r>
            <a:endParaRPr lang="en-US" b="1" dirty="0"/>
          </a:p>
        </p:txBody>
      </p:sp>
      <p:sp>
        <p:nvSpPr>
          <p:cNvPr id="3" name="Content Placeholder 2"/>
          <p:cNvSpPr>
            <a:spLocks noGrp="1"/>
          </p:cNvSpPr>
          <p:nvPr>
            <p:ph idx="1"/>
          </p:nvPr>
        </p:nvSpPr>
        <p:spPr/>
        <p:txBody>
          <a:bodyPr/>
          <a:lstStyle/>
          <a:p>
            <a:r>
              <a:rPr lang="en-US" dirty="0" smtClean="0"/>
              <a:t>Open-source end-to-end platform for creating Machine Learning applications.</a:t>
            </a:r>
          </a:p>
          <a:p>
            <a:r>
              <a:rPr lang="en-US" dirty="0" err="1" smtClean="0"/>
              <a:t>TensorFlow</a:t>
            </a:r>
            <a:r>
              <a:rPr lang="en-US" dirty="0" smtClean="0"/>
              <a:t> is a symbolic math library that uses dataflow and differentiable programming to perform various tasks focused on training and interface of deep neural networks. </a:t>
            </a:r>
          </a:p>
          <a:p>
            <a:r>
              <a:rPr lang="en-US" dirty="0" smtClean="0"/>
              <a:t>It allow developers to create machine learning applications using various tools, libraries and community resources.</a:t>
            </a:r>
          </a:p>
          <a:p>
            <a:r>
              <a:rPr lang="en-US" dirty="0" smtClean="0"/>
              <a:t>Google </a:t>
            </a:r>
            <a:r>
              <a:rPr lang="en-US" dirty="0" smtClean="0"/>
              <a:t>product uses machine learning in all of its products to improve the search engine, translation, image captioning or recommendations</a:t>
            </a:r>
            <a:endParaRPr lang="en-US" dirty="0"/>
          </a:p>
        </p:txBody>
      </p:sp>
    </p:spTree>
    <p:extLst>
      <p:ext uri="{BB962C8B-B14F-4D97-AF65-F5344CB8AC3E}">
        <p14:creationId xmlns:p14="http://schemas.microsoft.com/office/powerpoint/2010/main" val="292309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History of </a:t>
            </a:r>
            <a:r>
              <a:rPr lang="en-US" b="1" dirty="0" err="1"/>
              <a:t>TensorFlow</a:t>
            </a:r>
            <a:endParaRPr lang="en-US" b="1" dirty="0"/>
          </a:p>
        </p:txBody>
      </p:sp>
      <p:sp>
        <p:nvSpPr>
          <p:cNvPr id="3" name="Content Placeholder 2"/>
          <p:cNvSpPr>
            <a:spLocks noGrp="1"/>
          </p:cNvSpPr>
          <p:nvPr>
            <p:ph idx="1"/>
          </p:nvPr>
        </p:nvSpPr>
        <p:spPr/>
        <p:txBody>
          <a:bodyPr/>
          <a:lstStyle/>
          <a:p>
            <a:r>
              <a:rPr lang="en-US" dirty="0" smtClean="0"/>
              <a:t>A couple of years </a:t>
            </a:r>
            <a:r>
              <a:rPr lang="en-US" dirty="0" err="1" smtClean="0"/>
              <a:t>ago,deep</a:t>
            </a:r>
            <a:r>
              <a:rPr lang="en-US" dirty="0" smtClean="0"/>
              <a:t> learning </a:t>
            </a:r>
            <a:r>
              <a:rPr lang="en-US" dirty="0" err="1" smtClean="0"/>
              <a:t>strted</a:t>
            </a:r>
            <a:r>
              <a:rPr lang="en-US" dirty="0" smtClean="0"/>
              <a:t> to outperform all other machine learning algorithms when giving massive amount of data.</a:t>
            </a:r>
          </a:p>
          <a:p>
            <a:r>
              <a:rPr lang="en-US" dirty="0" smtClean="0"/>
              <a:t>Google saw it could use these deep neural networks to improve its services:</a:t>
            </a:r>
          </a:p>
          <a:p>
            <a:pPr lvl="1"/>
            <a:r>
              <a:rPr lang="en-US" dirty="0"/>
              <a:t>Gmail</a:t>
            </a:r>
          </a:p>
          <a:p>
            <a:pPr lvl="1"/>
            <a:r>
              <a:rPr lang="en-US" dirty="0"/>
              <a:t>Photo</a:t>
            </a:r>
          </a:p>
          <a:p>
            <a:pPr lvl="1"/>
            <a:r>
              <a:rPr lang="en-US" dirty="0"/>
              <a:t>Google search </a:t>
            </a:r>
            <a:r>
              <a:rPr lang="en-US" dirty="0" smtClean="0"/>
              <a:t>engine</a:t>
            </a:r>
          </a:p>
          <a:p>
            <a:r>
              <a:rPr lang="en-US" dirty="0" smtClean="0"/>
              <a:t>They build a framework called </a:t>
            </a:r>
            <a:r>
              <a:rPr lang="en-US" dirty="0" err="1" smtClean="0"/>
              <a:t>TensorFlow</a:t>
            </a:r>
            <a:r>
              <a:rPr lang="en-US" dirty="0" smtClean="0"/>
              <a:t> to let researchers and developers work together on AI model.</a:t>
            </a:r>
          </a:p>
          <a:p>
            <a:r>
              <a:rPr lang="en-US" dirty="0" smtClean="0"/>
              <a:t>Once develop and scaled, it allows lots of people to use it.</a:t>
            </a:r>
          </a:p>
          <a:p>
            <a:endParaRPr lang="en-US" dirty="0" smtClean="0"/>
          </a:p>
          <a:p>
            <a:pPr lvl="1"/>
            <a:endParaRPr lang="en-US" dirty="0"/>
          </a:p>
        </p:txBody>
      </p:sp>
    </p:spTree>
    <p:extLst>
      <p:ext uri="{BB962C8B-B14F-4D97-AF65-F5344CB8AC3E}">
        <p14:creationId xmlns:p14="http://schemas.microsoft.com/office/powerpoint/2010/main" val="412651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It was first made public in late 2015, while the first stable version appeared in 2017</a:t>
            </a:r>
            <a:r>
              <a:rPr lang="en-US" dirty="0" smtClean="0"/>
              <a:t>. </a:t>
            </a:r>
            <a:r>
              <a:rPr lang="en-US" dirty="0"/>
              <a:t>It is open source under Apache Open Source license</a:t>
            </a:r>
            <a:r>
              <a:rPr lang="en-US" dirty="0" smtClean="0"/>
              <a:t>.</a:t>
            </a:r>
          </a:p>
          <a:p>
            <a:r>
              <a:rPr lang="en-US" dirty="0" smtClean="0"/>
              <a:t> </a:t>
            </a:r>
            <a:r>
              <a:rPr lang="en-US" dirty="0"/>
              <a:t>You can use it, modify it and redistribute the modified version for a fee without paying anything to Google. </a:t>
            </a:r>
          </a:p>
        </p:txBody>
      </p:sp>
    </p:spTree>
    <p:extLst>
      <p:ext uri="{BB962C8B-B14F-4D97-AF65-F5344CB8AC3E}">
        <p14:creationId xmlns:p14="http://schemas.microsoft.com/office/powerpoint/2010/main" val="338370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t>
            </a:r>
            <a:r>
              <a:rPr lang="en-US" b="1" dirty="0" err="1"/>
              <a:t>TensorFlow</a:t>
            </a:r>
            <a:r>
              <a:rPr lang="en-US" b="1" dirty="0"/>
              <a:t> Works</a:t>
            </a:r>
          </a:p>
        </p:txBody>
      </p:sp>
      <p:sp>
        <p:nvSpPr>
          <p:cNvPr id="3" name="Content Placeholder 2"/>
          <p:cNvSpPr>
            <a:spLocks noGrp="1"/>
          </p:cNvSpPr>
          <p:nvPr>
            <p:ph idx="1"/>
          </p:nvPr>
        </p:nvSpPr>
        <p:spPr/>
        <p:txBody>
          <a:bodyPr/>
          <a:lstStyle/>
          <a:p>
            <a:r>
              <a:rPr lang="en-US" b="1" dirty="0" err="1"/>
              <a:t>TensorFlow</a:t>
            </a:r>
            <a:r>
              <a:rPr lang="en-US" dirty="0"/>
              <a:t> enables you to build dataflow graphs and structures to define how data moves through a graph by taking inputs as a multi-dimensional array called Tensor</a:t>
            </a:r>
            <a:r>
              <a:rPr lang="en-US" dirty="0" smtClean="0"/>
              <a:t>.</a:t>
            </a:r>
          </a:p>
          <a:p>
            <a:r>
              <a:rPr lang="en-US" dirty="0" smtClean="0"/>
              <a:t> </a:t>
            </a:r>
            <a:r>
              <a:rPr lang="en-US" dirty="0"/>
              <a:t>It allows you to construct a flowchart of operations that can be performed on these inputs, which goes at one end and comes at the other end as output.</a:t>
            </a:r>
          </a:p>
        </p:txBody>
      </p:sp>
    </p:spTree>
    <p:extLst>
      <p:ext uri="{BB962C8B-B14F-4D97-AF65-F5344CB8AC3E}">
        <p14:creationId xmlns:p14="http://schemas.microsoft.com/office/powerpoint/2010/main" val="51313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TensorFlow</a:t>
            </a:r>
            <a:r>
              <a:rPr lang="en-US" b="1" dirty="0"/>
              <a:t> Architecture</a:t>
            </a:r>
          </a:p>
        </p:txBody>
      </p:sp>
      <p:sp>
        <p:nvSpPr>
          <p:cNvPr id="3" name="Content Placeholder 2"/>
          <p:cNvSpPr>
            <a:spLocks noGrp="1"/>
          </p:cNvSpPr>
          <p:nvPr>
            <p:ph idx="1"/>
          </p:nvPr>
        </p:nvSpPr>
        <p:spPr/>
        <p:txBody>
          <a:bodyPr>
            <a:normAutofit/>
          </a:bodyPr>
          <a:lstStyle/>
          <a:p>
            <a:r>
              <a:rPr lang="en-US" dirty="0" err="1"/>
              <a:t>Tensorflow</a:t>
            </a:r>
            <a:r>
              <a:rPr lang="en-US" dirty="0"/>
              <a:t> architecture works in three parts: </a:t>
            </a:r>
            <a:endParaRPr lang="en-US" dirty="0" smtClean="0"/>
          </a:p>
          <a:p>
            <a:pPr lvl="1"/>
            <a:r>
              <a:rPr lang="en-US" dirty="0"/>
              <a:t>Preprocessing the data</a:t>
            </a:r>
          </a:p>
          <a:p>
            <a:pPr lvl="1"/>
            <a:r>
              <a:rPr lang="en-US" dirty="0"/>
              <a:t>Build the model</a:t>
            </a:r>
          </a:p>
          <a:p>
            <a:pPr lvl="1"/>
            <a:r>
              <a:rPr lang="en-US" dirty="0"/>
              <a:t>Train and estimate the </a:t>
            </a:r>
            <a:r>
              <a:rPr lang="en-US" dirty="0" smtClean="0"/>
              <a:t>model</a:t>
            </a:r>
          </a:p>
          <a:p>
            <a:r>
              <a:rPr lang="en-US" dirty="0"/>
              <a:t>It is called </a:t>
            </a:r>
            <a:r>
              <a:rPr lang="en-US" dirty="0" err="1"/>
              <a:t>Tensorflow</a:t>
            </a:r>
            <a:r>
              <a:rPr lang="en-US" dirty="0"/>
              <a:t> because it takes input as a multi-dimensional array, also known as </a:t>
            </a:r>
            <a:r>
              <a:rPr lang="en-US" b="1" dirty="0"/>
              <a:t>tensors</a:t>
            </a:r>
            <a:r>
              <a:rPr lang="en-US" dirty="0"/>
              <a:t>. </a:t>
            </a:r>
            <a:endParaRPr lang="en-US" dirty="0" smtClean="0"/>
          </a:p>
          <a:p>
            <a:r>
              <a:rPr lang="en-US" dirty="0" smtClean="0"/>
              <a:t>You </a:t>
            </a:r>
            <a:r>
              <a:rPr lang="en-US" dirty="0"/>
              <a:t>can construct a sort of </a:t>
            </a:r>
            <a:r>
              <a:rPr lang="en-US" b="1" dirty="0"/>
              <a:t>flowchart</a:t>
            </a:r>
            <a:r>
              <a:rPr lang="en-US" dirty="0"/>
              <a:t> of operations (called a Graph) that you want to perform on that input. The input goes in at one end, and then it flows through this system of multiple operations and comes out the other end as output.</a:t>
            </a:r>
          </a:p>
          <a:p>
            <a:endParaRPr lang="en-US" dirty="0" smtClean="0"/>
          </a:p>
        </p:txBody>
      </p:sp>
    </p:spTree>
    <p:extLst>
      <p:ext uri="{BB962C8B-B14F-4D97-AF65-F5344CB8AC3E}">
        <p14:creationId xmlns:p14="http://schemas.microsoft.com/office/powerpoint/2010/main" val="111913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can </a:t>
            </a:r>
            <a:r>
              <a:rPr lang="en-US" b="1" dirty="0" err="1"/>
              <a:t>Tensorflow</a:t>
            </a:r>
            <a:r>
              <a:rPr lang="en-US" b="1" dirty="0"/>
              <a:t> run?</a:t>
            </a:r>
          </a:p>
        </p:txBody>
      </p:sp>
      <p:sp>
        <p:nvSpPr>
          <p:cNvPr id="3" name="Content Placeholder 2"/>
          <p:cNvSpPr>
            <a:spLocks noGrp="1"/>
          </p:cNvSpPr>
          <p:nvPr>
            <p:ph idx="1"/>
          </p:nvPr>
        </p:nvSpPr>
        <p:spPr/>
        <p:txBody>
          <a:bodyPr/>
          <a:lstStyle/>
          <a:p>
            <a:r>
              <a:rPr lang="en-US" dirty="0" err="1"/>
              <a:t>TensorFlow</a:t>
            </a:r>
            <a:r>
              <a:rPr lang="en-US" dirty="0"/>
              <a:t> hardware, and </a:t>
            </a:r>
            <a:r>
              <a:rPr lang="en-US" dirty="0" smtClean="0"/>
              <a:t>Software requirements can </a:t>
            </a:r>
            <a:r>
              <a:rPr lang="en-US" dirty="0"/>
              <a:t>be classified into </a:t>
            </a:r>
          </a:p>
          <a:p>
            <a:r>
              <a:rPr lang="en-US" dirty="0"/>
              <a:t>Development Phase: This is when you train the mode. Training is usually done on your Desktop or laptop. </a:t>
            </a:r>
          </a:p>
          <a:p>
            <a:r>
              <a:rPr lang="en-US" dirty="0"/>
              <a:t>Run Phase or Inference Phase: Once training is done </a:t>
            </a:r>
            <a:r>
              <a:rPr lang="en-US" dirty="0" err="1"/>
              <a:t>Tensorflow</a:t>
            </a:r>
            <a:r>
              <a:rPr lang="en-US" dirty="0"/>
              <a:t> can be run on many different platforms. You can run it on </a:t>
            </a:r>
          </a:p>
          <a:p>
            <a:pPr lvl="1"/>
            <a:r>
              <a:rPr lang="en-US" dirty="0"/>
              <a:t>Desktop running Windows, </a:t>
            </a:r>
            <a:r>
              <a:rPr lang="en-US" dirty="0" err="1"/>
              <a:t>macOS</a:t>
            </a:r>
            <a:r>
              <a:rPr lang="en-US" dirty="0"/>
              <a:t> or Linux</a:t>
            </a:r>
          </a:p>
          <a:p>
            <a:pPr lvl="1"/>
            <a:r>
              <a:rPr lang="en-US" dirty="0"/>
              <a:t>Cloud as a web service </a:t>
            </a:r>
          </a:p>
          <a:p>
            <a:pPr lvl="1"/>
            <a:r>
              <a:rPr lang="en-US" dirty="0"/>
              <a:t>Mobile devices like iOS and Android</a:t>
            </a:r>
          </a:p>
        </p:txBody>
      </p:sp>
    </p:spTree>
    <p:extLst>
      <p:ext uri="{BB962C8B-B14F-4D97-AF65-F5344CB8AC3E}">
        <p14:creationId xmlns:p14="http://schemas.microsoft.com/office/powerpoint/2010/main" val="196731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 of </a:t>
            </a:r>
            <a:r>
              <a:rPr lang="en-US" b="1" dirty="0" err="1"/>
              <a:t>TensorFlow</a:t>
            </a:r>
            <a:endParaRPr lang="en-US" b="1" dirty="0"/>
          </a:p>
        </p:txBody>
      </p:sp>
      <p:sp>
        <p:nvSpPr>
          <p:cNvPr id="3" name="Content Placeholder 2"/>
          <p:cNvSpPr>
            <a:spLocks noGrp="1"/>
          </p:cNvSpPr>
          <p:nvPr>
            <p:ph idx="1"/>
          </p:nvPr>
        </p:nvSpPr>
        <p:spPr/>
        <p:txBody>
          <a:bodyPr>
            <a:normAutofit/>
          </a:bodyPr>
          <a:lstStyle/>
          <a:p>
            <a:r>
              <a:rPr lang="en-US" b="1" dirty="0"/>
              <a:t>Tensor</a:t>
            </a:r>
          </a:p>
          <a:p>
            <a:pPr lvl="1"/>
            <a:r>
              <a:rPr lang="en-US" dirty="0" err="1"/>
              <a:t>Tensorflow's</a:t>
            </a:r>
            <a:r>
              <a:rPr lang="en-US" dirty="0"/>
              <a:t> name is directly derived from its core framework: </a:t>
            </a:r>
            <a:r>
              <a:rPr lang="en-US" b="1" dirty="0"/>
              <a:t>Tensor</a:t>
            </a:r>
            <a:r>
              <a:rPr lang="en-US" dirty="0"/>
              <a:t>. In </a:t>
            </a:r>
            <a:r>
              <a:rPr lang="en-US" dirty="0" err="1"/>
              <a:t>Tensorflow</a:t>
            </a:r>
            <a:r>
              <a:rPr lang="en-US" dirty="0"/>
              <a:t>, all the computations involve tensors. A tensor is a </a:t>
            </a:r>
            <a:r>
              <a:rPr lang="en-US" b="1" dirty="0"/>
              <a:t>vector</a:t>
            </a:r>
            <a:r>
              <a:rPr lang="en-US" dirty="0"/>
              <a:t> or </a:t>
            </a:r>
            <a:r>
              <a:rPr lang="en-US" b="1" dirty="0"/>
              <a:t>matrix</a:t>
            </a:r>
            <a:r>
              <a:rPr lang="en-US" dirty="0"/>
              <a:t> of n-dimensions that represents all types of data. All values in a tensor hold identical data type with a known (or partially known) </a:t>
            </a:r>
            <a:r>
              <a:rPr lang="en-US" b="1" dirty="0"/>
              <a:t>shape</a:t>
            </a:r>
            <a:r>
              <a:rPr lang="en-US" dirty="0"/>
              <a:t>. The shape of the data is the dimensionality of the matrix or array. </a:t>
            </a:r>
          </a:p>
          <a:p>
            <a:pPr lvl="1"/>
            <a:r>
              <a:rPr lang="en-US" dirty="0"/>
              <a:t>A tensor can be originated from the input data or the result of a computation. In </a:t>
            </a:r>
            <a:r>
              <a:rPr lang="en-US" dirty="0" err="1"/>
              <a:t>TensorFlow</a:t>
            </a:r>
            <a:r>
              <a:rPr lang="en-US" dirty="0"/>
              <a:t>, all the operations are conducted inside a </a:t>
            </a:r>
            <a:r>
              <a:rPr lang="en-US" b="1" dirty="0"/>
              <a:t>graph</a:t>
            </a:r>
            <a:r>
              <a:rPr lang="en-US" dirty="0"/>
              <a:t>. The graph is a set of computation that takes place successively. Each operation is called an </a:t>
            </a:r>
            <a:r>
              <a:rPr lang="en-US" b="1" dirty="0"/>
              <a:t>op node</a:t>
            </a:r>
            <a:r>
              <a:rPr lang="en-US" dirty="0"/>
              <a:t> and are connected to each other. </a:t>
            </a:r>
          </a:p>
          <a:p>
            <a:pPr lvl="1"/>
            <a:r>
              <a:rPr lang="en-US" dirty="0"/>
              <a:t>The graph outlines the ops and connections between the nodes. However, it does not display the values. The edge of the nodes is the tensor, i.e., a way to populate the operation with data. </a:t>
            </a:r>
          </a:p>
        </p:txBody>
      </p:sp>
    </p:spTree>
    <p:extLst>
      <p:ext uri="{BB962C8B-B14F-4D97-AF65-F5344CB8AC3E}">
        <p14:creationId xmlns:p14="http://schemas.microsoft.com/office/powerpoint/2010/main" val="1714280203"/>
      </p:ext>
    </p:extLst>
  </p:cSld>
  <p:clrMapOvr>
    <a:masterClrMapping/>
  </p:clrMapOvr>
</p:sld>
</file>

<file path=ppt/theme/theme1.xml><?xml version="1.0" encoding="utf-8"?>
<a:theme xmlns:a="http://schemas.openxmlformats.org/drawingml/2006/main" name="Wisp">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154</TotalTime>
  <Words>1354</Words>
  <Application>Microsoft Office PowerPoint</Application>
  <PresentationFormat>Custom</PresentationFormat>
  <Paragraphs>93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Wisp</vt:lpstr>
      <vt:lpstr>TensorFlow</vt:lpstr>
      <vt:lpstr>Agenda</vt:lpstr>
      <vt:lpstr>What is TensorFlow?</vt:lpstr>
      <vt:lpstr>History of TensorFlow</vt:lpstr>
      <vt:lpstr>Cont..</vt:lpstr>
      <vt:lpstr>How TensorFlow Works</vt:lpstr>
      <vt:lpstr>TensorFlow Architecture</vt:lpstr>
      <vt:lpstr>Where can Tensorflow run?</vt:lpstr>
      <vt:lpstr>Components of TensorFlow</vt:lpstr>
      <vt:lpstr>Cont..</vt:lpstr>
      <vt:lpstr>Why is TensorFlow popular?</vt:lpstr>
      <vt:lpstr>List of Prominent Algorithms supported by TensorFlow</vt:lpstr>
      <vt:lpstr>Simple TensorFlow Example</vt:lpstr>
      <vt:lpstr>Cont..</vt:lpstr>
      <vt:lpstr>Cont..</vt:lpstr>
      <vt:lpstr>Cont..</vt:lpstr>
      <vt:lpstr>PowerPoint Presentation</vt:lpstr>
      <vt:lpstr>Cont..</vt:lpstr>
      <vt:lpstr>References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 flow</dc:title>
  <dc:creator>Azza</dc:creator>
  <cp:lastModifiedBy>ismail - [2010]</cp:lastModifiedBy>
  <cp:revision>64</cp:revision>
  <dcterms:created xsi:type="dcterms:W3CDTF">2021-04-18T02:04:37Z</dcterms:created>
  <dcterms:modified xsi:type="dcterms:W3CDTF">2021-04-18T11:43:24Z</dcterms:modified>
</cp:coreProperties>
</file>