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82" r:id="rId16"/>
    <p:sldId id="271" r:id="rId17"/>
    <p:sldId id="273" r:id="rId18"/>
    <p:sldId id="277" r:id="rId19"/>
    <p:sldId id="278" r:id="rId20"/>
    <p:sldId id="279" r:id="rId21"/>
    <p:sldId id="280" r:id="rId22"/>
    <p:sldId id="284" r:id="rId23"/>
    <p:sldId id="290" r:id="rId24"/>
    <p:sldId id="289" r:id="rId25"/>
    <p:sldId id="288" r:id="rId26"/>
    <p:sldId id="287" r:id="rId27"/>
    <p:sldId id="285" r:id="rId28"/>
    <p:sldId id="286" r:id="rId29"/>
    <p:sldId id="283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3" autoAdjust="0"/>
    <p:restoredTop sz="95126" autoAdjust="0"/>
  </p:normalViewPr>
  <p:slideViewPr>
    <p:cSldViewPr snapToGrid="0">
      <p:cViewPr varScale="1">
        <p:scale>
          <a:sx n="85" d="100"/>
          <a:sy n="85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E9AB5-DDE0-48A7-BA5C-2DBEFD1B925C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A19C7-B625-4130-BC00-061786134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19C7-B625-4130-BC00-061786134D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8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A19C7-B625-4130-BC00-061786134D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25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9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2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9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8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862E8-8EF9-45C0-BD69-139E0792BF6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806A-9DF5-4757-A9FB-2F6DBB1E9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Architecture Patterns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9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1"/>
            <a:ext cx="10515600" cy="718086"/>
          </a:xfrm>
        </p:spPr>
        <p:txBody>
          <a:bodyPr>
            <a:normAutofit/>
          </a:bodyPr>
          <a:lstStyle/>
          <a:p>
            <a:r>
              <a:rPr lang="en-US" sz="3600" b="1" dirty="0"/>
              <a:t>Event-Driven </a:t>
            </a:r>
            <a:r>
              <a:rPr lang="en-US" sz="3600" b="1" dirty="0" smtClean="0"/>
              <a:t>Architecture - Broker Topology Example</a:t>
            </a:r>
            <a:endParaRPr lang="en-US" dirty="0"/>
          </a:p>
        </p:txBody>
      </p:sp>
      <p:pic>
        <p:nvPicPr>
          <p:cNvPr id="3076" name="Picture 4" descr="Broker Exa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0" y="831273"/>
            <a:ext cx="11842461" cy="60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9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Microkernel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5122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1690688"/>
            <a:ext cx="68770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993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Microkernel </a:t>
            </a:r>
            <a:r>
              <a:rPr lang="en-US" b="1" dirty="0" smtClean="0"/>
              <a:t>Architecture Example</a:t>
            </a:r>
            <a:endParaRPr lang="en-US" dirty="0"/>
          </a:p>
        </p:txBody>
      </p:sp>
      <p:pic>
        <p:nvPicPr>
          <p:cNvPr id="614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0688"/>
            <a:ext cx="960120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27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946"/>
            <a:ext cx="10515600" cy="1325563"/>
          </a:xfrm>
        </p:spPr>
        <p:txBody>
          <a:bodyPr/>
          <a:lstStyle/>
          <a:p>
            <a:pPr fontAlgn="base"/>
            <a:r>
              <a:rPr lang="en-US" b="1" dirty="0"/>
              <a:t>Space-Based Architecture</a:t>
            </a:r>
          </a:p>
        </p:txBody>
      </p:sp>
      <p:pic>
        <p:nvPicPr>
          <p:cNvPr id="7174" name="Picture 6" descr="Space-based architecture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4" y="1000845"/>
            <a:ext cx="11759334" cy="58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68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19458" name="Picture 2" descr="https://learning.oreilly.com/library/view/fundamentals-of-software/9781492043447/assets/fosa_11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3" y="1690688"/>
            <a:ext cx="11003973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7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21506" name="Picture 2" descr="Pipeline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511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95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6"/>
            <a:ext cx="10515600" cy="5769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Service-Based Architecture – API Layer</a:t>
            </a:r>
            <a:endParaRPr lang="en-US" b="1" dirty="0"/>
          </a:p>
        </p:txBody>
      </p:sp>
      <p:pic>
        <p:nvPicPr>
          <p:cNvPr id="14338" name="Picture 2" descr="Service-based architecture API varia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659" y="886688"/>
            <a:ext cx="9126682" cy="586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53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9706"/>
            <a:ext cx="10515600" cy="5769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Service-Based Architecture – </a:t>
            </a:r>
            <a:r>
              <a:rPr lang="en-US" sz="3100" dirty="0" smtClean="0"/>
              <a:t>Example </a:t>
            </a:r>
            <a:r>
              <a:rPr lang="en-US" sz="3100" i="1" dirty="0"/>
              <a:t>Electronics </a:t>
            </a:r>
            <a:r>
              <a:rPr lang="en-US" sz="3100" i="1" dirty="0" smtClean="0"/>
              <a:t>recycling</a:t>
            </a:r>
            <a:endParaRPr lang="en-US" dirty="0"/>
          </a:p>
        </p:txBody>
      </p:sp>
      <p:pic>
        <p:nvPicPr>
          <p:cNvPr id="18434" name="Picture 2" descr="https://learning.oreilly.com/library/view/fundamentals-of-software/9781492043447/assets/fosa_13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0" y="886688"/>
            <a:ext cx="11277601" cy="586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379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Service-Oriented Architecture</a:t>
            </a:r>
            <a:r>
              <a:rPr lang="en-US" sz="2800" b="1" dirty="0" smtClean="0"/>
              <a:t> (Orchestration-Driven)</a:t>
            </a:r>
            <a:endParaRPr lang="en-US" dirty="0"/>
          </a:p>
        </p:txBody>
      </p:sp>
      <p:pic>
        <p:nvPicPr>
          <p:cNvPr id="24578" name="Picture 2" descr="https://learning.oreilly.com/library/view/fundamentals-of-software/9781492043447/assets/fosa_16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7" y="1302327"/>
            <a:ext cx="11637818" cy="555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18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Microservices</a:t>
            </a:r>
            <a:r>
              <a:rPr lang="en-US" b="1" dirty="0" smtClean="0"/>
              <a:t> Architecture</a:t>
            </a:r>
            <a:endParaRPr lang="en-US" dirty="0"/>
          </a:p>
        </p:txBody>
      </p:sp>
      <p:pic>
        <p:nvPicPr>
          <p:cNvPr id="25602" name="Picture 2" descr="https://learning.oreilly.com/library/view/fundamentals-of-software/9781492043447/assets/fosa_17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6" y="1413167"/>
            <a:ext cx="10761807" cy="534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60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Architecture </a:t>
            </a:r>
            <a:r>
              <a:rPr lang="en-US" dirty="0" smtClean="0"/>
              <a:t>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Layered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Event-Driven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Microkernel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Space-Based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Pipeline Architecture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Service-Based </a:t>
            </a:r>
            <a:r>
              <a:rPr lang="en-US" dirty="0" smtClean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Service-Oriented </a:t>
            </a:r>
            <a:r>
              <a:rPr lang="en-US" dirty="0"/>
              <a:t>Architecture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Architecture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Examples</a:t>
            </a:r>
            <a:endParaRPr lang="en-US" dirty="0"/>
          </a:p>
          <a:p>
            <a:pPr lvl="2"/>
            <a:r>
              <a:rPr lang="en-US" dirty="0" smtClean="0"/>
              <a:t>Characteristics</a:t>
            </a:r>
          </a:p>
          <a:p>
            <a:pPr lvl="2"/>
            <a:r>
              <a:rPr lang="en-US" sz="2100" smtClean="0"/>
              <a:t>Digital </a:t>
            </a:r>
            <a:r>
              <a:rPr lang="en-US" sz="2100" dirty="0"/>
              <a:t>Transformation</a:t>
            </a:r>
            <a:endParaRPr lang="en-US" sz="21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21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</a:t>
            </a:r>
            <a:r>
              <a:rPr lang="en-US" i="1" dirty="0" smtClean="0"/>
              <a:t>Monolithic UI</a:t>
            </a:r>
            <a:endParaRPr lang="en-US" dirty="0"/>
          </a:p>
        </p:txBody>
      </p:sp>
      <p:pic>
        <p:nvPicPr>
          <p:cNvPr id="27650" name="Picture 2" descr="https://learning.oreilly.com/library/view/fundamentals-of-software/9781492043447/assets/fosa_17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40" y="1413163"/>
            <a:ext cx="10610995" cy="532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9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</a:t>
            </a:r>
            <a:r>
              <a:rPr lang="en-US" i="1" dirty="0" err="1" smtClean="0"/>
              <a:t>Microfrontend</a:t>
            </a:r>
            <a:endParaRPr lang="en-US" dirty="0"/>
          </a:p>
        </p:txBody>
      </p:sp>
      <p:pic>
        <p:nvPicPr>
          <p:cNvPr id="26626" name="Picture 2" descr="https://learning.oreilly.com/library/view/fundamentals-of-software/9781492043447/assets/fosa_17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09" y="1371602"/>
            <a:ext cx="10688782" cy="541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079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7618"/>
          </a:xfrm>
        </p:spPr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30146"/>
            <a:ext cx="12192001" cy="58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7618"/>
          </a:xfrm>
        </p:spPr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6146" name="Picture 2" descr="Event driven microservices architecture using Spring Cloud – Craftsman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041722"/>
            <a:ext cx="11810647" cy="581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7"/>
          </a:xfrm>
        </p:spPr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1028" name="Picture 4" descr="How Netflix's ML framework, Metaflow drives open source adoption with AWS  Service Catalog | AWS Management &amp; Governan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8" y="1019174"/>
            <a:ext cx="12001500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1026" name="Picture 2" descr="http://4.bp.blogspot.com/-HzSO_0dYDpo/VmUXHVoDqkI/AAAAAAAAALU/FJHGEgvfmvY/s640/Netflix-OSS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0" y="1422400"/>
            <a:ext cx="9786051" cy="53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Architecture - Example</a:t>
            </a:r>
            <a:endParaRPr lang="en-US" dirty="0"/>
          </a:p>
        </p:txBody>
      </p:sp>
      <p:pic>
        <p:nvPicPr>
          <p:cNvPr id="4098" name="Picture 2" descr="Distributed Microservice Architecture with Rabbitmq and DotNetCore -  AspTricks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6933"/>
            <a:ext cx="11559822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675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b="1" dirty="0" err="1"/>
              <a:t>Microservices</a:t>
            </a:r>
            <a:r>
              <a:rPr lang="en-US" b="1" dirty="0"/>
              <a:t> </a:t>
            </a:r>
            <a:r>
              <a:rPr lang="en-US" b="1" dirty="0" smtClean="0"/>
              <a:t>Architecture -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962025"/>
            <a:ext cx="118967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croservice_workshop/README.md at master ·  meta-magic/microservice_workshop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356" y="1825625"/>
            <a:ext cx="559646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Characteristics </a:t>
            </a:r>
            <a:r>
              <a:rPr lang="en-US" dirty="0" err="1" smtClean="0"/>
              <a:t>Microservices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Multiple Components</a:t>
            </a:r>
          </a:p>
          <a:p>
            <a:pPr lvl="1"/>
            <a:r>
              <a:rPr lang="en-US" dirty="0"/>
              <a:t>Logical Functionality </a:t>
            </a:r>
            <a:r>
              <a:rPr lang="en-US" dirty="0" smtClean="0"/>
              <a:t>Boundaries</a:t>
            </a:r>
          </a:p>
          <a:p>
            <a:pPr lvl="1"/>
            <a:r>
              <a:rPr lang="en-US" dirty="0"/>
              <a:t>Easy </a:t>
            </a:r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Decentralized</a:t>
            </a:r>
          </a:p>
          <a:p>
            <a:pPr lvl="1" fontAlgn="base"/>
            <a:r>
              <a:rPr lang="en-US" dirty="0"/>
              <a:t>Fail-proof</a:t>
            </a:r>
          </a:p>
          <a:p>
            <a:pPr lvl="1"/>
            <a:r>
              <a:rPr lang="en-US" dirty="0" smtClean="0"/>
              <a:t>Evolutionary</a:t>
            </a:r>
          </a:p>
          <a:p>
            <a:r>
              <a:rPr lang="en-US" dirty="0" smtClean="0"/>
              <a:t>Salient </a:t>
            </a:r>
            <a:r>
              <a:rPr lang="en-US" dirty="0"/>
              <a:t>benefits of </a:t>
            </a:r>
            <a:r>
              <a:rPr lang="en-US" dirty="0" err="1" smtClean="0"/>
              <a:t>microservices</a:t>
            </a:r>
            <a:r>
              <a:rPr lang="en-US" dirty="0"/>
              <a:t>:</a:t>
            </a:r>
            <a:endParaRPr lang="en-US" dirty="0" smtClean="0"/>
          </a:p>
          <a:p>
            <a:pPr lvl="1" fontAlgn="base"/>
            <a:r>
              <a:rPr lang="en-US" dirty="0"/>
              <a:t>Independent development </a:t>
            </a:r>
            <a:r>
              <a:rPr lang="en-US" dirty="0"/>
              <a:t>&amp;</a:t>
            </a:r>
            <a:r>
              <a:rPr lang="en-US" dirty="0" smtClean="0"/>
              <a:t> </a:t>
            </a:r>
            <a:r>
              <a:rPr lang="en-US" dirty="0"/>
              <a:t>deployment</a:t>
            </a:r>
          </a:p>
          <a:p>
            <a:pPr lvl="1" fontAlgn="base"/>
            <a:r>
              <a:rPr lang="en-US" dirty="0"/>
              <a:t>Fault isolation</a:t>
            </a:r>
          </a:p>
          <a:p>
            <a:pPr lvl="1" fontAlgn="base"/>
            <a:r>
              <a:rPr lang="en-US" dirty="0"/>
              <a:t>Mixed tech stack</a:t>
            </a:r>
          </a:p>
          <a:p>
            <a:pPr lvl="1" fontAlgn="base"/>
            <a:r>
              <a:rPr lang="en-US" dirty="0"/>
              <a:t>Granular (as-required)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9273" y="1831268"/>
            <a:ext cx="56472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</a:t>
            </a:r>
            <a:r>
              <a:rPr lang="en-US" dirty="0" err="1" smtClean="0"/>
              <a:t>Microservices</a:t>
            </a:r>
            <a:r>
              <a:rPr lang="en-US" dirty="0" smtClean="0"/>
              <a:t>? </a:t>
            </a:r>
          </a:p>
          <a:p>
            <a:pPr marL="0" indent="0">
              <a:buNone/>
            </a:pPr>
            <a:r>
              <a:rPr lang="en-US" dirty="0" smtClean="0"/>
              <a:t>Due to challenges of Monolithic arch.</a:t>
            </a:r>
          </a:p>
          <a:p>
            <a:pPr lvl="1"/>
            <a:r>
              <a:rPr lang="en-US" dirty="0" smtClean="0"/>
              <a:t>Lack of flexibility</a:t>
            </a:r>
          </a:p>
          <a:p>
            <a:pPr lvl="1"/>
            <a:r>
              <a:rPr lang="en-US" dirty="0" smtClean="0"/>
              <a:t>Unreliability </a:t>
            </a:r>
          </a:p>
          <a:p>
            <a:pPr lvl="1"/>
            <a:r>
              <a:rPr lang="en-US" dirty="0" smtClean="0"/>
              <a:t>Non-scalability</a:t>
            </a:r>
          </a:p>
          <a:p>
            <a:pPr lvl="1"/>
            <a:r>
              <a:rPr lang="en-US" dirty="0" smtClean="0"/>
              <a:t>Interdependency </a:t>
            </a:r>
          </a:p>
          <a:p>
            <a:pPr lvl="1"/>
            <a:r>
              <a:rPr lang="en-US" dirty="0" smtClean="0"/>
              <a:t>Development pace</a:t>
            </a:r>
          </a:p>
        </p:txBody>
      </p:sp>
    </p:spTree>
    <p:extLst>
      <p:ext uri="{BB962C8B-B14F-4D97-AF65-F5344CB8AC3E}">
        <p14:creationId xmlns:p14="http://schemas.microsoft.com/office/powerpoint/2010/main" val="154527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Layered Architecture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Event-Driven Architecture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Microkernel </a:t>
            </a:r>
            <a:r>
              <a:rPr lang="en-US" b="1" dirty="0" smtClean="0"/>
              <a:t>Architecture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Space-Based </a:t>
            </a:r>
            <a:r>
              <a:rPr lang="en-US" b="1" dirty="0"/>
              <a:t>Architecture</a:t>
            </a:r>
          </a:p>
          <a:p>
            <a:r>
              <a:rPr lang="en-US" b="1" dirty="0" err="1" smtClean="0"/>
              <a:t>Microservices</a:t>
            </a:r>
            <a:r>
              <a:rPr lang="en-US" b="1" dirty="0" smtClean="0"/>
              <a:t> Architecture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3" y="472815"/>
            <a:ext cx="6005945" cy="61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6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- Digital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/>
              <a:t>architectures enable continuous application </a:t>
            </a:r>
            <a:r>
              <a:rPr lang="en-US" dirty="0" smtClean="0"/>
              <a:t>upgrades, </a:t>
            </a:r>
            <a:r>
              <a:rPr lang="en-US" dirty="0"/>
              <a:t>cloud </a:t>
            </a:r>
            <a:r>
              <a:rPr lang="en-US" dirty="0" smtClean="0"/>
              <a:t>scalability and </a:t>
            </a:r>
            <a:r>
              <a:rPr lang="en-US" dirty="0"/>
              <a:t>reusable modules. </a:t>
            </a:r>
            <a:endParaRPr lang="en-US" dirty="0"/>
          </a:p>
          <a:p>
            <a:r>
              <a:rPr lang="en-US" dirty="0" smtClean="0"/>
              <a:t>API-driven </a:t>
            </a:r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smtClean="0"/>
              <a:t>allow </a:t>
            </a:r>
            <a:r>
              <a:rPr lang="en-US" dirty="0"/>
              <a:t>separation of distribution from </a:t>
            </a:r>
            <a:r>
              <a:rPr lang="en-US" dirty="0" smtClean="0"/>
              <a:t>business </a:t>
            </a:r>
            <a:r>
              <a:rPr lang="en-US" dirty="0"/>
              <a:t>manufacturing and channels to drive new business models, increasing agility and speeding time to market for apps </a:t>
            </a:r>
            <a:r>
              <a:rPr lang="en-US" dirty="0" smtClean="0"/>
              <a:t>built digital services.</a:t>
            </a:r>
          </a:p>
          <a:p>
            <a:r>
              <a:rPr lang="en-US" dirty="0" err="1"/>
              <a:t>Microservices</a:t>
            </a:r>
            <a:r>
              <a:rPr lang="en-US" dirty="0"/>
              <a:t> is a domain driven design (DDD), and can be designed according and mapping to the business capabilities within a bounded context in different business sub-domains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Microservices</a:t>
            </a:r>
            <a:r>
              <a:rPr lang="en-US" dirty="0" smtClean="0"/>
              <a:t> is a modern architecture that keep pace the business and consistent with the business sub-domain separation, scaling and flexibility.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85833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 for your Digital Transformation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 descr="http://2.bp.blogspot.com/-IgwbMYG4wTA/VmnjksMZJMI/AAAAAAAABOA/HP4KwilKRco/s640/End-to-End-Architecture-and-Functional-Requirements-for-a-Connected-Business-v2-01%2B%25281%25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1778"/>
            <a:ext cx="10515600" cy="56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7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Layered </a:t>
            </a:r>
            <a:r>
              <a:rPr lang="en-US" b="1" dirty="0" smtClean="0"/>
              <a:t>Architecture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2" y="1839480"/>
            <a:ext cx="5267325" cy="3648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636" y="1825625"/>
            <a:ext cx="5305425" cy="454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4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</a:t>
            </a:r>
            <a:r>
              <a:rPr lang="en-US" dirty="0" smtClean="0"/>
              <a:t>Architecture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719" y="1514042"/>
            <a:ext cx="5267325" cy="5076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92368" y="6488668"/>
            <a:ext cx="3071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Orders </a:t>
            </a:r>
            <a:r>
              <a:rPr lang="en-US" dirty="0"/>
              <a:t>placed by the </a:t>
            </a:r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578"/>
          </a:xfrm>
        </p:spPr>
        <p:txBody>
          <a:bodyPr>
            <a:normAutofit/>
          </a:bodyPr>
          <a:lstStyle/>
          <a:p>
            <a:r>
              <a:rPr lang="en-US" b="1" dirty="0" smtClean="0"/>
              <a:t>Event-Driven Architecture – </a:t>
            </a:r>
            <a:r>
              <a:rPr lang="en-US" sz="3600" b="1" dirty="0" smtClean="0"/>
              <a:t>Request-based</a:t>
            </a:r>
            <a:r>
              <a:rPr lang="en-US" sz="4000" b="1" dirty="0"/>
              <a:t> </a:t>
            </a:r>
            <a:r>
              <a:rPr lang="en-US" sz="3600" b="1" dirty="0" smtClean="0"/>
              <a:t>model</a:t>
            </a:r>
            <a:endParaRPr lang="en-US" sz="3600" b="1" dirty="0"/>
          </a:p>
        </p:txBody>
      </p:sp>
      <p:pic>
        <p:nvPicPr>
          <p:cNvPr id="1028" name="Picture 4" descr="Request-based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88" y="1301704"/>
            <a:ext cx="10145424" cy="544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42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66"/>
            <a:ext cx="10515600" cy="936578"/>
          </a:xfrm>
        </p:spPr>
        <p:txBody>
          <a:bodyPr/>
          <a:lstStyle/>
          <a:p>
            <a:r>
              <a:rPr lang="en-US" b="1" dirty="0"/>
              <a:t>Event-Driven </a:t>
            </a:r>
            <a:r>
              <a:rPr lang="en-US" b="1" dirty="0" smtClean="0"/>
              <a:t>Architecture - </a:t>
            </a:r>
            <a:r>
              <a:rPr lang="en-US" b="1" dirty="0"/>
              <a:t>Mediator </a:t>
            </a:r>
            <a:r>
              <a:rPr lang="en-US" b="1" dirty="0" smtClean="0"/>
              <a:t>Topology</a:t>
            </a:r>
            <a:endParaRPr lang="en-US" dirty="0"/>
          </a:p>
        </p:txBody>
      </p:sp>
      <p:pic>
        <p:nvPicPr>
          <p:cNvPr id="22530" name="Picture 2" descr="Mediator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0" y="1065788"/>
            <a:ext cx="11371407" cy="575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11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408"/>
          </a:xfrm>
        </p:spPr>
        <p:txBody>
          <a:bodyPr>
            <a:normAutofit/>
          </a:bodyPr>
          <a:lstStyle/>
          <a:p>
            <a:r>
              <a:rPr lang="en-US" sz="3600" b="1" dirty="0"/>
              <a:t>Event-Driven </a:t>
            </a:r>
            <a:r>
              <a:rPr lang="en-US" sz="3600" b="1" dirty="0" smtClean="0"/>
              <a:t>Architecture - </a:t>
            </a:r>
            <a:r>
              <a:rPr lang="en-US" sz="3600" b="1" dirty="0"/>
              <a:t>Mediator </a:t>
            </a:r>
            <a:r>
              <a:rPr lang="en-US" sz="3600" b="1" dirty="0" smtClean="0"/>
              <a:t>Topology Example</a:t>
            </a:r>
            <a:endParaRPr lang="en-US" dirty="0"/>
          </a:p>
        </p:txBody>
      </p:sp>
      <p:pic>
        <p:nvPicPr>
          <p:cNvPr id="2050" name="Picture 2" descr="Alt Tex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168" y="1241778"/>
            <a:ext cx="9570319" cy="561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61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6578"/>
          </a:xfrm>
        </p:spPr>
        <p:txBody>
          <a:bodyPr/>
          <a:lstStyle/>
          <a:p>
            <a:r>
              <a:rPr lang="en-US" b="1" dirty="0"/>
              <a:t>Event-Driven </a:t>
            </a:r>
            <a:r>
              <a:rPr lang="en-US" b="1" dirty="0" smtClean="0"/>
              <a:t>Architecture - Broker Topology</a:t>
            </a:r>
            <a:endParaRPr lang="en-US" dirty="0"/>
          </a:p>
        </p:txBody>
      </p:sp>
      <p:pic>
        <p:nvPicPr>
          <p:cNvPr id="4100" name="Picture 4" descr="Broker Top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5921"/>
            <a:ext cx="10571018" cy="55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8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211</Words>
  <Application>Microsoft Office PowerPoint</Application>
  <PresentationFormat>Widescreen</PresentationFormat>
  <Paragraphs>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Architecture Patterns</vt:lpstr>
      <vt:lpstr>Content</vt:lpstr>
      <vt:lpstr>Main Architectures</vt:lpstr>
      <vt:lpstr>Layered Architecture</vt:lpstr>
      <vt:lpstr>Layered Architecture Example</vt:lpstr>
      <vt:lpstr>Event-Driven Architecture – Request-based model</vt:lpstr>
      <vt:lpstr>Event-Driven Architecture - Mediator Topology</vt:lpstr>
      <vt:lpstr>Event-Driven Architecture - Mediator Topology Example</vt:lpstr>
      <vt:lpstr>Event-Driven Architecture - Broker Topology</vt:lpstr>
      <vt:lpstr>Event-Driven Architecture - Broker Topology Example</vt:lpstr>
      <vt:lpstr>Microkernel Architecture</vt:lpstr>
      <vt:lpstr>Microkernel Architecture Example</vt:lpstr>
      <vt:lpstr>Space-Based Architecture</vt:lpstr>
      <vt:lpstr>Pipeline Architecture</vt:lpstr>
      <vt:lpstr>Pipeline Architecture - Example</vt:lpstr>
      <vt:lpstr>Service-Based Architecture – API Layer</vt:lpstr>
      <vt:lpstr>Service-Based Architecture – Example Electronics recycling</vt:lpstr>
      <vt:lpstr>Service-Oriented Architecture (Orchestration-Driven)</vt:lpstr>
      <vt:lpstr>Microservices Architecture</vt:lpstr>
      <vt:lpstr>Microservices Architecture - Monolithic UI</vt:lpstr>
      <vt:lpstr>Microservices Architecture - Microfrontend</vt:lpstr>
      <vt:lpstr>Microservices Architecture - Example</vt:lpstr>
      <vt:lpstr>Microservices Architecture - Example</vt:lpstr>
      <vt:lpstr>Microservices Architecture - Example</vt:lpstr>
      <vt:lpstr>Microservices Architecture - Example</vt:lpstr>
      <vt:lpstr>Microservices Architecture - Example</vt:lpstr>
      <vt:lpstr>Microservices Architecture - Example</vt:lpstr>
      <vt:lpstr>PowerPoint Presentation</vt:lpstr>
      <vt:lpstr>Microservices Arch.</vt:lpstr>
      <vt:lpstr>Microservices - Digital Transformation</vt:lpstr>
      <vt:lpstr>Platform for your Digital Transformation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Patterns</dc:title>
  <dc:creator>Mohamed ElAraby</dc:creator>
  <cp:lastModifiedBy>Mohamed ElAraby</cp:lastModifiedBy>
  <cp:revision>40</cp:revision>
  <dcterms:created xsi:type="dcterms:W3CDTF">2020-12-29T20:16:43Z</dcterms:created>
  <dcterms:modified xsi:type="dcterms:W3CDTF">2020-12-30T04:40:55Z</dcterms:modified>
</cp:coreProperties>
</file>