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21" r:id="rId2"/>
  </p:sldMasterIdLst>
  <p:notesMasterIdLst>
    <p:notesMasterId r:id="rId27"/>
  </p:notesMasterIdLst>
  <p:sldIdLst>
    <p:sldId id="365" r:id="rId3"/>
    <p:sldId id="425" r:id="rId4"/>
    <p:sldId id="423" r:id="rId5"/>
    <p:sldId id="426" r:id="rId6"/>
    <p:sldId id="446" r:id="rId7"/>
    <p:sldId id="447" r:id="rId8"/>
    <p:sldId id="448" r:id="rId9"/>
    <p:sldId id="449" r:id="rId10"/>
    <p:sldId id="428" r:id="rId11"/>
    <p:sldId id="430" r:id="rId12"/>
    <p:sldId id="431" r:id="rId13"/>
    <p:sldId id="434" r:id="rId14"/>
    <p:sldId id="435" r:id="rId15"/>
    <p:sldId id="432" r:id="rId16"/>
    <p:sldId id="437" r:id="rId17"/>
    <p:sldId id="436" r:id="rId18"/>
    <p:sldId id="438" r:id="rId19"/>
    <p:sldId id="439" r:id="rId20"/>
    <p:sldId id="440" r:id="rId21"/>
    <p:sldId id="441" r:id="rId22"/>
    <p:sldId id="442" r:id="rId23"/>
    <p:sldId id="443" r:id="rId24"/>
    <p:sldId id="444" r:id="rId25"/>
    <p:sldId id="385"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6270" autoAdjust="0"/>
  </p:normalViewPr>
  <p:slideViewPr>
    <p:cSldViewPr>
      <p:cViewPr varScale="1">
        <p:scale>
          <a:sx n="85" d="100"/>
          <a:sy n="85" d="100"/>
        </p:scale>
        <p:origin x="1382" y="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70DB5-AAB6-3242-9CDC-C17074F8643C}"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42BC1A99-BA2C-B944-9F3E-4F68B8E0B9A2}">
      <dgm:prSet phldrT="[Text]"/>
      <dgm:spPr>
        <a:effectLst/>
      </dgm:spPr>
      <dgm:t>
        <a:bodyPr/>
        <a:lstStyle/>
        <a:p>
          <a:r>
            <a:rPr lang="en-US" b="1" i="0" dirty="0" smtClean="0">
              <a:solidFill>
                <a:schemeClr val="tx1"/>
              </a:solidFill>
            </a:rPr>
            <a:t>Uniform distribution</a:t>
          </a:r>
          <a:endParaRPr lang="en-US" b="1" i="0" dirty="0">
            <a:solidFill>
              <a:schemeClr val="tx1"/>
            </a:solidFill>
          </a:endParaRPr>
        </a:p>
      </dgm:t>
    </dgm:pt>
    <dgm:pt modelId="{080661EE-8563-6242-906E-D376BE47DD65}" type="parTrans" cxnId="{DF1A1AF9-CF27-0043-A18C-B47D6F2DF0A1}">
      <dgm:prSet/>
      <dgm:spPr/>
      <dgm:t>
        <a:bodyPr/>
        <a:lstStyle/>
        <a:p>
          <a:endParaRPr lang="en-US"/>
        </a:p>
      </dgm:t>
    </dgm:pt>
    <dgm:pt modelId="{D6CC3316-0DEC-3147-B907-A47B1FFCC647}" type="sibTrans" cxnId="{DF1A1AF9-CF27-0043-A18C-B47D6F2DF0A1}">
      <dgm:prSet/>
      <dgm:spPr/>
      <dgm:t>
        <a:bodyPr/>
        <a:lstStyle/>
        <a:p>
          <a:endParaRPr lang="en-US"/>
        </a:p>
      </dgm:t>
    </dgm:pt>
    <dgm:pt modelId="{2F812641-C412-554A-B057-F06E721BB07A}">
      <dgm:prSet custT="1"/>
      <dgm:spPr>
        <a:ln>
          <a:solidFill>
            <a:schemeClr val="bg1"/>
          </a:solidFill>
        </a:ln>
      </dgm:spPr>
      <dgm:t>
        <a:bodyPr/>
        <a:lstStyle/>
        <a:p>
          <a:r>
            <a:rPr lang="en-US" sz="1600" dirty="0" smtClean="0">
              <a:solidFill>
                <a:schemeClr val="tx2">
                  <a:lumMod val="10000"/>
                </a:schemeClr>
              </a:solidFill>
            </a:rPr>
            <a:t>The distribution of bits in the sequence should be uniform</a:t>
          </a:r>
        </a:p>
      </dgm:t>
    </dgm:pt>
    <dgm:pt modelId="{BA81A904-059A-8544-8951-5329545B7B31}" type="parTrans" cxnId="{95B8B2C8-A428-164A-B26B-659A460085D1}">
      <dgm:prSet/>
      <dgm:spPr/>
      <dgm:t>
        <a:bodyPr/>
        <a:lstStyle/>
        <a:p>
          <a:endParaRPr lang="en-US"/>
        </a:p>
      </dgm:t>
    </dgm:pt>
    <dgm:pt modelId="{3B5F6199-C2E7-F74C-9721-1E0F09F2CCDF}" type="sibTrans" cxnId="{95B8B2C8-A428-164A-B26B-659A460085D1}">
      <dgm:prSet/>
      <dgm:spPr/>
      <dgm:t>
        <a:bodyPr/>
        <a:lstStyle/>
        <a:p>
          <a:endParaRPr lang="en-US"/>
        </a:p>
      </dgm:t>
    </dgm:pt>
    <dgm:pt modelId="{BE1C4DA7-4E50-0748-8BE8-D41903C58390}">
      <dgm:prSet custT="1"/>
      <dgm:spPr>
        <a:ln>
          <a:solidFill>
            <a:schemeClr val="bg1"/>
          </a:solidFill>
        </a:ln>
      </dgm:spPr>
      <dgm:t>
        <a:bodyPr/>
        <a:lstStyle/>
        <a:p>
          <a:r>
            <a:rPr lang="en-US" sz="1600" dirty="0" smtClean="0">
              <a:solidFill>
                <a:schemeClr val="tx2">
                  <a:lumMod val="10000"/>
                </a:schemeClr>
              </a:solidFill>
            </a:rPr>
            <a:t>Frequency of occurrence of ones and zeros should be approximately the same</a:t>
          </a:r>
        </a:p>
      </dgm:t>
    </dgm:pt>
    <dgm:pt modelId="{C2AD1C44-2620-D040-A662-A175AF1496FD}" type="parTrans" cxnId="{79B34445-D2BF-184D-96DC-4A8A8BE9AA44}">
      <dgm:prSet/>
      <dgm:spPr/>
      <dgm:t>
        <a:bodyPr/>
        <a:lstStyle/>
        <a:p>
          <a:endParaRPr lang="en-US"/>
        </a:p>
      </dgm:t>
    </dgm:pt>
    <dgm:pt modelId="{E4A094DB-B5ED-BE41-9273-AFF4F8264DD7}" type="sibTrans" cxnId="{79B34445-D2BF-184D-96DC-4A8A8BE9AA44}">
      <dgm:prSet/>
      <dgm:spPr/>
      <dgm:t>
        <a:bodyPr/>
        <a:lstStyle/>
        <a:p>
          <a:endParaRPr lang="en-US"/>
        </a:p>
      </dgm:t>
    </dgm:pt>
    <dgm:pt modelId="{30B7EAB3-7F3E-704E-9BBC-D5DF52D88DC5}">
      <dgm:prSet/>
      <dgm:spPr>
        <a:effectLst/>
      </dgm:spPr>
      <dgm:t>
        <a:bodyPr/>
        <a:lstStyle/>
        <a:p>
          <a:r>
            <a:rPr lang="en-US" b="1" dirty="0" smtClean="0">
              <a:solidFill>
                <a:schemeClr val="tx1"/>
              </a:solidFill>
            </a:rPr>
            <a:t>Independence</a:t>
          </a:r>
        </a:p>
      </dgm:t>
    </dgm:pt>
    <dgm:pt modelId="{93A984FD-97DC-4B4D-9894-B81537B80F15}" type="parTrans" cxnId="{16F3FA5F-7C16-674B-A800-C85FC9CC59D2}">
      <dgm:prSet/>
      <dgm:spPr/>
      <dgm:t>
        <a:bodyPr/>
        <a:lstStyle/>
        <a:p>
          <a:endParaRPr lang="en-US"/>
        </a:p>
      </dgm:t>
    </dgm:pt>
    <dgm:pt modelId="{700E7E75-3BF0-C14D-8F6B-75670987F1FC}" type="sibTrans" cxnId="{16F3FA5F-7C16-674B-A800-C85FC9CC59D2}">
      <dgm:prSet/>
      <dgm:spPr/>
      <dgm:t>
        <a:bodyPr/>
        <a:lstStyle/>
        <a:p>
          <a:endParaRPr lang="en-US"/>
        </a:p>
      </dgm:t>
    </dgm:pt>
    <dgm:pt modelId="{C253D445-15D6-0F4A-914B-F2D08C1CEA4D}">
      <dgm:prSet custT="1"/>
      <dgm:spPr>
        <a:ln>
          <a:solidFill>
            <a:schemeClr val="bg1"/>
          </a:solidFill>
        </a:ln>
      </dgm:spPr>
      <dgm:t>
        <a:bodyPr/>
        <a:lstStyle/>
        <a:p>
          <a:r>
            <a:rPr lang="en-US" sz="1400" dirty="0" smtClean="0">
              <a:solidFill>
                <a:schemeClr val="tx2">
                  <a:lumMod val="10000"/>
                </a:schemeClr>
              </a:solidFill>
            </a:rPr>
            <a:t>No one subsequence in the sequence can be inferred from the others</a:t>
          </a:r>
        </a:p>
      </dgm:t>
    </dgm:pt>
    <dgm:pt modelId="{D6D960D7-7C45-2B4E-87E3-68B2008A0103}" type="parTrans" cxnId="{16A42212-347C-AB47-B8BB-EEA7BB94240C}">
      <dgm:prSet/>
      <dgm:spPr/>
      <dgm:t>
        <a:bodyPr/>
        <a:lstStyle/>
        <a:p>
          <a:endParaRPr lang="en-US"/>
        </a:p>
      </dgm:t>
    </dgm:pt>
    <dgm:pt modelId="{ED0F76C5-8D91-8943-9875-FFC071A938F6}" type="sibTrans" cxnId="{16A42212-347C-AB47-B8BB-EEA7BB94240C}">
      <dgm:prSet/>
      <dgm:spPr/>
      <dgm:t>
        <a:bodyPr/>
        <a:lstStyle/>
        <a:p>
          <a:endParaRPr lang="en-US"/>
        </a:p>
      </dgm:t>
    </dgm:pt>
    <dgm:pt modelId="{54FB5D36-A796-5741-A9E8-8059590AD5F6}">
      <dgm:prSet custT="1"/>
      <dgm:spPr>
        <a:ln>
          <a:solidFill>
            <a:schemeClr val="bg1"/>
          </a:solidFill>
        </a:ln>
      </dgm:spPr>
      <dgm:t>
        <a:bodyPr/>
        <a:lstStyle/>
        <a:p>
          <a:r>
            <a:rPr lang="en-US" sz="1400" dirty="0" smtClean="0">
              <a:solidFill>
                <a:schemeClr val="tx2">
                  <a:lumMod val="10000"/>
                </a:schemeClr>
              </a:solidFill>
            </a:rPr>
            <a:t>There is no test to “prove” independence</a:t>
          </a:r>
        </a:p>
      </dgm:t>
    </dgm:pt>
    <dgm:pt modelId="{8AB50EE7-8EFB-5C42-8AC8-BA155FD54DC5}" type="parTrans" cxnId="{A236775B-5D50-F442-994B-753F22AE46C0}">
      <dgm:prSet/>
      <dgm:spPr/>
      <dgm:t>
        <a:bodyPr/>
        <a:lstStyle/>
        <a:p>
          <a:endParaRPr lang="en-US"/>
        </a:p>
      </dgm:t>
    </dgm:pt>
    <dgm:pt modelId="{7659EEBB-4EEF-A146-AF34-8BEF3FAF7BF0}" type="sibTrans" cxnId="{A236775B-5D50-F442-994B-753F22AE46C0}">
      <dgm:prSet/>
      <dgm:spPr/>
      <dgm:t>
        <a:bodyPr/>
        <a:lstStyle/>
        <a:p>
          <a:endParaRPr lang="en-US"/>
        </a:p>
      </dgm:t>
    </dgm:pt>
    <dgm:pt modelId="{D5272B76-59CD-8F44-9634-59763E0C1166}">
      <dgm:prSet custT="1"/>
      <dgm:spPr>
        <a:ln>
          <a:solidFill>
            <a:schemeClr val="bg1"/>
          </a:solidFill>
        </a:ln>
      </dgm:spPr>
      <dgm:t>
        <a:bodyPr/>
        <a:lstStyle/>
        <a:p>
          <a:r>
            <a:rPr lang="en-US" sz="1400" dirty="0" smtClean="0">
              <a:solidFill>
                <a:schemeClr val="tx2">
                  <a:lumMod val="10000"/>
                </a:schemeClr>
              </a:solidFill>
            </a:rPr>
            <a:t>The general strategy is to apply a number of tests until the confidence that independence exists is sufficiently strong</a:t>
          </a:r>
        </a:p>
      </dgm:t>
    </dgm:pt>
    <dgm:pt modelId="{859A03ED-4FB9-204E-87DD-4FA922F04969}" type="parTrans" cxnId="{4563BB7F-BC08-B34B-BC6E-389E7DE312DA}">
      <dgm:prSet/>
      <dgm:spPr/>
      <dgm:t>
        <a:bodyPr/>
        <a:lstStyle/>
        <a:p>
          <a:endParaRPr lang="en-US"/>
        </a:p>
      </dgm:t>
    </dgm:pt>
    <dgm:pt modelId="{324F7917-EC1C-3D4A-8532-B74BB348CD2C}" type="sibTrans" cxnId="{4563BB7F-BC08-B34B-BC6E-389E7DE312DA}">
      <dgm:prSet/>
      <dgm:spPr/>
      <dgm:t>
        <a:bodyPr/>
        <a:lstStyle/>
        <a:p>
          <a:endParaRPr lang="en-US"/>
        </a:p>
      </dgm:t>
    </dgm:pt>
    <dgm:pt modelId="{988EB7A0-F621-4640-9D20-2B71BC42BE70}" type="pres">
      <dgm:prSet presAssocID="{43F70DB5-AAB6-3242-9CDC-C17074F8643C}" presName="Name0" presStyleCnt="0">
        <dgm:presLayoutVars>
          <dgm:dir/>
          <dgm:animLvl val="lvl"/>
          <dgm:resizeHandles/>
        </dgm:presLayoutVars>
      </dgm:prSet>
      <dgm:spPr/>
      <dgm:t>
        <a:bodyPr/>
        <a:lstStyle/>
        <a:p>
          <a:endParaRPr lang="en-US"/>
        </a:p>
      </dgm:t>
    </dgm:pt>
    <dgm:pt modelId="{FE867140-52C1-524B-AEC4-866565E3A0A7}" type="pres">
      <dgm:prSet presAssocID="{42BC1A99-BA2C-B944-9F3E-4F68B8E0B9A2}" presName="linNode" presStyleCnt="0"/>
      <dgm:spPr/>
    </dgm:pt>
    <dgm:pt modelId="{C3BCA257-D996-654D-AF2F-A3C2462A37B1}" type="pres">
      <dgm:prSet presAssocID="{42BC1A99-BA2C-B944-9F3E-4F68B8E0B9A2}" presName="parentShp" presStyleLbl="node1" presStyleIdx="0" presStyleCnt="2" custScaleX="84210" custScaleY="79327" custLinFactNeighborX="-3509" custLinFactNeighborY="1875">
        <dgm:presLayoutVars>
          <dgm:bulletEnabled val="1"/>
        </dgm:presLayoutVars>
      </dgm:prSet>
      <dgm:spPr/>
      <dgm:t>
        <a:bodyPr/>
        <a:lstStyle/>
        <a:p>
          <a:endParaRPr lang="en-US"/>
        </a:p>
      </dgm:t>
    </dgm:pt>
    <dgm:pt modelId="{B9944A16-FB27-0646-9734-817A42977298}" type="pres">
      <dgm:prSet presAssocID="{42BC1A99-BA2C-B944-9F3E-4F68B8E0B9A2}" presName="childShp" presStyleLbl="bgAccFollowNode1" presStyleIdx="0" presStyleCnt="2" custLinFactNeighborX="-5263" custLinFactNeighborY="-18">
        <dgm:presLayoutVars>
          <dgm:bulletEnabled val="1"/>
        </dgm:presLayoutVars>
      </dgm:prSet>
      <dgm:spPr/>
      <dgm:t>
        <a:bodyPr/>
        <a:lstStyle/>
        <a:p>
          <a:endParaRPr lang="en-US"/>
        </a:p>
      </dgm:t>
    </dgm:pt>
    <dgm:pt modelId="{CE3F838A-7CEF-4C45-9D76-9D15497EB2E6}" type="pres">
      <dgm:prSet presAssocID="{D6CC3316-0DEC-3147-B907-A47B1FFCC647}" presName="spacing" presStyleCnt="0"/>
      <dgm:spPr/>
    </dgm:pt>
    <dgm:pt modelId="{35FE2796-4ACC-274D-81A6-A7452E6A7293}" type="pres">
      <dgm:prSet presAssocID="{30B7EAB3-7F3E-704E-9BBC-D5DF52D88DC5}" presName="linNode" presStyleCnt="0"/>
      <dgm:spPr/>
    </dgm:pt>
    <dgm:pt modelId="{D190538A-078A-544B-855B-D009CBED4A62}" type="pres">
      <dgm:prSet presAssocID="{30B7EAB3-7F3E-704E-9BBC-D5DF52D88DC5}" presName="parentShp" presStyleLbl="node1" presStyleIdx="1" presStyleCnt="2" custScaleX="89707" custScaleY="80234" custLinFactNeighborX="-3610" custLinFactNeighborY="0">
        <dgm:presLayoutVars>
          <dgm:bulletEnabled val="1"/>
        </dgm:presLayoutVars>
      </dgm:prSet>
      <dgm:spPr/>
      <dgm:t>
        <a:bodyPr/>
        <a:lstStyle/>
        <a:p>
          <a:endParaRPr lang="en-US"/>
        </a:p>
      </dgm:t>
    </dgm:pt>
    <dgm:pt modelId="{365406C8-FB8C-0C4F-AC15-5DEAC578EE37}" type="pres">
      <dgm:prSet presAssocID="{30B7EAB3-7F3E-704E-9BBC-D5DF52D88DC5}" presName="childShp" presStyleLbl="bgAccFollowNode1" presStyleIdx="1" presStyleCnt="2" custScaleY="107374" custLinFactNeighborX="-5293" custLinFactNeighborY="46">
        <dgm:presLayoutVars>
          <dgm:bulletEnabled val="1"/>
        </dgm:presLayoutVars>
      </dgm:prSet>
      <dgm:spPr/>
      <dgm:t>
        <a:bodyPr/>
        <a:lstStyle/>
        <a:p>
          <a:endParaRPr lang="en-US"/>
        </a:p>
      </dgm:t>
    </dgm:pt>
  </dgm:ptLst>
  <dgm:cxnLst>
    <dgm:cxn modelId="{16A42212-347C-AB47-B8BB-EEA7BB94240C}" srcId="{30B7EAB3-7F3E-704E-9BBC-D5DF52D88DC5}" destId="{C253D445-15D6-0F4A-914B-F2D08C1CEA4D}" srcOrd="0" destOrd="0" parTransId="{D6D960D7-7C45-2B4E-87E3-68B2008A0103}" sibTransId="{ED0F76C5-8D91-8943-9875-FFC071A938F6}"/>
    <dgm:cxn modelId="{B5DB115B-5AE2-472D-B066-AC6E22915618}" type="presOf" srcId="{2F812641-C412-554A-B057-F06E721BB07A}" destId="{B9944A16-FB27-0646-9734-817A42977298}" srcOrd="0" destOrd="0" presId="urn:microsoft.com/office/officeart/2005/8/layout/vList6"/>
    <dgm:cxn modelId="{16F3FA5F-7C16-674B-A800-C85FC9CC59D2}" srcId="{43F70DB5-AAB6-3242-9CDC-C17074F8643C}" destId="{30B7EAB3-7F3E-704E-9BBC-D5DF52D88DC5}" srcOrd="1" destOrd="0" parTransId="{93A984FD-97DC-4B4D-9894-B81537B80F15}" sibTransId="{700E7E75-3BF0-C14D-8F6B-75670987F1FC}"/>
    <dgm:cxn modelId="{986C6D68-141C-4554-8AFC-0C9253EF226B}" type="presOf" srcId="{42BC1A99-BA2C-B944-9F3E-4F68B8E0B9A2}" destId="{C3BCA257-D996-654D-AF2F-A3C2462A37B1}" srcOrd="0" destOrd="0" presId="urn:microsoft.com/office/officeart/2005/8/layout/vList6"/>
    <dgm:cxn modelId="{B93FA799-35E0-4F50-9F48-F7D818B25C84}" type="presOf" srcId="{54FB5D36-A796-5741-A9E8-8059590AD5F6}" destId="{365406C8-FB8C-0C4F-AC15-5DEAC578EE37}" srcOrd="0" destOrd="1" presId="urn:microsoft.com/office/officeart/2005/8/layout/vList6"/>
    <dgm:cxn modelId="{B1D620A1-CB8E-49AA-8E85-66D1793547C5}" type="presOf" srcId="{C253D445-15D6-0F4A-914B-F2D08C1CEA4D}" destId="{365406C8-FB8C-0C4F-AC15-5DEAC578EE37}" srcOrd="0" destOrd="0" presId="urn:microsoft.com/office/officeart/2005/8/layout/vList6"/>
    <dgm:cxn modelId="{81DDD4CB-3CAE-429A-8223-19B83D89C2C4}" type="presOf" srcId="{43F70DB5-AAB6-3242-9CDC-C17074F8643C}" destId="{988EB7A0-F621-4640-9D20-2B71BC42BE70}" srcOrd="0" destOrd="0" presId="urn:microsoft.com/office/officeart/2005/8/layout/vList6"/>
    <dgm:cxn modelId="{A236775B-5D50-F442-994B-753F22AE46C0}" srcId="{30B7EAB3-7F3E-704E-9BBC-D5DF52D88DC5}" destId="{54FB5D36-A796-5741-A9E8-8059590AD5F6}" srcOrd="1" destOrd="0" parTransId="{8AB50EE7-8EFB-5C42-8AC8-BA155FD54DC5}" sibTransId="{7659EEBB-4EEF-A146-AF34-8BEF3FAF7BF0}"/>
    <dgm:cxn modelId="{B1DA44E5-AC6F-4802-BBD2-8E94ABDCB905}" type="presOf" srcId="{BE1C4DA7-4E50-0748-8BE8-D41903C58390}" destId="{B9944A16-FB27-0646-9734-817A42977298}" srcOrd="0" destOrd="1" presId="urn:microsoft.com/office/officeart/2005/8/layout/vList6"/>
    <dgm:cxn modelId="{DF1A1AF9-CF27-0043-A18C-B47D6F2DF0A1}" srcId="{43F70DB5-AAB6-3242-9CDC-C17074F8643C}" destId="{42BC1A99-BA2C-B944-9F3E-4F68B8E0B9A2}" srcOrd="0" destOrd="0" parTransId="{080661EE-8563-6242-906E-D376BE47DD65}" sibTransId="{D6CC3316-0DEC-3147-B907-A47B1FFCC647}"/>
    <dgm:cxn modelId="{C8E893D8-4E1E-4C29-9BAE-74426664E853}" type="presOf" srcId="{D5272B76-59CD-8F44-9634-59763E0C1166}" destId="{365406C8-FB8C-0C4F-AC15-5DEAC578EE37}" srcOrd="0" destOrd="2" presId="urn:microsoft.com/office/officeart/2005/8/layout/vList6"/>
    <dgm:cxn modelId="{79B34445-D2BF-184D-96DC-4A8A8BE9AA44}" srcId="{42BC1A99-BA2C-B944-9F3E-4F68B8E0B9A2}" destId="{BE1C4DA7-4E50-0748-8BE8-D41903C58390}" srcOrd="1" destOrd="0" parTransId="{C2AD1C44-2620-D040-A662-A175AF1496FD}" sibTransId="{E4A094DB-B5ED-BE41-9273-AFF4F8264DD7}"/>
    <dgm:cxn modelId="{4563BB7F-BC08-B34B-BC6E-389E7DE312DA}" srcId="{30B7EAB3-7F3E-704E-9BBC-D5DF52D88DC5}" destId="{D5272B76-59CD-8F44-9634-59763E0C1166}" srcOrd="2" destOrd="0" parTransId="{859A03ED-4FB9-204E-87DD-4FA922F04969}" sibTransId="{324F7917-EC1C-3D4A-8532-B74BB348CD2C}"/>
    <dgm:cxn modelId="{95B8B2C8-A428-164A-B26B-659A460085D1}" srcId="{42BC1A99-BA2C-B944-9F3E-4F68B8E0B9A2}" destId="{2F812641-C412-554A-B057-F06E721BB07A}" srcOrd="0" destOrd="0" parTransId="{BA81A904-059A-8544-8951-5329545B7B31}" sibTransId="{3B5F6199-C2E7-F74C-9721-1E0F09F2CCDF}"/>
    <dgm:cxn modelId="{EE5151E7-7D98-41A6-BFF9-F946DFDBBD34}" type="presOf" srcId="{30B7EAB3-7F3E-704E-9BBC-D5DF52D88DC5}" destId="{D190538A-078A-544B-855B-D009CBED4A62}" srcOrd="0" destOrd="0" presId="urn:microsoft.com/office/officeart/2005/8/layout/vList6"/>
    <dgm:cxn modelId="{0A5ABBDA-9B9B-475A-A432-031BAF0465E1}" type="presParOf" srcId="{988EB7A0-F621-4640-9D20-2B71BC42BE70}" destId="{FE867140-52C1-524B-AEC4-866565E3A0A7}" srcOrd="0" destOrd="0" presId="urn:microsoft.com/office/officeart/2005/8/layout/vList6"/>
    <dgm:cxn modelId="{895152ED-7EC6-436F-A820-DD57CBB0D0FA}" type="presParOf" srcId="{FE867140-52C1-524B-AEC4-866565E3A0A7}" destId="{C3BCA257-D996-654D-AF2F-A3C2462A37B1}" srcOrd="0" destOrd="0" presId="urn:microsoft.com/office/officeart/2005/8/layout/vList6"/>
    <dgm:cxn modelId="{27360C7A-BEB8-4C69-8991-1CE6DDC041AB}" type="presParOf" srcId="{FE867140-52C1-524B-AEC4-866565E3A0A7}" destId="{B9944A16-FB27-0646-9734-817A42977298}" srcOrd="1" destOrd="0" presId="urn:microsoft.com/office/officeart/2005/8/layout/vList6"/>
    <dgm:cxn modelId="{3CB1A5AE-FE03-40CA-AC32-6084BB1E4003}" type="presParOf" srcId="{988EB7A0-F621-4640-9D20-2B71BC42BE70}" destId="{CE3F838A-7CEF-4C45-9D76-9D15497EB2E6}" srcOrd="1" destOrd="0" presId="urn:microsoft.com/office/officeart/2005/8/layout/vList6"/>
    <dgm:cxn modelId="{101FD52D-FF1C-4D3E-B946-37F2EFF060BA}" type="presParOf" srcId="{988EB7A0-F621-4640-9D20-2B71BC42BE70}" destId="{35FE2796-4ACC-274D-81A6-A7452E6A7293}" srcOrd="2" destOrd="0" presId="urn:microsoft.com/office/officeart/2005/8/layout/vList6"/>
    <dgm:cxn modelId="{92414B08-5FFF-4C66-A2E2-04426E6E96DC}" type="presParOf" srcId="{35FE2796-4ACC-274D-81A6-A7452E6A7293}" destId="{D190538A-078A-544B-855B-D009CBED4A62}" srcOrd="0" destOrd="0" presId="urn:microsoft.com/office/officeart/2005/8/layout/vList6"/>
    <dgm:cxn modelId="{00E3D8F0-D7DC-4012-9C8E-CCA46F284802}" type="presParOf" srcId="{35FE2796-4ACC-274D-81A6-A7452E6A7293}" destId="{365406C8-FB8C-0C4F-AC15-5DEAC578EE3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44A16-FB27-0646-9734-817A42977298}">
      <dsp:nvSpPr>
        <dsp:cNvPr id="0" name=""/>
        <dsp:cNvSpPr/>
      </dsp:nvSpPr>
      <dsp:spPr>
        <a:xfrm>
          <a:off x="2514596" y="0"/>
          <a:ext cx="4343400" cy="186928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The distribution of bits in the sequence should be uniform</a:t>
          </a:r>
        </a:p>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Frequency of occurrence of ones and zeros should be approximately the same</a:t>
          </a:r>
        </a:p>
      </dsp:txBody>
      <dsp:txXfrm>
        <a:off x="2514596" y="233660"/>
        <a:ext cx="3642420" cy="1401961"/>
      </dsp:txXfrm>
    </dsp:sp>
    <dsp:sp modelId="{C3BCA257-D996-654D-AF2F-A3C2462A37B1}">
      <dsp:nvSpPr>
        <dsp:cNvPr id="0" name=""/>
        <dsp:cNvSpPr/>
      </dsp:nvSpPr>
      <dsp:spPr>
        <a:xfrm>
          <a:off x="76197" y="228601"/>
          <a:ext cx="2438384" cy="1482844"/>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i="0" kern="1200" dirty="0" smtClean="0">
              <a:solidFill>
                <a:schemeClr val="tx1"/>
              </a:solidFill>
            </a:rPr>
            <a:t>Uniform distribution</a:t>
          </a:r>
          <a:endParaRPr lang="en-US" sz="2700" b="1" i="0" kern="1200" dirty="0">
            <a:solidFill>
              <a:schemeClr val="tx1"/>
            </a:solidFill>
          </a:endParaRPr>
        </a:p>
      </dsp:txBody>
      <dsp:txXfrm>
        <a:off x="148583" y="300987"/>
        <a:ext cx="2293612" cy="1338072"/>
      </dsp:txXfrm>
    </dsp:sp>
    <dsp:sp modelId="{365406C8-FB8C-0C4F-AC15-5DEAC578EE37}">
      <dsp:nvSpPr>
        <dsp:cNvPr id="0" name=""/>
        <dsp:cNvSpPr/>
      </dsp:nvSpPr>
      <dsp:spPr>
        <a:xfrm>
          <a:off x="2594315" y="2056877"/>
          <a:ext cx="4339158" cy="200712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No one subsequence in the sequence can be inferred from the others</a:t>
          </a:r>
        </a:p>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There is no test to “prove” independence</a:t>
          </a:r>
        </a:p>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The general strategy is to apply a number of tests until the confidence that independence exists is sufficiently strong</a:t>
          </a:r>
        </a:p>
      </dsp:txBody>
      <dsp:txXfrm>
        <a:off x="2594315" y="2307767"/>
        <a:ext cx="3586487" cy="1505342"/>
      </dsp:txXfrm>
    </dsp:sp>
    <dsp:sp modelId="{D190538A-078A-544B-855B-D009CBED4A62}">
      <dsp:nvSpPr>
        <dsp:cNvPr id="0" name=""/>
        <dsp:cNvSpPr/>
      </dsp:nvSpPr>
      <dsp:spPr>
        <a:xfrm>
          <a:off x="0" y="2310205"/>
          <a:ext cx="2595019" cy="1499799"/>
        </a:xfrm>
        <a:prstGeom prst="round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tx1"/>
              </a:solidFill>
            </a:rPr>
            <a:t>Independence</a:t>
          </a:r>
        </a:p>
      </dsp:txBody>
      <dsp:txXfrm>
        <a:off x="73214" y="2383419"/>
        <a:ext cx="2448591" cy="135337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BDC5CFF1-0DCF-8E42-B5D0-BB34D519AD86}" type="slidenum">
              <a:rPr lang="en-AU"/>
              <a:pPr>
                <a:defRPr/>
              </a:pPr>
              <a:t>‹#›</a:t>
            </a:fld>
            <a:endParaRPr lang="en-AU" dirty="0"/>
          </a:p>
        </p:txBody>
      </p:sp>
    </p:spTree>
    <p:extLst>
      <p:ext uri="{BB962C8B-B14F-4D97-AF65-F5344CB8AC3E}">
        <p14:creationId xmlns:p14="http://schemas.microsoft.com/office/powerpoint/2010/main" val="3577818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E55B0C80-0E48-0446-966D-D619BB3FDE00}" type="slidenum">
              <a:rPr lang="en-AU">
                <a:latin typeface="Arial" pitchFamily="-84" charset="0"/>
              </a:rPr>
              <a:pPr/>
              <a:t>2</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Random numbers play an important role in the use of encryption for various</a:t>
            </a:r>
          </a:p>
          <a:p>
            <a:r>
              <a:rPr lang="en-US" sz="1200" kern="1200" baseline="0" dirty="0" smtClean="0">
                <a:solidFill>
                  <a:schemeClr val="tx1"/>
                </a:solidFill>
                <a:latin typeface="Arial" charset="0"/>
                <a:ea typeface="ＭＳ Ｐゴシック" pitchFamily="-107" charset="-128"/>
                <a:cs typeface="ＭＳ Ｐゴシック" pitchFamily="-107" charset="-128"/>
              </a:rPr>
              <a:t>network security applications. We provide an overview in this section. The topic is</a:t>
            </a:r>
          </a:p>
          <a:p>
            <a:r>
              <a:rPr lang="en-US" sz="1200" kern="1200" baseline="0" dirty="0" smtClean="0">
                <a:solidFill>
                  <a:schemeClr val="tx1"/>
                </a:solidFill>
                <a:latin typeface="Arial" charset="0"/>
                <a:ea typeface="ＭＳ Ｐゴシック" pitchFamily="-107" charset="-128"/>
                <a:cs typeface="ＭＳ Ｐゴシック" pitchFamily="-107" charset="-128"/>
              </a:rPr>
              <a:t>examined in more detail in Appendix 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network security algorithms based on cryptography make use of</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For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keys for the RSA public-key encryption algorithm (described</a:t>
            </a:r>
          </a:p>
          <a:p>
            <a:r>
              <a:rPr lang="en-US" sz="1200" kern="1200" baseline="0" dirty="0" smtClean="0">
                <a:solidFill>
                  <a:schemeClr val="tx1"/>
                </a:solidFill>
                <a:latin typeface="Arial" charset="0"/>
                <a:ea typeface="ＭＳ Ｐゴシック" pitchFamily="-107" charset="-128"/>
                <a:cs typeface="ＭＳ Ｐゴシック" pitchFamily="-107" charset="-128"/>
              </a:rPr>
              <a:t>in Chapter 3) and other public-key algorithms.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a stream key for symmetric stream cipher (discussed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following section).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a symmetric key for use as a temporary session key. This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is used in a number of networking applications, such as Transport Layer</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(Chapter 5), Wi-Fi (Chapter 6), e-mail security (Chapter 7), and IP</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(Chapter 8).</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a number of key distribution scenarios, such as Kerberos (Chapter 4),</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are used for handshaking to prevent replay attacks.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These applications give rise to two distinct and not necessarily compatible</a:t>
            </a:r>
          </a:p>
          <a:p>
            <a:r>
              <a:rPr lang="en-US" sz="1200" kern="1200" baseline="0" dirty="0" smtClean="0">
                <a:solidFill>
                  <a:schemeClr val="tx1"/>
                </a:solidFill>
                <a:latin typeface="Arial" charset="0"/>
                <a:ea typeface="ＭＳ Ｐゴシック" pitchFamily="-107" charset="-128"/>
                <a:cs typeface="ＭＳ Ｐゴシック" pitchFamily="-107" charset="-128"/>
              </a:rPr>
              <a:t>requirements for a sequence of random numbers: randomness and</a:t>
            </a:r>
          </a:p>
          <a:p>
            <a:r>
              <a:rPr lang="en-US" sz="1200" kern="1200" baseline="0" dirty="0" smtClean="0">
                <a:solidFill>
                  <a:schemeClr val="tx1"/>
                </a:solidFill>
                <a:latin typeface="Arial" charset="0"/>
                <a:ea typeface="ＭＳ Ｐゴシック" pitchFamily="-107" charset="-128"/>
                <a:cs typeface="ＭＳ Ｐゴシック" pitchFamily="-107" charset="-128"/>
              </a:rPr>
              <a:t>unpredictability.</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486886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248F119F-1E75-4F28-B303-FF168757E3E8}" type="slidenum">
              <a:rPr lang="ar-SA" smtClean="0"/>
              <a:pPr/>
              <a:t>15</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3732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3756E5D7-A850-4F75-86FA-38507478D02D}" type="slidenum">
              <a:rPr lang="ar-SA" smtClean="0"/>
              <a:pPr/>
              <a:t>16</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1738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E376E159-556A-4A45-B9B6-39F024B6C8C8}" type="slidenum">
              <a:rPr lang="ar-SA" smtClean="0"/>
              <a:pPr/>
              <a:t>17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2220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A10FB9CE-2A64-47D8-8413-A2B4EA321D5D}" type="slidenum">
              <a:rPr lang="ar-SA"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89096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103D7D8D-A934-4126-89A1-E7A976CF220A}" type="slidenum">
              <a:rPr lang="ar-SA" smtClean="0"/>
              <a:pPr/>
              <a:t>19</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39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0B86E4F7-0A93-4068-BE31-DDD4923EF02A}" type="slidenum">
              <a:rPr lang="ar-SA" smtClean="0"/>
              <a:pPr/>
              <a:t>20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90191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0B86E4F7-0A93-4068-BE31-DDD4923EF02A}" type="slidenum">
              <a:rPr lang="ar-SA" smtClean="0"/>
              <a:pPr/>
              <a:t>21</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59238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0B86E4F7-0A93-4068-BE31-DDD4923EF02A}" type="slidenum">
              <a:rPr lang="ar-SA" smtClean="0"/>
              <a:pPr/>
              <a:t>22</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29659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0B86E4F7-0A93-4068-BE31-DDD4923EF02A}" type="slidenum">
              <a:rPr lang="ar-SA" smtClean="0"/>
              <a:pPr/>
              <a:t>23</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29422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55B29-FCA1-4A59-B951-77AC41A41D91}" type="slidenum">
              <a:rPr lang="en-US"/>
              <a:pPr/>
              <a:t>24</a:t>
            </a:fld>
            <a:endParaRPr 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798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7FB5F40D-9E9A-BD43-A093-650894CFD850}" type="slidenum">
              <a:rPr lang="en-AU">
                <a:latin typeface="Arial" pitchFamily="-84" charset="0"/>
              </a:rPr>
              <a:pPr/>
              <a:t>3</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Traditionally, the concern in the generation of a sequence of allegedly</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has been that the sequence of numbers be random in some well defined</a:t>
            </a:r>
          </a:p>
          <a:p>
            <a:r>
              <a:rPr lang="en-US" sz="1200" kern="1200" baseline="0" dirty="0" smtClean="0">
                <a:solidFill>
                  <a:schemeClr val="tx1"/>
                </a:solidFill>
                <a:latin typeface="Arial" charset="0"/>
                <a:ea typeface="ＭＳ Ｐゴシック" pitchFamily="-107" charset="-128"/>
                <a:cs typeface="ＭＳ Ｐゴシック" pitchFamily="-107" charset="-128"/>
              </a:rPr>
              <a:t>statistical sense. The following criteria are used to validate that a sequence</a:t>
            </a:r>
          </a:p>
          <a:p>
            <a:r>
              <a:rPr lang="en-US" sz="1200" kern="1200" baseline="0" dirty="0" smtClean="0">
                <a:solidFill>
                  <a:schemeClr val="tx1"/>
                </a:solidFill>
                <a:latin typeface="Arial" charset="0"/>
                <a:ea typeface="ＭＳ Ｐゴシック" pitchFamily="-107" charset="-128"/>
                <a:cs typeface="ＭＳ Ｐゴシック" pitchFamily="-107" charset="-128"/>
              </a:rPr>
              <a:t>of numbers is random.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Uniform distribution:  The distribution of bits in the sequence should be</a:t>
            </a:r>
          </a:p>
          <a:p>
            <a:r>
              <a:rPr lang="en-US" sz="1200" kern="1200" baseline="0" dirty="0" smtClean="0">
                <a:solidFill>
                  <a:schemeClr val="tx1"/>
                </a:solidFill>
                <a:latin typeface="Arial" charset="0"/>
                <a:ea typeface="ＭＳ Ｐゴシック" pitchFamily="-107" charset="-128"/>
                <a:cs typeface="ＭＳ Ｐゴシック" pitchFamily="-107" charset="-128"/>
              </a:rPr>
              <a:t>uniform; that is, the frequency of occurrence of ones and zeros should</a:t>
            </a:r>
          </a:p>
          <a:p>
            <a:r>
              <a:rPr lang="en-US" sz="1200" kern="1200" baseline="0" dirty="0" smtClean="0">
                <a:solidFill>
                  <a:schemeClr val="tx1"/>
                </a:solidFill>
                <a:latin typeface="Arial" charset="0"/>
                <a:ea typeface="ＭＳ Ｐゴシック" pitchFamily="-107" charset="-128"/>
                <a:cs typeface="ＭＳ Ｐゴシック" pitchFamily="-107" charset="-128"/>
              </a:rPr>
              <a:t>be approximately the same.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Independence:  No one subsequence in the sequence can be inferred from the</a:t>
            </a:r>
          </a:p>
          <a:p>
            <a:r>
              <a:rPr lang="en-US" sz="1200" kern="1200" baseline="0" dirty="0" smtClean="0">
                <a:solidFill>
                  <a:schemeClr val="tx1"/>
                </a:solidFill>
                <a:latin typeface="Arial" charset="0"/>
                <a:ea typeface="ＭＳ Ｐゴシック" pitchFamily="-107" charset="-128"/>
                <a:cs typeface="ＭＳ Ｐゴシック" pitchFamily="-107" charset="-128"/>
              </a:rPr>
              <a:t>others.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Although there are well-defined tests for determining that a sequence of numbers</a:t>
            </a:r>
          </a:p>
          <a:p>
            <a:r>
              <a:rPr lang="en-US" sz="1200" kern="1200" baseline="0" dirty="0" smtClean="0">
                <a:solidFill>
                  <a:schemeClr val="tx1"/>
                </a:solidFill>
                <a:latin typeface="Arial" charset="0"/>
                <a:ea typeface="ＭＳ Ｐゴシック" pitchFamily="-107" charset="-128"/>
                <a:cs typeface="ＭＳ Ｐゴシック" pitchFamily="-107" charset="-128"/>
              </a:rPr>
              <a:t>matches a particular distribution, such as the uniform distribution, there is no</a:t>
            </a:r>
          </a:p>
          <a:p>
            <a:r>
              <a:rPr lang="en-US" sz="1200" kern="1200" baseline="0" dirty="0" smtClean="0">
                <a:solidFill>
                  <a:schemeClr val="tx1"/>
                </a:solidFill>
                <a:latin typeface="Arial" charset="0"/>
                <a:ea typeface="ＭＳ Ｐゴシック" pitchFamily="-107" charset="-128"/>
                <a:cs typeface="ＭＳ Ｐゴシック" pitchFamily="-107" charset="-128"/>
              </a:rPr>
              <a:t>such test to “prove” independence. Rather, a number of tests can be applied to</a:t>
            </a:r>
          </a:p>
          <a:p>
            <a:r>
              <a:rPr lang="en-US" sz="1200" kern="1200" baseline="0" dirty="0" smtClean="0">
                <a:solidFill>
                  <a:schemeClr val="tx1"/>
                </a:solidFill>
                <a:latin typeface="Arial" charset="0"/>
                <a:ea typeface="ＭＳ Ｐゴシック" pitchFamily="-107" charset="-128"/>
                <a:cs typeface="ＭＳ Ｐゴシック" pitchFamily="-107" charset="-128"/>
              </a:rPr>
              <a:t>demonstrate if a sequence does not exhibit independence. The general strategy is</a:t>
            </a:r>
          </a:p>
          <a:p>
            <a:r>
              <a:rPr lang="en-US" sz="1200" kern="1200" baseline="0" dirty="0" smtClean="0">
                <a:solidFill>
                  <a:schemeClr val="tx1"/>
                </a:solidFill>
                <a:latin typeface="Arial" charset="0"/>
                <a:ea typeface="ＭＳ Ｐゴシック" pitchFamily="-107" charset="-128"/>
                <a:cs typeface="ＭＳ Ｐゴシック" pitchFamily="-107" charset="-128"/>
              </a:rPr>
              <a:t>to apply a number of such tests until the confidence that independence exists is sufficiently</a:t>
            </a:r>
          </a:p>
          <a:p>
            <a:r>
              <a:rPr lang="en-US" sz="1200" kern="1200" baseline="0" dirty="0" smtClean="0">
                <a:solidFill>
                  <a:schemeClr val="tx1"/>
                </a:solidFill>
                <a:latin typeface="Arial" charset="0"/>
                <a:ea typeface="ＭＳ Ｐゴシック" pitchFamily="-107" charset="-128"/>
                <a:cs typeface="ＭＳ Ｐゴシック" pitchFamily="-107" charset="-128"/>
              </a:rPr>
              <a:t>strong.</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9967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rgbClr val="1C1C10"/>
                </a:solidFill>
                <a:latin typeface="Arial" charset="0"/>
                <a:ea typeface="ＭＳ Ｐゴシック" pitchFamily="-107" charset="-128"/>
                <a:cs typeface="ＭＳ Ｐゴシック" pitchFamily="-107" charset="-128"/>
              </a:rPr>
              <a:t> In applications </a:t>
            </a:r>
            <a:r>
              <a:rPr lang="en-US" sz="1200" kern="1200" baseline="0" dirty="0" smtClean="0">
                <a:solidFill>
                  <a:schemeClr val="tx1"/>
                </a:solidFill>
                <a:latin typeface="Arial" charset="0"/>
                <a:ea typeface="ＭＳ Ｐゴシック" pitchFamily="-107" charset="-128"/>
                <a:cs typeface="ＭＳ Ｐゴシック" pitchFamily="-107" charset="-128"/>
              </a:rPr>
              <a:t>such as reciprocal authentication and session key</a:t>
            </a:r>
          </a:p>
          <a:p>
            <a:r>
              <a:rPr lang="en-US" sz="1200" kern="1200" baseline="0" dirty="0" smtClean="0">
                <a:solidFill>
                  <a:schemeClr val="tx1"/>
                </a:solidFill>
                <a:latin typeface="Arial" charset="0"/>
                <a:ea typeface="ＭＳ Ｐゴシック" pitchFamily="-107" charset="-128"/>
                <a:cs typeface="ＭＳ Ｐゴシック" pitchFamily="-107" charset="-128"/>
              </a:rPr>
              <a:t>generation, the requirement is not so much that the sequence of numbers be statistically</a:t>
            </a:r>
          </a:p>
          <a:p>
            <a:r>
              <a:rPr lang="en-US" sz="1200" kern="1200" baseline="0" dirty="0" smtClean="0">
                <a:solidFill>
                  <a:schemeClr val="tx1"/>
                </a:solidFill>
                <a:latin typeface="Arial" charset="0"/>
                <a:ea typeface="ＭＳ Ｐゴシック" pitchFamily="-107" charset="-128"/>
                <a:cs typeface="ＭＳ Ｐゴシック" pitchFamily="-107" charset="-128"/>
              </a:rPr>
              <a:t>random but that the successive members of the sequence are unpredictable.</a:t>
            </a:r>
          </a:p>
          <a:p>
            <a:r>
              <a:rPr lang="en-US" sz="1200" kern="1200" baseline="0" dirty="0" smtClean="0">
                <a:solidFill>
                  <a:schemeClr val="tx1"/>
                </a:solidFill>
                <a:latin typeface="Arial" charset="0"/>
                <a:ea typeface="ＭＳ Ｐゴシック" pitchFamily="-107" charset="-128"/>
                <a:cs typeface="ＭＳ Ｐゴシック" pitchFamily="-107" charset="-128"/>
              </a:rPr>
              <a:t>With “true” random sequences, each number is statistically independent of other</a:t>
            </a:r>
          </a:p>
          <a:p>
            <a:r>
              <a:rPr lang="en-US" sz="1200" kern="1200" baseline="0" dirty="0" smtClean="0">
                <a:solidFill>
                  <a:schemeClr val="tx1"/>
                </a:solidFill>
                <a:latin typeface="Arial" charset="0"/>
                <a:ea typeface="ＭＳ Ｐゴシック" pitchFamily="-107" charset="-128"/>
                <a:cs typeface="ＭＳ Ｐゴシック" pitchFamily="-107" charset="-128"/>
              </a:rPr>
              <a:t>numbers in the sequence and therefore unpredictable. However, as is discussed</a:t>
            </a:r>
          </a:p>
          <a:p>
            <a:r>
              <a:rPr lang="en-US" sz="1200" kern="1200" baseline="0" dirty="0" smtClean="0">
                <a:solidFill>
                  <a:schemeClr val="tx1"/>
                </a:solidFill>
                <a:latin typeface="Arial" charset="0"/>
                <a:ea typeface="ＭＳ Ｐゴシック" pitchFamily="-107" charset="-128"/>
                <a:cs typeface="ＭＳ Ｐゴシック" pitchFamily="-107" charset="-128"/>
              </a:rPr>
              <a:t>shortly, true random numbers are not always used; rather, sequences of numbers</a:t>
            </a:r>
          </a:p>
          <a:p>
            <a:r>
              <a:rPr lang="en-US" sz="1200" kern="1200" baseline="0" dirty="0" smtClean="0">
                <a:solidFill>
                  <a:schemeClr val="tx1"/>
                </a:solidFill>
                <a:latin typeface="Arial" charset="0"/>
                <a:ea typeface="ＭＳ Ｐゴシック" pitchFamily="-107" charset="-128"/>
                <a:cs typeface="ＭＳ Ｐゴシック" pitchFamily="-107" charset="-128"/>
              </a:rPr>
              <a:t>that appear to be random are generated by some algorithm. In this latter case, care</a:t>
            </a:r>
          </a:p>
          <a:p>
            <a:r>
              <a:rPr lang="en-US" sz="1200" kern="1200" baseline="0" dirty="0" smtClean="0">
                <a:solidFill>
                  <a:schemeClr val="tx1"/>
                </a:solidFill>
                <a:latin typeface="Arial" charset="0"/>
                <a:ea typeface="ＭＳ Ｐゴシック" pitchFamily="-107" charset="-128"/>
                <a:cs typeface="ＭＳ Ｐゴシック" pitchFamily="-107" charset="-128"/>
              </a:rPr>
              <a:t>must be taken that an opponent not be able to predict future elements of the sequence</a:t>
            </a:r>
          </a:p>
          <a:p>
            <a:r>
              <a:rPr lang="en-US" sz="1200" kern="1200" baseline="0" dirty="0" smtClean="0">
                <a:solidFill>
                  <a:schemeClr val="tx1"/>
                </a:solidFill>
                <a:latin typeface="Arial" charset="0"/>
                <a:ea typeface="ＭＳ Ｐゴシック" pitchFamily="-107" charset="-128"/>
                <a:cs typeface="ＭＳ Ｐゴシック" pitchFamily="-107" charset="-128"/>
              </a:rPr>
              <a:t>on the basis of earlier elements.</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4</a:t>
            </a:fld>
            <a:endParaRPr lang="en-AU" dirty="0"/>
          </a:p>
        </p:txBody>
      </p:sp>
    </p:spTree>
    <p:extLst>
      <p:ext uri="{BB962C8B-B14F-4D97-AF65-F5344CB8AC3E}">
        <p14:creationId xmlns:p14="http://schemas.microsoft.com/office/powerpoint/2010/main" val="374897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62F201C-9869-C34E-BF9F-F7FF4CD48056}" type="slidenum">
              <a:rPr lang="en-AU">
                <a:latin typeface="Arial" pitchFamily="-84" charset="0"/>
              </a:rPr>
              <a:pPr/>
              <a:t>9</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typical stream cipher encrypts plaintext one byte at a time, although a stream</a:t>
            </a:r>
          </a:p>
          <a:p>
            <a:r>
              <a:rPr lang="en-US" sz="1200" kern="1200" baseline="0" dirty="0" smtClean="0">
                <a:solidFill>
                  <a:schemeClr val="tx1"/>
                </a:solidFill>
                <a:latin typeface="Arial" charset="0"/>
                <a:ea typeface="ＭＳ Ｐゴシック" pitchFamily="-107" charset="-128"/>
                <a:cs typeface="ＭＳ Ｐゴシック" pitchFamily="-107" charset="-128"/>
              </a:rPr>
              <a:t>cipher may be designed to operate on one bit at a time or on units larger than a</a:t>
            </a:r>
          </a:p>
          <a:p>
            <a:r>
              <a:rPr lang="en-US" sz="1200" kern="1200" baseline="0" dirty="0" smtClean="0">
                <a:solidFill>
                  <a:schemeClr val="tx1"/>
                </a:solidFill>
                <a:latin typeface="Arial" charset="0"/>
                <a:ea typeface="ＭＳ Ｐゴシック" pitchFamily="-107" charset="-128"/>
                <a:cs typeface="ＭＳ Ｐゴシック" pitchFamily="-107" charset="-128"/>
              </a:rPr>
              <a:t>byte at a time. Figure 2.7 is a representative diagram of stream cipher structure.</a:t>
            </a:r>
          </a:p>
          <a:p>
            <a:r>
              <a:rPr lang="en-US" sz="1200" kern="1200" baseline="0" dirty="0" smtClean="0">
                <a:solidFill>
                  <a:schemeClr val="tx1"/>
                </a:solidFill>
                <a:latin typeface="Arial" charset="0"/>
                <a:ea typeface="ＭＳ Ｐゴシック" pitchFamily="-107" charset="-128"/>
                <a:cs typeface="ＭＳ Ｐゴシック" pitchFamily="-107" charset="-128"/>
              </a:rPr>
              <a:t>In this structure, a key is input to a pseudorandom bit generator that produces a</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8-bit numbers that are apparently random. The pseudorandom stream is</a:t>
            </a:r>
          </a:p>
          <a:p>
            <a:r>
              <a:rPr lang="en-US" sz="1200" kern="1200" baseline="0" dirty="0" smtClean="0">
                <a:solidFill>
                  <a:schemeClr val="tx1"/>
                </a:solidFill>
                <a:latin typeface="Arial" charset="0"/>
                <a:ea typeface="ＭＳ Ｐゴシック" pitchFamily="-107" charset="-128"/>
                <a:cs typeface="ＭＳ Ｐゴシック" pitchFamily="-107" charset="-128"/>
              </a:rPr>
              <a:t>unpredictable without knowledge of the input key and has an apparently random</a:t>
            </a:r>
          </a:p>
          <a:p>
            <a:r>
              <a:rPr lang="en-US" sz="1200" kern="1200" baseline="0" dirty="0" smtClean="0">
                <a:solidFill>
                  <a:schemeClr val="tx1"/>
                </a:solidFill>
                <a:latin typeface="Arial" charset="0"/>
                <a:ea typeface="ＭＳ Ｐゴシック" pitchFamily="-107" charset="-128"/>
                <a:cs typeface="ＭＳ Ｐゴシック" pitchFamily="-107" charset="-128"/>
              </a:rPr>
              <a:t>character. The output of the generator, called a keystream , is combined one byte at</a:t>
            </a:r>
          </a:p>
          <a:p>
            <a:r>
              <a:rPr lang="en-US" sz="1200" kern="1200" baseline="0" dirty="0" smtClean="0">
                <a:solidFill>
                  <a:schemeClr val="tx1"/>
                </a:solidFill>
                <a:latin typeface="Arial" charset="0"/>
                <a:ea typeface="ＭＳ Ｐゴシック" pitchFamily="-107" charset="-128"/>
                <a:cs typeface="ＭＳ Ｐゴシック" pitchFamily="-107" charset="-128"/>
              </a:rPr>
              <a:t>a time with the plaintext stream using the bitwise exclusive-OR (XOR) operation.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77622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E57DE8F-507D-804F-9E2C-ED4BAF3ED482}" type="slidenum">
              <a:rPr lang="en-AU">
                <a:latin typeface="Arial" pitchFamily="-84" charset="0"/>
              </a:rPr>
              <a:pPr/>
              <a:t>10</a:t>
            </a:fld>
            <a:endParaRPr lang="en-AU" dirty="0">
              <a:latin typeface="Arial" pitchFamily="-8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RC4 is a stream cipher designed in 1987 by Ron Rivest for RSA Security. It is</a:t>
            </a:r>
          </a:p>
          <a:p>
            <a:r>
              <a:rPr lang="en-US" sz="1200" kern="1200" baseline="0" dirty="0" smtClean="0">
                <a:solidFill>
                  <a:schemeClr val="tx1"/>
                </a:solidFill>
                <a:latin typeface="Arial" charset="0"/>
                <a:ea typeface="ＭＳ Ｐゴシック" pitchFamily="-107" charset="-128"/>
                <a:cs typeface="ＭＳ Ｐゴシック" pitchFamily="-107" charset="-128"/>
              </a:rPr>
              <a:t>a variable key-size stream cipher with byte-oriented operations.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is based on the use of a random permutation. Analysis shows that the period of</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 is overwhelmingly likely to be greater than 10100 [ROBS95a]. Eight</a:t>
            </a:r>
          </a:p>
          <a:p>
            <a:r>
              <a:rPr lang="en-US" sz="1200" kern="1200" baseline="0" dirty="0" smtClean="0">
                <a:solidFill>
                  <a:schemeClr val="tx1"/>
                </a:solidFill>
                <a:latin typeface="Arial" charset="0"/>
                <a:ea typeface="ＭＳ Ｐゴシック" pitchFamily="-107" charset="-128"/>
                <a:cs typeface="ＭＳ Ｐゴシック" pitchFamily="-107" charset="-128"/>
              </a:rPr>
              <a:t>to sixteen machine operations are required per output byte, and the cipher can</a:t>
            </a:r>
          </a:p>
          <a:p>
            <a:r>
              <a:rPr lang="en-US" sz="1200" kern="1200" baseline="0" dirty="0" smtClean="0">
                <a:solidFill>
                  <a:schemeClr val="tx1"/>
                </a:solidFill>
                <a:latin typeface="Arial" charset="0"/>
                <a:ea typeface="ＭＳ Ｐゴシック" pitchFamily="-107" charset="-128"/>
                <a:cs typeface="ＭＳ Ｐゴシック" pitchFamily="-107" charset="-128"/>
              </a:rPr>
              <a:t>be expected to run very quickly in software. RC4 is used in the Secure Sockets</a:t>
            </a:r>
          </a:p>
          <a:p>
            <a:r>
              <a:rPr lang="en-US" sz="1200" kern="1200" baseline="0" dirty="0" smtClean="0">
                <a:solidFill>
                  <a:schemeClr val="tx1"/>
                </a:solidFill>
                <a:latin typeface="Arial" charset="0"/>
                <a:ea typeface="ＭＳ Ｐゴシック" pitchFamily="-107" charset="-128"/>
                <a:cs typeface="ＭＳ Ｐゴシック" pitchFamily="-107" charset="-128"/>
              </a:rPr>
              <a:t>Layer/Transport Layer Security (SSL/TLS) standards that have been defined</a:t>
            </a:r>
          </a:p>
          <a:p>
            <a:r>
              <a:rPr lang="en-US" sz="1200" kern="1200" baseline="0" dirty="0" smtClean="0">
                <a:solidFill>
                  <a:schemeClr val="tx1"/>
                </a:solidFill>
                <a:latin typeface="Arial" charset="0"/>
                <a:ea typeface="ＭＳ Ｐゴシック" pitchFamily="-107" charset="-128"/>
                <a:cs typeface="ＭＳ Ｐゴシック" pitchFamily="-107" charset="-128"/>
              </a:rPr>
              <a:t>for communication between Web browsers and servers. It is also used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Wired Equivalent Privacy (WEP) protocol and the newer WiFi Protected Access</a:t>
            </a:r>
          </a:p>
          <a:p>
            <a:r>
              <a:rPr lang="en-US" sz="1200" kern="1200" baseline="0" dirty="0" smtClean="0">
                <a:solidFill>
                  <a:schemeClr val="tx1"/>
                </a:solidFill>
                <a:latin typeface="Arial" charset="0"/>
                <a:ea typeface="ＭＳ Ｐゴシック" pitchFamily="-107" charset="-128"/>
                <a:cs typeface="ＭＳ Ｐゴシック" pitchFamily="-107" charset="-128"/>
              </a:rPr>
              <a:t>(WPA) protocol that are part of the IEEE 802.11 wireless LAN standard. RC4</a:t>
            </a:r>
          </a:p>
          <a:p>
            <a:r>
              <a:rPr lang="en-US" sz="1200" kern="1200" baseline="0" dirty="0" smtClean="0">
                <a:solidFill>
                  <a:schemeClr val="tx1"/>
                </a:solidFill>
                <a:latin typeface="Arial" charset="0"/>
                <a:ea typeface="ＭＳ Ｐゴシック" pitchFamily="-107" charset="-128"/>
                <a:cs typeface="ＭＳ Ｐゴシック" pitchFamily="-107" charset="-128"/>
              </a:rPr>
              <a:t>was kept as a trade secret by RSA Security. In September 1994, the RC4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was anonymously posted on the Internet on the Cypherpunks anonymous</a:t>
            </a:r>
          </a:p>
          <a:p>
            <a:r>
              <a:rPr lang="en-US" sz="1200" kern="1200" baseline="0" dirty="0" smtClean="0">
                <a:solidFill>
                  <a:schemeClr val="tx1"/>
                </a:solidFill>
                <a:latin typeface="Arial" charset="0"/>
                <a:ea typeface="ＭＳ Ｐゴシック" pitchFamily="-107" charset="-128"/>
                <a:cs typeface="ＭＳ Ｐゴシック" pitchFamily="-107" charset="-128"/>
              </a:rPr>
              <a:t>remailers list.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RC4 algorithm is remarkably simple and quite easy to explain. A</a:t>
            </a:r>
          </a:p>
          <a:p>
            <a:r>
              <a:rPr lang="en-US" sz="1200" kern="1200" baseline="0" dirty="0" smtClean="0">
                <a:solidFill>
                  <a:schemeClr val="tx1"/>
                </a:solidFill>
                <a:latin typeface="Arial" charset="0"/>
                <a:ea typeface="ＭＳ Ｐゴシック" pitchFamily="-107" charset="-128"/>
                <a:cs typeface="ＭＳ Ｐゴシック" pitchFamily="-107" charset="-128"/>
              </a:rPr>
              <a:t>variable-length key of from 1 to 256 bytes (8 to 2048 bits) is used to initialize a</a:t>
            </a:r>
          </a:p>
          <a:p>
            <a:r>
              <a:rPr lang="en-US" sz="1200" kern="1200" baseline="0" dirty="0" smtClean="0">
                <a:solidFill>
                  <a:schemeClr val="tx1"/>
                </a:solidFill>
                <a:latin typeface="Arial" charset="0"/>
                <a:ea typeface="ＭＳ Ｐゴシック" pitchFamily="-107" charset="-128"/>
                <a:cs typeface="ＭＳ Ｐゴシック" pitchFamily="-107" charset="-128"/>
              </a:rPr>
              <a:t>256-byte state vector S, with elements S[0], S[1], . . . , S[255]. At all times, S contains</a:t>
            </a:r>
          </a:p>
          <a:p>
            <a:r>
              <a:rPr lang="en-US" sz="1200" kern="1200" baseline="0" dirty="0" smtClean="0">
                <a:solidFill>
                  <a:schemeClr val="tx1"/>
                </a:solidFill>
                <a:latin typeface="Arial" charset="0"/>
                <a:ea typeface="ＭＳ Ｐゴシック" pitchFamily="-107" charset="-128"/>
                <a:cs typeface="ＭＳ Ｐゴシック" pitchFamily="-107" charset="-128"/>
              </a:rPr>
              <a:t>a permutation of all 8-bit numbers from 0 through 255. For encryption and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 byte k  (see Figure 2.7) is generated from S by selecting one of the 255 entries</a:t>
            </a:r>
          </a:p>
          <a:p>
            <a:r>
              <a:rPr lang="en-US" sz="1200" kern="1200" baseline="0" dirty="0" smtClean="0">
                <a:solidFill>
                  <a:schemeClr val="tx1"/>
                </a:solidFill>
                <a:latin typeface="Arial" charset="0"/>
                <a:ea typeface="ＭＳ Ｐゴシック" pitchFamily="-107" charset="-128"/>
                <a:cs typeface="ＭＳ Ｐゴシック" pitchFamily="-107" charset="-128"/>
              </a:rPr>
              <a:t>in a systematic fashion. As each value of k  is generated, the entries in S are once</a:t>
            </a:r>
          </a:p>
          <a:p>
            <a:r>
              <a:rPr lang="en-US" sz="1200" kern="1200" baseline="0" dirty="0" smtClean="0">
                <a:solidFill>
                  <a:schemeClr val="tx1"/>
                </a:solidFill>
                <a:latin typeface="Arial" charset="0"/>
                <a:ea typeface="ＭＳ Ｐゴシック" pitchFamily="-107" charset="-128"/>
                <a:cs typeface="ＭＳ Ｐゴシック" pitchFamily="-107" charset="-128"/>
              </a:rPr>
              <a:t>again permuted.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papers have been published analyzing methods</a:t>
            </a:r>
          </a:p>
          <a:p>
            <a:r>
              <a:rPr lang="en-US" sz="1200" kern="1200" baseline="0" dirty="0" smtClean="0">
                <a:solidFill>
                  <a:schemeClr val="tx1"/>
                </a:solidFill>
                <a:latin typeface="Arial" charset="0"/>
                <a:ea typeface="ＭＳ Ｐゴシック" pitchFamily="-107" charset="-128"/>
                <a:cs typeface="ＭＳ Ｐゴシック" pitchFamily="-107" charset="-128"/>
              </a:rPr>
              <a:t>of attacking RC4 (e.g., [KNUD98], [FLUH00], [MANT01]). None of these</a:t>
            </a:r>
          </a:p>
          <a:p>
            <a:r>
              <a:rPr lang="en-US" sz="1200" kern="1200" baseline="0" dirty="0" smtClean="0">
                <a:solidFill>
                  <a:schemeClr val="tx1"/>
                </a:solidFill>
                <a:latin typeface="Arial" charset="0"/>
                <a:ea typeface="ＭＳ Ｐゴシック" pitchFamily="-107" charset="-128"/>
                <a:cs typeface="ＭＳ Ｐゴシック" pitchFamily="-107" charset="-128"/>
              </a:rPr>
              <a:t>approaches is practical against RC4 with a reasonable key length, such as 128 bits.</a:t>
            </a:r>
          </a:p>
          <a:p>
            <a:r>
              <a:rPr lang="en-US" sz="1200" kern="1200" baseline="0" dirty="0" smtClean="0">
                <a:solidFill>
                  <a:schemeClr val="tx1"/>
                </a:solidFill>
                <a:latin typeface="Arial" charset="0"/>
                <a:ea typeface="ＭＳ Ｐゴシック" pitchFamily="-107" charset="-128"/>
                <a:cs typeface="ＭＳ Ｐゴシック" pitchFamily="-107" charset="-128"/>
              </a:rPr>
              <a:t>A more serious problem is reported in [FLUH01]. The authors demonstrate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WEP protocol, intended to provide confidentiality on 802.11 wireless LAN</a:t>
            </a:r>
          </a:p>
          <a:p>
            <a:r>
              <a:rPr lang="en-US" sz="1200" kern="1200" baseline="0" dirty="0" smtClean="0">
                <a:solidFill>
                  <a:schemeClr val="tx1"/>
                </a:solidFill>
                <a:latin typeface="Arial" charset="0"/>
                <a:ea typeface="ＭＳ Ｐゴシック" pitchFamily="-107" charset="-128"/>
                <a:cs typeface="ＭＳ Ｐゴシック" pitchFamily="-107" charset="-128"/>
              </a:rPr>
              <a:t> networks, is vulnerable to a particular attack approach. In essence, the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not with RC4 itself but the way in which keys are generated for use as input to RC4.</a:t>
            </a:r>
          </a:p>
          <a:p>
            <a:r>
              <a:rPr lang="en-US" sz="1200" kern="1200" baseline="0" dirty="0" smtClean="0">
                <a:solidFill>
                  <a:schemeClr val="tx1"/>
                </a:solidFill>
                <a:latin typeface="Arial" charset="0"/>
                <a:ea typeface="ＭＳ Ｐゴシック" pitchFamily="-107" charset="-128"/>
                <a:cs typeface="ＭＳ Ｐゴシック" pitchFamily="-107" charset="-128"/>
              </a:rPr>
              <a:t>This particular problem does not appear to be relevant to other applications using</a:t>
            </a:r>
          </a:p>
          <a:p>
            <a:r>
              <a:rPr lang="en-US" sz="1200" kern="1200" baseline="0" dirty="0" smtClean="0">
                <a:solidFill>
                  <a:schemeClr val="tx1"/>
                </a:solidFill>
                <a:latin typeface="Arial" charset="0"/>
                <a:ea typeface="ＭＳ Ｐゴシック" pitchFamily="-107" charset="-128"/>
                <a:cs typeface="ＭＳ Ｐゴシック" pitchFamily="-107" charset="-128"/>
              </a:rPr>
              <a:t>RC4 and can be remedied in WEP by changing the way in which keys are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This problem points out the difficulty in designing a secure system that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both cryptographic functions and protocols that make use of them.</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27003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6C89AAF-D792-C74E-B439-0F277549AD13}" type="slidenum">
              <a:rPr lang="en-AU">
                <a:latin typeface="Arial" pitchFamily="-84" charset="0"/>
              </a:rPr>
              <a:pPr/>
              <a:t>11</a:t>
            </a:fld>
            <a:endParaRPr lang="en-AU" dirty="0">
              <a:latin typeface="Arial" pitchFamily="-8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pPr eaLnBrk="1" hangingPunct="1"/>
            <a:r>
              <a:rPr lang="en-US" sz="1200" kern="1200" baseline="0" dirty="0" smtClean="0">
                <a:solidFill>
                  <a:schemeClr val="tx1"/>
                </a:solidFill>
                <a:latin typeface="Arial" charset="0"/>
                <a:ea typeface="ＭＳ Ｐゴシック" pitchFamily="-107" charset="-128"/>
                <a:cs typeface="ＭＳ Ｐゴシック" pitchFamily="-107" charset="-128"/>
              </a:rPr>
              <a:t> Figure 2.8 illustrates the RC4 logic.</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23856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6C89AAF-D792-C74E-B439-0F277549AD13}" type="slidenum">
              <a:rPr lang="en-AU">
                <a:latin typeface="Arial" pitchFamily="-84" charset="0"/>
              </a:rPr>
              <a:pPr/>
              <a:t>12</a:t>
            </a:fld>
            <a:endParaRPr lang="en-AU" dirty="0">
              <a:latin typeface="Arial" pitchFamily="-8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pPr eaLnBrk="1" hangingPunct="1"/>
            <a:r>
              <a:rPr lang="en-US" sz="1200" kern="1200" baseline="0" dirty="0" smtClean="0">
                <a:solidFill>
                  <a:schemeClr val="tx1"/>
                </a:solidFill>
                <a:latin typeface="Arial" charset="0"/>
                <a:ea typeface="ＭＳ Ｐゴシック" pitchFamily="-107" charset="-128"/>
                <a:cs typeface="ＭＳ Ｐゴシック" pitchFamily="-107" charset="-128"/>
              </a:rPr>
              <a:t> Figure 2.8 illustrates the RC4 logic.</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58742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40E4922C-53AD-41DD-BB3E-A13002085A06}" type="slidenum">
              <a:rPr lang="ar-SA" smtClean="0"/>
              <a:pPr/>
              <a:t>13</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53405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6C89AAF-D792-C74E-B439-0F277549AD13}" type="slidenum">
              <a:rPr lang="en-AU">
                <a:latin typeface="Arial" pitchFamily="-84" charset="0"/>
              </a:rPr>
              <a:pPr/>
              <a:t>14</a:t>
            </a:fld>
            <a:endParaRPr lang="en-AU" dirty="0">
              <a:latin typeface="Arial" pitchFamily="-8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pPr eaLnBrk="1" hangingPunct="1"/>
            <a:r>
              <a:rPr lang="en-US" sz="1200" kern="1200" baseline="0" dirty="0" smtClean="0">
                <a:solidFill>
                  <a:schemeClr val="tx1"/>
                </a:solidFill>
                <a:latin typeface="Arial" charset="0"/>
                <a:ea typeface="ＭＳ Ｐゴシック" pitchFamily="-107" charset="-128"/>
                <a:cs typeface="ＭＳ Ｐゴシック" pitchFamily="-107" charset="-128"/>
              </a:rPr>
              <a:t> Figure 2.8 illustrates the RC4 logic.</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32881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11270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1270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90F78640-3A43-3A44-BDC0-D1E7B8EC8D5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C739E34-7D76-1C45-A3CA-DB50C132EC9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603AE07-B443-0449-879E-1A07A687B33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pPr>
                <a:defRPr/>
              </a:pPr>
              <a:t>‹#›</a:t>
            </a:fld>
            <a:endParaRPr lang="en-US" dirty="0"/>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pPr>
                <a:defRPr/>
              </a:pPr>
              <a:t>‹#›</a:t>
            </a:fld>
            <a:endParaRPr lang="en-US" dirty="0"/>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Footlight MT Light" pitchFamily="18"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pPr>
                <a:defRPr/>
              </a:pPr>
              <a:t>‹#›</a:t>
            </a:fld>
            <a:endParaRPr lang="en-US" dirty="0"/>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E75CBDE-002F-A64B-82B0-4D4ECE23B73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Footlight MT Light" pitchFamily="18"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Footlight MT Light" pitchFamily="18" charset="0"/>
                <a:ea typeface="+mn-ea"/>
                <a:cs typeface="+mn-cs"/>
              </a:defRPr>
            </a:lvl1pPr>
          </a:lstStyle>
          <a:p>
            <a:pPr>
              <a:defRPr/>
            </a:pPr>
            <a:endParaRPr lang="en-US" dirty="0"/>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Footlight MT Light" pitchFamily="18" charset="0"/>
                <a:ea typeface="+mn-ea"/>
                <a:cs typeface="+mn-cs"/>
              </a:defRPr>
            </a:lvl1pPr>
          </a:lstStyle>
          <a:p>
            <a:pPr>
              <a:defRPr/>
            </a:pPr>
            <a:endParaRPr lang="en-US" dirty="0"/>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pPr>
                <a:defRPr/>
              </a:pPr>
              <a:t>‹#›</a:t>
            </a:fld>
            <a:endParaRPr lang="en-US" dirty="0"/>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Footlight MT Light" pitchFamily="18"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dirty="0"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Footlight MT Light" pitchFamily="18" charset="0"/>
                <a:ea typeface="+mn-ea"/>
                <a:cs typeface="+mn-cs"/>
              </a:defRPr>
            </a:lvl1pPr>
          </a:lstStyle>
          <a:p>
            <a:pPr>
              <a:defRPr/>
            </a:pPr>
            <a:endParaRPr lang="en-US" dirty="0"/>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Footlight MT Light" pitchFamily="18" charset="0"/>
                <a:ea typeface="+mn-ea"/>
                <a:cs typeface="+mn-cs"/>
              </a:defRPr>
            </a:lvl1pPr>
          </a:lstStyle>
          <a:p>
            <a:pPr>
              <a:defRPr/>
            </a:pPr>
            <a:endParaRPr lang="en-US" dirty="0"/>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Footlight MT Light" pitchFamily="18" charset="0"/>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Footlight MT Light" pitchFamily="18" charset="0"/>
                <a:ea typeface="+mn-ea"/>
                <a:cs typeface="+mn-cs"/>
              </a:defRPr>
            </a:lvl1p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pPr>
                <a:defRPr/>
              </a:pPr>
              <a:t>‹#›</a:t>
            </a:fld>
            <a:endParaRPr lang="en-US" dirty="0"/>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518E4DC-041F-F64F-A2C5-90D55FC4568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709D3AD3-3DBB-4645-86F7-2E6A0205CA0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344B909F-BA71-FD47-824F-68A158DFBA3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44C5E56-63E4-9545-996D-251D87AAB21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483BB811-A56F-8E4D-9A82-F81A354CD39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D69AF04E-0F80-744B-9602-15D052CCA19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B239342F-4097-534F-A4C4-F0DE4CC98EC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1161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1162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2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11163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3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3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4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5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1166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11167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11167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7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8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168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11168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1168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11168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11168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08C8DF4E-6EF1-6C47-94DC-1DC42DEF8A7A}" type="slidenum">
              <a:rPr lang="en-US"/>
              <a:pPr>
                <a:defRPr/>
              </a:pPr>
              <a:t>‹#›</a:t>
            </a:fld>
            <a:endParaRPr lang="en-US" dirty="0"/>
          </a:p>
        </p:txBody>
      </p:sp>
      <p:sp>
        <p:nvSpPr>
          <p:cNvPr id="11168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Footlight MT Light" pitchFamily="18" charset="0"/>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Footlight MT Light" pitchFamily="18" charset="0"/>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Footlight MT Light" pitchFamily="18" charset="0"/>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Footlight MT Light" pitchFamily="18" charset="0"/>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Footlight MT Light"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57325" y="3571875"/>
            <a:ext cx="7115175" cy="785813"/>
          </a:xfrm>
        </p:spPr>
        <p:txBody>
          <a:bodyPr>
            <a:noAutofit/>
          </a:bodyPr>
          <a:lstStyle/>
          <a:p>
            <a:pPr algn="l" eaLnBrk="1" fontAlgn="auto" hangingPunct="1">
              <a:spcAft>
                <a:spcPts val="0"/>
              </a:spcAft>
              <a:defRPr/>
            </a:pPr>
            <a:r>
              <a:rPr lang="en-US" sz="2200" dirty="0" smtClean="0">
                <a:solidFill>
                  <a:schemeClr val="tx1">
                    <a:lumMod val="95000"/>
                    <a:lumOff val="5000"/>
                  </a:schemeClr>
                </a:solidFill>
                <a:cs typeface="Times New Roman" pitchFamily="18" charset="0"/>
              </a:rPr>
              <a:t>Assistant professor – Faculty of computers and information – </a:t>
            </a:r>
            <a:r>
              <a:rPr lang="en-US" sz="2200" dirty="0" err="1" smtClean="0">
                <a:solidFill>
                  <a:schemeClr val="tx1">
                    <a:lumMod val="95000"/>
                    <a:lumOff val="5000"/>
                  </a:schemeClr>
                </a:solidFill>
                <a:cs typeface="Times New Roman" pitchFamily="18" charset="0"/>
              </a:rPr>
              <a:t>Beni</a:t>
            </a:r>
            <a:r>
              <a:rPr lang="en-US" sz="2200" dirty="0" smtClean="0">
                <a:solidFill>
                  <a:schemeClr val="tx1">
                    <a:lumMod val="95000"/>
                    <a:lumOff val="5000"/>
                  </a:schemeClr>
                </a:solidFill>
                <a:cs typeface="Times New Roman" pitchFamily="18" charset="0"/>
              </a:rPr>
              <a:t> </a:t>
            </a:r>
            <a:r>
              <a:rPr lang="en-US" sz="2200" dirty="0" err="1" smtClean="0">
                <a:solidFill>
                  <a:schemeClr val="tx1">
                    <a:lumMod val="95000"/>
                    <a:lumOff val="5000"/>
                  </a:schemeClr>
                </a:solidFill>
                <a:cs typeface="Times New Roman" pitchFamily="18" charset="0"/>
              </a:rPr>
              <a:t>Suef</a:t>
            </a:r>
            <a:r>
              <a:rPr lang="en-US" sz="2200" dirty="0" smtClean="0">
                <a:solidFill>
                  <a:schemeClr val="tx1">
                    <a:lumMod val="95000"/>
                    <a:lumOff val="5000"/>
                  </a:schemeClr>
                </a:solidFill>
                <a:cs typeface="Times New Roman" pitchFamily="18" charset="0"/>
              </a:rPr>
              <a:t> University</a:t>
            </a:r>
            <a:endParaRPr lang="ar-EG" sz="2200" dirty="0">
              <a:solidFill>
                <a:srgbClr val="0070C0"/>
              </a:solidFill>
              <a:ea typeface="+mn-ea"/>
              <a:cs typeface="Times New Roman" pitchFamily="18" charset="0"/>
            </a:endParaRPr>
          </a:p>
        </p:txBody>
      </p:sp>
      <p:sp>
        <p:nvSpPr>
          <p:cNvPr id="2" name="Title 1"/>
          <p:cNvSpPr>
            <a:spLocks noGrp="1"/>
          </p:cNvSpPr>
          <p:nvPr>
            <p:ph type="ctrTitle"/>
          </p:nvPr>
        </p:nvSpPr>
        <p:spPr>
          <a:xfrm>
            <a:off x="1431925" y="1314450"/>
            <a:ext cx="7407275" cy="1400175"/>
          </a:xfrm>
        </p:spPr>
        <p:txBody>
          <a:bodyPr>
            <a:normAutofit fontScale="90000"/>
          </a:bodyPr>
          <a:lstStyle/>
          <a:p>
            <a:pPr algn="l">
              <a:defRPr/>
            </a:pPr>
            <a:r>
              <a:rPr lang="ar-EG" dirty="0" smtClean="0">
                <a:solidFill>
                  <a:schemeClr val="tx2">
                    <a:satMod val="130000"/>
                  </a:schemeClr>
                </a:solidFill>
                <a:latin typeface="Footlight MT Light" pitchFamily="18" charset="0"/>
                <a:ea typeface="+mj-ea"/>
                <a:cs typeface="Times New Roman" pitchFamily="18" charset="0"/>
              </a:rPr>
              <a:t/>
            </a:r>
            <a:br>
              <a:rPr lang="ar-EG" dirty="0" smtClean="0">
                <a:solidFill>
                  <a:schemeClr val="tx2">
                    <a:satMod val="130000"/>
                  </a:schemeClr>
                </a:solidFill>
                <a:latin typeface="Footlight MT Light" pitchFamily="18" charset="0"/>
                <a:ea typeface="+mj-ea"/>
                <a:cs typeface="Times New Roman" pitchFamily="18" charset="0"/>
              </a:rPr>
            </a:br>
            <a:r>
              <a:rPr lang="en-US" dirty="0" smtClean="0">
                <a:solidFill>
                  <a:schemeClr val="bg2">
                    <a:lumMod val="75000"/>
                  </a:schemeClr>
                </a:solidFill>
                <a:latin typeface="Footlight MT Light" pitchFamily="18" charset="0"/>
                <a:ea typeface="+mj-ea"/>
                <a:cs typeface="Times New Roman" pitchFamily="18" charset="0"/>
              </a:rPr>
              <a:t>Network Security</a:t>
            </a:r>
            <a:r>
              <a:rPr lang="ar-EG" dirty="0" smtClean="0">
                <a:solidFill>
                  <a:schemeClr val="tx2">
                    <a:satMod val="130000"/>
                  </a:schemeClr>
                </a:solidFill>
                <a:latin typeface="Footlight MT Light" pitchFamily="18" charset="0"/>
                <a:ea typeface="+mj-ea"/>
                <a:cs typeface="Times New Roman" pitchFamily="18" charset="0"/>
              </a:rPr>
              <a:t/>
            </a:r>
            <a:br>
              <a:rPr lang="ar-EG" dirty="0" smtClean="0">
                <a:solidFill>
                  <a:schemeClr val="tx2">
                    <a:satMod val="130000"/>
                  </a:schemeClr>
                </a:solidFill>
                <a:latin typeface="Footlight MT Light" pitchFamily="18" charset="0"/>
                <a:ea typeface="+mj-ea"/>
                <a:cs typeface="Times New Roman" pitchFamily="18" charset="0"/>
              </a:rPr>
            </a:br>
            <a:r>
              <a:rPr lang="en-US" sz="4000" dirty="0" smtClean="0">
                <a:solidFill>
                  <a:schemeClr val="bg2">
                    <a:lumMod val="75000"/>
                  </a:schemeClr>
                </a:solidFill>
                <a:latin typeface="Footlight MT Light" pitchFamily="18" charset="0"/>
                <a:cs typeface="Times New Roman" pitchFamily="18" charset="0"/>
              </a:rPr>
              <a:t>Lecture </a:t>
            </a:r>
            <a:r>
              <a:rPr lang="en-US" sz="4000" dirty="0" smtClean="0">
                <a:solidFill>
                  <a:schemeClr val="bg2">
                    <a:lumMod val="75000"/>
                  </a:schemeClr>
                </a:solidFill>
                <a:latin typeface="Footlight MT Light" pitchFamily="18" charset="0"/>
                <a:cs typeface="Times New Roman" pitchFamily="18" charset="0"/>
              </a:rPr>
              <a:t>:</a:t>
            </a:r>
            <a:endParaRPr lang="ar-EG" sz="4000" dirty="0" smtClean="0">
              <a:solidFill>
                <a:schemeClr val="bg2">
                  <a:lumMod val="75000"/>
                </a:schemeClr>
              </a:solidFill>
              <a:latin typeface="Footlight MT Light" pitchFamily="18" charset="0"/>
              <a:cs typeface="Times New Roman" pitchFamily="18" charset="0"/>
            </a:endParaRPr>
          </a:p>
        </p:txBody>
      </p:sp>
      <p:sp>
        <p:nvSpPr>
          <p:cNvPr id="4" name="Rectangle 3"/>
          <p:cNvSpPr/>
          <p:nvPr/>
        </p:nvSpPr>
        <p:spPr>
          <a:xfrm>
            <a:off x="3357554" y="2143116"/>
            <a:ext cx="5286412" cy="1077218"/>
          </a:xfrm>
          <a:prstGeom prst="rect">
            <a:avLst/>
          </a:prstGeom>
        </p:spPr>
        <p:txBody>
          <a:bodyPr wrap="square">
            <a:spAutoFit/>
          </a:bodyPr>
          <a:lstStyle/>
          <a:p>
            <a:r>
              <a:rPr lang="en-AU" sz="32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Symmetric Encryption and Message Confidentiality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4000" dirty="0" smtClean="0">
                <a:solidFill>
                  <a:srgbClr val="C00000"/>
                </a:solidFill>
                <a:latin typeface="Footlight MT Light" pitchFamily="18" charset="0"/>
                <a:cs typeface="Times New Roman" pitchFamily="18" charset="0"/>
              </a:rPr>
              <a:t>RC4 algorithm</a:t>
            </a:r>
            <a:endParaRPr lang="en-AU" sz="4000" dirty="0">
              <a:solidFill>
                <a:srgbClr val="C00000"/>
              </a:solidFill>
              <a:latin typeface="Footlight MT Light" pitchFamily="18" charset="0"/>
              <a:cs typeface="Times New Roman" pitchFamily="18" charset="0"/>
            </a:endParaRPr>
          </a:p>
        </p:txBody>
      </p:sp>
      <p:sp>
        <p:nvSpPr>
          <p:cNvPr id="7" name="Content Placeholder 6"/>
          <p:cNvSpPr>
            <a:spLocks noGrp="1"/>
          </p:cNvSpPr>
          <p:nvPr>
            <p:ph idx="1"/>
          </p:nvPr>
        </p:nvSpPr>
        <p:spPr>
          <a:xfrm>
            <a:off x="779463" y="1828800"/>
            <a:ext cx="7583488" cy="4724400"/>
          </a:xfrm>
        </p:spPr>
        <p:txBody>
          <a:bodyPr>
            <a:normAutofit fontScale="92500" lnSpcReduction="10000"/>
          </a:bodyPr>
          <a:lstStyle/>
          <a:p>
            <a:r>
              <a:rPr lang="en-US" dirty="0" smtClean="0">
                <a:solidFill>
                  <a:schemeClr val="tx2">
                    <a:lumMod val="10000"/>
                  </a:schemeClr>
                </a:solidFill>
              </a:rPr>
              <a:t>A stream cipher designed in 1987 by Ron Rivest for RSA Security</a:t>
            </a:r>
          </a:p>
          <a:p>
            <a:r>
              <a:rPr lang="en-US" dirty="0" smtClean="0">
                <a:solidFill>
                  <a:schemeClr val="tx2">
                    <a:lumMod val="10000"/>
                  </a:schemeClr>
                </a:solidFill>
              </a:rPr>
              <a:t>It is a variable key-size stream cipher with byte-oriented operations</a:t>
            </a:r>
          </a:p>
          <a:p>
            <a:r>
              <a:rPr lang="en-US" dirty="0" smtClean="0">
                <a:solidFill>
                  <a:schemeClr val="tx2">
                    <a:lumMod val="10000"/>
                  </a:schemeClr>
                </a:solidFill>
              </a:rPr>
              <a:t>The algorithm is based on the use of a random permutation</a:t>
            </a:r>
          </a:p>
          <a:p>
            <a:r>
              <a:rPr lang="en-US" dirty="0" smtClean="0">
                <a:solidFill>
                  <a:schemeClr val="tx2">
                    <a:lumMod val="10000"/>
                  </a:schemeClr>
                </a:solidFill>
              </a:rPr>
              <a:t>Is used in the Secure Sockets Layer/Transport Layer Security (SSL/TLS) standards that have been defined for communication between Web browsers and servers</a:t>
            </a:r>
          </a:p>
          <a:p>
            <a:r>
              <a:rPr lang="en-US" dirty="0" smtClean="0">
                <a:solidFill>
                  <a:schemeClr val="tx2">
                    <a:lumMod val="10000"/>
                  </a:schemeClr>
                </a:solidFill>
              </a:rPr>
              <a:t>Also used in the Wired Equivalent Privacy (WEP) protocol and the newer WiFi Protected Access (WPA) protocol that are part of the IEEE 802.11 wireless LAN standard</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34470" y="0"/>
            <a:ext cx="8875059" cy="685800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714348" y="1500174"/>
            <a:ext cx="7867375" cy="3500462"/>
          </a:xfrm>
          <a:prstGeom prst="rect">
            <a:avLst/>
          </a:prstGeom>
          <a:noFill/>
          <a:ln w="9525">
            <a:noFill/>
            <a:miter lim="800000"/>
            <a:headEnd/>
            <a:tailEnd/>
          </a:ln>
          <a:effectLst/>
        </p:spPr>
      </p:pic>
      <p:sp>
        <p:nvSpPr>
          <p:cNvPr id="5" name="Rectangle 2"/>
          <p:cNvSpPr txBox="1">
            <a:spLocks noChangeArrowheads="1"/>
          </p:cNvSpPr>
          <p:nvPr/>
        </p:nvSpPr>
        <p:spPr>
          <a:xfrm>
            <a:off x="779463" y="62753"/>
            <a:ext cx="7583488" cy="128316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C00000"/>
                </a:solidFill>
                <a:effectLst>
                  <a:outerShdw blurRad="50800" dist="12700" dir="2700000" sx="100500" sy="100500" algn="tl" rotWithShape="0">
                    <a:prstClr val="black">
                      <a:alpha val="60000"/>
                    </a:prstClr>
                  </a:outerShdw>
                </a:effectLst>
                <a:uLnTx/>
                <a:uFillTx/>
                <a:latin typeface="Footlight MT Light" pitchFamily="18" charset="0"/>
                <a:ea typeface="+mj-ea"/>
                <a:cs typeface="Times New Roman" pitchFamily="18" charset="0"/>
              </a:rPr>
              <a:t>RC4 Block Diagram</a:t>
            </a:r>
            <a:endParaRPr kumimoji="0" lang="en-AU" sz="4000" b="0" i="0" u="none" strike="noStrike" kern="1200" cap="none" spc="0" normalizeH="0" baseline="0" noProof="0" dirty="0">
              <a:ln>
                <a:noFill/>
              </a:ln>
              <a:solidFill>
                <a:srgbClr val="C00000"/>
              </a:solidFill>
              <a:effectLst>
                <a:outerShdw blurRad="50800" dist="12700" dir="2700000" sx="100500" sy="100500" algn="tl" rotWithShape="0">
                  <a:prstClr val="black">
                    <a:alpha val="60000"/>
                  </a:prstClr>
                </a:outerShdw>
              </a:effectLst>
              <a:uLnTx/>
              <a:uFillTx/>
              <a:latin typeface="Footlight MT Light" pitchFamily="18" charset="0"/>
              <a:ea typeface="+mj-ea"/>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55" name="Rectangle 17"/>
          <p:cNvSpPr>
            <a:spLocks noChangeArrowheads="1"/>
          </p:cNvSpPr>
          <p:nvPr/>
        </p:nvSpPr>
        <p:spPr bwMode="auto">
          <a:xfrm>
            <a:off x="228600" y="1143000"/>
            <a:ext cx="8686800" cy="1508105"/>
          </a:xfrm>
          <a:prstGeom prst="rect">
            <a:avLst/>
          </a:prstGeom>
          <a:solidFill>
            <a:schemeClr val="tx1"/>
          </a:solidFill>
          <a:ln w="9525">
            <a:noFill/>
            <a:miter lim="800000"/>
            <a:headEnd/>
            <a:tailEnd/>
          </a:ln>
          <a:effectLst/>
        </p:spPr>
        <p:txBody>
          <a:bodyPr>
            <a:spAutoFit/>
          </a:bodyPr>
          <a:lstStyle/>
          <a:p>
            <a:pPr eaLnBrk="1" hangingPunct="1"/>
            <a:r>
              <a:rPr lang="en-US" sz="2400" dirty="0" smtClean="0">
                <a:solidFill>
                  <a:schemeClr val="bg2"/>
                </a:solidFill>
                <a:latin typeface="Footlight MT Light" pitchFamily="18" charset="0"/>
              </a:rPr>
              <a:t>RC4 </a:t>
            </a:r>
            <a:r>
              <a:rPr lang="en-US" sz="2400" dirty="0">
                <a:solidFill>
                  <a:schemeClr val="bg2"/>
                </a:solidFill>
                <a:latin typeface="Footlight MT Light" pitchFamily="18" charset="0"/>
              </a:rPr>
              <a:t>HAS two main parts:</a:t>
            </a:r>
          </a:p>
          <a:p>
            <a:pPr lvl="1" eaLnBrk="1" hangingPunct="1"/>
            <a:r>
              <a:rPr lang="en-US" sz="2400" dirty="0">
                <a:solidFill>
                  <a:schemeClr val="bg2"/>
                </a:solidFill>
                <a:latin typeface="Footlight MT Light" pitchFamily="18" charset="0"/>
              </a:rPr>
              <a:t>KSA (</a:t>
            </a:r>
            <a:r>
              <a:rPr lang="en-US" sz="2000" dirty="0">
                <a:solidFill>
                  <a:schemeClr val="bg2"/>
                </a:solidFill>
                <a:latin typeface="Footlight MT Light" pitchFamily="18" charset="0"/>
              </a:rPr>
              <a:t>Key Scheduling Algorithm</a:t>
            </a:r>
            <a:r>
              <a:rPr lang="en-US" sz="2400" dirty="0">
                <a:solidFill>
                  <a:schemeClr val="bg2"/>
                </a:solidFill>
                <a:latin typeface="Footlight MT Light" pitchFamily="18" charset="0"/>
              </a:rPr>
              <a:t>)</a:t>
            </a:r>
          </a:p>
          <a:p>
            <a:pPr lvl="1" eaLnBrk="1" hangingPunct="1"/>
            <a:r>
              <a:rPr lang="en-US" sz="2400" dirty="0">
                <a:solidFill>
                  <a:schemeClr val="bg2"/>
                </a:solidFill>
                <a:latin typeface="Footlight MT Light" pitchFamily="18" charset="0"/>
              </a:rPr>
              <a:t>PRGA (</a:t>
            </a:r>
            <a:r>
              <a:rPr lang="en-US" sz="2000" dirty="0">
                <a:solidFill>
                  <a:schemeClr val="bg2"/>
                </a:solidFill>
                <a:latin typeface="Footlight MT Light" pitchFamily="18" charset="0"/>
              </a:rPr>
              <a:t>Pseudo Random Generation Algorithm)</a:t>
            </a:r>
          </a:p>
          <a:p>
            <a:pPr algn="just"/>
            <a:endParaRPr lang="en-US" sz="2000" i="1" dirty="0">
              <a:solidFill>
                <a:schemeClr val="bg2"/>
              </a:solidFill>
              <a:latin typeface="Footlight MT Light" pitchFamily="18" charset="0"/>
            </a:endParaRPr>
          </a:p>
        </p:txBody>
      </p:sp>
      <p:sp>
        <p:nvSpPr>
          <p:cNvPr id="31756" name="Rectangle 18"/>
          <p:cNvSpPr>
            <a:spLocks noChangeArrowheads="1"/>
          </p:cNvSpPr>
          <p:nvPr/>
        </p:nvSpPr>
        <p:spPr bwMode="auto">
          <a:xfrm>
            <a:off x="457200" y="5429264"/>
            <a:ext cx="8686800" cy="946150"/>
          </a:xfrm>
          <a:prstGeom prst="rect">
            <a:avLst/>
          </a:prstGeom>
          <a:solidFill>
            <a:schemeClr val="tx1"/>
          </a:solidFill>
          <a:ln w="9525">
            <a:noFill/>
            <a:miter lim="800000"/>
            <a:headEnd/>
            <a:tailEnd/>
          </a:ln>
          <a:effectLst/>
        </p:spPr>
        <p:txBody>
          <a:bodyPr>
            <a:spAutoFit/>
          </a:bodyPr>
          <a:lstStyle/>
          <a:p>
            <a:pPr algn="just"/>
            <a:r>
              <a:rPr lang="en-US" sz="2800" i="1" dirty="0">
                <a:solidFill>
                  <a:schemeClr val="bg2"/>
                </a:solidFill>
                <a:latin typeface="Footlight MT Light" pitchFamily="18" charset="0"/>
              </a:rPr>
              <a:t>State</a:t>
            </a:r>
          </a:p>
          <a:p>
            <a:pPr algn="just"/>
            <a:r>
              <a:rPr lang="en-US" sz="2800" i="1" dirty="0">
                <a:solidFill>
                  <a:schemeClr val="bg2"/>
                </a:solidFill>
                <a:latin typeface="Footlight MT Light" pitchFamily="18" charset="0"/>
              </a:rPr>
              <a:t>RC4 is based on the concept of a state. </a:t>
            </a:r>
          </a:p>
        </p:txBody>
      </p:sp>
      <p:pic>
        <p:nvPicPr>
          <p:cNvPr id="31757" name="Picture 19"/>
          <p:cNvPicPr>
            <a:picLocks noChangeAspect="1" noChangeArrowheads="1"/>
          </p:cNvPicPr>
          <p:nvPr/>
        </p:nvPicPr>
        <p:blipFill>
          <a:blip r:embed="rId3"/>
          <a:srcRect/>
          <a:stretch>
            <a:fillRect/>
          </a:stretch>
        </p:blipFill>
        <p:spPr bwMode="auto">
          <a:xfrm>
            <a:off x="1571604" y="5429264"/>
            <a:ext cx="4562475" cy="431800"/>
          </a:xfrm>
          <a:prstGeom prst="rect">
            <a:avLst/>
          </a:prstGeom>
          <a:noFill/>
          <a:ln w="9525">
            <a:noFill/>
            <a:miter lim="800000"/>
            <a:headEnd/>
            <a:tailEnd/>
          </a:ln>
          <a:effectLst/>
        </p:spPr>
      </p:pic>
      <p:cxnSp>
        <p:nvCxnSpPr>
          <p:cNvPr id="31765" name="Straight Arrow Connector 10"/>
          <p:cNvCxnSpPr>
            <a:cxnSpLocks noChangeShapeType="1"/>
          </p:cNvCxnSpPr>
          <p:nvPr/>
        </p:nvCxnSpPr>
        <p:spPr bwMode="auto">
          <a:xfrm>
            <a:off x="7918450" y="2620963"/>
            <a:ext cx="6350" cy="427037"/>
          </a:xfrm>
          <a:prstGeom prst="straightConnector1">
            <a:avLst/>
          </a:prstGeom>
          <a:noFill/>
          <a:ln w="9525" algn="ctr">
            <a:solidFill>
              <a:schemeClr val="tx1"/>
            </a:solidFill>
            <a:round/>
            <a:headEnd/>
            <a:tailEnd type="arrow" w="med" len="med"/>
          </a:ln>
          <a:effectLst/>
        </p:spPr>
      </p:cxnSp>
      <p:sp>
        <p:nvSpPr>
          <p:cNvPr id="26" name="Rectangle 2"/>
          <p:cNvSpPr txBox="1">
            <a:spLocks noChangeArrowheads="1"/>
          </p:cNvSpPr>
          <p:nvPr/>
        </p:nvSpPr>
        <p:spPr>
          <a:xfrm>
            <a:off x="779463" y="62753"/>
            <a:ext cx="7583488" cy="128316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C00000"/>
                </a:solidFill>
                <a:effectLst>
                  <a:outerShdw blurRad="50800" dist="12700" dir="2700000" sx="100500" sy="100500" algn="tl" rotWithShape="0">
                    <a:prstClr val="black">
                      <a:alpha val="60000"/>
                    </a:prstClr>
                  </a:outerShdw>
                </a:effectLst>
                <a:uLnTx/>
                <a:uFillTx/>
                <a:latin typeface="Footlight MT Light" pitchFamily="18" charset="0"/>
                <a:ea typeface="+mj-ea"/>
                <a:cs typeface="Times New Roman" pitchFamily="18" charset="0"/>
              </a:rPr>
              <a:t>RC4 algorithm</a:t>
            </a:r>
            <a:endParaRPr kumimoji="0" lang="en-AU" sz="4000" b="0" i="0" u="none" strike="noStrike" kern="1200" cap="none" spc="0" normalizeH="0" baseline="0" noProof="0" dirty="0">
              <a:ln>
                <a:noFill/>
              </a:ln>
              <a:solidFill>
                <a:srgbClr val="C00000"/>
              </a:solidFill>
              <a:effectLst>
                <a:outerShdw blurRad="50800" dist="12700" dir="2700000" sx="100500" sy="100500" algn="tl" rotWithShape="0">
                  <a:prstClr val="black">
                    <a:alpha val="60000"/>
                  </a:prstClr>
                </a:outerShdw>
              </a:effectLst>
              <a:uLnTx/>
              <a:uFillTx/>
              <a:latin typeface="Footlight MT Light" pitchFamily="18" charset="0"/>
              <a:ea typeface="+mj-ea"/>
              <a:cs typeface="Times New Roman" pitchFamily="18" charset="0"/>
            </a:endParaRPr>
          </a:p>
        </p:txBody>
      </p:sp>
      <p:pic>
        <p:nvPicPr>
          <p:cNvPr id="3074" name="Picture 2"/>
          <p:cNvPicPr>
            <a:picLocks noChangeAspect="1" noChangeArrowheads="1"/>
          </p:cNvPicPr>
          <p:nvPr/>
        </p:nvPicPr>
        <p:blipFill>
          <a:blip r:embed="rId4"/>
          <a:srcRect/>
          <a:stretch>
            <a:fillRect/>
          </a:stretch>
        </p:blipFill>
        <p:spPr bwMode="auto">
          <a:xfrm>
            <a:off x="3143240" y="2928934"/>
            <a:ext cx="1924050" cy="2181225"/>
          </a:xfrm>
          <a:prstGeom prst="rect">
            <a:avLst/>
          </a:prstGeom>
          <a:noFill/>
          <a:ln w="9525">
            <a:noFill/>
            <a:miter lim="800000"/>
            <a:headEnd/>
            <a:tailEnd/>
          </a:ln>
          <a:effectLst/>
        </p:spPr>
      </p:pic>
      <p:sp>
        <p:nvSpPr>
          <p:cNvPr id="38" name="Rectangle 37"/>
          <p:cNvSpPr/>
          <p:nvPr/>
        </p:nvSpPr>
        <p:spPr>
          <a:xfrm>
            <a:off x="3857620" y="2500306"/>
            <a:ext cx="584006" cy="369332"/>
          </a:xfrm>
          <a:prstGeom prst="rect">
            <a:avLst/>
          </a:prstGeom>
        </p:spPr>
        <p:txBody>
          <a:bodyPr wrap="none">
            <a:spAutoFit/>
          </a:bodyPr>
          <a:lstStyle/>
          <a:p>
            <a:r>
              <a:rPr lang="en-US" b="1" dirty="0" smtClean="0">
                <a:solidFill>
                  <a:schemeClr val="bg2"/>
                </a:solidFill>
                <a:latin typeface="Footlight MT Light" pitchFamily="18" charset="0"/>
              </a:rPr>
              <a:t>Key </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779463" y="62753"/>
            <a:ext cx="7583488" cy="128316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C00000"/>
                </a:solidFill>
                <a:effectLst>
                  <a:outerShdw blurRad="50800" dist="12700" dir="2700000" sx="100500" sy="100500" algn="tl" rotWithShape="0">
                    <a:prstClr val="black">
                      <a:alpha val="60000"/>
                    </a:prstClr>
                  </a:outerShdw>
                </a:effectLst>
                <a:uLnTx/>
                <a:uFillTx/>
                <a:latin typeface="Footlight MT Light" pitchFamily="18" charset="0"/>
                <a:ea typeface="+mj-ea"/>
                <a:cs typeface="Times New Roman" pitchFamily="18" charset="0"/>
              </a:rPr>
              <a:t>RC4 algorithm</a:t>
            </a:r>
            <a:endParaRPr kumimoji="0" lang="en-AU" sz="4000" b="0" i="0" u="none" strike="noStrike" kern="1200" cap="none" spc="0" normalizeH="0" baseline="0" noProof="0" dirty="0">
              <a:ln>
                <a:noFill/>
              </a:ln>
              <a:solidFill>
                <a:srgbClr val="C00000"/>
              </a:solidFill>
              <a:effectLst>
                <a:outerShdw blurRad="50800" dist="12700" dir="2700000" sx="100500" sy="100500" algn="tl" rotWithShape="0">
                  <a:prstClr val="black">
                    <a:alpha val="60000"/>
                  </a:prstClr>
                </a:outerShdw>
              </a:effectLst>
              <a:uLnTx/>
              <a:uFillTx/>
              <a:latin typeface="Footlight MT Light" pitchFamily="18" charset="0"/>
              <a:ea typeface="+mj-ea"/>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2696295" y="928670"/>
            <a:ext cx="4000528" cy="1466329"/>
          </a:xfrm>
          <a:prstGeom prst="rect">
            <a:avLst/>
          </a:prstGeom>
          <a:noFill/>
          <a:ln w="9525">
            <a:solidFill>
              <a:schemeClr val="bg1"/>
            </a:solidFill>
            <a:miter lim="800000"/>
            <a:headEnd/>
            <a:tailEnd/>
          </a:ln>
          <a:effectLst/>
          <a:scene3d>
            <a:camera prst="orthographicFront"/>
            <a:lightRig rig="threePt" dir="t"/>
          </a:scene3d>
          <a:sp3d>
            <a:bevelB/>
          </a:sp3d>
        </p:spPr>
      </p:pic>
      <p:pic>
        <p:nvPicPr>
          <p:cNvPr id="1027" name="Picture 3"/>
          <p:cNvPicPr>
            <a:picLocks noChangeAspect="1" noChangeArrowheads="1"/>
          </p:cNvPicPr>
          <p:nvPr/>
        </p:nvPicPr>
        <p:blipFill>
          <a:blip r:embed="rId4"/>
          <a:srcRect/>
          <a:stretch>
            <a:fillRect/>
          </a:stretch>
        </p:blipFill>
        <p:spPr bwMode="auto">
          <a:xfrm>
            <a:off x="2696295" y="2428868"/>
            <a:ext cx="4733225" cy="1714512"/>
          </a:xfrm>
          <a:prstGeom prst="rect">
            <a:avLst/>
          </a:prstGeom>
          <a:noFill/>
          <a:ln w="9525">
            <a:solidFill>
              <a:schemeClr val="bg1"/>
            </a:solidFill>
            <a:miter lim="800000"/>
            <a:headEnd/>
            <a:tailEnd/>
          </a:ln>
          <a:effectLst/>
          <a:scene3d>
            <a:camera prst="orthographicFront"/>
            <a:lightRig rig="threePt" dir="t"/>
          </a:scene3d>
          <a:sp3d>
            <a:bevelB/>
          </a:sp3d>
        </p:spPr>
      </p:pic>
      <p:pic>
        <p:nvPicPr>
          <p:cNvPr id="1028" name="Picture 4"/>
          <p:cNvPicPr>
            <a:picLocks noChangeAspect="1" noChangeArrowheads="1"/>
          </p:cNvPicPr>
          <p:nvPr/>
        </p:nvPicPr>
        <p:blipFill>
          <a:blip r:embed="rId5"/>
          <a:srcRect/>
          <a:stretch>
            <a:fillRect/>
          </a:stretch>
        </p:blipFill>
        <p:spPr bwMode="auto">
          <a:xfrm>
            <a:off x="2696295" y="4214818"/>
            <a:ext cx="4000528" cy="2431975"/>
          </a:xfrm>
          <a:prstGeom prst="rect">
            <a:avLst/>
          </a:prstGeom>
          <a:solidFill>
            <a:schemeClr val="bg1"/>
          </a:solidFill>
          <a:ln w="9525">
            <a:solidFill>
              <a:schemeClr val="bg1"/>
            </a:solidFill>
            <a:miter lim="800000"/>
            <a:headEnd/>
            <a:tailEnd/>
          </a:ln>
          <a:effectLst/>
          <a:scene3d>
            <a:camera prst="orthographicFront"/>
            <a:lightRig rig="threePt" dir="t"/>
          </a:scene3d>
          <a:sp3d>
            <a:bevelB/>
          </a:sp3d>
        </p:spPr>
      </p:pic>
      <p:sp>
        <p:nvSpPr>
          <p:cNvPr id="10" name="Rectangle 9"/>
          <p:cNvSpPr/>
          <p:nvPr/>
        </p:nvSpPr>
        <p:spPr>
          <a:xfrm>
            <a:off x="1857356" y="3000372"/>
            <a:ext cx="619080" cy="369332"/>
          </a:xfrm>
          <a:prstGeom prst="rect">
            <a:avLst/>
          </a:prstGeom>
        </p:spPr>
        <p:txBody>
          <a:bodyPr wrap="none">
            <a:spAutoFit/>
          </a:bodyPr>
          <a:lstStyle/>
          <a:p>
            <a:r>
              <a:rPr lang="en-US" b="1" dirty="0" smtClean="0">
                <a:solidFill>
                  <a:schemeClr val="bg2"/>
                </a:solidFill>
                <a:latin typeface="Footlight MT Light" pitchFamily="18" charset="0"/>
              </a:rPr>
              <a:t>KSA </a:t>
            </a:r>
            <a:endParaRPr lang="en-US" b="1" dirty="0"/>
          </a:p>
        </p:txBody>
      </p:sp>
      <p:sp>
        <p:nvSpPr>
          <p:cNvPr id="17" name="Rectangle 16"/>
          <p:cNvSpPr/>
          <p:nvPr/>
        </p:nvSpPr>
        <p:spPr>
          <a:xfrm>
            <a:off x="1857356" y="5357826"/>
            <a:ext cx="768352" cy="369332"/>
          </a:xfrm>
          <a:prstGeom prst="rect">
            <a:avLst/>
          </a:prstGeom>
        </p:spPr>
        <p:txBody>
          <a:bodyPr wrap="none">
            <a:spAutoFit/>
          </a:bodyPr>
          <a:lstStyle/>
          <a:p>
            <a:r>
              <a:rPr lang="en-US" b="1" dirty="0" smtClean="0">
                <a:solidFill>
                  <a:schemeClr val="bg2"/>
                </a:solidFill>
                <a:latin typeface="Footlight MT Light" pitchFamily="18" charset="0"/>
              </a:rPr>
              <a:t>PRGA </a:t>
            </a:r>
            <a:endParaRPr lang="en-US" b="1"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 Example</a:t>
            </a:r>
          </a:p>
        </p:txBody>
      </p:sp>
      <p:sp>
        <p:nvSpPr>
          <p:cNvPr id="35851" name="Rectangle 1"/>
          <p:cNvSpPr>
            <a:spLocks noChangeArrowheads="1"/>
          </p:cNvSpPr>
          <p:nvPr/>
        </p:nvSpPr>
        <p:spPr bwMode="auto">
          <a:xfrm>
            <a:off x="1022350" y="1062038"/>
            <a:ext cx="7391400" cy="3816429"/>
          </a:xfrm>
          <a:prstGeom prst="rect">
            <a:avLst/>
          </a:prstGeom>
          <a:noFill/>
          <a:ln w="9525">
            <a:noFill/>
            <a:miter lim="800000"/>
            <a:headEnd/>
            <a:tailEnd/>
          </a:ln>
        </p:spPr>
        <p:txBody>
          <a:bodyPr>
            <a:spAutoFit/>
          </a:bodyPr>
          <a:lstStyle/>
          <a:p>
            <a:endParaRPr lang="en-US" b="0" dirty="0">
              <a:solidFill>
                <a:schemeClr val="bg2"/>
              </a:solidFill>
              <a:latin typeface="Footlight MT Light" pitchFamily="18" charset="0"/>
            </a:endParaRPr>
          </a:p>
          <a:p>
            <a:r>
              <a:rPr lang="en-US" b="0" dirty="0">
                <a:solidFill>
                  <a:schemeClr val="bg2"/>
                </a:solidFill>
                <a:latin typeface="Footlight MT Light" pitchFamily="18" charset="0"/>
              </a:rPr>
              <a:t> </a:t>
            </a:r>
            <a:r>
              <a:rPr lang="en-US" sz="2800" b="0" dirty="0">
                <a:solidFill>
                  <a:schemeClr val="bg2"/>
                </a:solidFill>
                <a:latin typeface="Footlight MT Light" pitchFamily="18" charset="0"/>
              </a:rPr>
              <a:t>Lets consider the stream cipher RC4, but instead of the full 256 bytes, we will use 8 x 3-bits. </a:t>
            </a:r>
          </a:p>
          <a:p>
            <a:r>
              <a:rPr lang="en-US" sz="2800" b="0" dirty="0">
                <a:solidFill>
                  <a:schemeClr val="bg2"/>
                </a:solidFill>
                <a:latin typeface="Footlight MT Light" pitchFamily="18" charset="0"/>
              </a:rPr>
              <a:t>That is, the state vector </a:t>
            </a:r>
            <a:r>
              <a:rPr lang="en-US" sz="2800" dirty="0">
                <a:solidFill>
                  <a:schemeClr val="bg2"/>
                </a:solidFill>
                <a:latin typeface="Footlight MT Light" pitchFamily="18" charset="0"/>
              </a:rPr>
              <a:t>S </a:t>
            </a:r>
            <a:r>
              <a:rPr lang="en-US" sz="2800" b="0" dirty="0">
                <a:solidFill>
                  <a:schemeClr val="bg2"/>
                </a:solidFill>
                <a:latin typeface="Footlight MT Light" pitchFamily="18" charset="0"/>
              </a:rPr>
              <a:t>is 8 x 3-bits. </a:t>
            </a:r>
          </a:p>
          <a:p>
            <a:r>
              <a:rPr lang="en-US" sz="2800" b="0" dirty="0">
                <a:solidFill>
                  <a:schemeClr val="bg2"/>
                </a:solidFill>
                <a:latin typeface="Footlight MT Light" pitchFamily="18" charset="0"/>
              </a:rPr>
              <a:t>We will operate on 3-bits of plaintext at a time since S can take the values 0 to 7, which can be represented as 3 bits. </a:t>
            </a:r>
          </a:p>
          <a:p>
            <a:r>
              <a:rPr lang="en-US" sz="2800" b="0" dirty="0">
                <a:solidFill>
                  <a:schemeClr val="bg2"/>
                </a:solidFill>
                <a:latin typeface="Footlight MT Light" pitchFamily="18" charset="0"/>
              </a:rPr>
              <a:t>Assume we use a 4 x 3-bit key of </a:t>
            </a:r>
            <a:r>
              <a:rPr lang="en-US" sz="2800" dirty="0">
                <a:solidFill>
                  <a:schemeClr val="bg2"/>
                </a:solidFill>
                <a:latin typeface="Footlight MT Light" pitchFamily="18" charset="0"/>
              </a:rPr>
              <a:t>K </a:t>
            </a:r>
            <a:r>
              <a:rPr lang="en-US" sz="2800" b="0" dirty="0">
                <a:solidFill>
                  <a:schemeClr val="bg2"/>
                </a:solidFill>
                <a:latin typeface="Footlight MT Light" pitchFamily="18" charset="0"/>
              </a:rPr>
              <a:t>= [1 2 3 6]. And a plaintext </a:t>
            </a:r>
            <a:r>
              <a:rPr lang="en-US" sz="2800" dirty="0">
                <a:solidFill>
                  <a:schemeClr val="bg2"/>
                </a:solidFill>
                <a:latin typeface="Footlight MT Light" pitchFamily="18" charset="0"/>
              </a:rPr>
              <a:t>P </a:t>
            </a:r>
            <a:r>
              <a:rPr lang="en-US" sz="2800" b="0" dirty="0">
                <a:solidFill>
                  <a:schemeClr val="bg2"/>
                </a:solidFill>
                <a:latin typeface="Footlight MT Light" pitchFamily="18" charset="0"/>
              </a:rPr>
              <a:t>= [1 2 2 2] </a:t>
            </a:r>
            <a:endParaRPr lang="en-US" sz="2800" dirty="0">
              <a:solidFill>
                <a:schemeClr val="bg2"/>
              </a:solidFill>
              <a:latin typeface="Footlight MT Light"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4"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36875" name="Rectangle 1"/>
          <p:cNvSpPr>
            <a:spLocks noChangeArrowheads="1"/>
          </p:cNvSpPr>
          <p:nvPr/>
        </p:nvSpPr>
        <p:spPr bwMode="auto">
          <a:xfrm>
            <a:off x="1077913" y="673100"/>
            <a:ext cx="7221537" cy="5324475"/>
          </a:xfrm>
          <a:prstGeom prst="rect">
            <a:avLst/>
          </a:prstGeom>
          <a:noFill/>
          <a:ln w="9525">
            <a:noFill/>
            <a:miter lim="800000"/>
            <a:headEnd/>
            <a:tailEnd/>
          </a:ln>
        </p:spPr>
        <p:txBody>
          <a:bodyPr>
            <a:spAutoFit/>
          </a:bodyPr>
          <a:lstStyle/>
          <a:p>
            <a:r>
              <a:rPr lang="en-US" sz="2000" b="0" dirty="0">
                <a:solidFill>
                  <a:schemeClr val="bg2"/>
                </a:solidFill>
                <a:latin typeface="Footlight MT Light" pitchFamily="18" charset="0"/>
              </a:rPr>
              <a:t>The first step is to generate the stream. </a:t>
            </a:r>
          </a:p>
          <a:p>
            <a:r>
              <a:rPr lang="en-US" sz="2000" b="0" dirty="0" smtClean="0">
                <a:solidFill>
                  <a:schemeClr val="bg2"/>
                </a:solidFill>
                <a:latin typeface="Footlight MT Light" pitchFamily="18" charset="0"/>
              </a:rPr>
              <a:t>Initialize </a:t>
            </a:r>
            <a:r>
              <a:rPr lang="en-US" sz="2000" b="0" dirty="0">
                <a:solidFill>
                  <a:schemeClr val="bg2"/>
                </a:solidFill>
                <a:latin typeface="Footlight MT Light" pitchFamily="18" charset="0"/>
              </a:rPr>
              <a:t>the state vector </a:t>
            </a:r>
            <a:r>
              <a:rPr lang="en-US" sz="2000" dirty="0">
                <a:solidFill>
                  <a:schemeClr val="bg2"/>
                </a:solidFill>
                <a:latin typeface="Footlight MT Light" pitchFamily="18" charset="0"/>
              </a:rPr>
              <a:t>S </a:t>
            </a:r>
            <a:r>
              <a:rPr lang="en-US" sz="2000" b="0" dirty="0">
                <a:solidFill>
                  <a:schemeClr val="bg2"/>
                </a:solidFill>
                <a:latin typeface="Footlight MT Light" pitchFamily="18" charset="0"/>
              </a:rPr>
              <a:t>and temporary vector </a:t>
            </a:r>
            <a:r>
              <a:rPr lang="en-US" sz="2000" dirty="0">
                <a:solidFill>
                  <a:schemeClr val="bg2"/>
                </a:solidFill>
                <a:latin typeface="Footlight MT Light" pitchFamily="18" charset="0"/>
              </a:rPr>
              <a:t>T</a:t>
            </a:r>
            <a:r>
              <a:rPr lang="en-US" sz="2000" b="0" dirty="0">
                <a:solidFill>
                  <a:schemeClr val="bg2"/>
                </a:solidFill>
                <a:latin typeface="Footlight MT Light" pitchFamily="18" charset="0"/>
              </a:rPr>
              <a:t>. </a:t>
            </a:r>
            <a:r>
              <a:rPr lang="en-US" sz="2000" dirty="0">
                <a:solidFill>
                  <a:schemeClr val="bg2"/>
                </a:solidFill>
                <a:latin typeface="Footlight MT Light" pitchFamily="18" charset="0"/>
              </a:rPr>
              <a:t>S </a:t>
            </a:r>
            <a:r>
              <a:rPr lang="en-US" sz="2000" b="0" dirty="0">
                <a:solidFill>
                  <a:schemeClr val="bg2"/>
                </a:solidFill>
                <a:latin typeface="Footlight MT Light" pitchFamily="18" charset="0"/>
              </a:rPr>
              <a:t>is </a:t>
            </a:r>
            <a:r>
              <a:rPr lang="en-US" sz="2000" b="0" dirty="0" smtClean="0">
                <a:solidFill>
                  <a:schemeClr val="bg2"/>
                </a:solidFill>
                <a:latin typeface="Footlight MT Light" pitchFamily="18" charset="0"/>
              </a:rPr>
              <a:t>initialized </a:t>
            </a:r>
            <a:r>
              <a:rPr lang="en-US" sz="2000" b="0" dirty="0">
                <a:solidFill>
                  <a:schemeClr val="bg2"/>
                </a:solidFill>
                <a:latin typeface="Footlight MT Light" pitchFamily="18" charset="0"/>
              </a:rPr>
              <a:t>so the S[</a:t>
            </a:r>
            <a:r>
              <a:rPr lang="en-US" sz="2000" b="0" dirty="0" err="1">
                <a:solidFill>
                  <a:schemeClr val="bg2"/>
                </a:solidFill>
                <a:latin typeface="Footlight MT Light" pitchFamily="18" charset="0"/>
              </a:rPr>
              <a:t>i</a:t>
            </a:r>
            <a:r>
              <a:rPr lang="en-US" sz="2000" b="0" dirty="0">
                <a:solidFill>
                  <a:schemeClr val="bg2"/>
                </a:solidFill>
                <a:latin typeface="Footlight MT Light" pitchFamily="18" charset="0"/>
              </a:rPr>
              <a:t>] = </a:t>
            </a:r>
            <a:r>
              <a:rPr lang="en-US" sz="2000" b="0" dirty="0" err="1">
                <a:solidFill>
                  <a:schemeClr val="bg2"/>
                </a:solidFill>
                <a:latin typeface="Footlight MT Light" pitchFamily="18" charset="0"/>
              </a:rPr>
              <a:t>i</a:t>
            </a:r>
            <a:r>
              <a:rPr lang="en-US" sz="2000" b="0" dirty="0">
                <a:solidFill>
                  <a:schemeClr val="bg2"/>
                </a:solidFill>
                <a:latin typeface="Footlight MT Light" pitchFamily="18" charset="0"/>
              </a:rPr>
              <a:t>, and </a:t>
            </a:r>
            <a:r>
              <a:rPr lang="en-US" sz="2000" dirty="0">
                <a:solidFill>
                  <a:schemeClr val="bg2"/>
                </a:solidFill>
                <a:latin typeface="Footlight MT Light" pitchFamily="18" charset="0"/>
              </a:rPr>
              <a:t>T </a:t>
            </a:r>
            <a:r>
              <a:rPr lang="en-US" sz="2000" b="0" dirty="0">
                <a:solidFill>
                  <a:schemeClr val="bg2"/>
                </a:solidFill>
                <a:latin typeface="Footlight MT Light" pitchFamily="18" charset="0"/>
              </a:rPr>
              <a:t>is </a:t>
            </a:r>
            <a:r>
              <a:rPr lang="en-US" sz="2000" b="0" dirty="0" smtClean="0">
                <a:solidFill>
                  <a:schemeClr val="bg2"/>
                </a:solidFill>
                <a:latin typeface="Footlight MT Light" pitchFamily="18" charset="0"/>
              </a:rPr>
              <a:t>initialized </a:t>
            </a:r>
            <a:r>
              <a:rPr lang="en-US" sz="2000" b="0" dirty="0">
                <a:solidFill>
                  <a:schemeClr val="bg2"/>
                </a:solidFill>
                <a:latin typeface="Footlight MT Light" pitchFamily="18" charset="0"/>
              </a:rPr>
              <a:t>so it is the key </a:t>
            </a:r>
            <a:r>
              <a:rPr lang="en-US" sz="2000" dirty="0">
                <a:solidFill>
                  <a:schemeClr val="bg2"/>
                </a:solidFill>
                <a:latin typeface="Footlight MT Light" pitchFamily="18" charset="0"/>
              </a:rPr>
              <a:t>K </a:t>
            </a:r>
            <a:r>
              <a:rPr lang="en-US" sz="2000" b="0" dirty="0">
                <a:solidFill>
                  <a:schemeClr val="bg2"/>
                </a:solidFill>
                <a:latin typeface="Footlight MT Light" pitchFamily="18" charset="0"/>
              </a:rPr>
              <a:t>(repeated as necessary). </a:t>
            </a:r>
          </a:p>
          <a:p>
            <a:r>
              <a:rPr lang="en-US" sz="2000" dirty="0">
                <a:solidFill>
                  <a:schemeClr val="bg2"/>
                </a:solidFill>
                <a:latin typeface="Footlight MT Light" pitchFamily="18" charset="0"/>
              </a:rPr>
              <a:t>S </a:t>
            </a:r>
            <a:r>
              <a:rPr lang="en-US" sz="2000" b="0" dirty="0">
                <a:solidFill>
                  <a:schemeClr val="bg2"/>
                </a:solidFill>
                <a:latin typeface="Footlight MT Light" pitchFamily="18" charset="0"/>
              </a:rPr>
              <a:t>= [0 1 2 3 4 5 6 7] </a:t>
            </a:r>
          </a:p>
          <a:p>
            <a:pPr lvl="1"/>
            <a:r>
              <a:rPr lang="en-US" sz="2000" dirty="0">
                <a:solidFill>
                  <a:schemeClr val="bg2"/>
                </a:solidFill>
                <a:latin typeface="Footlight MT Light" pitchFamily="18" charset="0"/>
              </a:rPr>
              <a:t>T </a:t>
            </a:r>
            <a:r>
              <a:rPr lang="en-US" sz="2000" b="0" dirty="0">
                <a:solidFill>
                  <a:schemeClr val="bg2"/>
                </a:solidFill>
                <a:latin typeface="Footlight MT Light" pitchFamily="18" charset="0"/>
              </a:rPr>
              <a:t>= [1 2 3 6 1 2 3 6] </a:t>
            </a:r>
          </a:p>
          <a:p>
            <a:pPr lvl="1"/>
            <a:r>
              <a:rPr lang="en-US" sz="2000" b="0" dirty="0">
                <a:solidFill>
                  <a:schemeClr val="bg2"/>
                </a:solidFill>
                <a:latin typeface="Footlight MT Light" pitchFamily="18" charset="0"/>
              </a:rPr>
              <a:t>Now perform the initial permutation on S. </a:t>
            </a:r>
          </a:p>
          <a:p>
            <a:pPr lvl="1"/>
            <a:r>
              <a:rPr lang="en-US" sz="2000" b="0" dirty="0">
                <a:solidFill>
                  <a:schemeClr val="bg2"/>
                </a:solidFill>
                <a:latin typeface="Footlight MT Light" pitchFamily="18" charset="0"/>
              </a:rPr>
              <a:t>j = 0; </a:t>
            </a:r>
          </a:p>
          <a:p>
            <a:pPr lvl="1"/>
            <a:r>
              <a:rPr lang="pl-PL" sz="2000" b="0" dirty="0">
                <a:solidFill>
                  <a:schemeClr val="bg2"/>
                </a:solidFill>
                <a:latin typeface="Footlight MT Light" pitchFamily="18" charset="0"/>
              </a:rPr>
              <a:t>for i = 0 to 7 do </a:t>
            </a:r>
          </a:p>
          <a:p>
            <a:pPr lvl="1"/>
            <a:r>
              <a:rPr lang="en-US" sz="2000" b="0" dirty="0">
                <a:solidFill>
                  <a:schemeClr val="bg2"/>
                </a:solidFill>
                <a:latin typeface="Footlight MT Light" pitchFamily="18" charset="0"/>
              </a:rPr>
              <a:t>j = (j + S[</a:t>
            </a:r>
            <a:r>
              <a:rPr lang="en-US" sz="2000" b="0" dirty="0" err="1">
                <a:solidFill>
                  <a:schemeClr val="bg2"/>
                </a:solidFill>
                <a:latin typeface="Footlight MT Light" pitchFamily="18" charset="0"/>
              </a:rPr>
              <a:t>i</a:t>
            </a:r>
            <a:r>
              <a:rPr lang="en-US" sz="2000" b="0" dirty="0">
                <a:solidFill>
                  <a:schemeClr val="bg2"/>
                </a:solidFill>
                <a:latin typeface="Footlight MT Light" pitchFamily="18" charset="0"/>
              </a:rPr>
              <a:t>] + T[</a:t>
            </a:r>
            <a:r>
              <a:rPr lang="en-US" sz="2000" b="0" dirty="0" err="1">
                <a:solidFill>
                  <a:schemeClr val="bg2"/>
                </a:solidFill>
                <a:latin typeface="Footlight MT Light" pitchFamily="18" charset="0"/>
              </a:rPr>
              <a:t>i</a:t>
            </a:r>
            <a:r>
              <a:rPr lang="en-US" sz="2000" b="0" dirty="0">
                <a:solidFill>
                  <a:schemeClr val="bg2"/>
                </a:solidFill>
                <a:latin typeface="Footlight MT Light" pitchFamily="18" charset="0"/>
              </a:rPr>
              <a:t>]) mod 8 </a:t>
            </a:r>
          </a:p>
          <a:p>
            <a:pPr lvl="1"/>
            <a:r>
              <a:rPr lang="en-US" sz="2000" b="0" dirty="0">
                <a:solidFill>
                  <a:schemeClr val="bg2"/>
                </a:solidFill>
                <a:latin typeface="Footlight MT Light" pitchFamily="18" charset="0"/>
              </a:rPr>
              <a:t>Swap(S[</a:t>
            </a:r>
            <a:r>
              <a:rPr lang="en-US" sz="2000" b="0" dirty="0" err="1">
                <a:solidFill>
                  <a:schemeClr val="bg2"/>
                </a:solidFill>
                <a:latin typeface="Footlight MT Light" pitchFamily="18" charset="0"/>
              </a:rPr>
              <a:t>i</a:t>
            </a:r>
            <a:r>
              <a:rPr lang="en-US" sz="2000" b="0" dirty="0">
                <a:solidFill>
                  <a:schemeClr val="bg2"/>
                </a:solidFill>
                <a:latin typeface="Footlight MT Light" pitchFamily="18" charset="0"/>
              </a:rPr>
              <a:t>],S[j]); </a:t>
            </a:r>
          </a:p>
          <a:p>
            <a:pPr lvl="1"/>
            <a:r>
              <a:rPr lang="en-US" sz="2000" b="0" dirty="0">
                <a:solidFill>
                  <a:schemeClr val="bg2"/>
                </a:solidFill>
                <a:latin typeface="Footlight MT Light" pitchFamily="18" charset="0"/>
              </a:rPr>
              <a:t>end </a:t>
            </a:r>
          </a:p>
          <a:p>
            <a:pPr lvl="1"/>
            <a:r>
              <a:rPr lang="en-US" sz="2000" b="1" dirty="0">
                <a:solidFill>
                  <a:srgbClr val="FF0000"/>
                </a:solidFill>
                <a:latin typeface="Footlight MT Light" pitchFamily="18" charset="0"/>
              </a:rPr>
              <a:t>For </a:t>
            </a:r>
            <a:r>
              <a:rPr lang="en-US" sz="2000" b="1" dirty="0" err="1">
                <a:solidFill>
                  <a:srgbClr val="FF0000"/>
                </a:solidFill>
                <a:latin typeface="Footlight MT Light" pitchFamily="18" charset="0"/>
              </a:rPr>
              <a:t>i</a:t>
            </a:r>
            <a:r>
              <a:rPr lang="en-US" sz="2000" b="1" dirty="0">
                <a:solidFill>
                  <a:srgbClr val="FF0000"/>
                </a:solidFill>
                <a:latin typeface="Footlight MT Light" pitchFamily="18" charset="0"/>
              </a:rPr>
              <a:t> = 0: </a:t>
            </a:r>
          </a:p>
          <a:p>
            <a:pPr lvl="1"/>
            <a:r>
              <a:rPr lang="da-DK" sz="2000" b="0" dirty="0">
                <a:solidFill>
                  <a:schemeClr val="bg2"/>
                </a:solidFill>
                <a:latin typeface="Footlight MT Light" pitchFamily="18" charset="0"/>
              </a:rPr>
              <a:t>j = (0 + 0 + 1) mod 8 </a:t>
            </a:r>
            <a:r>
              <a:rPr lang="en-US" sz="2000" b="0" dirty="0">
                <a:solidFill>
                  <a:schemeClr val="bg2"/>
                </a:solidFill>
                <a:latin typeface="Footlight MT Light" pitchFamily="18" charset="0"/>
              </a:rPr>
              <a:t>= 1 </a:t>
            </a:r>
          </a:p>
          <a:p>
            <a:pPr lvl="1"/>
            <a:r>
              <a:rPr lang="en-US" sz="2000" b="0" dirty="0">
                <a:solidFill>
                  <a:schemeClr val="bg2"/>
                </a:solidFill>
                <a:latin typeface="Footlight MT Light" pitchFamily="18" charset="0"/>
              </a:rPr>
              <a:t>Swap(S[0],S[1]); </a:t>
            </a:r>
          </a:p>
          <a:p>
            <a:pPr lvl="1"/>
            <a:r>
              <a:rPr lang="en-US" sz="2000" b="1" dirty="0">
                <a:solidFill>
                  <a:srgbClr val="7030A0"/>
                </a:solidFill>
                <a:latin typeface="Footlight MT Light" pitchFamily="18" charset="0"/>
              </a:rPr>
              <a:t>S = [1 0 2 3 4 5 6 7] </a:t>
            </a:r>
          </a:p>
          <a:p>
            <a:r>
              <a:rPr lang="en-US" sz="2000" b="0" dirty="0">
                <a:solidFill>
                  <a:schemeClr val="bg2"/>
                </a:solidFill>
                <a:latin typeface="Footlight MT Light" pitchFamily="18" charset="0"/>
              </a:rPr>
              <a:t>  </a:t>
            </a:r>
            <a:endParaRPr lang="en-US" sz="2000" dirty="0">
              <a:solidFill>
                <a:schemeClr val="bg2"/>
              </a:solidFill>
              <a:latin typeface="Footlight MT Light"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8"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37899" name="Rectangle 2"/>
          <p:cNvSpPr>
            <a:spLocks noChangeArrowheads="1"/>
          </p:cNvSpPr>
          <p:nvPr/>
        </p:nvSpPr>
        <p:spPr bwMode="auto">
          <a:xfrm>
            <a:off x="1447800" y="879475"/>
            <a:ext cx="7010400" cy="6001643"/>
          </a:xfrm>
          <a:prstGeom prst="rect">
            <a:avLst/>
          </a:prstGeom>
          <a:noFill/>
          <a:ln w="9525">
            <a:noFill/>
            <a:miter lim="800000"/>
            <a:headEnd/>
            <a:tailEnd/>
          </a:ln>
        </p:spPr>
        <p:txBody>
          <a:bodyPr wrap="square">
            <a:spAutoFit/>
          </a:bodyPr>
          <a:lstStyle/>
          <a:p>
            <a:endParaRPr lang="en-US" sz="2400" b="0" dirty="0">
              <a:solidFill>
                <a:schemeClr val="bg2"/>
              </a:solidFill>
              <a:latin typeface="Footlight MT Light" pitchFamily="18" charset="0"/>
            </a:endParaRPr>
          </a:p>
          <a:p>
            <a:r>
              <a:rPr lang="en-US" sz="2400" b="1" dirty="0" smtClean="0">
                <a:solidFill>
                  <a:srgbClr val="FF0000"/>
                </a:solidFill>
                <a:latin typeface="Footlight MT Light" pitchFamily="18" charset="0"/>
              </a:rPr>
              <a:t>For </a:t>
            </a:r>
            <a:r>
              <a:rPr lang="en-US" sz="2400" b="1" dirty="0" err="1">
                <a:solidFill>
                  <a:srgbClr val="FF0000"/>
                </a:solidFill>
                <a:latin typeface="Footlight MT Light" pitchFamily="18" charset="0"/>
              </a:rPr>
              <a:t>i</a:t>
            </a:r>
            <a:r>
              <a:rPr lang="en-US" sz="2400" b="1" dirty="0">
                <a:solidFill>
                  <a:srgbClr val="FF0000"/>
                </a:solidFill>
                <a:latin typeface="Footlight MT Light" pitchFamily="18" charset="0"/>
              </a:rPr>
              <a:t> = 1: </a:t>
            </a:r>
          </a:p>
          <a:p>
            <a:r>
              <a:rPr lang="en-US" sz="2400" b="0" dirty="0">
                <a:solidFill>
                  <a:srgbClr val="0070C0"/>
                </a:solidFill>
                <a:latin typeface="Footlight MT Light" pitchFamily="18" charset="0"/>
              </a:rPr>
              <a:t>j = 3 </a:t>
            </a:r>
          </a:p>
          <a:p>
            <a:r>
              <a:rPr lang="en-US" sz="2400" b="0" dirty="0">
                <a:solidFill>
                  <a:schemeClr val="bg2"/>
                </a:solidFill>
                <a:latin typeface="Footlight MT Light" pitchFamily="18" charset="0"/>
              </a:rPr>
              <a:t>Swap(S[1],S[3]) </a:t>
            </a:r>
          </a:p>
          <a:p>
            <a:r>
              <a:rPr lang="en-US" sz="2400" b="1" dirty="0">
                <a:solidFill>
                  <a:srgbClr val="7030A0"/>
                </a:solidFill>
                <a:latin typeface="Footlight MT Light" pitchFamily="18" charset="0"/>
              </a:rPr>
              <a:t>S = [1 3 2 0 4 5 6 7]; </a:t>
            </a:r>
          </a:p>
          <a:p>
            <a:endParaRPr lang="en-US" sz="2400" b="1" dirty="0" smtClean="0">
              <a:solidFill>
                <a:srgbClr val="FF0000"/>
              </a:solidFill>
              <a:latin typeface="Footlight MT Light" pitchFamily="18" charset="0"/>
            </a:endParaRPr>
          </a:p>
          <a:p>
            <a:r>
              <a:rPr lang="en-US" sz="2400" b="1" dirty="0" smtClean="0">
                <a:solidFill>
                  <a:srgbClr val="FF0000"/>
                </a:solidFill>
                <a:latin typeface="Footlight MT Light" pitchFamily="18" charset="0"/>
              </a:rPr>
              <a:t>For </a:t>
            </a:r>
            <a:r>
              <a:rPr lang="en-US" sz="2400" b="1" dirty="0" err="1">
                <a:solidFill>
                  <a:srgbClr val="FF0000"/>
                </a:solidFill>
                <a:latin typeface="Footlight MT Light" pitchFamily="18" charset="0"/>
              </a:rPr>
              <a:t>i</a:t>
            </a:r>
            <a:r>
              <a:rPr lang="en-US" sz="2400" b="1" dirty="0">
                <a:solidFill>
                  <a:srgbClr val="FF0000"/>
                </a:solidFill>
                <a:latin typeface="Footlight MT Light" pitchFamily="18" charset="0"/>
              </a:rPr>
              <a:t> = 2: </a:t>
            </a:r>
            <a:endParaRPr lang="en-US" sz="2400" b="1" dirty="0" smtClean="0">
              <a:solidFill>
                <a:srgbClr val="FF0000"/>
              </a:solidFill>
              <a:latin typeface="Footlight MT Light" pitchFamily="18" charset="0"/>
            </a:endParaRPr>
          </a:p>
          <a:p>
            <a:r>
              <a:rPr lang="en-US" sz="2400" b="1" dirty="0" smtClean="0">
                <a:solidFill>
                  <a:srgbClr val="FF0000"/>
                </a:solidFill>
                <a:latin typeface="Footlight MT Light" pitchFamily="18" charset="0"/>
              </a:rPr>
              <a:t>(3+2+3)mod 8</a:t>
            </a:r>
            <a:endParaRPr lang="en-US" sz="2400" b="1" dirty="0">
              <a:solidFill>
                <a:srgbClr val="FF0000"/>
              </a:solidFill>
              <a:latin typeface="Footlight MT Light" pitchFamily="18" charset="0"/>
            </a:endParaRPr>
          </a:p>
          <a:p>
            <a:r>
              <a:rPr lang="en-US" sz="2400" b="0" dirty="0">
                <a:solidFill>
                  <a:srgbClr val="0070C0"/>
                </a:solidFill>
                <a:latin typeface="Footlight MT Light" pitchFamily="18" charset="0"/>
              </a:rPr>
              <a:t>j = 0 </a:t>
            </a:r>
          </a:p>
          <a:p>
            <a:r>
              <a:rPr lang="en-US" sz="2400" b="0" dirty="0">
                <a:solidFill>
                  <a:schemeClr val="bg2"/>
                </a:solidFill>
                <a:latin typeface="Footlight MT Light" pitchFamily="18" charset="0"/>
              </a:rPr>
              <a:t>Swap(S[2],S[0]); </a:t>
            </a:r>
          </a:p>
          <a:p>
            <a:r>
              <a:rPr lang="en-US" sz="2400" b="1" dirty="0">
                <a:solidFill>
                  <a:srgbClr val="7030A0"/>
                </a:solidFill>
                <a:latin typeface="Footlight MT Light" pitchFamily="18" charset="0"/>
              </a:rPr>
              <a:t>S = [2 3 1 0 4 5 6 7</a:t>
            </a:r>
            <a:r>
              <a:rPr lang="en-US" sz="2400" b="1" dirty="0" smtClean="0">
                <a:solidFill>
                  <a:srgbClr val="7030A0"/>
                </a:solidFill>
                <a:latin typeface="Footlight MT Light" pitchFamily="18" charset="0"/>
              </a:rPr>
              <a:t>];</a:t>
            </a:r>
          </a:p>
          <a:p>
            <a:r>
              <a:rPr lang="en-US" sz="2400" b="1" dirty="0" smtClean="0">
                <a:solidFill>
                  <a:srgbClr val="FF0000"/>
                </a:solidFill>
                <a:latin typeface="Footlight MT Light" pitchFamily="18" charset="0"/>
              </a:rPr>
              <a:t>For </a:t>
            </a:r>
            <a:r>
              <a:rPr lang="en-US" sz="2400" b="1" dirty="0" err="1">
                <a:solidFill>
                  <a:srgbClr val="FF0000"/>
                </a:solidFill>
                <a:latin typeface="Footlight MT Light" pitchFamily="18" charset="0"/>
              </a:rPr>
              <a:t>i</a:t>
            </a:r>
            <a:r>
              <a:rPr lang="en-US" sz="2400" b="1" dirty="0">
                <a:solidFill>
                  <a:srgbClr val="FF0000"/>
                </a:solidFill>
                <a:latin typeface="Footlight MT Light" pitchFamily="18" charset="0"/>
              </a:rPr>
              <a:t> = 3: </a:t>
            </a:r>
            <a:endParaRPr lang="en-US" sz="2400" b="1" dirty="0" smtClean="0">
              <a:solidFill>
                <a:srgbClr val="FF0000"/>
              </a:solidFill>
              <a:latin typeface="Footlight MT Light" pitchFamily="18" charset="0"/>
            </a:endParaRPr>
          </a:p>
          <a:p>
            <a:r>
              <a:rPr lang="en-US" sz="2400" b="1" dirty="0" smtClean="0">
                <a:solidFill>
                  <a:srgbClr val="FF0000"/>
                </a:solidFill>
                <a:latin typeface="Footlight MT Light" pitchFamily="18" charset="0"/>
              </a:rPr>
              <a:t>(0+0+6)mod 8</a:t>
            </a:r>
            <a:endParaRPr lang="en-US" sz="2400" b="1" dirty="0">
              <a:solidFill>
                <a:srgbClr val="FF0000"/>
              </a:solidFill>
              <a:latin typeface="Footlight MT Light" pitchFamily="18" charset="0"/>
            </a:endParaRPr>
          </a:p>
          <a:p>
            <a:r>
              <a:rPr lang="en-US" sz="2400" b="0" dirty="0">
                <a:solidFill>
                  <a:srgbClr val="0070C0"/>
                </a:solidFill>
                <a:latin typeface="Footlight MT Light" pitchFamily="18" charset="0"/>
              </a:rPr>
              <a:t>j = 6; </a:t>
            </a:r>
          </a:p>
          <a:p>
            <a:r>
              <a:rPr lang="en-US" sz="2400" b="0" dirty="0">
                <a:solidFill>
                  <a:schemeClr val="bg2"/>
                </a:solidFill>
                <a:latin typeface="Footlight MT Light" pitchFamily="18" charset="0"/>
              </a:rPr>
              <a:t>Swap(S[3],S[6]) </a:t>
            </a:r>
          </a:p>
          <a:p>
            <a:r>
              <a:rPr lang="en-US" sz="2400" b="1" dirty="0">
                <a:solidFill>
                  <a:srgbClr val="7030A0"/>
                </a:solidFill>
                <a:latin typeface="Footlight MT Light" pitchFamily="18" charset="0"/>
              </a:rPr>
              <a:t>S = [2 3 1 6 4 5 0 7</a:t>
            </a:r>
            <a:r>
              <a:rPr lang="en-US" sz="2400" b="1" dirty="0" smtClean="0">
                <a:solidFill>
                  <a:srgbClr val="7030A0"/>
                </a:solidFill>
                <a:latin typeface="Footlight MT Light"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22"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38923" name="Rectangle 1"/>
          <p:cNvSpPr>
            <a:spLocks noChangeArrowheads="1"/>
          </p:cNvSpPr>
          <p:nvPr/>
        </p:nvSpPr>
        <p:spPr bwMode="auto">
          <a:xfrm>
            <a:off x="1371600" y="798534"/>
            <a:ext cx="6781800" cy="5632311"/>
          </a:xfrm>
          <a:prstGeom prst="rect">
            <a:avLst/>
          </a:prstGeom>
          <a:noFill/>
          <a:ln w="9525">
            <a:noFill/>
            <a:miter lim="800000"/>
            <a:headEnd/>
            <a:tailEnd/>
          </a:ln>
        </p:spPr>
        <p:txBody>
          <a:bodyPr>
            <a:spAutoFit/>
          </a:bodyPr>
          <a:lstStyle/>
          <a:p>
            <a:r>
              <a:rPr lang="en-US" sz="2000" b="1" dirty="0">
                <a:solidFill>
                  <a:srgbClr val="FF0000"/>
                </a:solidFill>
                <a:latin typeface="Footlight MT Light" pitchFamily="18" charset="0"/>
              </a:rPr>
              <a:t>For </a:t>
            </a:r>
            <a:r>
              <a:rPr lang="en-US" sz="2000" b="1" dirty="0" err="1">
                <a:solidFill>
                  <a:srgbClr val="FF0000"/>
                </a:solidFill>
                <a:latin typeface="Footlight MT Light" pitchFamily="18" charset="0"/>
              </a:rPr>
              <a:t>i</a:t>
            </a:r>
            <a:r>
              <a:rPr lang="en-US" sz="2000" b="1" dirty="0">
                <a:solidFill>
                  <a:srgbClr val="FF0000"/>
                </a:solidFill>
                <a:latin typeface="Footlight MT Light" pitchFamily="18" charset="0"/>
              </a:rPr>
              <a:t> = 4: </a:t>
            </a:r>
          </a:p>
          <a:p>
            <a:r>
              <a:rPr lang="en-US" sz="2000" b="0" dirty="0">
                <a:solidFill>
                  <a:srgbClr val="0070C0"/>
                </a:solidFill>
                <a:latin typeface="Footlight MT Light" pitchFamily="18" charset="0"/>
              </a:rPr>
              <a:t>j = 3 </a:t>
            </a:r>
          </a:p>
          <a:p>
            <a:r>
              <a:rPr lang="en-US" sz="2000" b="0" dirty="0">
                <a:solidFill>
                  <a:schemeClr val="bg2"/>
                </a:solidFill>
                <a:latin typeface="Footlight MT Light" pitchFamily="18" charset="0"/>
              </a:rPr>
              <a:t>Swap(S[4],S[3]) </a:t>
            </a:r>
          </a:p>
          <a:p>
            <a:r>
              <a:rPr lang="en-US" sz="2000" b="1" dirty="0">
                <a:solidFill>
                  <a:srgbClr val="7030A0"/>
                </a:solidFill>
                <a:latin typeface="Footlight MT Light" pitchFamily="18" charset="0"/>
              </a:rPr>
              <a:t>S = [2 3 1 4 6 5 0 7]; </a:t>
            </a:r>
            <a:endParaRPr lang="en-US" sz="2000" b="1" dirty="0" smtClean="0">
              <a:solidFill>
                <a:srgbClr val="7030A0"/>
              </a:solidFill>
              <a:latin typeface="Footlight MT Light" pitchFamily="18" charset="0"/>
            </a:endParaRPr>
          </a:p>
          <a:p>
            <a:r>
              <a:rPr lang="en-US" sz="2000" b="1" dirty="0" smtClean="0">
                <a:solidFill>
                  <a:srgbClr val="FF0000"/>
                </a:solidFill>
                <a:latin typeface="Footlight MT Light" pitchFamily="18" charset="0"/>
              </a:rPr>
              <a:t>For </a:t>
            </a:r>
            <a:r>
              <a:rPr lang="en-US" sz="2000" b="1" dirty="0" err="1">
                <a:solidFill>
                  <a:srgbClr val="FF0000"/>
                </a:solidFill>
                <a:latin typeface="Footlight MT Light" pitchFamily="18" charset="0"/>
              </a:rPr>
              <a:t>i</a:t>
            </a:r>
            <a:r>
              <a:rPr lang="en-US" sz="2000" b="1" dirty="0">
                <a:solidFill>
                  <a:srgbClr val="FF0000"/>
                </a:solidFill>
                <a:latin typeface="Footlight MT Light" pitchFamily="18" charset="0"/>
              </a:rPr>
              <a:t> = 5: </a:t>
            </a:r>
          </a:p>
          <a:p>
            <a:r>
              <a:rPr lang="en-US" sz="2000" b="0" dirty="0">
                <a:solidFill>
                  <a:srgbClr val="0070C0"/>
                </a:solidFill>
                <a:latin typeface="Footlight MT Light" pitchFamily="18" charset="0"/>
              </a:rPr>
              <a:t>j = 2</a:t>
            </a:r>
            <a:r>
              <a:rPr lang="en-US" sz="2000" b="0" dirty="0">
                <a:solidFill>
                  <a:schemeClr val="bg2"/>
                </a:solidFill>
                <a:latin typeface="Footlight MT Light" pitchFamily="18" charset="0"/>
              </a:rPr>
              <a:t> </a:t>
            </a:r>
          </a:p>
          <a:p>
            <a:r>
              <a:rPr lang="en-US" sz="2000" b="0" dirty="0">
                <a:solidFill>
                  <a:schemeClr val="bg2"/>
                </a:solidFill>
                <a:latin typeface="Footlight MT Light" pitchFamily="18" charset="0"/>
              </a:rPr>
              <a:t>Swap(S[5],S[2]); </a:t>
            </a:r>
          </a:p>
          <a:p>
            <a:r>
              <a:rPr lang="en-US" sz="2000" b="1" dirty="0">
                <a:solidFill>
                  <a:srgbClr val="7030A0"/>
                </a:solidFill>
                <a:latin typeface="Footlight MT Light" pitchFamily="18" charset="0"/>
              </a:rPr>
              <a:t>S = [2 3 5 4 6 1 0 7]; </a:t>
            </a:r>
            <a:endParaRPr lang="en-US" sz="2000" b="1" dirty="0" smtClean="0">
              <a:solidFill>
                <a:srgbClr val="7030A0"/>
              </a:solidFill>
              <a:latin typeface="Footlight MT Light" pitchFamily="18" charset="0"/>
            </a:endParaRPr>
          </a:p>
          <a:p>
            <a:r>
              <a:rPr lang="en-US" sz="2000" b="1" dirty="0" smtClean="0">
                <a:solidFill>
                  <a:srgbClr val="FF0000"/>
                </a:solidFill>
                <a:latin typeface="Footlight MT Light" pitchFamily="18" charset="0"/>
              </a:rPr>
              <a:t>For </a:t>
            </a:r>
            <a:r>
              <a:rPr lang="en-US" sz="2000" b="1" dirty="0" err="1">
                <a:solidFill>
                  <a:srgbClr val="FF0000"/>
                </a:solidFill>
                <a:latin typeface="Footlight MT Light" pitchFamily="18" charset="0"/>
              </a:rPr>
              <a:t>i</a:t>
            </a:r>
            <a:r>
              <a:rPr lang="en-US" sz="2000" b="1" dirty="0">
                <a:solidFill>
                  <a:srgbClr val="FF0000"/>
                </a:solidFill>
                <a:latin typeface="Footlight MT Light" pitchFamily="18" charset="0"/>
              </a:rPr>
              <a:t> = 6: </a:t>
            </a:r>
          </a:p>
          <a:p>
            <a:r>
              <a:rPr lang="en-US" sz="2000" b="0" dirty="0">
                <a:solidFill>
                  <a:srgbClr val="0070C0"/>
                </a:solidFill>
                <a:latin typeface="Footlight MT Light" pitchFamily="18" charset="0"/>
              </a:rPr>
              <a:t>j = 5; </a:t>
            </a:r>
          </a:p>
          <a:p>
            <a:r>
              <a:rPr lang="en-US" sz="2000" dirty="0" smtClean="0">
                <a:solidFill>
                  <a:schemeClr val="bg2"/>
                </a:solidFill>
                <a:latin typeface="Footlight MT Light" pitchFamily="18" charset="0"/>
              </a:rPr>
              <a:t>Swap(S[6],S[5]) </a:t>
            </a:r>
          </a:p>
          <a:p>
            <a:r>
              <a:rPr lang="en-US" sz="2000" b="1" dirty="0" smtClean="0">
                <a:solidFill>
                  <a:srgbClr val="7030A0"/>
                </a:solidFill>
                <a:latin typeface="Footlight MT Light" pitchFamily="18" charset="0"/>
              </a:rPr>
              <a:t>S = [2 3 5 4 6 0 1 7]; </a:t>
            </a:r>
          </a:p>
          <a:p>
            <a:r>
              <a:rPr lang="en-US" sz="2000" b="1" dirty="0" smtClean="0">
                <a:solidFill>
                  <a:srgbClr val="FF0000"/>
                </a:solidFill>
                <a:latin typeface="Footlight MT Light" pitchFamily="18" charset="0"/>
              </a:rPr>
              <a:t>For </a:t>
            </a:r>
            <a:r>
              <a:rPr lang="en-US" sz="2000" b="1" dirty="0" err="1">
                <a:solidFill>
                  <a:srgbClr val="FF0000"/>
                </a:solidFill>
                <a:latin typeface="Footlight MT Light" pitchFamily="18" charset="0"/>
              </a:rPr>
              <a:t>i</a:t>
            </a:r>
            <a:r>
              <a:rPr lang="en-US" sz="2000" b="1" dirty="0">
                <a:solidFill>
                  <a:srgbClr val="FF0000"/>
                </a:solidFill>
                <a:latin typeface="Footlight MT Light" pitchFamily="18" charset="0"/>
              </a:rPr>
              <a:t> = 7: </a:t>
            </a:r>
          </a:p>
          <a:p>
            <a:r>
              <a:rPr lang="en-US" sz="2000" b="0" dirty="0">
                <a:solidFill>
                  <a:srgbClr val="0070C0"/>
                </a:solidFill>
                <a:latin typeface="Footlight MT Light" pitchFamily="18" charset="0"/>
              </a:rPr>
              <a:t>j = 2; </a:t>
            </a:r>
          </a:p>
          <a:p>
            <a:r>
              <a:rPr lang="en-US" sz="2000" dirty="0" smtClean="0">
                <a:solidFill>
                  <a:schemeClr val="bg2"/>
                </a:solidFill>
                <a:latin typeface="Footlight MT Light" pitchFamily="18" charset="0"/>
              </a:rPr>
              <a:t>Swap(S[7],S[2]) </a:t>
            </a:r>
          </a:p>
          <a:p>
            <a:r>
              <a:rPr lang="en-US" sz="2000" b="1" dirty="0" smtClean="0">
                <a:solidFill>
                  <a:srgbClr val="7030A0"/>
                </a:solidFill>
                <a:latin typeface="Footlight MT Light" pitchFamily="18" charset="0"/>
              </a:rPr>
              <a:t>S = [2 3 7 4 6 0 1 5]; </a:t>
            </a:r>
          </a:p>
          <a:p>
            <a:r>
              <a:rPr lang="en-US" sz="2000" b="0" dirty="0" smtClean="0">
                <a:solidFill>
                  <a:schemeClr val="bg2"/>
                </a:solidFill>
                <a:latin typeface="Footlight MT Light" pitchFamily="18" charset="0"/>
              </a:rPr>
              <a:t>Hence</a:t>
            </a:r>
            <a:r>
              <a:rPr lang="en-US" sz="2000" b="0" dirty="0">
                <a:solidFill>
                  <a:schemeClr val="bg2"/>
                </a:solidFill>
                <a:latin typeface="Footlight MT Light" pitchFamily="18" charset="0"/>
              </a:rPr>
              <a:t>, our initial permutation of </a:t>
            </a:r>
            <a:r>
              <a:rPr lang="en-US" sz="2000" b="1" dirty="0" smtClean="0">
                <a:solidFill>
                  <a:srgbClr val="008000"/>
                </a:solidFill>
                <a:latin typeface="Footlight MT Light" pitchFamily="18" charset="0"/>
              </a:rPr>
              <a:t>S= [2 3 7 4 6 0 1 5]; </a:t>
            </a:r>
            <a:endParaRPr lang="en-US" sz="2000" b="1" dirty="0">
              <a:solidFill>
                <a:srgbClr val="7030A0"/>
              </a:solidFill>
              <a:latin typeface="Footlight MT Light" pitchFamily="18" charset="0"/>
            </a:endParaRPr>
          </a:p>
          <a:p>
            <a:endParaRPr lang="en-US" sz="2000" dirty="0">
              <a:solidFill>
                <a:schemeClr val="bg2"/>
              </a:solidFill>
              <a:latin typeface="Footlight MT Light"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6"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39947" name="Rectangle 2"/>
          <p:cNvSpPr>
            <a:spLocks noChangeArrowheads="1"/>
          </p:cNvSpPr>
          <p:nvPr/>
        </p:nvSpPr>
        <p:spPr bwMode="auto">
          <a:xfrm>
            <a:off x="860425" y="554038"/>
            <a:ext cx="7597775" cy="5940088"/>
          </a:xfrm>
          <a:prstGeom prst="rect">
            <a:avLst/>
          </a:prstGeom>
          <a:noFill/>
          <a:ln w="9525">
            <a:noFill/>
            <a:miter lim="800000"/>
            <a:headEnd/>
            <a:tailEnd/>
          </a:ln>
        </p:spPr>
        <p:txBody>
          <a:bodyPr>
            <a:spAutoFit/>
          </a:bodyPr>
          <a:lstStyle/>
          <a:p>
            <a:r>
              <a:rPr lang="en-US" sz="2000" b="0" dirty="0">
                <a:solidFill>
                  <a:schemeClr val="bg2"/>
                </a:solidFill>
                <a:latin typeface="Footlight MT Light" pitchFamily="18" charset="0"/>
              </a:rPr>
              <a:t>Now we generate 3-bits at a time, k, that we XOR with each 3-bits of plaintext to produce the </a:t>
            </a:r>
            <a:r>
              <a:rPr lang="en-US" sz="2000" b="0" dirty="0" err="1">
                <a:solidFill>
                  <a:schemeClr val="bg2"/>
                </a:solidFill>
                <a:latin typeface="Footlight MT Light" pitchFamily="18" charset="0"/>
              </a:rPr>
              <a:t>ciphertext</a:t>
            </a:r>
            <a:r>
              <a:rPr lang="en-US" sz="2000" b="0" dirty="0">
                <a:solidFill>
                  <a:schemeClr val="bg2"/>
                </a:solidFill>
                <a:latin typeface="Footlight MT Light" pitchFamily="18" charset="0"/>
              </a:rPr>
              <a:t>. The 3-bits k is generated by: </a:t>
            </a:r>
          </a:p>
          <a:p>
            <a:r>
              <a:rPr lang="en-US" sz="2000" b="0" dirty="0" err="1">
                <a:solidFill>
                  <a:schemeClr val="bg2"/>
                </a:solidFill>
                <a:latin typeface="Footlight MT Light" pitchFamily="18" charset="0"/>
              </a:rPr>
              <a:t>i</a:t>
            </a:r>
            <a:r>
              <a:rPr lang="en-US" sz="2000" b="0" dirty="0">
                <a:solidFill>
                  <a:schemeClr val="bg2"/>
                </a:solidFill>
                <a:latin typeface="Footlight MT Light" pitchFamily="18" charset="0"/>
              </a:rPr>
              <a:t>, j = 0; </a:t>
            </a:r>
          </a:p>
          <a:p>
            <a:r>
              <a:rPr lang="en-US" sz="2000" b="0" dirty="0">
                <a:solidFill>
                  <a:schemeClr val="bg2"/>
                </a:solidFill>
                <a:latin typeface="Footlight MT Light" pitchFamily="18" charset="0"/>
              </a:rPr>
              <a:t>while (true) { </a:t>
            </a:r>
          </a:p>
          <a:p>
            <a:r>
              <a:rPr lang="da-DK" sz="2000" b="0" dirty="0">
                <a:solidFill>
                  <a:schemeClr val="bg2"/>
                </a:solidFill>
                <a:latin typeface="Footlight MT Light" pitchFamily="18" charset="0"/>
              </a:rPr>
              <a:t>i = (i + 1) mod 8; </a:t>
            </a:r>
          </a:p>
          <a:p>
            <a:r>
              <a:rPr lang="pl-PL" sz="2000" b="0" dirty="0">
                <a:solidFill>
                  <a:schemeClr val="bg2"/>
                </a:solidFill>
                <a:latin typeface="Footlight MT Light" pitchFamily="18" charset="0"/>
              </a:rPr>
              <a:t>j = (j + S[i]) mod 8; </a:t>
            </a:r>
          </a:p>
          <a:p>
            <a:r>
              <a:rPr lang="en-US" sz="2000" b="0" dirty="0">
                <a:solidFill>
                  <a:schemeClr val="bg2"/>
                </a:solidFill>
                <a:latin typeface="Footlight MT Light" pitchFamily="18" charset="0"/>
              </a:rPr>
              <a:t>Swap (S[</a:t>
            </a:r>
            <a:r>
              <a:rPr lang="en-US" sz="2000" b="0" dirty="0" err="1">
                <a:solidFill>
                  <a:schemeClr val="bg2"/>
                </a:solidFill>
                <a:latin typeface="Footlight MT Light" pitchFamily="18" charset="0"/>
              </a:rPr>
              <a:t>i</a:t>
            </a:r>
            <a:r>
              <a:rPr lang="en-US" sz="2000" b="0" dirty="0">
                <a:solidFill>
                  <a:schemeClr val="bg2"/>
                </a:solidFill>
                <a:latin typeface="Footlight MT Light" pitchFamily="18" charset="0"/>
              </a:rPr>
              <a:t>], S[j]); </a:t>
            </a:r>
          </a:p>
          <a:p>
            <a:r>
              <a:rPr lang="pl-PL" sz="2000" b="0" dirty="0">
                <a:solidFill>
                  <a:schemeClr val="bg2"/>
                </a:solidFill>
                <a:latin typeface="Footlight MT Light" pitchFamily="18" charset="0"/>
              </a:rPr>
              <a:t>t = (S[i] + S[j]) mod 8; </a:t>
            </a:r>
          </a:p>
          <a:p>
            <a:r>
              <a:rPr lang="en-US" sz="2000" b="0" dirty="0">
                <a:solidFill>
                  <a:schemeClr val="bg2"/>
                </a:solidFill>
                <a:latin typeface="Footlight MT Light" pitchFamily="18" charset="0"/>
              </a:rPr>
              <a:t>k = S[t]; }</a:t>
            </a:r>
          </a:p>
          <a:p>
            <a:r>
              <a:rPr lang="en-US" sz="2000" b="0" dirty="0">
                <a:solidFill>
                  <a:schemeClr val="bg2"/>
                </a:solidFill>
                <a:latin typeface="Footlight MT Light" pitchFamily="18" charset="0"/>
              </a:rPr>
              <a:t> </a:t>
            </a:r>
          </a:p>
          <a:p>
            <a:r>
              <a:rPr lang="en-US" sz="2000" b="1" dirty="0">
                <a:solidFill>
                  <a:srgbClr val="FF0000"/>
                </a:solidFill>
                <a:latin typeface="Footlight MT Light" pitchFamily="18" charset="0"/>
              </a:rPr>
              <a:t>The first iteration: </a:t>
            </a:r>
          </a:p>
          <a:p>
            <a:r>
              <a:rPr lang="en-US" sz="2000" dirty="0" smtClean="0">
                <a:solidFill>
                  <a:schemeClr val="bg2"/>
                </a:solidFill>
                <a:latin typeface="Footlight MT Light" pitchFamily="18" charset="0"/>
              </a:rPr>
              <a:t>S = [2 3 7 4 6 0 1 5]</a:t>
            </a:r>
          </a:p>
          <a:p>
            <a:r>
              <a:rPr lang="en-US" sz="2000" dirty="0" smtClean="0">
                <a:solidFill>
                  <a:schemeClr val="bg2"/>
                </a:solidFill>
                <a:latin typeface="Footlight MT Light" pitchFamily="18" charset="0"/>
              </a:rPr>
              <a:t> </a:t>
            </a:r>
            <a:r>
              <a:rPr lang="en-US" sz="2000" dirty="0" err="1" smtClean="0">
                <a:solidFill>
                  <a:schemeClr val="bg2"/>
                </a:solidFill>
                <a:latin typeface="Footlight MT Light" pitchFamily="18" charset="0"/>
              </a:rPr>
              <a:t>i</a:t>
            </a:r>
            <a:r>
              <a:rPr lang="en-US" sz="2000" dirty="0" smtClean="0">
                <a:solidFill>
                  <a:schemeClr val="bg2"/>
                </a:solidFill>
                <a:latin typeface="Footlight MT Light" pitchFamily="18" charset="0"/>
              </a:rPr>
              <a:t> = (0 + 1) mod 8 = 1 </a:t>
            </a:r>
          </a:p>
          <a:p>
            <a:r>
              <a:rPr lang="en-US" sz="2000" dirty="0" smtClean="0">
                <a:solidFill>
                  <a:schemeClr val="bg2"/>
                </a:solidFill>
                <a:latin typeface="Footlight MT Light" pitchFamily="18" charset="0"/>
              </a:rPr>
              <a:t>j = (0 + S[1]) mod 8 = 3 </a:t>
            </a:r>
          </a:p>
          <a:p>
            <a:r>
              <a:rPr lang="en-US" sz="2000" dirty="0" smtClean="0">
                <a:solidFill>
                  <a:schemeClr val="bg2"/>
                </a:solidFill>
                <a:latin typeface="Footlight MT Light" pitchFamily="18" charset="0"/>
              </a:rPr>
              <a:t>Swap(S[1],S[3]) </a:t>
            </a:r>
          </a:p>
          <a:p>
            <a:r>
              <a:rPr lang="en-US" sz="2000" b="1" dirty="0" smtClean="0">
                <a:solidFill>
                  <a:srgbClr val="7030A0"/>
                </a:solidFill>
                <a:latin typeface="Footlight MT Light" pitchFamily="18" charset="0"/>
              </a:rPr>
              <a:t>S = [2 4 7 3 6 0 1 5] </a:t>
            </a:r>
          </a:p>
          <a:p>
            <a:r>
              <a:rPr lang="en-US" sz="2000" dirty="0" smtClean="0">
                <a:solidFill>
                  <a:schemeClr val="bg2"/>
                </a:solidFill>
                <a:latin typeface="Footlight MT Light" pitchFamily="18" charset="0"/>
              </a:rPr>
              <a:t>t = (S[1] + S[3]) mod 8 = 7 </a:t>
            </a:r>
          </a:p>
          <a:p>
            <a:r>
              <a:rPr lang="en-US" sz="2000" b="1" dirty="0" smtClean="0">
                <a:solidFill>
                  <a:srgbClr val="008000"/>
                </a:solidFill>
                <a:latin typeface="Footlight MT Light" pitchFamily="18" charset="0"/>
              </a:rPr>
              <a:t>k = S[7] = 5 </a:t>
            </a:r>
          </a:p>
          <a:p>
            <a:r>
              <a:rPr lang="en-US" sz="2000" b="0" dirty="0" smtClean="0">
                <a:solidFill>
                  <a:schemeClr val="bg2"/>
                </a:solidFill>
                <a:latin typeface="Footlight MT Light" pitchFamily="18" charset="0"/>
              </a:rPr>
              <a:t>Remember</a:t>
            </a:r>
            <a:r>
              <a:rPr lang="en-US" sz="2000" b="0" dirty="0">
                <a:solidFill>
                  <a:schemeClr val="bg2"/>
                </a:solidFill>
                <a:latin typeface="Footlight MT Light" pitchFamily="18" charset="0"/>
              </a:rPr>
              <a:t>, </a:t>
            </a:r>
            <a:r>
              <a:rPr lang="en-US" sz="2000" b="1" dirty="0">
                <a:solidFill>
                  <a:schemeClr val="bg2"/>
                </a:solidFill>
                <a:latin typeface="Footlight MT Light" pitchFamily="18" charset="0"/>
              </a:rPr>
              <a:t>P = [1 2 2 2]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62753"/>
            <a:ext cx="9144000" cy="1283167"/>
          </a:xfrm>
        </p:spPr>
        <p:txBody>
          <a:bodyPr/>
          <a:lstStyle/>
          <a:p>
            <a:r>
              <a:rPr lang="en-AU" sz="3600" dirty="0" smtClean="0">
                <a:solidFill>
                  <a:srgbClr val="C00000"/>
                </a:solidFill>
                <a:latin typeface="Footlight MT Light" pitchFamily="18" charset="0"/>
                <a:cs typeface="Times New Roman" pitchFamily="18" charset="0"/>
              </a:rPr>
              <a:t>Random and pseudorandom Numbers</a:t>
            </a:r>
            <a:endParaRPr lang="en-AU" sz="3600" dirty="0">
              <a:solidFill>
                <a:srgbClr val="C00000"/>
              </a:solidFill>
              <a:latin typeface="Footlight MT Light" pitchFamily="18" charset="0"/>
              <a:cs typeface="Times New Roman" pitchFamily="18" charset="0"/>
            </a:endParaRPr>
          </a:p>
        </p:txBody>
      </p:sp>
      <p:sp>
        <p:nvSpPr>
          <p:cNvPr id="7" name="Content Placeholder 6"/>
          <p:cNvSpPr>
            <a:spLocks noGrp="1"/>
          </p:cNvSpPr>
          <p:nvPr>
            <p:ph idx="1"/>
          </p:nvPr>
        </p:nvSpPr>
        <p:spPr>
          <a:xfrm>
            <a:off x="779463" y="1828800"/>
            <a:ext cx="7583488" cy="4800600"/>
          </a:xfrm>
        </p:spPr>
        <p:txBody>
          <a:bodyPr>
            <a:normAutofit fontScale="92500" lnSpcReduction="20000"/>
          </a:bodyPr>
          <a:lstStyle/>
          <a:p>
            <a:r>
              <a:rPr lang="en-US" dirty="0" smtClean="0">
                <a:solidFill>
                  <a:schemeClr val="tx2">
                    <a:lumMod val="10000"/>
                  </a:schemeClr>
                </a:solidFill>
              </a:rPr>
              <a:t>A number of network security algorithms based on cryptography make use of random numbers</a:t>
            </a:r>
          </a:p>
          <a:p>
            <a:pPr lvl="1">
              <a:buClr>
                <a:schemeClr val="bg1"/>
              </a:buClr>
            </a:pPr>
            <a:r>
              <a:rPr lang="en-US" dirty="0" smtClean="0">
                <a:solidFill>
                  <a:schemeClr val="tx2">
                    <a:lumMod val="10000"/>
                  </a:schemeClr>
                </a:solidFill>
              </a:rPr>
              <a:t>Examples:</a:t>
            </a:r>
          </a:p>
          <a:p>
            <a:pPr lvl="2"/>
            <a:r>
              <a:rPr lang="en-US" dirty="0" smtClean="0">
                <a:solidFill>
                  <a:schemeClr val="tx2">
                    <a:lumMod val="10000"/>
                  </a:schemeClr>
                </a:solidFill>
              </a:rPr>
              <a:t>Generation of keys for the RSA public-key encryption algorithm and other public-key algorithms</a:t>
            </a:r>
          </a:p>
          <a:p>
            <a:pPr lvl="2"/>
            <a:r>
              <a:rPr lang="en-US" dirty="0" smtClean="0">
                <a:solidFill>
                  <a:schemeClr val="tx2">
                    <a:lumMod val="10000"/>
                  </a:schemeClr>
                </a:solidFill>
              </a:rPr>
              <a:t>Generation of a symmetric key for use as a temporary session key; used in a number of networking applications such as Transport Layer Security, Wi-Fi, e-mail security, and IP security</a:t>
            </a:r>
          </a:p>
          <a:p>
            <a:pPr lvl="2"/>
            <a:r>
              <a:rPr lang="en-US" dirty="0" smtClean="0">
                <a:solidFill>
                  <a:schemeClr val="tx2">
                    <a:lumMod val="10000"/>
                  </a:schemeClr>
                </a:solidFill>
              </a:rPr>
              <a:t>In a number of key distribution scenarios, such as Kerberos, random numbers are used for handshaking to prevent replay attacks</a:t>
            </a:r>
          </a:p>
          <a:p>
            <a:pPr marL="282575" lvl="2">
              <a:spcBef>
                <a:spcPts val="2000"/>
              </a:spcBef>
            </a:pPr>
            <a:r>
              <a:rPr lang="en-US" sz="2400" dirty="0" smtClean="0">
                <a:solidFill>
                  <a:schemeClr val="tx2">
                    <a:lumMod val="10000"/>
                  </a:schemeClr>
                </a:solidFill>
              </a:rPr>
              <a:t>Two distinct and not necessarily compatible requirements for a sequence of random numbers are:</a:t>
            </a:r>
          </a:p>
          <a:p>
            <a:pPr lvl="1">
              <a:buClr>
                <a:schemeClr val="bg1"/>
              </a:buClr>
            </a:pPr>
            <a:r>
              <a:rPr lang="en-US" sz="2235" dirty="0" smtClean="0">
                <a:solidFill>
                  <a:schemeClr val="tx2">
                    <a:lumMod val="10000"/>
                  </a:schemeClr>
                </a:solidFill>
              </a:rPr>
              <a:t>Randomness</a:t>
            </a:r>
          </a:p>
          <a:p>
            <a:pPr lvl="1">
              <a:buClr>
                <a:schemeClr val="bg1"/>
              </a:buClr>
            </a:pPr>
            <a:r>
              <a:rPr lang="en-US" sz="2235" dirty="0" smtClean="0">
                <a:solidFill>
                  <a:schemeClr val="tx2">
                    <a:lumMod val="10000"/>
                  </a:schemeClr>
                </a:solidFill>
              </a:rPr>
              <a:t>Unpredictability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0"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40971" name="Rectangle 1"/>
          <p:cNvSpPr>
            <a:spLocks noChangeArrowheads="1"/>
          </p:cNvSpPr>
          <p:nvPr/>
        </p:nvSpPr>
        <p:spPr bwMode="auto">
          <a:xfrm>
            <a:off x="804863" y="1004888"/>
            <a:ext cx="7864475" cy="5262979"/>
          </a:xfrm>
          <a:prstGeom prst="rect">
            <a:avLst/>
          </a:prstGeom>
          <a:noFill/>
          <a:ln w="9525">
            <a:noFill/>
            <a:miter lim="800000"/>
            <a:headEnd/>
            <a:tailEnd/>
          </a:ln>
        </p:spPr>
        <p:txBody>
          <a:bodyPr>
            <a:spAutoFit/>
          </a:bodyPr>
          <a:lstStyle/>
          <a:p>
            <a:r>
              <a:rPr lang="en-US" sz="2400" b="0" dirty="0">
                <a:solidFill>
                  <a:schemeClr val="bg2"/>
                </a:solidFill>
                <a:latin typeface="Footlight MT Light" pitchFamily="18" charset="0"/>
              </a:rPr>
              <a:t>Remember, </a:t>
            </a:r>
            <a:r>
              <a:rPr lang="en-US" sz="2400" b="1" dirty="0">
                <a:solidFill>
                  <a:schemeClr val="bg2"/>
                </a:solidFill>
                <a:latin typeface="Footlight MT Light" pitchFamily="18" charset="0"/>
              </a:rPr>
              <a:t>P = [1 2 2 2] </a:t>
            </a:r>
          </a:p>
          <a:p>
            <a:r>
              <a:rPr lang="en-US" sz="2400" b="0" dirty="0">
                <a:solidFill>
                  <a:schemeClr val="bg2"/>
                </a:solidFill>
                <a:latin typeface="Footlight MT Light" pitchFamily="18" charset="0"/>
              </a:rPr>
              <a:t>So our first 3-bits of </a:t>
            </a:r>
            <a:r>
              <a:rPr lang="en-US" sz="2400" b="0" dirty="0" err="1">
                <a:solidFill>
                  <a:schemeClr val="bg2"/>
                </a:solidFill>
                <a:latin typeface="Footlight MT Light" pitchFamily="18" charset="0"/>
              </a:rPr>
              <a:t>ciphertext</a:t>
            </a:r>
            <a:r>
              <a:rPr lang="en-US" sz="2400" b="0" dirty="0">
                <a:solidFill>
                  <a:schemeClr val="bg2"/>
                </a:solidFill>
                <a:latin typeface="Footlight MT Light" pitchFamily="18" charset="0"/>
              </a:rPr>
              <a:t> is obtained by: </a:t>
            </a:r>
            <a:r>
              <a:rPr lang="en-US" sz="2400" b="1" dirty="0">
                <a:solidFill>
                  <a:schemeClr val="bg2"/>
                </a:solidFill>
                <a:latin typeface="Footlight MT Light" pitchFamily="18" charset="0"/>
              </a:rPr>
              <a:t>k XOR P </a:t>
            </a:r>
          </a:p>
          <a:p>
            <a:r>
              <a:rPr lang="en-US" sz="2400" b="1" dirty="0">
                <a:solidFill>
                  <a:schemeClr val="bg2"/>
                </a:solidFill>
                <a:latin typeface="Footlight MT Light" pitchFamily="18" charset="0"/>
              </a:rPr>
              <a:t>5 XOR 1 = 101 XOR 001 = 100 = 4 </a:t>
            </a:r>
          </a:p>
          <a:p>
            <a:endParaRPr lang="en-US" sz="2400" b="0" dirty="0">
              <a:solidFill>
                <a:schemeClr val="bg2"/>
              </a:solidFill>
              <a:latin typeface="Footlight MT Light" pitchFamily="18" charset="0"/>
            </a:endParaRPr>
          </a:p>
          <a:p>
            <a:r>
              <a:rPr lang="en-US" sz="2400" b="1" dirty="0">
                <a:solidFill>
                  <a:srgbClr val="FF0000"/>
                </a:solidFill>
                <a:latin typeface="Footlight MT Light" pitchFamily="18" charset="0"/>
              </a:rPr>
              <a:t>The second iteration: </a:t>
            </a:r>
          </a:p>
          <a:p>
            <a:r>
              <a:rPr lang="da-DK" sz="2400" dirty="0" smtClean="0">
                <a:solidFill>
                  <a:schemeClr val="bg2"/>
                </a:solidFill>
                <a:latin typeface="Footlight MT Light" pitchFamily="18" charset="0"/>
              </a:rPr>
              <a:t>S = [2 4 7 3 6 0 1 5] </a:t>
            </a:r>
          </a:p>
          <a:p>
            <a:r>
              <a:rPr lang="da-DK" sz="2400" dirty="0" smtClean="0">
                <a:solidFill>
                  <a:schemeClr val="bg2"/>
                </a:solidFill>
                <a:latin typeface="Footlight MT Light" pitchFamily="18" charset="0"/>
              </a:rPr>
              <a:t>i = (1 + 1 ) mod 8 = 2</a:t>
            </a:r>
          </a:p>
          <a:p>
            <a:r>
              <a:rPr lang="da-DK" sz="2400" dirty="0" smtClean="0">
                <a:solidFill>
                  <a:schemeClr val="bg2"/>
                </a:solidFill>
                <a:latin typeface="Footlight MT Light" pitchFamily="18" charset="0"/>
              </a:rPr>
              <a:t>j = (3 + S[2]) mod 8 = 2</a:t>
            </a:r>
          </a:p>
          <a:p>
            <a:r>
              <a:rPr lang="en-US" sz="2400" dirty="0" smtClean="0">
                <a:solidFill>
                  <a:schemeClr val="bg2"/>
                </a:solidFill>
                <a:latin typeface="Footlight MT Light" pitchFamily="18" charset="0"/>
              </a:rPr>
              <a:t>Swap(S[2],S[2]) </a:t>
            </a:r>
          </a:p>
          <a:p>
            <a:r>
              <a:rPr lang="en-US" sz="2000" b="1" dirty="0" smtClean="0">
                <a:solidFill>
                  <a:srgbClr val="7030A0"/>
                </a:solidFill>
                <a:latin typeface="Footlight MT Light" pitchFamily="18" charset="0"/>
              </a:rPr>
              <a:t>S = [2 4 7 3 6 0 1 5] </a:t>
            </a:r>
          </a:p>
          <a:p>
            <a:r>
              <a:rPr lang="en-US" sz="2400" dirty="0" smtClean="0">
                <a:solidFill>
                  <a:schemeClr val="bg2"/>
                </a:solidFill>
                <a:latin typeface="Footlight MT Light" pitchFamily="18" charset="0"/>
              </a:rPr>
              <a:t>t = (S[2] + S[2]) mod 8 = 6 </a:t>
            </a:r>
          </a:p>
          <a:p>
            <a:r>
              <a:rPr lang="en-US" sz="2400" b="1" dirty="0" smtClean="0">
                <a:solidFill>
                  <a:srgbClr val="008000"/>
                </a:solidFill>
                <a:latin typeface="Footlight MT Light" pitchFamily="18" charset="0"/>
              </a:rPr>
              <a:t>k = S[6] = 1</a:t>
            </a:r>
          </a:p>
          <a:p>
            <a:r>
              <a:rPr lang="en-US" sz="2400" dirty="0" smtClean="0">
                <a:solidFill>
                  <a:schemeClr val="bg2"/>
                </a:solidFill>
                <a:latin typeface="Footlight MT Light" pitchFamily="18" charset="0"/>
              </a:rPr>
              <a:t>Second 3-bits of </a:t>
            </a:r>
            <a:r>
              <a:rPr lang="en-US" sz="2400" dirty="0" err="1" smtClean="0">
                <a:solidFill>
                  <a:schemeClr val="bg2"/>
                </a:solidFill>
                <a:latin typeface="Footlight MT Light" pitchFamily="18" charset="0"/>
              </a:rPr>
              <a:t>ciphertext</a:t>
            </a:r>
            <a:r>
              <a:rPr lang="en-US" sz="2400" dirty="0" smtClean="0">
                <a:solidFill>
                  <a:schemeClr val="bg2"/>
                </a:solidFill>
                <a:latin typeface="Footlight MT Light" pitchFamily="18" charset="0"/>
              </a:rPr>
              <a:t> are: </a:t>
            </a:r>
          </a:p>
          <a:p>
            <a:r>
              <a:rPr lang="en-US" sz="2400" b="1" dirty="0" smtClean="0">
                <a:solidFill>
                  <a:schemeClr val="bg2"/>
                </a:solidFill>
                <a:latin typeface="Footlight MT Light" pitchFamily="18" charset="0"/>
              </a:rPr>
              <a:t>1 XOR 2 = 001 XOR 010 = 011 = 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0"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40971" name="Rectangle 1"/>
          <p:cNvSpPr>
            <a:spLocks noChangeArrowheads="1"/>
          </p:cNvSpPr>
          <p:nvPr/>
        </p:nvSpPr>
        <p:spPr bwMode="auto">
          <a:xfrm>
            <a:off x="804863" y="1004888"/>
            <a:ext cx="7864475" cy="4154984"/>
          </a:xfrm>
          <a:prstGeom prst="rect">
            <a:avLst/>
          </a:prstGeom>
          <a:noFill/>
          <a:ln w="9525">
            <a:noFill/>
            <a:miter lim="800000"/>
            <a:headEnd/>
            <a:tailEnd/>
          </a:ln>
        </p:spPr>
        <p:txBody>
          <a:bodyPr>
            <a:spAutoFit/>
          </a:bodyPr>
          <a:lstStyle/>
          <a:p>
            <a:r>
              <a:rPr lang="en-US" sz="2400" b="1" dirty="0" smtClean="0">
                <a:solidFill>
                  <a:srgbClr val="FF0000"/>
                </a:solidFill>
                <a:latin typeface="Footlight MT Light" pitchFamily="18" charset="0"/>
              </a:rPr>
              <a:t>The third iteration</a:t>
            </a:r>
            <a:r>
              <a:rPr lang="en-US" sz="2400" b="1" dirty="0">
                <a:solidFill>
                  <a:srgbClr val="FF0000"/>
                </a:solidFill>
                <a:latin typeface="Footlight MT Light" pitchFamily="18" charset="0"/>
              </a:rPr>
              <a:t>: </a:t>
            </a:r>
          </a:p>
          <a:p>
            <a:r>
              <a:rPr lang="da-DK" sz="2400" dirty="0" smtClean="0">
                <a:solidFill>
                  <a:schemeClr val="bg2"/>
                </a:solidFill>
                <a:latin typeface="Footlight MT Light" pitchFamily="18" charset="0"/>
              </a:rPr>
              <a:t>S = [2 4 7 3 6 0 1 5]</a:t>
            </a:r>
          </a:p>
          <a:p>
            <a:r>
              <a:rPr lang="da-DK" sz="2400" dirty="0" smtClean="0">
                <a:solidFill>
                  <a:schemeClr val="bg2"/>
                </a:solidFill>
                <a:latin typeface="Footlight MT Light" pitchFamily="18" charset="0"/>
              </a:rPr>
              <a:t>i = (2 + 1) mod 8 = 3</a:t>
            </a:r>
          </a:p>
          <a:p>
            <a:r>
              <a:rPr lang="da-DK" sz="2400" dirty="0" smtClean="0">
                <a:solidFill>
                  <a:schemeClr val="bg2"/>
                </a:solidFill>
                <a:latin typeface="Footlight MT Light" pitchFamily="18" charset="0"/>
              </a:rPr>
              <a:t>j = (2 + S[3]) mod 8 = 5</a:t>
            </a:r>
          </a:p>
          <a:p>
            <a:r>
              <a:rPr lang="da-DK" sz="2400" dirty="0" smtClean="0">
                <a:solidFill>
                  <a:schemeClr val="bg2"/>
                </a:solidFill>
                <a:latin typeface="Footlight MT Light" pitchFamily="18" charset="0"/>
              </a:rPr>
              <a:t>Swap(S[3],S[5])</a:t>
            </a:r>
          </a:p>
          <a:p>
            <a:r>
              <a:rPr lang="da-DK" sz="2000" b="1" dirty="0" smtClean="0">
                <a:solidFill>
                  <a:srgbClr val="7030A0"/>
                </a:solidFill>
                <a:latin typeface="Footlight MT Light" pitchFamily="18" charset="0"/>
              </a:rPr>
              <a:t>S = [2 4 7 0 6 3 1 5]</a:t>
            </a:r>
          </a:p>
          <a:p>
            <a:r>
              <a:rPr lang="da-DK" sz="2400" dirty="0" smtClean="0">
                <a:solidFill>
                  <a:schemeClr val="bg2"/>
                </a:solidFill>
                <a:latin typeface="Footlight MT Light" pitchFamily="18" charset="0"/>
              </a:rPr>
              <a:t>t = (S[3] + S[5]) mod 8 = 3</a:t>
            </a:r>
          </a:p>
          <a:p>
            <a:r>
              <a:rPr lang="da-DK" sz="2400" b="1" dirty="0" smtClean="0">
                <a:solidFill>
                  <a:srgbClr val="008000"/>
                </a:solidFill>
                <a:latin typeface="Footlight MT Light" pitchFamily="18" charset="0"/>
              </a:rPr>
              <a:t>k = S[3] = 0</a:t>
            </a:r>
          </a:p>
          <a:p>
            <a:r>
              <a:rPr lang="en-US" sz="2400" dirty="0" smtClean="0">
                <a:solidFill>
                  <a:schemeClr val="bg2"/>
                </a:solidFill>
                <a:latin typeface="Footlight MT Light" pitchFamily="18" charset="0"/>
              </a:rPr>
              <a:t>Third 3-bits of </a:t>
            </a:r>
            <a:r>
              <a:rPr lang="en-US" sz="2400" dirty="0" err="1" smtClean="0">
                <a:solidFill>
                  <a:schemeClr val="bg2"/>
                </a:solidFill>
                <a:latin typeface="Footlight MT Light" pitchFamily="18" charset="0"/>
              </a:rPr>
              <a:t>ciphertext</a:t>
            </a:r>
            <a:r>
              <a:rPr lang="en-US" sz="2400" dirty="0" smtClean="0">
                <a:solidFill>
                  <a:schemeClr val="bg2"/>
                </a:solidFill>
                <a:latin typeface="Footlight MT Light" pitchFamily="18" charset="0"/>
              </a:rPr>
              <a:t> are:</a:t>
            </a:r>
          </a:p>
          <a:p>
            <a:r>
              <a:rPr lang="en-US" sz="2400" b="1" dirty="0" smtClean="0">
                <a:solidFill>
                  <a:schemeClr val="bg2"/>
                </a:solidFill>
                <a:latin typeface="Footlight MT Light" pitchFamily="18" charset="0"/>
              </a:rPr>
              <a:t>0 XOR 2 = 000 XOR 010 = 010 = 2</a:t>
            </a:r>
          </a:p>
          <a:p>
            <a:endParaRPr lang="da-DK" sz="2400" dirty="0" smtClean="0">
              <a:solidFill>
                <a:schemeClr val="bg2"/>
              </a:solidFill>
              <a:latin typeface="Footlight MT Light"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0"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40971" name="Rectangle 1"/>
          <p:cNvSpPr>
            <a:spLocks noChangeArrowheads="1"/>
          </p:cNvSpPr>
          <p:nvPr/>
        </p:nvSpPr>
        <p:spPr bwMode="auto">
          <a:xfrm>
            <a:off x="804863" y="1004888"/>
            <a:ext cx="7864475" cy="4154984"/>
          </a:xfrm>
          <a:prstGeom prst="rect">
            <a:avLst/>
          </a:prstGeom>
          <a:noFill/>
          <a:ln w="9525">
            <a:noFill/>
            <a:miter lim="800000"/>
            <a:headEnd/>
            <a:tailEnd/>
          </a:ln>
        </p:spPr>
        <p:txBody>
          <a:bodyPr>
            <a:spAutoFit/>
          </a:bodyPr>
          <a:lstStyle/>
          <a:p>
            <a:r>
              <a:rPr lang="en-US" sz="2400" b="1" dirty="0" smtClean="0">
                <a:solidFill>
                  <a:srgbClr val="FF0000"/>
                </a:solidFill>
                <a:latin typeface="Footlight MT Light" pitchFamily="18" charset="0"/>
              </a:rPr>
              <a:t>The final iteration</a:t>
            </a:r>
            <a:r>
              <a:rPr lang="en-US" sz="2400" b="1" dirty="0">
                <a:solidFill>
                  <a:srgbClr val="FF0000"/>
                </a:solidFill>
                <a:latin typeface="Footlight MT Light" pitchFamily="18" charset="0"/>
              </a:rPr>
              <a:t>: </a:t>
            </a:r>
          </a:p>
          <a:p>
            <a:r>
              <a:rPr lang="da-DK" sz="2400" dirty="0" smtClean="0">
                <a:solidFill>
                  <a:schemeClr val="bg2"/>
                </a:solidFill>
                <a:latin typeface="Footlight MT Light" pitchFamily="18" charset="0"/>
              </a:rPr>
              <a:t>S = [2 4 7 0 6 3 1 5]</a:t>
            </a:r>
          </a:p>
          <a:p>
            <a:r>
              <a:rPr lang="da-DK" sz="2400" dirty="0" smtClean="0">
                <a:solidFill>
                  <a:schemeClr val="bg2"/>
                </a:solidFill>
                <a:latin typeface="Footlight MT Light" pitchFamily="18" charset="0"/>
              </a:rPr>
              <a:t>i = (1 + 3 ) mod 8 = 4</a:t>
            </a:r>
          </a:p>
          <a:p>
            <a:r>
              <a:rPr lang="da-DK" sz="2400" dirty="0" smtClean="0">
                <a:solidFill>
                  <a:schemeClr val="bg2"/>
                </a:solidFill>
                <a:latin typeface="Footlight MT Light" pitchFamily="18" charset="0"/>
              </a:rPr>
              <a:t>j = (5 + S[4]) mod 8 = 3</a:t>
            </a:r>
          </a:p>
          <a:p>
            <a:r>
              <a:rPr lang="da-DK" sz="2400" dirty="0" smtClean="0">
                <a:solidFill>
                  <a:schemeClr val="bg2"/>
                </a:solidFill>
                <a:latin typeface="Footlight MT Light" pitchFamily="18" charset="0"/>
              </a:rPr>
              <a:t>Swap(S[4],S[3])</a:t>
            </a:r>
          </a:p>
          <a:p>
            <a:r>
              <a:rPr lang="da-DK" sz="2000" b="1" dirty="0" smtClean="0">
                <a:solidFill>
                  <a:srgbClr val="7030A0"/>
                </a:solidFill>
                <a:latin typeface="Footlight MT Light" pitchFamily="18" charset="0"/>
              </a:rPr>
              <a:t>S = [2 4 7 6 0 3 1 5]</a:t>
            </a:r>
          </a:p>
          <a:p>
            <a:r>
              <a:rPr lang="da-DK" sz="2400" dirty="0" smtClean="0">
                <a:solidFill>
                  <a:schemeClr val="bg2"/>
                </a:solidFill>
                <a:latin typeface="Footlight MT Light" pitchFamily="18" charset="0"/>
              </a:rPr>
              <a:t>t = (S[4] + S[3]) mod 8 = 6</a:t>
            </a:r>
          </a:p>
          <a:p>
            <a:r>
              <a:rPr lang="da-DK" sz="2400" b="1" dirty="0" smtClean="0">
                <a:solidFill>
                  <a:srgbClr val="008000"/>
                </a:solidFill>
                <a:latin typeface="Footlight MT Light" pitchFamily="18" charset="0"/>
              </a:rPr>
              <a:t>k = S[6] = 1</a:t>
            </a:r>
          </a:p>
          <a:p>
            <a:r>
              <a:rPr lang="en-US" sz="2400" dirty="0" smtClean="0">
                <a:solidFill>
                  <a:schemeClr val="bg2"/>
                </a:solidFill>
                <a:latin typeface="Footlight MT Light" pitchFamily="18" charset="0"/>
              </a:rPr>
              <a:t>Last 3-bits of </a:t>
            </a:r>
            <a:r>
              <a:rPr lang="en-US" sz="2400" dirty="0" err="1" smtClean="0">
                <a:solidFill>
                  <a:schemeClr val="bg2"/>
                </a:solidFill>
                <a:latin typeface="Footlight MT Light" pitchFamily="18" charset="0"/>
              </a:rPr>
              <a:t>ciphertext</a:t>
            </a:r>
            <a:r>
              <a:rPr lang="en-US" sz="2400" dirty="0" smtClean="0">
                <a:solidFill>
                  <a:schemeClr val="bg2"/>
                </a:solidFill>
                <a:latin typeface="Footlight MT Light" pitchFamily="18" charset="0"/>
              </a:rPr>
              <a:t> are:</a:t>
            </a:r>
          </a:p>
          <a:p>
            <a:r>
              <a:rPr lang="en-US" sz="2400" b="1" dirty="0" smtClean="0">
                <a:solidFill>
                  <a:schemeClr val="bg2"/>
                </a:solidFill>
                <a:latin typeface="Footlight MT Light" pitchFamily="18" charset="0"/>
              </a:rPr>
              <a:t>1 XOR 2 = 001 XOR 010 = 011 = 3</a:t>
            </a:r>
          </a:p>
          <a:p>
            <a:endParaRPr lang="da-DK" sz="2400" b="1" dirty="0" smtClean="0">
              <a:solidFill>
                <a:srgbClr val="008000"/>
              </a:solidFill>
              <a:latin typeface="Footlight MT Light"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0" name="Text Box 10"/>
          <p:cNvSpPr txBox="1">
            <a:spLocks noChangeArrowheads="1"/>
          </p:cNvSpPr>
          <p:nvPr/>
        </p:nvSpPr>
        <p:spPr bwMode="auto">
          <a:xfrm>
            <a:off x="1143000" y="0"/>
            <a:ext cx="5867400" cy="707886"/>
          </a:xfrm>
          <a:prstGeom prst="rect">
            <a:avLst/>
          </a:prstGeom>
          <a:noFill/>
          <a:ln w="9525">
            <a:noFill/>
            <a:miter lim="800000"/>
            <a:headEnd/>
            <a:tailEnd/>
          </a:ln>
          <a:effectLst/>
        </p:spPr>
        <p:txBody>
          <a:bodyPr>
            <a:spAutoFit/>
          </a:bodyPr>
          <a:lstStyle/>
          <a:p>
            <a:pPr algn="ctr" fontAlgn="auto">
              <a:spcAft>
                <a:spcPts val="0"/>
              </a:spcAft>
            </a:pPr>
            <a:r>
              <a:rPr lang="en-US" sz="4000" dirty="0" smtClean="0">
                <a:solidFill>
                  <a:srgbClr val="C00000"/>
                </a:solidFill>
                <a:effectLst>
                  <a:outerShdw blurRad="50800" dist="12700" dir="2700000" sx="100500" sy="100500" algn="tl" rotWithShape="0">
                    <a:prstClr val="black">
                      <a:alpha val="60000"/>
                    </a:prstClr>
                  </a:outerShdw>
                </a:effectLst>
                <a:latin typeface="Footlight MT Light" pitchFamily="18" charset="0"/>
                <a:ea typeface="+mj-ea"/>
                <a:cs typeface="Times New Roman" pitchFamily="18" charset="0"/>
              </a:rPr>
              <a:t>RC4  Encryption</a:t>
            </a:r>
          </a:p>
        </p:txBody>
      </p:sp>
      <p:sp>
        <p:nvSpPr>
          <p:cNvPr id="40971" name="Rectangle 1"/>
          <p:cNvSpPr>
            <a:spLocks noChangeArrowheads="1"/>
          </p:cNvSpPr>
          <p:nvPr/>
        </p:nvSpPr>
        <p:spPr bwMode="auto">
          <a:xfrm>
            <a:off x="804863" y="1004888"/>
            <a:ext cx="7864475" cy="4154984"/>
          </a:xfrm>
          <a:prstGeom prst="rect">
            <a:avLst/>
          </a:prstGeom>
          <a:noFill/>
          <a:ln w="9525">
            <a:noFill/>
            <a:miter lim="800000"/>
            <a:headEnd/>
            <a:tailEnd/>
          </a:ln>
        </p:spPr>
        <p:txBody>
          <a:bodyPr>
            <a:spAutoFit/>
          </a:bodyPr>
          <a:lstStyle/>
          <a:p>
            <a:r>
              <a:rPr lang="en-US" sz="2400" dirty="0" smtClean="0">
                <a:solidFill>
                  <a:schemeClr val="bg2"/>
                </a:solidFill>
                <a:latin typeface="Footlight MT Light" pitchFamily="18" charset="0"/>
              </a:rPr>
              <a:t>So to encrypt the plaintext stream P with key K with our simplified RC4 stream we get C:</a:t>
            </a:r>
          </a:p>
          <a:p>
            <a:endParaRPr lang="en-US" sz="2400" b="1" dirty="0" smtClean="0">
              <a:solidFill>
                <a:schemeClr val="bg2"/>
              </a:solidFill>
              <a:latin typeface="Footlight MT Light" pitchFamily="18" charset="0"/>
            </a:endParaRPr>
          </a:p>
          <a:p>
            <a:r>
              <a:rPr lang="en-US" sz="2400" dirty="0" smtClean="0">
                <a:solidFill>
                  <a:schemeClr val="bg2"/>
                </a:solidFill>
                <a:latin typeface="Footlight MT Light" pitchFamily="18" charset="0"/>
              </a:rPr>
              <a:t>P = [1 2 2 2]</a:t>
            </a:r>
          </a:p>
          <a:p>
            <a:r>
              <a:rPr lang="en-US" sz="2400" dirty="0" smtClean="0">
                <a:solidFill>
                  <a:schemeClr val="bg2"/>
                </a:solidFill>
                <a:latin typeface="Footlight MT Light" pitchFamily="18" charset="0"/>
              </a:rPr>
              <a:t>K = [5 1 0 1]</a:t>
            </a:r>
          </a:p>
          <a:p>
            <a:r>
              <a:rPr lang="en-US" sz="2400" dirty="0" smtClean="0">
                <a:solidFill>
                  <a:schemeClr val="bg2"/>
                </a:solidFill>
                <a:latin typeface="Footlight MT Light" pitchFamily="18" charset="0"/>
              </a:rPr>
              <a:t>C = [4 3 2 3]</a:t>
            </a:r>
          </a:p>
          <a:p>
            <a:endParaRPr lang="en-US" sz="2400" dirty="0" smtClean="0">
              <a:solidFill>
                <a:schemeClr val="bg2"/>
              </a:solidFill>
              <a:latin typeface="Footlight MT Light" pitchFamily="18" charset="0"/>
            </a:endParaRPr>
          </a:p>
          <a:p>
            <a:r>
              <a:rPr lang="en-US" sz="2400" dirty="0" smtClean="0">
                <a:solidFill>
                  <a:schemeClr val="bg2"/>
                </a:solidFill>
                <a:latin typeface="Footlight MT Light" pitchFamily="18" charset="0"/>
              </a:rPr>
              <a:t>Or in binary:</a:t>
            </a:r>
          </a:p>
          <a:p>
            <a:r>
              <a:rPr lang="en-US" sz="2400" dirty="0" smtClean="0">
                <a:solidFill>
                  <a:schemeClr val="bg2"/>
                </a:solidFill>
                <a:latin typeface="Footlight MT Light" pitchFamily="18" charset="0"/>
              </a:rPr>
              <a:t>P = 001010010010 </a:t>
            </a:r>
          </a:p>
          <a:p>
            <a:r>
              <a:rPr lang="en-US" sz="2400" dirty="0" smtClean="0">
                <a:solidFill>
                  <a:schemeClr val="bg2"/>
                </a:solidFill>
                <a:latin typeface="Footlight MT Light" pitchFamily="18" charset="0"/>
              </a:rPr>
              <a:t>K = 101001000001 </a:t>
            </a:r>
          </a:p>
          <a:p>
            <a:r>
              <a:rPr lang="en-US" sz="2400" dirty="0" smtClean="0">
                <a:solidFill>
                  <a:schemeClr val="bg2"/>
                </a:solidFill>
                <a:latin typeface="Footlight MT Light" pitchFamily="18" charset="0"/>
              </a:rPr>
              <a:t>C = 100011010011</a:t>
            </a:r>
            <a:endParaRPr lang="da-DK" sz="2400" dirty="0" smtClean="0">
              <a:solidFill>
                <a:schemeClr val="bg2"/>
              </a:solidFill>
              <a:latin typeface="Footlight MT Light"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857224" y="2428868"/>
            <a:ext cx="7583488" cy="1283167"/>
          </a:xfrm>
        </p:spPr>
        <p:txBody>
          <a:bodyPr/>
          <a:lstStyle/>
          <a:p>
            <a:r>
              <a:rPr lang="en-US" sz="4400" dirty="0" smtClean="0">
                <a:solidFill>
                  <a:srgbClr val="C00000"/>
                </a:solidFill>
                <a:latin typeface="Footlight MT Light" pitchFamily="18" charset="0"/>
                <a:cs typeface="Times New Roman" pitchFamily="18" charset="0"/>
              </a:rPr>
              <a:t>The 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AU" sz="4000" dirty="0" smtClean="0">
                <a:solidFill>
                  <a:srgbClr val="C00000"/>
                </a:solidFill>
                <a:latin typeface="Footlight MT Light" pitchFamily="18" charset="0"/>
                <a:cs typeface="Times New Roman" pitchFamily="18" charset="0"/>
              </a:rPr>
              <a:t>Randomness</a:t>
            </a:r>
            <a:endParaRPr lang="en-AU" sz="4000" dirty="0">
              <a:solidFill>
                <a:srgbClr val="C00000"/>
              </a:solidFill>
              <a:latin typeface="Footlight MT Light" pitchFamily="18" charset="0"/>
              <a:cs typeface="Times New Roman" pitchFamily="18" charset="0"/>
            </a:endParaRPr>
          </a:p>
        </p:txBody>
      </p:sp>
      <p:sp>
        <p:nvSpPr>
          <p:cNvPr id="7" name="Content Placeholder 6"/>
          <p:cNvSpPr>
            <a:spLocks noGrp="1"/>
          </p:cNvSpPr>
          <p:nvPr>
            <p:ph idx="1"/>
          </p:nvPr>
        </p:nvSpPr>
        <p:spPr>
          <a:xfrm>
            <a:off x="762000" y="1676400"/>
            <a:ext cx="7583488" cy="4572000"/>
          </a:xfrm>
        </p:spPr>
        <p:txBody>
          <a:bodyPr/>
          <a:lstStyle/>
          <a:p>
            <a:r>
              <a:rPr lang="en-US" dirty="0" smtClean="0">
                <a:solidFill>
                  <a:schemeClr val="tx2">
                    <a:lumMod val="10000"/>
                  </a:schemeClr>
                </a:solidFill>
              </a:rPr>
              <a:t>The following criteria are used to validate that a sequence of numbers is random:</a:t>
            </a:r>
          </a:p>
        </p:txBody>
      </p:sp>
      <p:graphicFrame>
        <p:nvGraphicFramePr>
          <p:cNvPr id="5" name="Diagram 4"/>
          <p:cNvGraphicFramePr/>
          <p:nvPr/>
        </p:nvGraphicFramePr>
        <p:xfrm>
          <a:off x="838200" y="2590800"/>
          <a:ext cx="7239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C00000"/>
                </a:solidFill>
                <a:latin typeface="Footlight MT Light" pitchFamily="18" charset="0"/>
                <a:cs typeface="Times New Roman" pitchFamily="18" charset="0"/>
              </a:rPr>
              <a:t>Unpredictability</a:t>
            </a:r>
            <a:endParaRPr lang="en-US" sz="4000" dirty="0">
              <a:solidFill>
                <a:srgbClr val="C00000"/>
              </a:solidFill>
              <a:latin typeface="Footlight MT Light"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solidFill>
                  <a:schemeClr val="tx2">
                    <a:lumMod val="10000"/>
                  </a:schemeClr>
                </a:solidFill>
              </a:rPr>
              <a:t>In applications such as reciprocal authentication and session key generation, the requirement is not so much that the sequence of numbers be statistically random but that the successive members of the sequence are unpredictable</a:t>
            </a:r>
          </a:p>
          <a:p>
            <a:r>
              <a:rPr lang="en-US" dirty="0" smtClean="0">
                <a:solidFill>
                  <a:schemeClr val="tx2">
                    <a:lumMod val="10000"/>
                  </a:schemeClr>
                </a:solidFill>
              </a:rPr>
              <a:t>With “true” random sequences, each number is statistically independent of other numbers in the sequence and therefore unpredictable</a:t>
            </a:r>
          </a:p>
          <a:p>
            <a:r>
              <a:rPr lang="en-US" dirty="0" smtClean="0">
                <a:solidFill>
                  <a:schemeClr val="tx2">
                    <a:lumMod val="10000"/>
                  </a:schemeClr>
                </a:solidFill>
              </a:rPr>
              <a:t>Care must be taken that an opponent not be able to predict future elements of the sequence on the basis of earlier elements</a:t>
            </a:r>
            <a:endParaRPr lang="en-US"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Title 1"/>
          <p:cNvSpPr>
            <a:spLocks noGrp="1"/>
          </p:cNvSpPr>
          <p:nvPr>
            <p:ph type="title"/>
          </p:nvPr>
        </p:nvSpPr>
        <p:spPr/>
        <p:txBody>
          <a:bodyPr/>
          <a:lstStyle/>
          <a:p>
            <a:r>
              <a:rPr lang="en-US" sz="4000" dirty="0" smtClean="0">
                <a:solidFill>
                  <a:srgbClr val="C00000"/>
                </a:solidFill>
                <a:latin typeface="Footlight MT Light" pitchFamily="18" charset="0"/>
                <a:cs typeface="Times New Roman" pitchFamily="18" charset="0"/>
              </a:rPr>
              <a:t>One-Time Pad</a:t>
            </a:r>
          </a:p>
        </p:txBody>
      </p:sp>
      <p:sp>
        <p:nvSpPr>
          <p:cNvPr id="16389" name="Content Placeholder 2"/>
          <p:cNvSpPr>
            <a:spLocks noGrp="1"/>
          </p:cNvSpPr>
          <p:nvPr>
            <p:ph sz="quarter" idx="1"/>
          </p:nvPr>
        </p:nvSpPr>
        <p:spPr>
          <a:xfrm>
            <a:off x="457200" y="1219200"/>
            <a:ext cx="8305800" cy="2743200"/>
          </a:xfrm>
        </p:spPr>
        <p:txBody>
          <a:bodyPr>
            <a:noAutofit/>
          </a:bodyPr>
          <a:lstStyle/>
          <a:p>
            <a:r>
              <a:rPr lang="en-US" sz="2000" dirty="0" smtClean="0">
                <a:ea typeface="ＭＳ Ｐゴシック" pitchFamily="34" charset="-128"/>
                <a:sym typeface="Symbol" pitchFamily="18" charset="2"/>
              </a:rPr>
              <a:t>Developed by Gilbert </a:t>
            </a:r>
            <a:r>
              <a:rPr lang="en-US" sz="2000" dirty="0" err="1" smtClean="0">
                <a:ea typeface="ＭＳ Ｐゴシック" pitchFamily="34" charset="-128"/>
                <a:sym typeface="Symbol" pitchFamily="18" charset="2"/>
              </a:rPr>
              <a:t>Vernam</a:t>
            </a:r>
            <a:r>
              <a:rPr lang="en-US" sz="2000" dirty="0" smtClean="0">
                <a:ea typeface="ＭＳ Ｐゴシック" pitchFamily="34" charset="-128"/>
                <a:sym typeface="Symbol" pitchFamily="18" charset="2"/>
              </a:rPr>
              <a:t> in 1918, </a:t>
            </a:r>
            <a:r>
              <a:rPr lang="en-US" sz="2000" dirty="0" smtClean="0">
                <a:ea typeface="ＭＳ Ｐゴシック" pitchFamily="34" charset="-128"/>
              </a:rPr>
              <a:t>another name: </a:t>
            </a:r>
            <a:r>
              <a:rPr lang="en-US" sz="2000" b="1" i="1" dirty="0" smtClean="0">
                <a:ea typeface="ＭＳ Ｐゴシック" pitchFamily="34" charset="-128"/>
              </a:rPr>
              <a:t>  </a:t>
            </a:r>
            <a:r>
              <a:rPr lang="en-US" sz="2000" b="1" i="1" dirty="0" err="1" smtClean="0">
                <a:ea typeface="ＭＳ Ｐゴシック" pitchFamily="34" charset="-128"/>
              </a:rPr>
              <a:t>Vernam</a:t>
            </a:r>
            <a:r>
              <a:rPr lang="en-US" sz="2000" b="1" i="1" dirty="0" smtClean="0">
                <a:ea typeface="ＭＳ Ｐゴシック" pitchFamily="34" charset="-128"/>
              </a:rPr>
              <a:t> Cipher</a:t>
            </a:r>
            <a:endParaRPr lang="en-US" sz="2000" dirty="0" smtClean="0">
              <a:ea typeface="ＭＳ Ｐゴシック" pitchFamily="34" charset="-128"/>
              <a:sym typeface="Symbol" pitchFamily="18" charset="2"/>
            </a:endParaRPr>
          </a:p>
          <a:p>
            <a:r>
              <a:rPr lang="en-US" sz="2000" dirty="0" smtClean="0">
                <a:ea typeface="ＭＳ Ｐゴシック" pitchFamily="34" charset="-128"/>
                <a:sym typeface="Symbol" pitchFamily="18" charset="2"/>
              </a:rPr>
              <a:t>The key </a:t>
            </a:r>
          </a:p>
          <a:p>
            <a:pPr lvl="1"/>
            <a:r>
              <a:rPr lang="en-US" sz="2000" dirty="0" smtClean="0">
                <a:ea typeface="ＭＳ Ｐゴシック" pitchFamily="34" charset="-128"/>
                <a:sym typeface="Symbol" pitchFamily="18" charset="2"/>
              </a:rPr>
              <a:t>a truly random sequence of 0’s and 1’s </a:t>
            </a:r>
          </a:p>
          <a:p>
            <a:pPr lvl="1"/>
            <a:r>
              <a:rPr lang="en-US" sz="2000" dirty="0" smtClean="0">
                <a:ea typeface="ＭＳ Ｐゴシック" pitchFamily="34" charset="-128"/>
                <a:sym typeface="Symbol" pitchFamily="18" charset="2"/>
              </a:rPr>
              <a:t>the same length as the message</a:t>
            </a:r>
          </a:p>
          <a:p>
            <a:pPr lvl="1"/>
            <a:r>
              <a:rPr lang="en-US" sz="2000" dirty="0" smtClean="0">
                <a:ea typeface="ＭＳ Ｐゴシック" pitchFamily="34" charset="-128"/>
                <a:sym typeface="Symbol" pitchFamily="18" charset="2"/>
              </a:rPr>
              <a:t>use one time only</a:t>
            </a:r>
          </a:p>
          <a:p>
            <a:pPr>
              <a:buFontTx/>
              <a:buChar char="•"/>
            </a:pPr>
            <a:r>
              <a:rPr lang="en-US" sz="2000" dirty="0" smtClean="0">
                <a:ea typeface="ＭＳ Ｐゴシック" pitchFamily="34" charset="-128"/>
                <a:sym typeface="Symbol" pitchFamily="18" charset="2"/>
              </a:rPr>
              <a:t>The encryption</a:t>
            </a:r>
          </a:p>
          <a:p>
            <a:pPr lvl="1">
              <a:buFontTx/>
              <a:buChar char="•"/>
            </a:pPr>
            <a:r>
              <a:rPr lang="en-US" sz="2000" dirty="0" smtClean="0">
                <a:ea typeface="ＭＳ Ｐゴシック" pitchFamily="34" charset="-128"/>
                <a:sym typeface="Symbol" pitchFamily="18" charset="2"/>
              </a:rPr>
              <a:t>adding the key to the message modulo 2, bit by bit. </a:t>
            </a:r>
          </a:p>
          <a:p>
            <a:endParaRPr lang="en-US" sz="2000" dirty="0" smtClean="0">
              <a:ea typeface="ＭＳ Ｐゴシック" pitchFamily="34" charset="-128"/>
              <a:sym typeface="Symbol" pitchFamily="18" charset="2"/>
            </a:endParaRPr>
          </a:p>
          <a:p>
            <a:endParaRPr lang="en-US" sz="2000" dirty="0" smtClean="0">
              <a:ea typeface="ＭＳ Ｐゴシック" pitchFamily="34" charset="-128"/>
              <a:sym typeface="Symbol" pitchFamily="18" charset="2"/>
            </a:endParaRPr>
          </a:p>
          <a:p>
            <a:endParaRPr lang="en-US" sz="2000" dirty="0" smtClean="0">
              <a:ea typeface="ＭＳ Ｐゴシック" pitchFamily="34" charset="-128"/>
            </a:endParaRPr>
          </a:p>
        </p:txBody>
      </p:sp>
      <p:sp>
        <p:nvSpPr>
          <p:cNvPr id="16390" name="Rectangle 5"/>
          <p:cNvSpPr>
            <a:spLocks noChangeArrowheads="1"/>
          </p:cNvSpPr>
          <p:nvPr/>
        </p:nvSpPr>
        <p:spPr bwMode="auto">
          <a:xfrm>
            <a:off x="1905000" y="4448197"/>
            <a:ext cx="5638800" cy="2031325"/>
          </a:xfrm>
          <a:prstGeom prst="rect">
            <a:avLst/>
          </a:prstGeom>
          <a:noFill/>
          <a:ln w="9525">
            <a:noFill/>
            <a:miter lim="800000"/>
            <a:headEnd/>
            <a:tailEnd/>
          </a:ln>
        </p:spPr>
        <p:txBody>
          <a:bodyPr>
            <a:spAutoFit/>
          </a:bodyPr>
          <a:lstStyle/>
          <a:p>
            <a:r>
              <a:rPr lang="en-US" dirty="0">
                <a:solidFill>
                  <a:schemeClr val="bg2"/>
                </a:solidFill>
                <a:latin typeface="Footlight MT Light" pitchFamily="18" charset="0"/>
                <a:sym typeface="Symbol" pitchFamily="18" charset="2"/>
              </a:rPr>
              <a:t>Encryption  </a:t>
            </a:r>
            <a:r>
              <a:rPr lang="en-US" dirty="0">
                <a:solidFill>
                  <a:schemeClr val="bg2"/>
                </a:solidFill>
                <a:latin typeface="Footlight MT Light" pitchFamily="18" charset="0"/>
              </a:rPr>
              <a:t>      </a:t>
            </a:r>
          </a:p>
          <a:p>
            <a:endParaRPr lang="en-US" dirty="0">
              <a:solidFill>
                <a:schemeClr val="bg2"/>
              </a:solidFill>
              <a:latin typeface="Footlight MT Light" pitchFamily="18" charset="0"/>
            </a:endParaRPr>
          </a:p>
          <a:p>
            <a:r>
              <a:rPr lang="en-US" dirty="0">
                <a:solidFill>
                  <a:schemeClr val="bg2"/>
                </a:solidFill>
                <a:latin typeface="Footlight MT Light" pitchFamily="18" charset="0"/>
                <a:sym typeface="Symbol" pitchFamily="18" charset="2"/>
              </a:rPr>
              <a:t>Decryption </a:t>
            </a:r>
            <a:r>
              <a:rPr lang="en-US" dirty="0">
                <a:solidFill>
                  <a:schemeClr val="bg2"/>
                </a:solidFill>
                <a:latin typeface="Footlight MT Light" pitchFamily="18" charset="0"/>
              </a:rPr>
              <a:t>	      </a:t>
            </a:r>
          </a:p>
          <a:p>
            <a:r>
              <a:rPr lang="en-US" dirty="0">
                <a:solidFill>
                  <a:schemeClr val="bg2"/>
                </a:solidFill>
                <a:latin typeface="Footlight MT Light" pitchFamily="18" charset="0"/>
              </a:rPr>
              <a:t>	</a:t>
            </a:r>
            <a:br>
              <a:rPr lang="en-US" dirty="0">
                <a:solidFill>
                  <a:schemeClr val="bg2"/>
                </a:solidFill>
                <a:latin typeface="Footlight MT Light" pitchFamily="18" charset="0"/>
              </a:rPr>
            </a:br>
            <a:r>
              <a:rPr lang="en-US" dirty="0">
                <a:solidFill>
                  <a:schemeClr val="bg2"/>
                </a:solidFill>
                <a:latin typeface="Footlight MT Light" pitchFamily="18" charset="0"/>
              </a:rPr>
              <a:t>	</a:t>
            </a:r>
            <a:r>
              <a:rPr lang="en-US" i="1" dirty="0">
                <a:solidFill>
                  <a:schemeClr val="bg2"/>
                </a:solidFill>
                <a:latin typeface="Footlight MT Light" pitchFamily="18" charset="0"/>
                <a:cs typeface="Times New Roman" pitchFamily="18" charset="0"/>
                <a:sym typeface="Symbol" pitchFamily="18" charset="2"/>
              </a:rPr>
              <a:t>m</a:t>
            </a:r>
            <a:r>
              <a:rPr lang="en-US" i="1" baseline="-25000" dirty="0">
                <a:solidFill>
                  <a:schemeClr val="bg2"/>
                </a:solidFill>
                <a:latin typeface="Footlight MT Light" pitchFamily="18" charset="0"/>
                <a:cs typeface="Times New Roman" pitchFamily="18" charset="0"/>
                <a:sym typeface="Symbol" pitchFamily="18" charset="2"/>
              </a:rPr>
              <a:t>i</a:t>
            </a:r>
            <a:r>
              <a:rPr lang="en-US" dirty="0">
                <a:solidFill>
                  <a:schemeClr val="bg2"/>
                </a:solidFill>
                <a:latin typeface="Footlight MT Light" pitchFamily="18" charset="0"/>
                <a:cs typeface="Times New Roman" pitchFamily="18" charset="0"/>
                <a:sym typeface="Symbol" pitchFamily="18" charset="2"/>
              </a:rPr>
              <a:t> </a:t>
            </a:r>
            <a:r>
              <a:rPr lang="en-US" dirty="0">
                <a:solidFill>
                  <a:schemeClr val="bg2"/>
                </a:solidFill>
                <a:latin typeface="Footlight MT Light" pitchFamily="18" charset="0"/>
                <a:sym typeface="Symbol" pitchFamily="18" charset="2"/>
              </a:rPr>
              <a:t>	:  plain-text bits.</a:t>
            </a:r>
          </a:p>
          <a:p>
            <a:r>
              <a:rPr lang="en-US" dirty="0">
                <a:solidFill>
                  <a:schemeClr val="bg2"/>
                </a:solidFill>
                <a:latin typeface="Footlight MT Light" pitchFamily="18" charset="0"/>
                <a:sym typeface="Symbol" pitchFamily="18" charset="2"/>
              </a:rPr>
              <a:t>	</a:t>
            </a:r>
            <a:r>
              <a:rPr lang="en-US" i="1" dirty="0" err="1">
                <a:solidFill>
                  <a:schemeClr val="bg2"/>
                </a:solidFill>
                <a:latin typeface="Footlight MT Light" pitchFamily="18" charset="0"/>
                <a:cs typeface="Times New Roman" pitchFamily="18" charset="0"/>
                <a:sym typeface="Symbol" pitchFamily="18" charset="2"/>
              </a:rPr>
              <a:t>k</a:t>
            </a:r>
            <a:r>
              <a:rPr lang="en-US" i="1" baseline="-25000" dirty="0" err="1">
                <a:solidFill>
                  <a:schemeClr val="bg2"/>
                </a:solidFill>
                <a:latin typeface="Footlight MT Light" pitchFamily="18" charset="0"/>
                <a:cs typeface="Times New Roman" pitchFamily="18" charset="0"/>
                <a:sym typeface="Symbol" pitchFamily="18" charset="2"/>
              </a:rPr>
              <a:t>i</a:t>
            </a:r>
            <a:r>
              <a:rPr lang="en-US" i="1" dirty="0">
                <a:solidFill>
                  <a:schemeClr val="bg2"/>
                </a:solidFill>
                <a:latin typeface="Footlight MT Light" pitchFamily="18" charset="0"/>
                <a:cs typeface="Times New Roman" pitchFamily="18" charset="0"/>
                <a:sym typeface="Symbol" pitchFamily="18" charset="2"/>
              </a:rPr>
              <a:t> </a:t>
            </a:r>
            <a:r>
              <a:rPr lang="en-US" dirty="0">
                <a:solidFill>
                  <a:schemeClr val="bg2"/>
                </a:solidFill>
                <a:latin typeface="Footlight MT Light" pitchFamily="18" charset="0"/>
                <a:sym typeface="Symbol" pitchFamily="18" charset="2"/>
              </a:rPr>
              <a:t>	:  key (key-stream ) bits</a:t>
            </a:r>
          </a:p>
          <a:p>
            <a:r>
              <a:rPr lang="en-US" dirty="0">
                <a:solidFill>
                  <a:schemeClr val="bg2"/>
                </a:solidFill>
                <a:latin typeface="Footlight MT Light" pitchFamily="18" charset="0"/>
                <a:sym typeface="Symbol" pitchFamily="18" charset="2"/>
              </a:rPr>
              <a:t>	</a:t>
            </a:r>
            <a:r>
              <a:rPr lang="en-US" i="1" dirty="0" err="1">
                <a:solidFill>
                  <a:schemeClr val="bg2"/>
                </a:solidFill>
                <a:latin typeface="Footlight MT Light" pitchFamily="18" charset="0"/>
                <a:cs typeface="Times New Roman" pitchFamily="18" charset="0"/>
                <a:sym typeface="Symbol" pitchFamily="18" charset="2"/>
              </a:rPr>
              <a:t>c</a:t>
            </a:r>
            <a:r>
              <a:rPr lang="en-US" i="1" baseline="-25000" dirty="0" err="1">
                <a:solidFill>
                  <a:schemeClr val="bg2"/>
                </a:solidFill>
                <a:latin typeface="Footlight MT Light" pitchFamily="18" charset="0"/>
                <a:cs typeface="Times New Roman" pitchFamily="18" charset="0"/>
                <a:sym typeface="Symbol" pitchFamily="18" charset="2"/>
              </a:rPr>
              <a:t>i</a:t>
            </a:r>
            <a:r>
              <a:rPr lang="en-US" dirty="0">
                <a:solidFill>
                  <a:schemeClr val="bg2"/>
                </a:solidFill>
                <a:latin typeface="Footlight MT Light" pitchFamily="18" charset="0"/>
                <a:sym typeface="Symbol" pitchFamily="18" charset="2"/>
              </a:rPr>
              <a:t>	:  cipher-text bits.</a:t>
            </a:r>
          </a:p>
        </p:txBody>
      </p:sp>
      <p:graphicFrame>
        <p:nvGraphicFramePr>
          <p:cNvPr id="16386" name="Object 2"/>
          <p:cNvGraphicFramePr>
            <a:graphicFrameLocks noChangeAspect="1"/>
          </p:cNvGraphicFramePr>
          <p:nvPr/>
        </p:nvGraphicFramePr>
        <p:xfrm>
          <a:off x="3581400" y="4643446"/>
          <a:ext cx="3048000" cy="328613"/>
        </p:xfrm>
        <a:graphic>
          <a:graphicData uri="http://schemas.openxmlformats.org/presentationml/2006/ole">
            <mc:AlternateContent xmlns:mc="http://schemas.openxmlformats.org/markup-compatibility/2006">
              <mc:Choice xmlns:v="urn:schemas-microsoft-com:vml" Requires="v">
                <p:oleObj spid="_x0000_s4106" name="Equation" r:id="rId3" imgW="1651000" imgH="177800" progId="Equation.3">
                  <p:embed/>
                </p:oleObj>
              </mc:Choice>
              <mc:Fallback>
                <p:oleObj name="Equation" r:id="rId3" imgW="1651000" imgH="177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643446"/>
                        <a:ext cx="30480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nvGraphicFramePr>
        <p:xfrm>
          <a:off x="3505200" y="5024446"/>
          <a:ext cx="2971800" cy="304800"/>
        </p:xfrm>
        <a:graphic>
          <a:graphicData uri="http://schemas.openxmlformats.org/presentationml/2006/ole">
            <mc:AlternateContent xmlns:mc="http://schemas.openxmlformats.org/markup-compatibility/2006">
              <mc:Choice xmlns:v="urn:schemas-microsoft-com:vml" Requires="v">
                <p:oleObj spid="_x0000_s4107" name="Equation" r:id="rId5" imgW="1651000" imgH="177800" progId="Equation.3">
                  <p:embed/>
                </p:oleObj>
              </mc:Choice>
              <mc:Fallback>
                <p:oleObj name="Equation" r:id="rId5" imgW="1651000" imgH="177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024446"/>
                        <a:ext cx="2971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4000" dirty="0" smtClean="0">
                <a:solidFill>
                  <a:srgbClr val="C00000"/>
                </a:solidFill>
                <a:latin typeface="Footlight MT Light" pitchFamily="18" charset="0"/>
                <a:cs typeface="Times New Roman" pitchFamily="18" charset="0"/>
              </a:rPr>
              <a:t>Example </a:t>
            </a:r>
          </a:p>
        </p:txBody>
      </p:sp>
      <p:sp>
        <p:nvSpPr>
          <p:cNvPr id="17411" name="Content Placeholder 2"/>
          <p:cNvSpPr>
            <a:spLocks noGrp="1"/>
          </p:cNvSpPr>
          <p:nvPr>
            <p:ph sz="quarter" idx="1"/>
          </p:nvPr>
        </p:nvSpPr>
        <p:spPr>
          <a:xfrm>
            <a:off x="457200" y="1219200"/>
            <a:ext cx="8229600" cy="4937125"/>
          </a:xfrm>
        </p:spPr>
        <p:txBody>
          <a:bodyPr>
            <a:normAutofit fontScale="92500" lnSpcReduction="10000"/>
          </a:bodyPr>
          <a:lstStyle/>
          <a:p>
            <a:r>
              <a:rPr lang="en-US" b="1" dirty="0" smtClean="0">
                <a:ea typeface="ＭＳ Ｐゴシック" pitchFamily="34" charset="-128"/>
                <a:sym typeface="Symbol" pitchFamily="18" charset="2"/>
              </a:rPr>
              <a:t>Encryption:</a:t>
            </a:r>
          </a:p>
          <a:p>
            <a:r>
              <a:rPr lang="en-US" dirty="0" smtClean="0">
                <a:ea typeface="ＭＳ Ｐゴシック" pitchFamily="34" charset="-128"/>
                <a:sym typeface="Symbol" pitchFamily="18" charset="2"/>
              </a:rPr>
              <a:t>   1001001 1000110	 plaintext</a:t>
            </a:r>
          </a:p>
          <a:p>
            <a:r>
              <a:rPr lang="en-US" dirty="0" smtClean="0">
                <a:ea typeface="ＭＳ Ｐゴシック" pitchFamily="34" charset="-128"/>
                <a:sym typeface="Symbol" pitchFamily="18" charset="2"/>
              </a:rPr>
              <a:t>   1010110 0110001	key</a:t>
            </a:r>
          </a:p>
          <a:p>
            <a:r>
              <a:rPr lang="en-US" dirty="0" smtClean="0">
                <a:ea typeface="ＭＳ Ｐゴシック" pitchFamily="34" charset="-128"/>
                <a:sym typeface="Symbol" pitchFamily="18" charset="2"/>
              </a:rPr>
              <a:t>    0011111 1110110	</a:t>
            </a:r>
            <a:r>
              <a:rPr lang="en-US" dirty="0" err="1" smtClean="0">
                <a:ea typeface="ＭＳ Ｐゴシック" pitchFamily="34" charset="-128"/>
                <a:sym typeface="Symbol" pitchFamily="18" charset="2"/>
              </a:rPr>
              <a:t>ciphertext</a:t>
            </a:r>
            <a:r>
              <a:rPr lang="en-US" dirty="0" smtClean="0">
                <a:ea typeface="ＭＳ Ｐゴシック" pitchFamily="34" charset="-128"/>
                <a:sym typeface="Symbol" pitchFamily="18" charset="2"/>
              </a:rPr>
              <a:t>	</a:t>
            </a:r>
            <a:endParaRPr lang="en-US" dirty="0" smtClean="0">
              <a:ea typeface="ＭＳ Ｐゴシック" pitchFamily="34" charset="-128"/>
              <a:cs typeface="Times New Roman" pitchFamily="18" charset="0"/>
              <a:sym typeface="Symbol" pitchFamily="18" charset="2"/>
            </a:endParaRPr>
          </a:p>
          <a:p>
            <a:endParaRPr lang="en-US" dirty="0" smtClean="0">
              <a:ea typeface="ＭＳ Ｐゴシック" pitchFamily="34" charset="-128"/>
              <a:cs typeface="Times New Roman" pitchFamily="18" charset="0"/>
              <a:sym typeface="Symbol" pitchFamily="18" charset="2"/>
            </a:endParaRPr>
          </a:p>
          <a:p>
            <a:r>
              <a:rPr lang="en-US" b="1" dirty="0" smtClean="0">
                <a:ea typeface="ＭＳ Ｐゴシック" pitchFamily="34" charset="-128"/>
                <a:sym typeface="Symbol" pitchFamily="18" charset="2"/>
              </a:rPr>
              <a:t>Decryption:</a:t>
            </a:r>
          </a:p>
          <a:p>
            <a:r>
              <a:rPr lang="en-US" dirty="0" smtClean="0">
                <a:ea typeface="ＭＳ Ｐゴシック" pitchFamily="34" charset="-128"/>
                <a:sym typeface="Symbol" pitchFamily="18" charset="2"/>
              </a:rPr>
              <a:t>   0011111 1110110 	</a:t>
            </a:r>
            <a:r>
              <a:rPr lang="en-US" dirty="0" err="1" smtClean="0">
                <a:ea typeface="ＭＳ Ｐゴシック" pitchFamily="34" charset="-128"/>
                <a:sym typeface="Symbol" pitchFamily="18" charset="2"/>
              </a:rPr>
              <a:t>ciphertext</a:t>
            </a:r>
            <a:endParaRPr lang="en-US" dirty="0" smtClean="0">
              <a:ea typeface="ＭＳ Ｐゴシック" pitchFamily="34" charset="-128"/>
              <a:sym typeface="Symbol" pitchFamily="18" charset="2"/>
            </a:endParaRPr>
          </a:p>
          <a:p>
            <a:r>
              <a:rPr lang="en-US" dirty="0" smtClean="0">
                <a:ea typeface="ＭＳ Ｐゴシック" pitchFamily="34" charset="-128"/>
                <a:sym typeface="Symbol" pitchFamily="18" charset="2"/>
              </a:rPr>
              <a:t>   1010110 0110001	key</a:t>
            </a:r>
          </a:p>
          <a:p>
            <a:r>
              <a:rPr lang="en-US" dirty="0" smtClean="0">
                <a:ea typeface="ＭＳ Ｐゴシック" pitchFamily="34" charset="-128"/>
                <a:sym typeface="Symbol" pitchFamily="18" charset="2"/>
              </a:rPr>
              <a:t>   1001001 1000110 	plaintext</a:t>
            </a:r>
          </a:p>
          <a:p>
            <a:endParaRPr 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4000" dirty="0" smtClean="0">
                <a:solidFill>
                  <a:srgbClr val="C00000"/>
                </a:solidFill>
                <a:latin typeface="Footlight MT Light" pitchFamily="18" charset="0"/>
                <a:cs typeface="Times New Roman" pitchFamily="18" charset="0"/>
              </a:rPr>
              <a:t>One-Time pad practical Problem</a:t>
            </a:r>
          </a:p>
        </p:txBody>
      </p:sp>
      <p:sp>
        <p:nvSpPr>
          <p:cNvPr id="18435" name="Content Placeholder 2"/>
          <p:cNvSpPr>
            <a:spLocks noGrp="1"/>
          </p:cNvSpPr>
          <p:nvPr>
            <p:ph sz="quarter" idx="1"/>
          </p:nvPr>
        </p:nvSpPr>
        <p:spPr>
          <a:xfrm>
            <a:off x="457200" y="1219200"/>
            <a:ext cx="8229600" cy="4937125"/>
          </a:xfrm>
        </p:spPr>
        <p:txBody>
          <a:bodyPr/>
          <a:lstStyle/>
          <a:p>
            <a:r>
              <a:rPr lang="en-US" dirty="0" smtClean="0">
                <a:ea typeface="ＭＳ Ｐゴシック" pitchFamily="34" charset="-128"/>
              </a:rPr>
              <a:t>Key-stream should be as long as plain-text</a:t>
            </a:r>
          </a:p>
          <a:p>
            <a:r>
              <a:rPr lang="en-US" dirty="0" smtClean="0">
                <a:ea typeface="ＭＳ Ｐゴシック" pitchFamily="34" charset="-128"/>
              </a:rPr>
              <a:t>Difficult in Key distribution &amp; Management</a:t>
            </a:r>
          </a:p>
          <a:p>
            <a:r>
              <a:rPr lang="en-US" b="1" dirty="0" smtClean="0">
                <a:ea typeface="ＭＳ Ｐゴシック" pitchFamily="34" charset="-128"/>
              </a:rPr>
              <a:t>Solution : </a:t>
            </a:r>
          </a:p>
          <a:p>
            <a:pPr lvl="1"/>
            <a:r>
              <a:rPr lang="en-US" dirty="0" smtClean="0">
                <a:ea typeface="ＭＳ Ｐゴシック" pitchFamily="34" charset="-128"/>
              </a:rPr>
              <a:t>Stream Ciphers </a:t>
            </a:r>
          </a:p>
          <a:p>
            <a:pPr lvl="1"/>
            <a:r>
              <a:rPr lang="en-US" dirty="0" smtClean="0">
                <a:ea typeface="ＭＳ Ｐゴシック" pitchFamily="34" charset="-128"/>
              </a:rPr>
              <a:t>Key-stream is generated in pseudo-random fashion form Relatively short secret key</a:t>
            </a:r>
          </a:p>
          <a:p>
            <a:endParaRPr 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4000" dirty="0" smtClean="0">
                <a:solidFill>
                  <a:srgbClr val="C00000"/>
                </a:solidFill>
                <a:latin typeface="Footlight MT Light" pitchFamily="18" charset="0"/>
                <a:cs typeface="Times New Roman" pitchFamily="18" charset="0"/>
              </a:rPr>
              <a:t>Stream Cipher Model</a:t>
            </a:r>
          </a:p>
        </p:txBody>
      </p:sp>
      <p:sp>
        <p:nvSpPr>
          <p:cNvPr id="19459" name="Content Placeholder 2"/>
          <p:cNvSpPr>
            <a:spLocks noGrp="1"/>
          </p:cNvSpPr>
          <p:nvPr>
            <p:ph sz="quarter" idx="1"/>
          </p:nvPr>
        </p:nvSpPr>
        <p:spPr>
          <a:xfrm>
            <a:off x="457200" y="1219200"/>
            <a:ext cx="7772400" cy="762000"/>
          </a:xfrm>
        </p:spPr>
        <p:txBody>
          <a:bodyPr/>
          <a:lstStyle/>
          <a:p>
            <a:r>
              <a:rPr lang="en-US" b="1" dirty="0" smtClean="0">
                <a:ea typeface="ＭＳ Ｐゴシック" pitchFamily="34" charset="-128"/>
              </a:rPr>
              <a:t>Output function </a:t>
            </a:r>
            <a:r>
              <a:rPr lang="en-US" dirty="0" smtClean="0">
                <a:ea typeface="ＭＳ Ｐゴシック" pitchFamily="34" charset="-128"/>
              </a:rPr>
              <a:t>appears random</a:t>
            </a:r>
          </a:p>
        </p:txBody>
      </p:sp>
      <p:sp>
        <p:nvSpPr>
          <p:cNvPr id="19460" name="Line 3"/>
          <p:cNvSpPr>
            <a:spLocks noChangeShapeType="1"/>
          </p:cNvSpPr>
          <p:nvPr/>
        </p:nvSpPr>
        <p:spPr bwMode="auto">
          <a:xfrm>
            <a:off x="3752850" y="3394075"/>
            <a:ext cx="0" cy="877888"/>
          </a:xfrm>
          <a:prstGeom prst="line">
            <a:avLst/>
          </a:prstGeom>
          <a:noFill/>
          <a:ln w="9525">
            <a:solidFill>
              <a:srgbClr val="000000"/>
            </a:solidFill>
            <a:round/>
            <a:headEnd/>
            <a:tailEnd type="arrow" w="med" len="med"/>
          </a:ln>
        </p:spPr>
        <p:txBody>
          <a:bodyPr/>
          <a:lstStyle/>
          <a:p>
            <a:endParaRPr lang="en-US">
              <a:solidFill>
                <a:schemeClr val="bg2"/>
              </a:solidFill>
            </a:endParaRPr>
          </a:p>
        </p:txBody>
      </p:sp>
      <p:sp>
        <p:nvSpPr>
          <p:cNvPr id="19461" name="Line 4"/>
          <p:cNvSpPr>
            <a:spLocks noChangeShapeType="1"/>
          </p:cNvSpPr>
          <p:nvPr/>
        </p:nvSpPr>
        <p:spPr bwMode="auto">
          <a:xfrm flipH="1">
            <a:off x="2419350" y="3832225"/>
            <a:ext cx="1333500" cy="0"/>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19462" name="Line 5"/>
          <p:cNvSpPr>
            <a:spLocks noChangeShapeType="1"/>
          </p:cNvSpPr>
          <p:nvPr/>
        </p:nvSpPr>
        <p:spPr bwMode="auto">
          <a:xfrm flipV="1">
            <a:off x="2085975" y="2954338"/>
            <a:ext cx="0" cy="585787"/>
          </a:xfrm>
          <a:prstGeom prst="line">
            <a:avLst/>
          </a:prstGeom>
          <a:noFill/>
          <a:ln w="9525">
            <a:solidFill>
              <a:srgbClr val="000000"/>
            </a:solidFill>
            <a:round/>
            <a:headEnd/>
            <a:tailEnd/>
          </a:ln>
        </p:spPr>
        <p:txBody>
          <a:bodyPr/>
          <a:lstStyle/>
          <a:p>
            <a:endParaRPr lang="en-US">
              <a:solidFill>
                <a:schemeClr val="bg2"/>
              </a:solidFill>
            </a:endParaRPr>
          </a:p>
        </p:txBody>
      </p:sp>
      <p:sp>
        <p:nvSpPr>
          <p:cNvPr id="19463" name="Line 6"/>
          <p:cNvSpPr>
            <a:spLocks noChangeShapeType="1"/>
          </p:cNvSpPr>
          <p:nvPr/>
        </p:nvSpPr>
        <p:spPr bwMode="auto">
          <a:xfrm>
            <a:off x="2085975" y="2954338"/>
            <a:ext cx="1166813" cy="0"/>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19464" name="Line 7"/>
          <p:cNvSpPr>
            <a:spLocks noChangeShapeType="1"/>
          </p:cNvSpPr>
          <p:nvPr/>
        </p:nvSpPr>
        <p:spPr bwMode="auto">
          <a:xfrm>
            <a:off x="3752850" y="4856163"/>
            <a:ext cx="0" cy="439737"/>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19465" name="Oval 8"/>
          <p:cNvSpPr>
            <a:spLocks noChangeArrowheads="1"/>
          </p:cNvSpPr>
          <p:nvPr/>
        </p:nvSpPr>
        <p:spPr bwMode="auto">
          <a:xfrm>
            <a:off x="3586163" y="5270500"/>
            <a:ext cx="334962" cy="292100"/>
          </a:xfrm>
          <a:prstGeom prst="ellipse">
            <a:avLst/>
          </a:prstGeom>
          <a:solidFill>
            <a:srgbClr val="FFFFFF"/>
          </a:solidFill>
          <a:ln w="9525">
            <a:solidFill>
              <a:srgbClr val="000000"/>
            </a:solidFill>
            <a:round/>
            <a:headEnd/>
            <a:tailEnd/>
          </a:ln>
        </p:spPr>
        <p:txBody>
          <a:bodyPr/>
          <a:lstStyle/>
          <a:p>
            <a:endParaRPr lang="en-US" sz="1800">
              <a:solidFill>
                <a:schemeClr val="bg2"/>
              </a:solidFill>
            </a:endParaRPr>
          </a:p>
        </p:txBody>
      </p:sp>
      <p:sp>
        <p:nvSpPr>
          <p:cNvPr id="19466" name="Line 9"/>
          <p:cNvSpPr>
            <a:spLocks noChangeShapeType="1"/>
          </p:cNvSpPr>
          <p:nvPr/>
        </p:nvSpPr>
        <p:spPr bwMode="auto">
          <a:xfrm>
            <a:off x="3586163" y="5414963"/>
            <a:ext cx="334962" cy="0"/>
          </a:xfrm>
          <a:prstGeom prst="line">
            <a:avLst/>
          </a:prstGeom>
          <a:noFill/>
          <a:ln w="9525">
            <a:solidFill>
              <a:srgbClr val="000000"/>
            </a:solidFill>
            <a:round/>
            <a:headEnd/>
            <a:tailEnd/>
          </a:ln>
        </p:spPr>
        <p:txBody>
          <a:bodyPr/>
          <a:lstStyle/>
          <a:p>
            <a:endParaRPr lang="en-US">
              <a:solidFill>
                <a:schemeClr val="bg2"/>
              </a:solidFill>
            </a:endParaRPr>
          </a:p>
        </p:txBody>
      </p:sp>
      <p:sp>
        <p:nvSpPr>
          <p:cNvPr id="19467" name="Line 10"/>
          <p:cNvSpPr>
            <a:spLocks noChangeShapeType="1"/>
          </p:cNvSpPr>
          <p:nvPr/>
        </p:nvSpPr>
        <p:spPr bwMode="auto">
          <a:xfrm>
            <a:off x="3752850" y="5270500"/>
            <a:ext cx="0" cy="292100"/>
          </a:xfrm>
          <a:prstGeom prst="line">
            <a:avLst/>
          </a:prstGeom>
          <a:noFill/>
          <a:ln w="9525">
            <a:solidFill>
              <a:srgbClr val="000000"/>
            </a:solidFill>
            <a:round/>
            <a:headEnd/>
            <a:tailEnd/>
          </a:ln>
        </p:spPr>
        <p:txBody>
          <a:bodyPr/>
          <a:lstStyle/>
          <a:p>
            <a:endParaRPr lang="en-US">
              <a:solidFill>
                <a:schemeClr val="bg2"/>
              </a:solidFill>
            </a:endParaRPr>
          </a:p>
        </p:txBody>
      </p:sp>
      <p:sp>
        <p:nvSpPr>
          <p:cNvPr id="19468" name="Line 11"/>
          <p:cNvSpPr>
            <a:spLocks noChangeShapeType="1"/>
          </p:cNvSpPr>
          <p:nvPr/>
        </p:nvSpPr>
        <p:spPr bwMode="auto">
          <a:xfrm>
            <a:off x="2586038" y="5414963"/>
            <a:ext cx="1000125" cy="0"/>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19469" name="Line 12"/>
          <p:cNvSpPr>
            <a:spLocks noChangeShapeType="1"/>
          </p:cNvSpPr>
          <p:nvPr/>
        </p:nvSpPr>
        <p:spPr bwMode="auto">
          <a:xfrm>
            <a:off x="3921125" y="5414963"/>
            <a:ext cx="498475" cy="0"/>
          </a:xfrm>
          <a:prstGeom prst="line">
            <a:avLst/>
          </a:prstGeom>
          <a:noFill/>
          <a:ln w="9525">
            <a:solidFill>
              <a:srgbClr val="000000"/>
            </a:solidFill>
            <a:round/>
            <a:headEnd/>
            <a:tailEnd type="triangle" w="med" len="med"/>
          </a:ln>
        </p:spPr>
        <p:txBody>
          <a:bodyPr/>
          <a:lstStyle/>
          <a:p>
            <a:endParaRPr lang="en-US">
              <a:solidFill>
                <a:schemeClr val="bg2"/>
              </a:solidFill>
            </a:endParaRPr>
          </a:p>
        </p:txBody>
      </p:sp>
      <p:sp>
        <p:nvSpPr>
          <p:cNvPr id="19470" name="Text Box 13"/>
          <p:cNvSpPr txBox="1">
            <a:spLocks noChangeArrowheads="1"/>
          </p:cNvSpPr>
          <p:nvPr/>
        </p:nvSpPr>
        <p:spPr bwMode="auto">
          <a:xfrm>
            <a:off x="3252788" y="2514600"/>
            <a:ext cx="1001712" cy="879475"/>
          </a:xfrm>
          <a:prstGeom prst="rect">
            <a:avLst/>
          </a:prstGeom>
          <a:solidFill>
            <a:srgbClr val="FFFFFF"/>
          </a:solidFill>
          <a:ln w="9525">
            <a:solidFill>
              <a:srgbClr val="000000"/>
            </a:solidFill>
            <a:miter lim="800000"/>
            <a:headEnd/>
            <a:tailEnd/>
          </a:ln>
        </p:spPr>
        <p:txBody>
          <a:bodyPr/>
          <a:lstStyle/>
          <a:p>
            <a:endParaRPr lang="en-US" sz="1800">
              <a:solidFill>
                <a:schemeClr val="bg2"/>
              </a:solidFill>
            </a:endParaRPr>
          </a:p>
          <a:p>
            <a:r>
              <a:rPr lang="en-US" sz="1800">
                <a:solidFill>
                  <a:schemeClr val="bg2"/>
                </a:solidFill>
              </a:rPr>
              <a:t>     S</a:t>
            </a:r>
            <a:r>
              <a:rPr lang="en-US" sz="1800" baseline="-25000">
                <a:solidFill>
                  <a:schemeClr val="bg2"/>
                </a:solidFill>
              </a:rPr>
              <a:t>i</a:t>
            </a:r>
          </a:p>
        </p:txBody>
      </p:sp>
      <p:sp>
        <p:nvSpPr>
          <p:cNvPr id="19471" name="Text Box 14"/>
          <p:cNvSpPr txBox="1">
            <a:spLocks noChangeArrowheads="1"/>
          </p:cNvSpPr>
          <p:nvPr/>
        </p:nvSpPr>
        <p:spPr bwMode="auto">
          <a:xfrm>
            <a:off x="1752600" y="3540125"/>
            <a:ext cx="666750" cy="584200"/>
          </a:xfrm>
          <a:prstGeom prst="rect">
            <a:avLst/>
          </a:prstGeom>
          <a:solidFill>
            <a:srgbClr val="FFFFFF"/>
          </a:solidFill>
          <a:ln w="9525">
            <a:solidFill>
              <a:srgbClr val="000000"/>
            </a:solidFill>
            <a:miter lim="800000"/>
            <a:headEnd/>
            <a:tailEnd/>
          </a:ln>
        </p:spPr>
        <p:txBody>
          <a:bodyPr/>
          <a:lstStyle/>
          <a:p>
            <a:endParaRPr lang="en-US" sz="1000" baseline="-25000">
              <a:solidFill>
                <a:schemeClr val="bg2"/>
              </a:solidFill>
            </a:endParaRPr>
          </a:p>
          <a:p>
            <a:r>
              <a:rPr lang="en-US" sz="1800">
                <a:solidFill>
                  <a:schemeClr val="bg2"/>
                </a:solidFill>
              </a:rPr>
              <a:t>   F</a:t>
            </a:r>
            <a:endParaRPr lang="en-US" sz="1000" baseline="-25000">
              <a:solidFill>
                <a:schemeClr val="bg2"/>
              </a:solidFill>
            </a:endParaRPr>
          </a:p>
        </p:txBody>
      </p:sp>
      <p:sp>
        <p:nvSpPr>
          <p:cNvPr id="19472" name="Text Box 15"/>
          <p:cNvSpPr txBox="1">
            <a:spLocks noChangeArrowheads="1"/>
          </p:cNvSpPr>
          <p:nvPr/>
        </p:nvSpPr>
        <p:spPr bwMode="auto">
          <a:xfrm>
            <a:off x="3421063" y="4271963"/>
            <a:ext cx="665162" cy="584200"/>
          </a:xfrm>
          <a:prstGeom prst="rect">
            <a:avLst/>
          </a:prstGeom>
          <a:solidFill>
            <a:srgbClr val="FFFFFF"/>
          </a:solidFill>
          <a:ln w="9525">
            <a:solidFill>
              <a:srgbClr val="000000"/>
            </a:solidFill>
            <a:miter lim="800000"/>
            <a:headEnd/>
            <a:tailEnd/>
          </a:ln>
        </p:spPr>
        <p:txBody>
          <a:bodyPr/>
          <a:lstStyle/>
          <a:p>
            <a:endParaRPr lang="en-US" sz="1000">
              <a:solidFill>
                <a:schemeClr val="bg2"/>
              </a:solidFill>
            </a:endParaRPr>
          </a:p>
          <a:p>
            <a:r>
              <a:rPr lang="en-US" sz="1000">
                <a:solidFill>
                  <a:schemeClr val="bg2"/>
                </a:solidFill>
              </a:rPr>
              <a:t>    </a:t>
            </a:r>
            <a:r>
              <a:rPr lang="en-US" sz="1800">
                <a:solidFill>
                  <a:schemeClr val="bg2"/>
                </a:solidFill>
              </a:rPr>
              <a:t>G</a:t>
            </a:r>
          </a:p>
        </p:txBody>
      </p:sp>
      <p:sp>
        <p:nvSpPr>
          <p:cNvPr id="19473" name="Text Box 17"/>
          <p:cNvSpPr txBox="1">
            <a:spLocks noChangeArrowheads="1"/>
          </p:cNvSpPr>
          <p:nvPr/>
        </p:nvSpPr>
        <p:spPr bwMode="auto">
          <a:xfrm>
            <a:off x="2270125" y="2552700"/>
            <a:ext cx="546945" cy="369332"/>
          </a:xfrm>
          <a:prstGeom prst="rect">
            <a:avLst/>
          </a:prstGeom>
          <a:noFill/>
          <a:ln w="9525">
            <a:noFill/>
            <a:miter lim="800000"/>
            <a:headEnd/>
            <a:tailEnd/>
          </a:ln>
        </p:spPr>
        <p:txBody>
          <a:bodyPr wrap="none">
            <a:spAutoFit/>
          </a:bodyPr>
          <a:lstStyle/>
          <a:p>
            <a:r>
              <a:rPr lang="en-US" sz="1800">
                <a:solidFill>
                  <a:schemeClr val="bg2"/>
                </a:solidFill>
              </a:rPr>
              <a:t>S</a:t>
            </a:r>
            <a:r>
              <a:rPr lang="en-US" sz="1800" baseline="-25000">
                <a:solidFill>
                  <a:schemeClr val="bg2"/>
                </a:solidFill>
              </a:rPr>
              <a:t>i+1</a:t>
            </a:r>
            <a:endParaRPr lang="en-US" sz="1800">
              <a:solidFill>
                <a:schemeClr val="bg2"/>
              </a:solidFill>
            </a:endParaRPr>
          </a:p>
        </p:txBody>
      </p:sp>
      <p:sp>
        <p:nvSpPr>
          <p:cNvPr id="19474" name="Text Box 18"/>
          <p:cNvSpPr txBox="1">
            <a:spLocks noChangeArrowheads="1"/>
          </p:cNvSpPr>
          <p:nvPr/>
        </p:nvSpPr>
        <p:spPr bwMode="auto">
          <a:xfrm>
            <a:off x="3717925" y="4838700"/>
            <a:ext cx="333746" cy="369332"/>
          </a:xfrm>
          <a:prstGeom prst="rect">
            <a:avLst/>
          </a:prstGeom>
          <a:noFill/>
          <a:ln w="9525">
            <a:noFill/>
            <a:miter lim="800000"/>
            <a:headEnd/>
            <a:tailEnd/>
          </a:ln>
        </p:spPr>
        <p:txBody>
          <a:bodyPr wrap="none">
            <a:spAutoFit/>
          </a:bodyPr>
          <a:lstStyle/>
          <a:p>
            <a:r>
              <a:rPr lang="en-US" sz="1800">
                <a:solidFill>
                  <a:schemeClr val="bg2"/>
                </a:solidFill>
              </a:rPr>
              <a:t>k</a:t>
            </a:r>
            <a:r>
              <a:rPr lang="en-US" sz="1800" baseline="-25000">
                <a:solidFill>
                  <a:schemeClr val="bg2"/>
                </a:solidFill>
              </a:rPr>
              <a:t>i</a:t>
            </a:r>
            <a:endParaRPr lang="en-US" sz="1800">
              <a:solidFill>
                <a:schemeClr val="bg2"/>
              </a:solidFill>
            </a:endParaRPr>
          </a:p>
        </p:txBody>
      </p:sp>
      <p:sp>
        <p:nvSpPr>
          <p:cNvPr id="19475" name="Text Box 19"/>
          <p:cNvSpPr txBox="1">
            <a:spLocks noChangeArrowheads="1"/>
          </p:cNvSpPr>
          <p:nvPr/>
        </p:nvSpPr>
        <p:spPr bwMode="auto">
          <a:xfrm>
            <a:off x="2651125" y="5067300"/>
            <a:ext cx="410690" cy="369332"/>
          </a:xfrm>
          <a:prstGeom prst="rect">
            <a:avLst/>
          </a:prstGeom>
          <a:noFill/>
          <a:ln w="9525">
            <a:noFill/>
            <a:miter lim="800000"/>
            <a:headEnd/>
            <a:tailEnd/>
          </a:ln>
        </p:spPr>
        <p:txBody>
          <a:bodyPr wrap="none">
            <a:spAutoFit/>
          </a:bodyPr>
          <a:lstStyle/>
          <a:p>
            <a:r>
              <a:rPr lang="en-US" sz="1800">
                <a:solidFill>
                  <a:schemeClr val="bg2"/>
                </a:solidFill>
              </a:rPr>
              <a:t>m</a:t>
            </a:r>
            <a:r>
              <a:rPr lang="en-US" sz="1800" baseline="-25000">
                <a:solidFill>
                  <a:schemeClr val="bg2"/>
                </a:solidFill>
              </a:rPr>
              <a:t>i</a:t>
            </a:r>
            <a:endParaRPr lang="en-US" sz="1800">
              <a:solidFill>
                <a:schemeClr val="bg2"/>
              </a:solidFill>
            </a:endParaRPr>
          </a:p>
        </p:txBody>
      </p:sp>
      <p:sp>
        <p:nvSpPr>
          <p:cNvPr id="19476" name="Text Box 20"/>
          <p:cNvSpPr txBox="1">
            <a:spLocks noChangeArrowheads="1"/>
          </p:cNvSpPr>
          <p:nvPr/>
        </p:nvSpPr>
        <p:spPr bwMode="auto">
          <a:xfrm>
            <a:off x="4251325" y="5067300"/>
            <a:ext cx="333746" cy="369332"/>
          </a:xfrm>
          <a:prstGeom prst="rect">
            <a:avLst/>
          </a:prstGeom>
          <a:noFill/>
          <a:ln w="9525">
            <a:noFill/>
            <a:miter lim="800000"/>
            <a:headEnd/>
            <a:tailEnd/>
          </a:ln>
        </p:spPr>
        <p:txBody>
          <a:bodyPr wrap="none">
            <a:spAutoFit/>
          </a:bodyPr>
          <a:lstStyle/>
          <a:p>
            <a:r>
              <a:rPr lang="en-US" sz="1800">
                <a:solidFill>
                  <a:schemeClr val="bg2"/>
                </a:solidFill>
              </a:rPr>
              <a:t>c</a:t>
            </a:r>
            <a:r>
              <a:rPr lang="en-US" sz="1800" baseline="-25000">
                <a:solidFill>
                  <a:schemeClr val="bg2"/>
                </a:solidFill>
              </a:rPr>
              <a:t>i</a:t>
            </a:r>
            <a:endParaRPr lang="en-US" sz="1800">
              <a:solidFill>
                <a:schemeClr val="bg2"/>
              </a:solidFill>
            </a:endParaRPr>
          </a:p>
        </p:txBody>
      </p:sp>
      <p:sp>
        <p:nvSpPr>
          <p:cNvPr id="19477" name="Text Box 21"/>
          <p:cNvSpPr txBox="1">
            <a:spLocks noChangeArrowheads="1"/>
          </p:cNvSpPr>
          <p:nvPr/>
        </p:nvSpPr>
        <p:spPr bwMode="auto">
          <a:xfrm>
            <a:off x="5318125" y="2628900"/>
            <a:ext cx="2445734" cy="1200329"/>
          </a:xfrm>
          <a:prstGeom prst="rect">
            <a:avLst/>
          </a:prstGeom>
          <a:noFill/>
          <a:ln w="9525">
            <a:noFill/>
            <a:miter lim="800000"/>
            <a:headEnd/>
            <a:tailEnd/>
          </a:ln>
        </p:spPr>
        <p:txBody>
          <a:bodyPr wrap="none">
            <a:spAutoFit/>
          </a:bodyPr>
          <a:lstStyle/>
          <a:p>
            <a:r>
              <a:rPr lang="en-US" sz="1800" dirty="0">
                <a:solidFill>
                  <a:schemeClr val="bg2"/>
                </a:solidFill>
                <a:latin typeface="Footlight MT Light" pitchFamily="18" charset="0"/>
              </a:rPr>
              <a:t>S</a:t>
            </a:r>
            <a:r>
              <a:rPr lang="en-US" sz="1800" baseline="-25000" dirty="0">
                <a:solidFill>
                  <a:schemeClr val="bg2"/>
                </a:solidFill>
                <a:latin typeface="Footlight MT Light" pitchFamily="18" charset="0"/>
              </a:rPr>
              <a:t>i</a:t>
            </a:r>
            <a:r>
              <a:rPr lang="en-US" sz="1800" dirty="0">
                <a:solidFill>
                  <a:schemeClr val="bg2"/>
                </a:solidFill>
                <a:latin typeface="Footlight MT Light" pitchFamily="18" charset="0"/>
              </a:rPr>
              <a:t>    :  state of the cipher</a:t>
            </a:r>
          </a:p>
          <a:p>
            <a:r>
              <a:rPr lang="en-US" sz="1800" dirty="0">
                <a:solidFill>
                  <a:schemeClr val="bg2"/>
                </a:solidFill>
                <a:latin typeface="Footlight MT Light" pitchFamily="18" charset="0"/>
              </a:rPr>
              <a:t>          at time t = i.</a:t>
            </a:r>
          </a:p>
          <a:p>
            <a:r>
              <a:rPr lang="en-US" sz="1800" dirty="0">
                <a:solidFill>
                  <a:schemeClr val="bg2"/>
                </a:solidFill>
                <a:latin typeface="Footlight MT Light" pitchFamily="18" charset="0"/>
              </a:rPr>
              <a:t>F     : state function.</a:t>
            </a:r>
          </a:p>
          <a:p>
            <a:r>
              <a:rPr lang="en-US" sz="1800" dirty="0">
                <a:solidFill>
                  <a:schemeClr val="bg2"/>
                </a:solidFill>
                <a:latin typeface="Footlight MT Light" pitchFamily="18" charset="0"/>
              </a:rPr>
              <a:t>G    :  output function. </a:t>
            </a:r>
          </a:p>
        </p:txBody>
      </p:sp>
      <p:sp>
        <p:nvSpPr>
          <p:cNvPr id="19478" name="Text Box 22"/>
          <p:cNvSpPr txBox="1">
            <a:spLocks noChangeArrowheads="1"/>
          </p:cNvSpPr>
          <p:nvPr/>
        </p:nvSpPr>
        <p:spPr bwMode="auto">
          <a:xfrm>
            <a:off x="5318125" y="4305300"/>
            <a:ext cx="3090526" cy="923330"/>
          </a:xfrm>
          <a:prstGeom prst="rect">
            <a:avLst/>
          </a:prstGeom>
          <a:noFill/>
          <a:ln w="9525">
            <a:noFill/>
            <a:miter lim="800000"/>
            <a:headEnd/>
            <a:tailEnd/>
          </a:ln>
        </p:spPr>
        <p:txBody>
          <a:bodyPr wrap="none">
            <a:spAutoFit/>
          </a:bodyPr>
          <a:lstStyle/>
          <a:p>
            <a:r>
              <a:rPr lang="en-US" sz="1800">
                <a:solidFill>
                  <a:schemeClr val="bg2"/>
                </a:solidFill>
                <a:latin typeface="Footlight MT Light" pitchFamily="18" charset="0"/>
              </a:rPr>
              <a:t>Initial state, output and state</a:t>
            </a:r>
          </a:p>
          <a:p>
            <a:r>
              <a:rPr lang="en-US" sz="1800">
                <a:solidFill>
                  <a:schemeClr val="bg2"/>
                </a:solidFill>
                <a:latin typeface="Footlight MT Light" pitchFamily="18" charset="0"/>
              </a:rPr>
              <a:t>functions are controlled by the</a:t>
            </a:r>
          </a:p>
          <a:p>
            <a:r>
              <a:rPr lang="en-US" sz="1800">
                <a:solidFill>
                  <a:schemeClr val="bg2"/>
                </a:solidFill>
                <a:latin typeface="Footlight MT Light" pitchFamily="18" charset="0"/>
              </a:rPr>
              <a:t>secret key.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727" t="4706" r="4545" b="20000"/>
              <a:stretch>
                <a:fillRect/>
              </a:stretch>
            </p:blipFill>
          </mc:Choice>
          <mc:Fallback>
            <p:blipFill>
              <a:blip r:embed="rId4"/>
              <a:srcRect l="2727" t="4706" r="4545" b="20000"/>
              <a:stretch>
                <a:fillRect/>
              </a:stretch>
            </p:blipFill>
          </mc:Fallback>
        </mc:AlternateContent>
        <p:spPr>
          <a:xfrm>
            <a:off x="228600" y="533400"/>
            <a:ext cx="8686800" cy="5791200"/>
          </a:xfrm>
          <a:prstGeom prst="rect">
            <a:avLst/>
          </a:prstGeom>
          <a:solidFill>
            <a:schemeClr val="tx1"/>
          </a:solidFill>
        </p:spPr>
      </p:pic>
    </p:spTree>
  </p:cSld>
  <p:clrMapOvr>
    <a:masterClrMapping/>
  </p:clrMapOvr>
  <p:transition spd="med">
    <p:wip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8696</TotalTime>
  <Words>2620</Words>
  <Application>Microsoft Office PowerPoint</Application>
  <PresentationFormat>On-screen Show (4:3)</PresentationFormat>
  <Paragraphs>331</Paragraphs>
  <Slides>24</Slides>
  <Notes>19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5" baseType="lpstr">
      <vt:lpstr>ＭＳ Ｐゴシック</vt:lpstr>
      <vt:lpstr>Arial</vt:lpstr>
      <vt:lpstr>Calisto MT</vt:lpstr>
      <vt:lpstr>Footlight MT Light</vt:lpstr>
      <vt:lpstr>Perpetua Titling MT</vt:lpstr>
      <vt:lpstr>Symbol</vt:lpstr>
      <vt:lpstr>Times New Roman</vt:lpstr>
      <vt:lpstr>Wingdings</vt:lpstr>
      <vt:lpstr>ch01</vt:lpstr>
      <vt:lpstr>1_Precedent</vt:lpstr>
      <vt:lpstr>Equation</vt:lpstr>
      <vt:lpstr> Network Security Lecture :</vt:lpstr>
      <vt:lpstr>Random and pseudorandom Numbers</vt:lpstr>
      <vt:lpstr>Randomness</vt:lpstr>
      <vt:lpstr>Unpredictability</vt:lpstr>
      <vt:lpstr>One-Time Pad</vt:lpstr>
      <vt:lpstr>Example </vt:lpstr>
      <vt:lpstr>One-Time pad practical Problem</vt:lpstr>
      <vt:lpstr>Stream Cipher Model</vt:lpstr>
      <vt:lpstr>PowerPoint Presentation</vt:lpstr>
      <vt:lpstr>RC4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 Ch 2</dc:subject>
  <dc:creator>Hossam</dc:creator>
  <cp:keywords/>
  <dc:description/>
  <cp:lastModifiedBy>Msa</cp:lastModifiedBy>
  <cp:revision>425</cp:revision>
  <cp:lastPrinted>2009-08-04T04:48:40Z</cp:lastPrinted>
  <dcterms:created xsi:type="dcterms:W3CDTF">2013-04-24T01:34:09Z</dcterms:created>
  <dcterms:modified xsi:type="dcterms:W3CDTF">2020-12-23T17:57:45Z</dcterms:modified>
  <cp:category/>
</cp:coreProperties>
</file>