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74" autoAdjust="0"/>
  </p:normalViewPr>
  <p:slideViewPr>
    <p:cSldViewPr>
      <p:cViewPr varScale="1">
        <p:scale>
          <a:sx n="61" d="100"/>
          <a:sy n="6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451B30B-F6BB-403C-8F14-66C86DB05003}" type="datetimeFigureOut">
              <a:rPr lang="ar-EG" smtClean="0"/>
              <a:t>17/03/1443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A4FD0B1-5AE6-4BF4-9558-D614E257B7E4}" type="slidenum">
              <a:rPr lang="ar-EG" smtClean="0"/>
              <a:t>‹#›</a:t>
            </a:fld>
            <a:endParaRPr lang="ar-EG"/>
          </a:p>
        </p:txBody>
      </p:sp>
    </p:spTree>
    <p:extLst>
      <p:ext uri="{BB962C8B-B14F-4D97-AF65-F5344CB8AC3E}">
        <p14:creationId xmlns:p14="http://schemas.microsoft.com/office/powerpoint/2010/main" val="215127854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تهديد حدث أو شيء قد يبطل الإجراءات الأمنية المعمول بها ويؤدي إلى خسارة.</a:t>
            </a:r>
            <a:endParaRPr lang="en-US" dirty="0" smtClean="0"/>
          </a:p>
          <a:p>
            <a:r>
              <a:rPr lang="ar-EG" dirty="0" smtClean="0"/>
              <a:t>عامل بالتهديد</a:t>
            </a:r>
            <a:r>
              <a:rPr lang="ar-EG" baseline="0" dirty="0" smtClean="0"/>
              <a:t> </a:t>
            </a:r>
            <a:r>
              <a:rPr lang="ar-EG" dirty="0" smtClean="0"/>
              <a:t>  شخص أو شيء لديه القدرة على تنفيذ تهديد.</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2</a:t>
            </a:fld>
            <a:endParaRPr lang="ar-EG"/>
          </a:p>
        </p:txBody>
      </p:sp>
    </p:spTree>
    <p:extLst>
      <p:ext uri="{BB962C8B-B14F-4D97-AF65-F5344CB8AC3E}">
        <p14:creationId xmlns:p14="http://schemas.microsoft.com/office/powerpoint/2010/main" val="17175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هجمات مجرمي الإنترنت على الشبكات المالية. </a:t>
            </a:r>
          </a:p>
          <a:p>
            <a:r>
              <a:rPr lang="ar-EG" dirty="0" smtClean="0"/>
              <a:t>مجرمو الإنترنت هم أشخاص يستخدمون أجهزة الكمبيوتر أو الإنترنت لارتكاب جرائم.</a:t>
            </a:r>
          </a:p>
          <a:p>
            <a:r>
              <a:rPr lang="ar-EG" dirty="0" smtClean="0"/>
              <a:t> قد يخالف كل من المتسللين ذوي القبعات السوداء والرمادية القانون ، ليصبحوا مجرمي الإنترنت بشكل فعال.</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11</a:t>
            </a:fld>
            <a:endParaRPr lang="ar-EG"/>
          </a:p>
        </p:txBody>
      </p:sp>
    </p:spTree>
    <p:extLst>
      <p:ext uri="{BB962C8B-B14F-4D97-AF65-F5344CB8AC3E}">
        <p14:creationId xmlns:p14="http://schemas.microsoft.com/office/powerpoint/2010/main" val="129974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يمكن تعريف دوافعهم على أنها أيديولوجية ، أو الهجوم من أجل ثعبان مبادئهم أو معتقداتهم.</a:t>
            </a:r>
          </a:p>
          <a:p>
            <a:r>
              <a:rPr lang="ar-EG" dirty="0" smtClean="0"/>
              <a:t> يتضمن الإرهاب السيبراني استخدام أجهزة الكمبيوتر و / أو التكنولوجيا ذات الصلة بقصد التسبب في ضرر أو ضرر ، من أجل إكراه السكان المدنيين والتأثير على سياسة الحكومة المستهدفة أو التأثير بطريقة أخرى على سلوكها</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12</a:t>
            </a:fld>
            <a:endParaRPr lang="ar-EG"/>
          </a:p>
        </p:txBody>
      </p:sp>
    </p:spTree>
    <p:extLst>
      <p:ext uri="{BB962C8B-B14F-4D97-AF65-F5344CB8AC3E}">
        <p14:creationId xmlns:p14="http://schemas.microsoft.com/office/powerpoint/2010/main" val="3597424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دقق في المعلومات. </a:t>
            </a:r>
          </a:p>
          <a:p>
            <a:r>
              <a:rPr lang="ar-EG" dirty="0" smtClean="0"/>
              <a:t>اختراق أي دفاعات.</a:t>
            </a:r>
          </a:p>
          <a:p>
            <a:r>
              <a:rPr lang="ar-EG" dirty="0" smtClean="0"/>
              <a:t> تعديل إعدادات الأمان. </a:t>
            </a:r>
          </a:p>
          <a:p>
            <a:r>
              <a:rPr lang="ar-EG" dirty="0" smtClean="0"/>
              <a:t>تعميم على أنظمة أخرى. شل الشبكات والأجهزة</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13</a:t>
            </a:fld>
            <a:endParaRPr lang="ar-EG"/>
          </a:p>
        </p:txBody>
      </p:sp>
    </p:spTree>
    <p:extLst>
      <p:ext uri="{BB962C8B-B14F-4D97-AF65-F5344CB8AC3E}">
        <p14:creationId xmlns:p14="http://schemas.microsoft.com/office/powerpoint/2010/main" val="398974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حساسيه</a:t>
            </a:r>
            <a:r>
              <a:rPr lang="ar-EG" baseline="0" dirty="0" smtClean="0"/>
              <a:t>  </a:t>
            </a:r>
            <a:r>
              <a:rPr lang="ar-EG" dirty="0" smtClean="0"/>
              <a:t>ضعف يسمح بتجاوز عامل </a:t>
            </a:r>
            <a:r>
              <a:rPr lang="ar-EG" smtClean="0"/>
              <a:t>التهديد </a:t>
            </a:r>
            <a:r>
              <a:rPr lang="ar-EG" smtClean="0"/>
              <a:t>الحماية </a:t>
            </a:r>
            <a:r>
              <a:rPr lang="ar-EG" dirty="0" smtClean="0"/>
              <a:t>.</a:t>
            </a:r>
            <a:endParaRPr lang="en-US" dirty="0" smtClean="0"/>
          </a:p>
          <a:p>
            <a:r>
              <a:rPr lang="ar-EG" dirty="0" smtClean="0"/>
              <a:t>استغلال</a:t>
            </a:r>
            <a:r>
              <a:rPr lang="ar-EG" baseline="0" dirty="0" smtClean="0"/>
              <a:t>  يستغل الضعف في  الحساسيه </a:t>
            </a:r>
          </a:p>
          <a:p>
            <a:r>
              <a:rPr lang="ar-EG" dirty="0" smtClean="0"/>
              <a:t> مخاطره</a:t>
            </a:r>
            <a:r>
              <a:rPr lang="ar-EG" baseline="0" dirty="0" smtClean="0"/>
              <a:t>    </a:t>
            </a:r>
            <a:r>
              <a:rPr lang="ar-EG" dirty="0" smtClean="0"/>
              <a:t>الاحتماليه</a:t>
            </a:r>
            <a:r>
              <a:rPr lang="ar-EG" baseline="0" dirty="0" smtClean="0"/>
              <a:t> </a:t>
            </a:r>
            <a:r>
              <a:rPr lang="ar-EG" dirty="0" smtClean="0"/>
              <a:t> الذي سيستغله عامل التهديد نقطة ضعف </a:t>
            </a:r>
          </a:p>
          <a:p>
            <a:r>
              <a:rPr lang="ar-EG" dirty="0" smtClean="0"/>
              <a:t>من الناحية الواقعية ، لا يمكن القضاء على المخاطر بالكامل</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3</a:t>
            </a:fld>
            <a:endParaRPr lang="ar-EG"/>
          </a:p>
        </p:txBody>
      </p:sp>
    </p:spTree>
    <p:extLst>
      <p:ext uri="{BB962C8B-B14F-4D97-AF65-F5344CB8AC3E}">
        <p14:creationId xmlns:p14="http://schemas.microsoft.com/office/powerpoint/2010/main" val="3601784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تنقسم أنواع الأشخاص الذين يقفون وراء هجمات الكمبيوتر عمومًا إلى عدة فئات</a:t>
            </a:r>
          </a:p>
          <a:p>
            <a:r>
              <a:rPr lang="ar-EG" dirty="0" smtClean="0"/>
              <a:t> قراصنة </a:t>
            </a:r>
          </a:p>
          <a:p>
            <a:r>
              <a:rPr lang="ar-EG" dirty="0" smtClean="0"/>
              <a:t>السيناريو </a:t>
            </a:r>
            <a:r>
              <a:rPr lang="en-US" dirty="0" smtClean="0"/>
              <a:t>kiddies </a:t>
            </a:r>
            <a:r>
              <a:rPr lang="ar-EG" dirty="0" smtClean="0"/>
              <a:t> اطفال او هواه </a:t>
            </a:r>
          </a:p>
          <a:p>
            <a:r>
              <a:rPr lang="ar-EG" dirty="0" smtClean="0"/>
              <a:t>جواسيس </a:t>
            </a:r>
          </a:p>
          <a:p>
            <a:r>
              <a:rPr lang="ar-EG" dirty="0" smtClean="0"/>
              <a:t>الموظف </a:t>
            </a:r>
          </a:p>
          <a:p>
            <a:r>
              <a:rPr lang="ar-EG" dirty="0" smtClean="0"/>
              <a:t>مجرمو الإنترنت </a:t>
            </a:r>
          </a:p>
          <a:p>
            <a:r>
              <a:rPr lang="ar-EG" dirty="0" smtClean="0"/>
              <a:t>ارهابين</a:t>
            </a:r>
            <a:r>
              <a:rPr lang="ar-EG" baseline="0" dirty="0" smtClean="0"/>
              <a:t> </a:t>
            </a:r>
            <a:r>
              <a:rPr lang="ar-EG" dirty="0" smtClean="0"/>
              <a:t> الانترنت </a:t>
            </a:r>
            <a:br>
              <a:rPr lang="ar-EG" dirty="0" smtClean="0"/>
            </a:b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4</a:t>
            </a:fld>
            <a:endParaRPr lang="ar-EG"/>
          </a:p>
        </p:txBody>
      </p:sp>
    </p:spTree>
    <p:extLst>
      <p:ext uri="{BB962C8B-B14F-4D97-AF65-F5344CB8AC3E}">
        <p14:creationId xmlns:p14="http://schemas.microsoft.com/office/powerpoint/2010/main" val="318625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هاكر أي شخص يقوم باقتحام أو محاولة اقتحام نظام الكمبيوتر بشكل غير قانوني. على الرغم من أن اقتحام نظام الأشخاص الآخرين غير قانوني. </a:t>
            </a:r>
          </a:p>
          <a:p>
            <a:endParaRPr lang="ar-EG" dirty="0" smtClean="0"/>
          </a:p>
          <a:p>
            <a:r>
              <a:rPr lang="ar-EG" dirty="0" smtClean="0"/>
              <a:t>قرصان اخلاقي لديه إذن من المالك لاختبار أمان أجهزة الكمبيوتر من خلال مهاجمتها</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5</a:t>
            </a:fld>
            <a:endParaRPr lang="ar-EG"/>
          </a:p>
        </p:txBody>
      </p:sp>
    </p:spTree>
    <p:extLst>
      <p:ext uri="{BB962C8B-B14F-4D97-AF65-F5344CB8AC3E}">
        <p14:creationId xmlns:p14="http://schemas.microsoft.com/office/powerpoint/2010/main" val="155412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لمستخدمون غير المهرة </a:t>
            </a:r>
          </a:p>
          <a:p>
            <a:r>
              <a:rPr lang="ar-EG" dirty="0" smtClean="0"/>
              <a:t>تنزيل برامج القرصنة آليًا من مواقع الويب واستخدامها لاقتحام أجهزة الكمبيوتر.</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6</a:t>
            </a:fld>
            <a:endParaRPr lang="ar-EG"/>
          </a:p>
        </p:txBody>
      </p:sp>
    </p:spTree>
    <p:extLst>
      <p:ext uri="{BB962C8B-B14F-4D97-AF65-F5344CB8AC3E}">
        <p14:creationId xmlns:p14="http://schemas.microsoft.com/office/powerpoint/2010/main" val="2515303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جاسوس كمبيوتر</a:t>
            </a:r>
          </a:p>
          <a:p>
            <a:r>
              <a:rPr lang="ar-EG" dirty="0" smtClean="0"/>
              <a:t> شخص تم التعاقد معه لاقتحام الكمبيوتر وسرقة المعلومات. </a:t>
            </a:r>
          </a:p>
          <a:p>
            <a:r>
              <a:rPr lang="ar-EG" dirty="0" smtClean="0"/>
              <a:t>ممتاز في مهارات الكمبيوتر.</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7</a:t>
            </a:fld>
            <a:endParaRPr lang="ar-EG"/>
          </a:p>
        </p:txBody>
      </p:sp>
    </p:spTree>
    <p:extLst>
      <p:ext uri="{BB962C8B-B14F-4D97-AF65-F5344CB8AC3E}">
        <p14:creationId xmlns:p14="http://schemas.microsoft.com/office/powerpoint/2010/main" val="424907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أكبر تهديد لأمن المعلومات قد يرغب الموظف في إظهار ضعف  الشركه في أمنهم </a:t>
            </a:r>
          </a:p>
          <a:p>
            <a:r>
              <a:rPr lang="ar-EG" dirty="0" smtClean="0"/>
              <a:t>التجسس الصناعي</a:t>
            </a:r>
          </a:p>
          <a:p>
            <a:r>
              <a:rPr lang="ar-EG" dirty="0" smtClean="0"/>
              <a:t> بريدية سوداء   </a:t>
            </a:r>
            <a:r>
              <a:rPr lang="en-US" dirty="0" smtClean="0"/>
              <a:t>/</a:t>
            </a:r>
            <a:r>
              <a:rPr lang="ar-EG" dirty="0" smtClean="0"/>
              <a:t>ابتزاز</a:t>
            </a:r>
            <a:r>
              <a:rPr lang="ar-EG" baseline="0" dirty="0" smtClean="0"/>
              <a:t> </a:t>
            </a:r>
            <a:r>
              <a:rPr lang="en-US" baseline="0" dirty="0" smtClean="0"/>
              <a:t> </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8</a:t>
            </a:fld>
            <a:endParaRPr lang="ar-EG"/>
          </a:p>
        </p:txBody>
      </p:sp>
    </p:spTree>
    <p:extLst>
      <p:ext uri="{BB962C8B-B14F-4D97-AF65-F5344CB8AC3E}">
        <p14:creationId xmlns:p14="http://schemas.microsoft.com/office/powerpoint/2010/main" val="188441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coercion  </a:t>
            </a:r>
            <a:r>
              <a:rPr lang="ar-EG" dirty="0" smtClean="0"/>
              <a:t>   اكراه</a:t>
            </a:r>
            <a:r>
              <a:rPr lang="ar-EG" baseline="0" dirty="0" smtClean="0"/>
              <a:t>  </a:t>
            </a:r>
          </a:p>
          <a:p>
            <a:r>
              <a:rPr lang="ar-EG" dirty="0" smtClean="0"/>
              <a:t>الابتزاز هو عمل من أعمال الإكراه باستخدام التهديد بالكشف أو الإعلان عن معلومات صحيحة أو خاطئة إلى حد كبير عن شخص أو أشخاص ما لم يتم تلبية مطالب معينة. يعتبر الابتزاز جريمة </a:t>
            </a:r>
          </a:p>
          <a:p>
            <a:r>
              <a:rPr lang="ar-EG" dirty="0" smtClean="0"/>
              <a:t>ويمكن أن يؤدي ارتكاب البريد الأسود إلى عواقب جنائية ومدنية كبيرة. </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9</a:t>
            </a:fld>
            <a:endParaRPr lang="ar-EG"/>
          </a:p>
        </p:txBody>
      </p:sp>
    </p:spTree>
    <p:extLst>
      <p:ext uri="{BB962C8B-B14F-4D97-AF65-F5344CB8AC3E}">
        <p14:creationId xmlns:p14="http://schemas.microsoft.com/office/powerpoint/2010/main" val="232491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مجرمو الإنترنت هم أفراد أو فرق من الأشخاص الذين يستخدمون التكنولوجيا لارتكاب أنشطة ضارة على الأنظمة أو الشبكات الرقمية بقصد سرقة معلومات الشركة الحساسة أو البيانات الشخصية ، وتحقيق الربح.</a:t>
            </a:r>
          </a:p>
          <a:p>
            <a:endParaRPr lang="ar-EG" dirty="0" smtClean="0"/>
          </a:p>
          <a:p>
            <a:r>
              <a:rPr lang="ar-EG" dirty="0" smtClean="0"/>
              <a:t>لا يعتبر القرصنة بالضرورة جريمة إلكترونية ؛ على هذا النحو ، ليس كل المتسللين مجرمي الإنترنت. يخترق مجرمو الإنترنت أنظمة الكمبيوتر ويتسللوا إليها بقصد خبيث ، بينما يسعى المتسللون فقط إلى إيجاد طرق جديدة ومبتكرة لاستخدام النظام ، سواء أكان ذلك جيدًا أم سيئًا.</a:t>
            </a:r>
            <a:endParaRPr lang="ar-EG" dirty="0"/>
          </a:p>
        </p:txBody>
      </p:sp>
      <p:sp>
        <p:nvSpPr>
          <p:cNvPr id="4" name="Slide Number Placeholder 3"/>
          <p:cNvSpPr>
            <a:spLocks noGrp="1"/>
          </p:cNvSpPr>
          <p:nvPr>
            <p:ph type="sldNum" sz="quarter" idx="10"/>
          </p:nvPr>
        </p:nvSpPr>
        <p:spPr/>
        <p:txBody>
          <a:bodyPr/>
          <a:lstStyle/>
          <a:p>
            <a:fld id="{3A4FD0B1-5AE6-4BF4-9558-D614E257B7E4}" type="slidenum">
              <a:rPr lang="ar-EG" smtClean="0"/>
              <a:t>10</a:t>
            </a:fld>
            <a:endParaRPr lang="ar-EG"/>
          </a:p>
        </p:txBody>
      </p:sp>
    </p:spTree>
    <p:extLst>
      <p:ext uri="{BB962C8B-B14F-4D97-AF65-F5344CB8AC3E}">
        <p14:creationId xmlns:p14="http://schemas.microsoft.com/office/powerpoint/2010/main" val="3870187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dirty="0"/>
          </a:p>
        </p:txBody>
      </p:sp>
      <p:sp>
        <p:nvSpPr>
          <p:cNvPr id="3" name="Subtitle 2"/>
          <p:cNvSpPr>
            <a:spLocks noGrp="1"/>
          </p:cNvSpPr>
          <p:nvPr>
            <p:ph type="subTitle" idx="1"/>
          </p:nvPr>
        </p:nvSpPr>
        <p:spPr/>
        <p:txBody>
          <a:bodyPr/>
          <a:lstStyle/>
          <a:p>
            <a:endParaRPr lang="ar-EG" dirty="0"/>
          </a:p>
        </p:txBody>
      </p:sp>
    </p:spTree>
    <p:extLst>
      <p:ext uri="{BB962C8B-B14F-4D97-AF65-F5344CB8AC3E}">
        <p14:creationId xmlns:p14="http://schemas.microsoft.com/office/powerpoint/2010/main" val="241065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29200"/>
          </a:xfrm>
        </p:spPr>
        <p:txBody>
          <a:bodyPr>
            <a:normAutofit lnSpcReduction="10000"/>
          </a:bodyPr>
          <a:lstStyle/>
          <a:p>
            <a:pPr marL="109728" indent="0" algn="l">
              <a:buNone/>
            </a:pPr>
            <a:r>
              <a:rPr lang="en-US" dirty="0"/>
              <a:t>are individuals or teams of people who use technology to commit malicious activities on digital systems or networks with the intention of stealing sensitive company information or personal data, and generating profit</a:t>
            </a:r>
            <a:r>
              <a:rPr lang="en-US" dirty="0" smtClean="0"/>
              <a:t>.</a:t>
            </a:r>
          </a:p>
          <a:p>
            <a:pPr marL="109728" indent="0" algn="l">
              <a:buNone/>
            </a:pPr>
            <a:endParaRPr lang="en-US" dirty="0"/>
          </a:p>
          <a:p>
            <a:pPr marL="109728" indent="0" algn="l">
              <a:buNone/>
            </a:pPr>
            <a:r>
              <a:rPr lang="en-US" dirty="0"/>
              <a:t>Hacking does not necessarily count as a </a:t>
            </a:r>
            <a:r>
              <a:rPr lang="en-US" dirty="0" smtClean="0"/>
              <a:t>cybercrime </a:t>
            </a:r>
            <a:r>
              <a:rPr lang="en-US" dirty="0"/>
              <a:t>as such, not all hackers are cybercriminals. Cybercriminals hack and infiltrate computer systems with malicious intent, while hackers only seek to find new and innovative ways to use a system, be it for good or bad.</a:t>
            </a:r>
            <a:endParaRPr lang="en-US" dirty="0" smtClean="0"/>
          </a:p>
          <a:p>
            <a:pPr marL="109728" indent="0" algn="l">
              <a:buNone/>
            </a:pPr>
            <a:endParaRPr lang="ar-EG" dirty="0"/>
          </a:p>
        </p:txBody>
      </p:sp>
      <p:sp>
        <p:nvSpPr>
          <p:cNvPr id="3" name="Title 2"/>
          <p:cNvSpPr>
            <a:spLocks noGrp="1"/>
          </p:cNvSpPr>
          <p:nvPr>
            <p:ph type="title"/>
          </p:nvPr>
        </p:nvSpPr>
        <p:spPr/>
        <p:txBody>
          <a:bodyPr/>
          <a:lstStyle/>
          <a:p>
            <a:r>
              <a:rPr lang="en-US" dirty="0" smtClean="0"/>
              <a:t>Cybercriminals </a:t>
            </a:r>
            <a:endParaRPr lang="ar-EG" dirty="0"/>
          </a:p>
        </p:txBody>
      </p:sp>
    </p:spTree>
    <p:extLst>
      <p:ext uri="{BB962C8B-B14F-4D97-AF65-F5344CB8AC3E}">
        <p14:creationId xmlns:p14="http://schemas.microsoft.com/office/powerpoint/2010/main" val="288519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smtClean="0"/>
              <a:t>Cybercriminals attacks against financial networks.</a:t>
            </a:r>
          </a:p>
          <a:p>
            <a:pPr marL="109728" indent="0" algn="l">
              <a:buNone/>
            </a:pPr>
            <a:endParaRPr lang="en-US" dirty="0" smtClean="0"/>
          </a:p>
          <a:p>
            <a:pPr marL="109728" indent="0" algn="l">
              <a:buNone/>
            </a:pPr>
            <a:r>
              <a:rPr lang="en-US" dirty="0" smtClean="0"/>
              <a:t>Cybercriminals </a:t>
            </a:r>
            <a:r>
              <a:rPr lang="en-US" dirty="0"/>
              <a:t>are people who use computers or the internet to commit crimes. </a:t>
            </a:r>
            <a:endParaRPr lang="en-US" dirty="0" smtClean="0"/>
          </a:p>
          <a:p>
            <a:pPr marL="109728" indent="0" algn="l">
              <a:buNone/>
            </a:pPr>
            <a:endParaRPr lang="en-US" dirty="0"/>
          </a:p>
          <a:p>
            <a:pPr marL="109728" indent="0" algn="l">
              <a:buNone/>
            </a:pPr>
            <a:r>
              <a:rPr lang="en-US" dirty="0" smtClean="0"/>
              <a:t>Both </a:t>
            </a:r>
            <a:r>
              <a:rPr lang="en-US" dirty="0"/>
              <a:t>black- and gray-hat hackers may break the law, </a:t>
            </a:r>
            <a:r>
              <a:rPr lang="en-US" dirty="0" smtClean="0"/>
              <a:t>effectively </a:t>
            </a:r>
            <a:r>
              <a:rPr lang="en-US" dirty="0"/>
              <a:t>becoming </a:t>
            </a:r>
            <a:r>
              <a:rPr lang="en-US" dirty="0" smtClean="0"/>
              <a:t>cybercriminals.</a:t>
            </a:r>
            <a:endParaRPr lang="ar-EG" dirty="0"/>
          </a:p>
        </p:txBody>
      </p:sp>
      <p:sp>
        <p:nvSpPr>
          <p:cNvPr id="3" name="Title 2"/>
          <p:cNvSpPr>
            <a:spLocks noGrp="1"/>
          </p:cNvSpPr>
          <p:nvPr>
            <p:ph type="title"/>
          </p:nvPr>
        </p:nvSpPr>
        <p:spPr/>
        <p:txBody>
          <a:bodyPr/>
          <a:lstStyle/>
          <a:p>
            <a:r>
              <a:rPr lang="en-US" dirty="0"/>
              <a:t>Cybercriminals </a:t>
            </a:r>
            <a:endParaRPr lang="ar-EG" dirty="0"/>
          </a:p>
        </p:txBody>
      </p:sp>
    </p:spTree>
    <p:extLst>
      <p:ext uri="{BB962C8B-B14F-4D97-AF65-F5344CB8AC3E}">
        <p14:creationId xmlns:p14="http://schemas.microsoft.com/office/powerpoint/2010/main" val="240626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smtClean="0"/>
              <a:t>Their motivation may be defined as ideology, or attacking for the snake of their principles or beliefs.</a:t>
            </a:r>
          </a:p>
          <a:p>
            <a:pPr marL="109728" indent="0" algn="l">
              <a:buNone/>
            </a:pPr>
            <a:endParaRPr lang="en-US" dirty="0"/>
          </a:p>
          <a:p>
            <a:pPr marL="109728" indent="0" algn="l">
              <a:buNone/>
            </a:pPr>
            <a:r>
              <a:rPr lang="en-US" dirty="0"/>
              <a:t>Cyber-terrorism involves the use of computers and/or related technology with the intention of causing harm or damage, in order to coerce a civilian population and influence policy of target government or otherwise affect its conduct</a:t>
            </a:r>
            <a:endParaRPr lang="ar-EG" dirty="0"/>
          </a:p>
        </p:txBody>
      </p:sp>
      <p:sp>
        <p:nvSpPr>
          <p:cNvPr id="3" name="Title 2"/>
          <p:cNvSpPr>
            <a:spLocks noGrp="1"/>
          </p:cNvSpPr>
          <p:nvPr>
            <p:ph type="title"/>
          </p:nvPr>
        </p:nvSpPr>
        <p:spPr/>
        <p:txBody>
          <a:bodyPr/>
          <a:lstStyle/>
          <a:p>
            <a:r>
              <a:rPr lang="en-US" dirty="0" smtClean="0"/>
              <a:t>cyberterrorists</a:t>
            </a:r>
            <a:endParaRPr lang="ar-EG" dirty="0"/>
          </a:p>
        </p:txBody>
      </p:sp>
    </p:spTree>
    <p:extLst>
      <p:ext uri="{BB962C8B-B14F-4D97-AF65-F5344CB8AC3E}">
        <p14:creationId xmlns:p14="http://schemas.microsoft.com/office/powerpoint/2010/main" val="153646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b="1" dirty="0" smtClean="0">
                <a:solidFill>
                  <a:srgbClr val="FF0000"/>
                </a:solidFill>
              </a:rPr>
              <a:t>The five steps that make up an attack</a:t>
            </a:r>
            <a:r>
              <a:rPr lang="en-US" dirty="0" smtClean="0"/>
              <a:t> </a:t>
            </a:r>
          </a:p>
          <a:p>
            <a:pPr marL="109728" indent="0" algn="l">
              <a:buNone/>
            </a:pPr>
            <a:endParaRPr lang="en-US" dirty="0"/>
          </a:p>
          <a:p>
            <a:pPr marL="109728" indent="0" algn="l">
              <a:buNone/>
            </a:pPr>
            <a:r>
              <a:rPr lang="en-US" dirty="0" smtClean="0"/>
              <a:t>Probe for information.</a:t>
            </a:r>
          </a:p>
          <a:p>
            <a:pPr marL="109728" indent="0" algn="l">
              <a:buNone/>
            </a:pPr>
            <a:r>
              <a:rPr lang="en-US" dirty="0" smtClean="0"/>
              <a:t>Penetrate any defenses.</a:t>
            </a:r>
          </a:p>
          <a:p>
            <a:pPr marL="109728" indent="0" algn="l">
              <a:buNone/>
            </a:pPr>
            <a:r>
              <a:rPr lang="en-US" dirty="0" smtClean="0"/>
              <a:t>Modify security settings.</a:t>
            </a:r>
          </a:p>
          <a:p>
            <a:pPr marL="109728" indent="0" algn="l">
              <a:buNone/>
            </a:pPr>
            <a:r>
              <a:rPr lang="en-US" dirty="0" smtClean="0"/>
              <a:t>Circulate to other systems.</a:t>
            </a:r>
          </a:p>
          <a:p>
            <a:pPr marL="109728" indent="0" algn="l">
              <a:buNone/>
            </a:pPr>
            <a:r>
              <a:rPr lang="en-US" dirty="0" smtClean="0"/>
              <a:t>Paralyze networks and devices</a:t>
            </a:r>
            <a:endParaRPr lang="ar-EG" dirty="0"/>
          </a:p>
        </p:txBody>
      </p:sp>
      <p:sp>
        <p:nvSpPr>
          <p:cNvPr id="3" name="Title 2"/>
          <p:cNvSpPr>
            <a:spLocks noGrp="1"/>
          </p:cNvSpPr>
          <p:nvPr>
            <p:ph type="title"/>
          </p:nvPr>
        </p:nvSpPr>
        <p:spPr/>
        <p:txBody>
          <a:bodyPr/>
          <a:lstStyle/>
          <a:p>
            <a:r>
              <a:rPr lang="en-US" dirty="0" smtClean="0"/>
              <a:t>Steps of an attack </a:t>
            </a:r>
            <a:endParaRPr lang="ar-EG" dirty="0"/>
          </a:p>
        </p:txBody>
      </p:sp>
    </p:spTree>
    <p:extLst>
      <p:ext uri="{BB962C8B-B14F-4D97-AF65-F5344CB8AC3E}">
        <p14:creationId xmlns:p14="http://schemas.microsoft.com/office/powerpoint/2010/main" val="226135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09728" indent="0" algn="l">
              <a:buNone/>
            </a:pPr>
            <a:r>
              <a:rPr lang="en-US" sz="2800" b="1" dirty="0" smtClean="0">
                <a:solidFill>
                  <a:schemeClr val="accent2"/>
                </a:solidFill>
              </a:rPr>
              <a:t>Asset</a:t>
            </a:r>
            <a:r>
              <a:rPr lang="en-US" sz="3200" b="1" dirty="0" smtClean="0"/>
              <a:t> </a:t>
            </a:r>
          </a:p>
          <a:p>
            <a:pPr marL="0" indent="0" algn="l">
              <a:buNone/>
            </a:pPr>
            <a:r>
              <a:rPr lang="en-US" dirty="0" smtClean="0"/>
              <a:t> Something has a value.</a:t>
            </a:r>
          </a:p>
          <a:p>
            <a:pPr marL="0" indent="0" algn="l">
              <a:buNone/>
            </a:pPr>
            <a:r>
              <a:rPr lang="en-US" dirty="0" smtClean="0"/>
              <a:t> </a:t>
            </a:r>
          </a:p>
          <a:p>
            <a:pPr marL="109728" indent="0" algn="l">
              <a:buNone/>
            </a:pPr>
            <a:r>
              <a:rPr lang="en-US" sz="2800" b="1" dirty="0" smtClean="0">
                <a:solidFill>
                  <a:schemeClr val="accent2"/>
                </a:solidFill>
              </a:rPr>
              <a:t>Threat</a:t>
            </a:r>
            <a:r>
              <a:rPr lang="en-US" sz="2800" b="1" dirty="0" smtClean="0"/>
              <a:t> </a:t>
            </a:r>
          </a:p>
          <a:p>
            <a:pPr marL="0" indent="0" algn="l">
              <a:buNone/>
            </a:pPr>
            <a:r>
              <a:rPr lang="en-US" dirty="0" smtClean="0"/>
              <a:t> An event or object that may defeat the security measures in place and result in a loss. </a:t>
            </a:r>
          </a:p>
          <a:p>
            <a:pPr marL="0" indent="0" algn="l">
              <a:buNone/>
            </a:pPr>
            <a:endParaRPr lang="en-US" dirty="0">
              <a:solidFill>
                <a:schemeClr val="accent2"/>
              </a:solidFill>
            </a:endParaRPr>
          </a:p>
          <a:p>
            <a:pPr marL="0" indent="0" algn="l">
              <a:buNone/>
            </a:pPr>
            <a:r>
              <a:rPr lang="en-US" sz="2800" b="1" dirty="0" smtClean="0">
                <a:solidFill>
                  <a:schemeClr val="accent2"/>
                </a:solidFill>
              </a:rPr>
              <a:t>Treat agent</a:t>
            </a:r>
            <a:endParaRPr lang="en-US" sz="2800" b="1" dirty="0" smtClean="0"/>
          </a:p>
          <a:p>
            <a:pPr marL="0" indent="0" algn="l">
              <a:buNone/>
            </a:pPr>
            <a:r>
              <a:rPr lang="en-US" dirty="0" smtClean="0"/>
              <a:t>A person or thing that has the power to carry out a threat .</a:t>
            </a:r>
            <a:endParaRPr lang="ar-EG" dirty="0"/>
          </a:p>
        </p:txBody>
      </p:sp>
      <p:sp>
        <p:nvSpPr>
          <p:cNvPr id="2" name="Title 1"/>
          <p:cNvSpPr>
            <a:spLocks noGrp="1"/>
          </p:cNvSpPr>
          <p:nvPr>
            <p:ph type="title"/>
          </p:nvPr>
        </p:nvSpPr>
        <p:spPr/>
        <p:txBody>
          <a:bodyPr>
            <a:normAutofit fontScale="90000"/>
          </a:bodyPr>
          <a:lstStyle/>
          <a:p>
            <a:pPr algn="l"/>
            <a:r>
              <a:rPr lang="en-US" dirty="0" smtClean="0"/>
              <a:t>Information security terminology </a:t>
            </a:r>
            <a:endParaRPr lang="ar-EG" dirty="0"/>
          </a:p>
        </p:txBody>
      </p:sp>
    </p:spTree>
    <p:extLst>
      <p:ext uri="{BB962C8B-B14F-4D97-AF65-F5344CB8AC3E}">
        <p14:creationId xmlns:p14="http://schemas.microsoft.com/office/powerpoint/2010/main" val="427067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57800"/>
          </a:xfrm>
        </p:spPr>
        <p:txBody>
          <a:bodyPr>
            <a:normAutofit lnSpcReduction="10000"/>
          </a:bodyPr>
          <a:lstStyle/>
          <a:p>
            <a:pPr marL="109728" indent="0" algn="l">
              <a:buNone/>
            </a:pPr>
            <a:r>
              <a:rPr lang="en-US" b="1" dirty="0" smtClean="0">
                <a:solidFill>
                  <a:schemeClr val="accent2"/>
                </a:solidFill>
              </a:rPr>
              <a:t>Vulnerability</a:t>
            </a:r>
          </a:p>
          <a:p>
            <a:pPr marL="109728" indent="0" algn="l">
              <a:buNone/>
            </a:pPr>
            <a:r>
              <a:rPr lang="en-US" dirty="0" smtClean="0"/>
              <a:t>Weakness that allows a threat agent to bypass</a:t>
            </a:r>
          </a:p>
          <a:p>
            <a:pPr marL="109728" indent="0" algn="l">
              <a:buNone/>
            </a:pPr>
            <a:r>
              <a:rPr lang="en-US" dirty="0" smtClean="0"/>
              <a:t>Security .</a:t>
            </a:r>
          </a:p>
          <a:p>
            <a:pPr marL="109728" indent="0" algn="l">
              <a:buNone/>
            </a:pPr>
            <a:r>
              <a:rPr lang="ar-EG" b="1" dirty="0" smtClean="0"/>
              <a:t> </a:t>
            </a:r>
            <a:endParaRPr lang="en-US" b="1" dirty="0" smtClean="0"/>
          </a:p>
          <a:p>
            <a:pPr marL="109728" indent="0" algn="l">
              <a:buNone/>
            </a:pPr>
            <a:r>
              <a:rPr lang="en-US" b="1" dirty="0" smtClean="0">
                <a:solidFill>
                  <a:schemeClr val="accent2"/>
                </a:solidFill>
              </a:rPr>
              <a:t>Exploit</a:t>
            </a:r>
          </a:p>
          <a:p>
            <a:pPr marL="109728" indent="0" algn="l">
              <a:buNone/>
            </a:pPr>
            <a:r>
              <a:rPr lang="ar-EG" b="1" dirty="0" smtClean="0"/>
              <a:t>   </a:t>
            </a:r>
            <a:r>
              <a:rPr lang="en-US" dirty="0" smtClean="0"/>
              <a:t>takes advantage of vulnerability .</a:t>
            </a:r>
          </a:p>
          <a:p>
            <a:pPr marL="109728" indent="0" algn="l">
              <a:buNone/>
            </a:pPr>
            <a:endParaRPr lang="en-US" b="1" dirty="0" smtClean="0"/>
          </a:p>
          <a:p>
            <a:pPr marL="109728" indent="0" algn="l">
              <a:buNone/>
            </a:pPr>
            <a:r>
              <a:rPr lang="en-US" b="1" dirty="0" smtClean="0">
                <a:solidFill>
                  <a:schemeClr val="accent2"/>
                </a:solidFill>
              </a:rPr>
              <a:t>Risk</a:t>
            </a:r>
            <a:r>
              <a:rPr lang="en-US" b="1" dirty="0" smtClean="0"/>
              <a:t> </a:t>
            </a:r>
          </a:p>
          <a:p>
            <a:pPr marL="109728" indent="0" algn="l">
              <a:buNone/>
            </a:pPr>
            <a:r>
              <a:rPr lang="en-US" b="1" dirty="0" smtClean="0"/>
              <a:t>The likehood  that a threat agent will exploit </a:t>
            </a:r>
          </a:p>
          <a:p>
            <a:pPr marL="109728" indent="0" algn="l">
              <a:buNone/>
            </a:pPr>
            <a:r>
              <a:rPr lang="en-US" b="1" dirty="0" smtClean="0"/>
              <a:t>A vulnerability. </a:t>
            </a:r>
          </a:p>
          <a:p>
            <a:pPr marL="109728" indent="0" algn="l">
              <a:buNone/>
            </a:pPr>
            <a:r>
              <a:rPr lang="en-US" b="1" dirty="0" smtClean="0"/>
              <a:t>Realistically ,risk cannot be entirely eliminated   </a:t>
            </a:r>
            <a:endParaRPr lang="en-US" dirty="0" smtClean="0"/>
          </a:p>
        </p:txBody>
      </p:sp>
      <p:sp>
        <p:nvSpPr>
          <p:cNvPr id="3" name="Title 2"/>
          <p:cNvSpPr>
            <a:spLocks noGrp="1"/>
          </p:cNvSpPr>
          <p:nvPr>
            <p:ph type="title"/>
          </p:nvPr>
        </p:nvSpPr>
        <p:spPr/>
        <p:txBody>
          <a:bodyPr>
            <a:normAutofit fontScale="90000"/>
          </a:bodyPr>
          <a:lstStyle/>
          <a:p>
            <a:r>
              <a:rPr lang="en-US" dirty="0"/>
              <a:t>Information security terminology </a:t>
            </a:r>
            <a:endParaRPr lang="ar-EG" dirty="0"/>
          </a:p>
        </p:txBody>
      </p:sp>
    </p:spTree>
    <p:extLst>
      <p:ext uri="{BB962C8B-B14F-4D97-AF65-F5344CB8AC3E}">
        <p14:creationId xmlns:p14="http://schemas.microsoft.com/office/powerpoint/2010/main" val="78546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smtClean="0"/>
              <a:t>The types of people behind computer attacks are generally divided into several categories </a:t>
            </a:r>
          </a:p>
          <a:p>
            <a:pPr marL="109728" indent="0" algn="l">
              <a:buNone/>
            </a:pPr>
            <a:r>
              <a:rPr lang="en-US" dirty="0" smtClean="0"/>
              <a:t>Hackers</a:t>
            </a:r>
          </a:p>
          <a:p>
            <a:pPr marL="109728" indent="0" algn="l">
              <a:buNone/>
            </a:pPr>
            <a:r>
              <a:rPr lang="en-US" dirty="0" smtClean="0"/>
              <a:t>Script kiddies </a:t>
            </a:r>
          </a:p>
          <a:p>
            <a:pPr marL="109728" indent="0" algn="l">
              <a:buNone/>
            </a:pPr>
            <a:r>
              <a:rPr lang="en-US" dirty="0" smtClean="0"/>
              <a:t>Spies </a:t>
            </a:r>
          </a:p>
          <a:p>
            <a:pPr marL="109728" indent="0" algn="l">
              <a:buNone/>
            </a:pPr>
            <a:r>
              <a:rPr lang="en-US" dirty="0" smtClean="0"/>
              <a:t>Employee </a:t>
            </a:r>
          </a:p>
          <a:p>
            <a:pPr marL="109728" indent="0" algn="l">
              <a:buNone/>
            </a:pPr>
            <a:r>
              <a:rPr lang="en-US" dirty="0" smtClean="0"/>
              <a:t>Cybercriminals </a:t>
            </a:r>
          </a:p>
          <a:p>
            <a:pPr marL="109728" indent="0" algn="l">
              <a:buNone/>
            </a:pPr>
            <a:r>
              <a:rPr lang="en-US" dirty="0" smtClean="0"/>
              <a:t>Cyberterroists </a:t>
            </a:r>
          </a:p>
          <a:p>
            <a:pPr marL="109728" indent="0" algn="l">
              <a:buNone/>
            </a:pPr>
            <a:endParaRPr lang="en-US" dirty="0" smtClean="0"/>
          </a:p>
        </p:txBody>
      </p:sp>
      <p:sp>
        <p:nvSpPr>
          <p:cNvPr id="3" name="Title 2"/>
          <p:cNvSpPr>
            <a:spLocks noGrp="1"/>
          </p:cNvSpPr>
          <p:nvPr>
            <p:ph type="title"/>
          </p:nvPr>
        </p:nvSpPr>
        <p:spPr/>
        <p:txBody>
          <a:bodyPr/>
          <a:lstStyle/>
          <a:p>
            <a:r>
              <a:rPr lang="en-US" dirty="0" smtClean="0"/>
              <a:t>Who are attackers?</a:t>
            </a:r>
            <a:endParaRPr lang="ar-EG" dirty="0"/>
          </a:p>
        </p:txBody>
      </p:sp>
    </p:spTree>
    <p:extLst>
      <p:ext uri="{BB962C8B-B14F-4D97-AF65-F5344CB8AC3E}">
        <p14:creationId xmlns:p14="http://schemas.microsoft.com/office/powerpoint/2010/main" val="165950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sz="2800" b="1" dirty="0" smtClean="0">
                <a:solidFill>
                  <a:schemeClr val="accent2"/>
                </a:solidFill>
              </a:rPr>
              <a:t>Hacker</a:t>
            </a:r>
          </a:p>
          <a:p>
            <a:pPr marL="109728" indent="0" algn="l">
              <a:buNone/>
            </a:pPr>
            <a:r>
              <a:rPr lang="en-US" dirty="0" smtClean="0"/>
              <a:t>Any one who illegally breaks into or attempts to break into computer system.</a:t>
            </a:r>
          </a:p>
          <a:p>
            <a:pPr marL="109728" indent="0" algn="l">
              <a:buNone/>
            </a:pPr>
            <a:r>
              <a:rPr lang="en-US" dirty="0" smtClean="0"/>
              <a:t>Although breaking into anther persons system is illegal.</a:t>
            </a:r>
            <a:endParaRPr lang="en-US" dirty="0"/>
          </a:p>
          <a:p>
            <a:pPr marL="109728" indent="0" algn="l">
              <a:buNone/>
            </a:pPr>
            <a:endParaRPr lang="en-US" dirty="0" smtClean="0"/>
          </a:p>
          <a:p>
            <a:pPr marL="109728" indent="0" algn="l">
              <a:buNone/>
            </a:pPr>
            <a:r>
              <a:rPr lang="en-US" sz="2800" b="1" dirty="0" smtClean="0">
                <a:solidFill>
                  <a:schemeClr val="accent2"/>
                </a:solidFill>
              </a:rPr>
              <a:t>Ethical hacker</a:t>
            </a:r>
          </a:p>
          <a:p>
            <a:pPr marL="109728" indent="0" algn="l">
              <a:buNone/>
            </a:pPr>
            <a:r>
              <a:rPr lang="en-US" dirty="0" smtClean="0"/>
              <a:t>Has permission from the </a:t>
            </a:r>
            <a:r>
              <a:rPr lang="en-US" dirty="0"/>
              <a:t>o</a:t>
            </a:r>
            <a:r>
              <a:rPr lang="en-US" dirty="0" smtClean="0"/>
              <a:t>wner to test security of computers by attacking them  </a:t>
            </a:r>
            <a:endParaRPr lang="ar-EG" dirty="0"/>
          </a:p>
        </p:txBody>
      </p:sp>
      <p:sp>
        <p:nvSpPr>
          <p:cNvPr id="3" name="Title 2"/>
          <p:cNvSpPr>
            <a:spLocks noGrp="1"/>
          </p:cNvSpPr>
          <p:nvPr>
            <p:ph type="title"/>
          </p:nvPr>
        </p:nvSpPr>
        <p:spPr/>
        <p:txBody>
          <a:bodyPr/>
          <a:lstStyle/>
          <a:p>
            <a:r>
              <a:rPr lang="en-US" dirty="0" smtClean="0"/>
              <a:t>Hackers </a:t>
            </a:r>
            <a:endParaRPr lang="ar-EG" dirty="0"/>
          </a:p>
        </p:txBody>
      </p:sp>
    </p:spTree>
    <p:extLst>
      <p:ext uri="{BB962C8B-B14F-4D97-AF65-F5344CB8AC3E}">
        <p14:creationId xmlns:p14="http://schemas.microsoft.com/office/powerpoint/2010/main" val="327879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l">
              <a:buNone/>
            </a:pPr>
            <a:endParaRPr lang="en-US" dirty="0" smtClean="0"/>
          </a:p>
          <a:p>
            <a:pPr marL="109728" indent="0" algn="l">
              <a:buNone/>
            </a:pPr>
            <a:r>
              <a:rPr lang="en-US" dirty="0" smtClean="0"/>
              <a:t>Unskilled users</a:t>
            </a:r>
          </a:p>
          <a:p>
            <a:pPr marL="109728" indent="0" algn="l">
              <a:buNone/>
            </a:pPr>
            <a:endParaRPr lang="en-US" dirty="0" smtClean="0"/>
          </a:p>
          <a:p>
            <a:pPr marL="109728" indent="0" algn="l">
              <a:buNone/>
            </a:pPr>
            <a:r>
              <a:rPr lang="en-US" dirty="0" smtClean="0"/>
              <a:t>Download automated in hacking software from websites and use it to break into computers.</a:t>
            </a:r>
          </a:p>
          <a:p>
            <a:pPr marL="109728" indent="0" algn="l">
              <a:buNone/>
            </a:pPr>
            <a:endParaRPr lang="ar-EG" dirty="0" smtClean="0"/>
          </a:p>
          <a:p>
            <a:pPr marL="109728" indent="0" algn="l">
              <a:buNone/>
            </a:pPr>
            <a:r>
              <a:rPr lang="en-US" dirty="0" smtClean="0"/>
              <a:t>  </a:t>
            </a:r>
            <a:endParaRPr lang="ar-EG" dirty="0"/>
          </a:p>
        </p:txBody>
      </p:sp>
      <p:sp>
        <p:nvSpPr>
          <p:cNvPr id="3" name="Title 2"/>
          <p:cNvSpPr>
            <a:spLocks noGrp="1"/>
          </p:cNvSpPr>
          <p:nvPr>
            <p:ph type="title"/>
          </p:nvPr>
        </p:nvSpPr>
        <p:spPr/>
        <p:txBody>
          <a:bodyPr/>
          <a:lstStyle/>
          <a:p>
            <a:r>
              <a:rPr lang="en-US" dirty="0" smtClean="0"/>
              <a:t>Script kiddies </a:t>
            </a:r>
            <a:endParaRPr lang="ar-EG" dirty="0"/>
          </a:p>
        </p:txBody>
      </p:sp>
    </p:spTree>
    <p:extLst>
      <p:ext uri="{BB962C8B-B14F-4D97-AF65-F5344CB8AC3E}">
        <p14:creationId xmlns:p14="http://schemas.microsoft.com/office/powerpoint/2010/main" val="40525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smtClean="0"/>
              <a:t> </a:t>
            </a:r>
            <a:endParaRPr lang="en-US" dirty="0"/>
          </a:p>
          <a:p>
            <a:pPr marL="109728" indent="0" algn="l">
              <a:buNone/>
            </a:pPr>
            <a:r>
              <a:rPr lang="en-US" dirty="0" smtClean="0"/>
              <a:t>Computer </a:t>
            </a:r>
            <a:r>
              <a:rPr lang="en-US" dirty="0"/>
              <a:t>spy </a:t>
            </a:r>
          </a:p>
          <a:p>
            <a:pPr marL="109728" indent="0" algn="l">
              <a:buNone/>
            </a:pPr>
            <a:endParaRPr lang="ar-EG" dirty="0" smtClean="0"/>
          </a:p>
          <a:p>
            <a:pPr marL="109728" indent="0" algn="l">
              <a:buNone/>
            </a:pPr>
            <a:r>
              <a:rPr lang="en-US" dirty="0" smtClean="0"/>
              <a:t>Someone </a:t>
            </a:r>
            <a:r>
              <a:rPr lang="en-US" dirty="0"/>
              <a:t>who has been hired to break into computer and steal information .</a:t>
            </a:r>
          </a:p>
          <a:p>
            <a:pPr marL="109728" indent="0" algn="l">
              <a:buNone/>
            </a:pPr>
            <a:endParaRPr lang="en-US" dirty="0" smtClean="0"/>
          </a:p>
          <a:p>
            <a:pPr marL="109728" indent="0" algn="l">
              <a:buNone/>
            </a:pPr>
            <a:r>
              <a:rPr lang="en-US" dirty="0" smtClean="0"/>
              <a:t>Excellent </a:t>
            </a:r>
            <a:r>
              <a:rPr lang="en-US" dirty="0"/>
              <a:t>in computer </a:t>
            </a:r>
            <a:r>
              <a:rPr lang="en-US" dirty="0" smtClean="0"/>
              <a:t>skills. </a:t>
            </a:r>
            <a:endParaRPr lang="en-US" dirty="0"/>
          </a:p>
          <a:p>
            <a:endParaRPr lang="ar-EG" dirty="0"/>
          </a:p>
        </p:txBody>
      </p:sp>
      <p:sp>
        <p:nvSpPr>
          <p:cNvPr id="3" name="Title 2"/>
          <p:cNvSpPr>
            <a:spLocks noGrp="1"/>
          </p:cNvSpPr>
          <p:nvPr>
            <p:ph type="title"/>
          </p:nvPr>
        </p:nvSpPr>
        <p:spPr/>
        <p:txBody>
          <a:bodyPr/>
          <a:lstStyle/>
          <a:p>
            <a:r>
              <a:rPr lang="en-US" dirty="0"/>
              <a:t>Spies</a:t>
            </a:r>
            <a:endParaRPr lang="ar-EG" dirty="0"/>
          </a:p>
        </p:txBody>
      </p:sp>
    </p:spTree>
    <p:extLst>
      <p:ext uri="{BB962C8B-B14F-4D97-AF65-F5344CB8AC3E}">
        <p14:creationId xmlns:p14="http://schemas.microsoft.com/office/powerpoint/2010/main" val="331609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smtClean="0"/>
              <a:t>The largest information security threat </a:t>
            </a:r>
          </a:p>
          <a:p>
            <a:pPr marL="109728" indent="0" algn="l">
              <a:buNone/>
            </a:pPr>
            <a:endParaRPr lang="en-US" dirty="0" smtClean="0"/>
          </a:p>
          <a:p>
            <a:pPr marL="109728" indent="0" algn="l">
              <a:buNone/>
            </a:pPr>
            <a:r>
              <a:rPr lang="en-US" dirty="0" smtClean="0"/>
              <a:t>an employee might want to show the company </a:t>
            </a:r>
            <a:endParaRPr lang="ar-EG" dirty="0" smtClean="0"/>
          </a:p>
          <a:p>
            <a:pPr marL="109728" indent="0" algn="l">
              <a:buNone/>
            </a:pPr>
            <a:r>
              <a:rPr lang="en-US" dirty="0" smtClean="0"/>
              <a:t>weakness in their security </a:t>
            </a:r>
          </a:p>
          <a:p>
            <a:pPr marL="109728" indent="0" algn="l">
              <a:buNone/>
            </a:pPr>
            <a:endParaRPr lang="en-US" dirty="0" smtClean="0"/>
          </a:p>
          <a:p>
            <a:pPr marL="109728" indent="0" algn="l">
              <a:buNone/>
            </a:pPr>
            <a:r>
              <a:rPr lang="en-US" dirty="0" smtClean="0"/>
              <a:t>Industrial espionage </a:t>
            </a:r>
          </a:p>
          <a:p>
            <a:pPr marL="109728" indent="0" algn="l">
              <a:buNone/>
            </a:pPr>
            <a:endParaRPr lang="en-US" dirty="0" smtClean="0"/>
          </a:p>
          <a:p>
            <a:pPr marL="109728" indent="0" algn="l">
              <a:buNone/>
            </a:pPr>
            <a:r>
              <a:rPr lang="en-US" dirty="0" smtClean="0"/>
              <a:t>Black mailing </a:t>
            </a:r>
            <a:endParaRPr lang="ar-EG" dirty="0"/>
          </a:p>
        </p:txBody>
      </p:sp>
      <p:sp>
        <p:nvSpPr>
          <p:cNvPr id="3" name="Title 2"/>
          <p:cNvSpPr>
            <a:spLocks noGrp="1"/>
          </p:cNvSpPr>
          <p:nvPr>
            <p:ph type="title"/>
          </p:nvPr>
        </p:nvSpPr>
        <p:spPr/>
        <p:txBody>
          <a:bodyPr/>
          <a:lstStyle/>
          <a:p>
            <a:r>
              <a:rPr lang="en-US" dirty="0" smtClean="0"/>
              <a:t>Employees </a:t>
            </a:r>
            <a:endParaRPr lang="ar-EG" dirty="0"/>
          </a:p>
        </p:txBody>
      </p:sp>
    </p:spTree>
    <p:extLst>
      <p:ext uri="{BB962C8B-B14F-4D97-AF65-F5344CB8AC3E}">
        <p14:creationId xmlns:p14="http://schemas.microsoft.com/office/powerpoint/2010/main" val="346865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l">
              <a:buNone/>
            </a:pPr>
            <a:r>
              <a:rPr lang="en-US" dirty="0"/>
              <a:t>Blackmail is an act of </a:t>
            </a:r>
            <a:r>
              <a:rPr lang="en-US" dirty="0" smtClean="0"/>
              <a:t>coercion  </a:t>
            </a:r>
            <a:r>
              <a:rPr lang="en-US" dirty="0"/>
              <a:t>using the threat of revealing or publicizing either substantially true or false information about a person or people unless certain demands are met</a:t>
            </a:r>
            <a:r>
              <a:rPr lang="en-US" dirty="0" smtClean="0"/>
              <a:t>.</a:t>
            </a:r>
          </a:p>
          <a:p>
            <a:pPr marL="109728" indent="0" algn="l">
              <a:buNone/>
            </a:pPr>
            <a:endParaRPr lang="en-US" dirty="0"/>
          </a:p>
          <a:p>
            <a:pPr marL="109728" indent="0" algn="l">
              <a:buNone/>
            </a:pPr>
            <a:r>
              <a:rPr lang="en-US" dirty="0" smtClean="0"/>
              <a:t>Blackmail </a:t>
            </a:r>
            <a:r>
              <a:rPr lang="en-US" dirty="0"/>
              <a:t>is characterized as a crime and committing black mail can carry significant criminal and civil </a:t>
            </a:r>
            <a:r>
              <a:rPr lang="en-US" dirty="0" smtClean="0"/>
              <a:t>consequences.</a:t>
            </a:r>
            <a:endParaRPr lang="ar-EG" dirty="0"/>
          </a:p>
        </p:txBody>
      </p:sp>
      <p:sp>
        <p:nvSpPr>
          <p:cNvPr id="3" name="Title 2"/>
          <p:cNvSpPr>
            <a:spLocks noGrp="1"/>
          </p:cNvSpPr>
          <p:nvPr>
            <p:ph type="title"/>
          </p:nvPr>
        </p:nvSpPr>
        <p:spPr/>
        <p:txBody>
          <a:bodyPr/>
          <a:lstStyle/>
          <a:p>
            <a:r>
              <a:rPr lang="en-US" dirty="0" smtClean="0"/>
              <a:t>Black mailing </a:t>
            </a:r>
            <a:endParaRPr lang="ar-EG" dirty="0"/>
          </a:p>
        </p:txBody>
      </p:sp>
    </p:spTree>
    <p:extLst>
      <p:ext uri="{BB962C8B-B14F-4D97-AF65-F5344CB8AC3E}">
        <p14:creationId xmlns:p14="http://schemas.microsoft.com/office/powerpoint/2010/main" val="60017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388</TotalTime>
  <Words>891</Words>
  <Application>Microsoft Office PowerPoint</Application>
  <PresentationFormat>On-screen Show (4:3)</PresentationFormat>
  <Paragraphs>136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PowerPoint Presentation</vt:lpstr>
      <vt:lpstr>Information security terminology </vt:lpstr>
      <vt:lpstr>Information security terminology </vt:lpstr>
      <vt:lpstr>Who are attackers?</vt:lpstr>
      <vt:lpstr>Hackers </vt:lpstr>
      <vt:lpstr>Script kiddies </vt:lpstr>
      <vt:lpstr>Spies</vt:lpstr>
      <vt:lpstr>Employees </vt:lpstr>
      <vt:lpstr>Black mailing </vt:lpstr>
      <vt:lpstr>Cybercriminals </vt:lpstr>
      <vt:lpstr>Cybercriminals </vt:lpstr>
      <vt:lpstr>cyberterrorists</vt:lpstr>
      <vt:lpstr>Steps of an attack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19</cp:revision>
  <dcterms:created xsi:type="dcterms:W3CDTF">2006-08-16T00:00:00Z</dcterms:created>
  <dcterms:modified xsi:type="dcterms:W3CDTF">2021-10-22T23:52:05Z</dcterms:modified>
</cp:coreProperties>
</file>