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sldIdLst>
    <p:sldId id="306" r:id="rId2"/>
    <p:sldId id="257" r:id="rId3"/>
    <p:sldId id="307" r:id="rId4"/>
    <p:sldId id="391" r:id="rId5"/>
    <p:sldId id="390" r:id="rId6"/>
    <p:sldId id="392" r:id="rId7"/>
    <p:sldId id="481" r:id="rId8"/>
    <p:sldId id="393" r:id="rId9"/>
    <p:sldId id="469" r:id="rId10"/>
    <p:sldId id="470" r:id="rId11"/>
    <p:sldId id="471" r:id="rId12"/>
    <p:sldId id="472" r:id="rId13"/>
    <p:sldId id="473" r:id="rId14"/>
    <p:sldId id="474" r:id="rId15"/>
    <p:sldId id="475" r:id="rId16"/>
    <p:sldId id="476" r:id="rId17"/>
    <p:sldId id="477" r:id="rId18"/>
    <p:sldId id="478" r:id="rId19"/>
    <p:sldId id="479" r:id="rId20"/>
    <p:sldId id="467" r:id="rId21"/>
    <p:sldId id="468" r:id="rId22"/>
    <p:sldId id="394" r:id="rId23"/>
    <p:sldId id="395" r:id="rId24"/>
    <p:sldId id="396" r:id="rId25"/>
    <p:sldId id="398" r:id="rId26"/>
    <p:sldId id="401" r:id="rId27"/>
    <p:sldId id="402" r:id="rId28"/>
    <p:sldId id="403" r:id="rId29"/>
    <p:sldId id="404" r:id="rId30"/>
    <p:sldId id="405" r:id="rId31"/>
    <p:sldId id="407" r:id="rId32"/>
    <p:sldId id="408" r:id="rId33"/>
    <p:sldId id="411" r:id="rId34"/>
    <p:sldId id="412" r:id="rId35"/>
    <p:sldId id="413" r:id="rId36"/>
    <p:sldId id="414" r:id="rId37"/>
    <p:sldId id="415" r:id="rId38"/>
    <p:sldId id="416"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440" r:id="rId60"/>
    <p:sldId id="441" r:id="rId61"/>
    <p:sldId id="442" r:id="rId62"/>
    <p:sldId id="464" r:id="rId63"/>
    <p:sldId id="465" r:id="rId64"/>
    <p:sldId id="388" r:id="rId6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0ECAF284-ACAD-49BC-96B1-BDB5165448DA}">
          <p14:sldIdLst>
            <p14:sldId id="306"/>
            <p14:sldId id="257"/>
            <p14:sldId id="307"/>
            <p14:sldId id="391"/>
            <p14:sldId id="390"/>
            <p14:sldId id="392"/>
            <p14:sldId id="481"/>
            <p14:sldId id="393"/>
            <p14:sldId id="469"/>
            <p14:sldId id="470"/>
            <p14:sldId id="471"/>
            <p14:sldId id="472"/>
            <p14:sldId id="473"/>
            <p14:sldId id="474"/>
            <p14:sldId id="475"/>
            <p14:sldId id="476"/>
            <p14:sldId id="477"/>
            <p14:sldId id="478"/>
            <p14:sldId id="479"/>
            <p14:sldId id="467"/>
            <p14:sldId id="468"/>
            <p14:sldId id="394"/>
            <p14:sldId id="395"/>
            <p14:sldId id="396"/>
            <p14:sldId id="398"/>
            <p14:sldId id="401"/>
            <p14:sldId id="402"/>
            <p14:sldId id="403"/>
            <p14:sldId id="404"/>
            <p14:sldId id="405"/>
            <p14:sldId id="407"/>
            <p14:sldId id="408"/>
            <p14:sldId id="411"/>
            <p14:sldId id="412"/>
            <p14:sldId id="413"/>
            <p14:sldId id="414"/>
            <p14:sldId id="415"/>
            <p14:sldId id="416"/>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40"/>
            <p14:sldId id="441"/>
            <p14:sldId id="442"/>
            <p14:sldId id="464"/>
            <p14:sldId id="465"/>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86355" autoAdjust="0"/>
  </p:normalViewPr>
  <p:slideViewPr>
    <p:cSldViewPr snapToGrid="0" snapToObjects="1">
      <p:cViewPr varScale="1">
        <p:scale>
          <a:sx n="71" d="100"/>
          <a:sy n="71" d="100"/>
        </p:scale>
        <p:origin x="1642" y="58"/>
      </p:cViewPr>
      <p:guideLst>
        <p:guide orient="horz" pos="2160"/>
        <p:guide pos="2880"/>
      </p:guideLst>
    </p:cSldViewPr>
  </p:slideViewPr>
  <p:outlineViewPr>
    <p:cViewPr>
      <p:scale>
        <a:sx n="33" d="100"/>
        <a:sy n="33" d="100"/>
      </p:scale>
      <p:origin x="0" y="-33876"/>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DDFF0B4-6672-4514-92A8-1A6210473BF2}" type="datetimeFigureOut">
              <a:rPr lang="en-US"/>
              <a:pPr/>
              <a:t>10/17/2021</a:t>
            </a:fld>
            <a:endParaRPr lang="en-US"/>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93195E1-15ED-499E-9910-983B5CD6D839}" type="slidenum">
              <a:rPr lang="en-US"/>
              <a:pPr/>
              <a:t>‹#›</a:t>
            </a:fld>
            <a:endParaRPr lang="en-US"/>
          </a:p>
        </p:txBody>
      </p:sp>
    </p:spTree>
    <p:extLst>
      <p:ext uri="{BB962C8B-B14F-4D97-AF65-F5344CB8AC3E}">
        <p14:creationId xmlns:p14="http://schemas.microsoft.com/office/powerpoint/2010/main" val="244421229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mn-ea"/>
        <a:cs typeface="+mn-cs"/>
      </a:defRPr>
    </a:lvl1pPr>
    <a:lvl2pPr marL="457200" algn="l" defTabSz="457200" rtl="0" fontAlgn="base">
      <a:spcBef>
        <a:spcPct val="30000"/>
      </a:spcBef>
      <a:spcAft>
        <a:spcPct val="0"/>
      </a:spcAft>
      <a:defRPr sz="1200" kern="1200">
        <a:solidFill>
          <a:schemeClr val="tx1"/>
        </a:solidFill>
        <a:latin typeface="Calibri" pitchFamily="34" charset="0"/>
        <a:ea typeface="+mn-ea"/>
        <a:cs typeface="+mn-cs"/>
      </a:defRPr>
    </a:lvl2pPr>
    <a:lvl3pPr marL="914400" algn="l" defTabSz="457200" rtl="0" fontAlgn="base">
      <a:spcBef>
        <a:spcPct val="30000"/>
      </a:spcBef>
      <a:spcAft>
        <a:spcPct val="0"/>
      </a:spcAft>
      <a:defRPr sz="1200" kern="1200">
        <a:solidFill>
          <a:schemeClr val="tx1"/>
        </a:solidFill>
        <a:latin typeface="Calibri" pitchFamily="34" charset="0"/>
        <a:ea typeface="+mn-ea"/>
        <a:cs typeface="+mn-cs"/>
      </a:defRPr>
    </a:lvl3pPr>
    <a:lvl4pPr marL="1371600" algn="l" defTabSz="457200" rtl="0" fontAlgn="base">
      <a:spcBef>
        <a:spcPct val="30000"/>
      </a:spcBef>
      <a:spcAft>
        <a:spcPct val="0"/>
      </a:spcAft>
      <a:defRPr sz="1200" kern="1200">
        <a:solidFill>
          <a:schemeClr val="tx1"/>
        </a:solidFill>
        <a:latin typeface="Calibri" pitchFamily="34" charset="0"/>
        <a:ea typeface="+mn-ea"/>
        <a:cs typeface="+mn-cs"/>
      </a:defRPr>
    </a:lvl4pPr>
    <a:lvl5pPr marL="1828800" algn="l" defTabSz="457200"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a:t>
            </a:fld>
            <a:endParaRPr lang="en-US"/>
          </a:p>
        </p:txBody>
      </p:sp>
    </p:spTree>
    <p:extLst>
      <p:ext uri="{BB962C8B-B14F-4D97-AF65-F5344CB8AC3E}">
        <p14:creationId xmlns:p14="http://schemas.microsoft.com/office/powerpoint/2010/main" val="111151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10</a:t>
            </a:fld>
            <a:endParaRPr lang="en-US" sz="1200">
              <a:latin typeface="Calibri" pitchFamily="34" charset="0"/>
            </a:endParaRPr>
          </a:p>
        </p:txBody>
      </p:sp>
    </p:spTree>
    <p:extLst>
      <p:ext uri="{BB962C8B-B14F-4D97-AF65-F5344CB8AC3E}">
        <p14:creationId xmlns:p14="http://schemas.microsoft.com/office/powerpoint/2010/main" val="324954094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1200" b="1" dirty="0"/>
              <a:t>Delivery</a:t>
            </a:r>
            <a:r>
              <a:rPr lang="en-US" sz="1200" baseline="0" dirty="0"/>
              <a:t> : system must deliver data to correct destination</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1200" b="1" baseline="0" dirty="0">
                <a:ea typeface="宋体" pitchFamily="2" charset="-122"/>
              </a:rPr>
              <a:t>Accuracy</a:t>
            </a:r>
            <a:r>
              <a:rPr lang="en-US" sz="1200" baseline="0" dirty="0">
                <a:ea typeface="宋体" pitchFamily="2" charset="-122"/>
              </a:rPr>
              <a:t> :system must deliver correct data.</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1200" b="1" baseline="0" dirty="0">
                <a:ea typeface="宋体" pitchFamily="2" charset="-122"/>
              </a:rPr>
              <a:t>Timeliness</a:t>
            </a:r>
            <a:r>
              <a:rPr lang="en-US" sz="1200" baseline="0" dirty="0">
                <a:ea typeface="宋体" pitchFamily="2" charset="-122"/>
              </a:rPr>
              <a:t> : system must deliver data in reasonable time</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11</a:t>
            </a:fld>
            <a:endParaRPr lang="en-US" sz="1200">
              <a:latin typeface="Calibri" pitchFamily="34" charset="0"/>
            </a:endParaRPr>
          </a:p>
        </p:txBody>
      </p:sp>
    </p:spTree>
    <p:extLst>
      <p:ext uri="{BB962C8B-B14F-4D97-AF65-F5344CB8AC3E}">
        <p14:creationId xmlns:p14="http://schemas.microsoft.com/office/powerpoint/2010/main" val="658641271"/>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0" baseline="0" dirty="0">
                <a:ea typeface="宋体" pitchFamily="2" charset="-122"/>
              </a:rPr>
              <a:t>Message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0" baseline="0" dirty="0">
                <a:ea typeface="宋体" pitchFamily="2" charset="-122"/>
              </a:rPr>
              <a:t>Sender</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0" baseline="0" dirty="0">
                <a:ea typeface="宋体" pitchFamily="2" charset="-122"/>
              </a:rPr>
              <a:t>Receiver</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0" baseline="0" dirty="0">
                <a:ea typeface="宋体" pitchFamily="2" charset="-122"/>
              </a:rPr>
              <a:t>Protocols: set of rules for data communication</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0" baseline="0" dirty="0">
                <a:ea typeface="宋体" pitchFamily="2" charset="-122"/>
              </a:rPr>
              <a:t>Transmission link : physical link between sender and receiver.</a:t>
            </a:r>
            <a:endParaRPr lang="ar-EG" sz="1200" b="0" baseline="0"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13</a:t>
            </a:fld>
            <a:endParaRPr lang="en-US" sz="1200">
              <a:latin typeface="Calibri" pitchFamily="34" charset="0"/>
            </a:endParaRPr>
          </a:p>
        </p:txBody>
      </p:sp>
    </p:spTree>
    <p:extLst>
      <p:ext uri="{BB962C8B-B14F-4D97-AF65-F5344CB8AC3E}">
        <p14:creationId xmlns:p14="http://schemas.microsoft.com/office/powerpoint/2010/main" val="671088166"/>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14</a:t>
            </a:fld>
            <a:endParaRPr lang="en-US" sz="1200">
              <a:latin typeface="Calibri" pitchFamily="34" charset="0"/>
            </a:endParaRPr>
          </a:p>
        </p:txBody>
      </p:sp>
    </p:spTree>
    <p:extLst>
      <p:ext uri="{BB962C8B-B14F-4D97-AF65-F5344CB8AC3E}">
        <p14:creationId xmlns:p14="http://schemas.microsoft.com/office/powerpoint/2010/main" val="1412371823"/>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15</a:t>
            </a:fld>
            <a:endParaRPr lang="en-US" sz="1200">
              <a:latin typeface="Calibri" pitchFamily="34" charset="0"/>
            </a:endParaRPr>
          </a:p>
        </p:txBody>
      </p:sp>
    </p:spTree>
    <p:extLst>
      <p:ext uri="{BB962C8B-B14F-4D97-AF65-F5344CB8AC3E}">
        <p14:creationId xmlns:p14="http://schemas.microsoft.com/office/powerpoint/2010/main" val="157014555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16</a:t>
            </a:fld>
            <a:endParaRPr lang="en-US" sz="1200">
              <a:latin typeface="Calibri" pitchFamily="34" charset="0"/>
            </a:endParaRPr>
          </a:p>
        </p:txBody>
      </p:sp>
    </p:spTree>
    <p:extLst>
      <p:ext uri="{BB962C8B-B14F-4D97-AF65-F5344CB8AC3E}">
        <p14:creationId xmlns:p14="http://schemas.microsoft.com/office/powerpoint/2010/main" val="2569926104"/>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17</a:t>
            </a:fld>
            <a:endParaRPr lang="en-US" sz="1200">
              <a:latin typeface="Calibri" pitchFamily="34" charset="0"/>
            </a:endParaRPr>
          </a:p>
        </p:txBody>
      </p:sp>
    </p:spTree>
    <p:extLst>
      <p:ext uri="{BB962C8B-B14F-4D97-AF65-F5344CB8AC3E}">
        <p14:creationId xmlns:p14="http://schemas.microsoft.com/office/powerpoint/2010/main" val="48038287"/>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18</a:t>
            </a:fld>
            <a:endParaRPr lang="en-US" sz="1200">
              <a:latin typeface="Calibri" pitchFamily="34" charset="0"/>
            </a:endParaRPr>
          </a:p>
        </p:txBody>
      </p:sp>
    </p:spTree>
    <p:extLst>
      <p:ext uri="{BB962C8B-B14F-4D97-AF65-F5344CB8AC3E}">
        <p14:creationId xmlns:p14="http://schemas.microsoft.com/office/powerpoint/2010/main" val="947267015"/>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19</a:t>
            </a:fld>
            <a:endParaRPr lang="en-US" sz="1200">
              <a:latin typeface="Calibri" pitchFamily="34" charset="0"/>
            </a:endParaRPr>
          </a:p>
        </p:txBody>
      </p:sp>
    </p:spTree>
    <p:extLst>
      <p:ext uri="{BB962C8B-B14F-4D97-AF65-F5344CB8AC3E}">
        <p14:creationId xmlns:p14="http://schemas.microsoft.com/office/powerpoint/2010/main" val="3351818081"/>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31D88FE-E425-4026-90CD-756643BC88DB}" type="slidenum">
              <a:rPr lang="en-US" b="0" smtClean="0"/>
              <a:pPr/>
              <a:t>22</a:t>
            </a:fld>
            <a:endParaRPr lang="en-US" b="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5540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2</a:t>
            </a:fld>
            <a:endParaRPr lang="en-US" sz="1200">
              <a:latin typeface="Calibri" pitchFamily="34" charset="0"/>
            </a:endParaRPr>
          </a:p>
        </p:txBody>
      </p:sp>
    </p:spTree>
    <p:extLst>
      <p:ext uri="{BB962C8B-B14F-4D97-AF65-F5344CB8AC3E}">
        <p14:creationId xmlns:p14="http://schemas.microsoft.com/office/powerpoint/2010/main" val="3025148774"/>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019AFEE-8B68-42B5-B800-0DCA6B2757E6}" type="slidenum">
              <a:rPr lang="en-US" b="0" smtClean="0"/>
              <a:pPr/>
              <a:t>23</a:t>
            </a:fld>
            <a:endParaRPr lang="en-US" b="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6887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2F57794-0570-4996-AE9A-454BC3E37809}" type="slidenum">
              <a:rPr lang="en-US" b="0" smtClean="0"/>
              <a:pPr/>
              <a:t>24</a:t>
            </a:fld>
            <a:endParaRPr lang="en-US" b="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593385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8EFE1B2-A18F-47FB-8E91-6A8AFE8CF369}" type="slidenum">
              <a:rPr lang="en-US" b="0" smtClean="0"/>
              <a:pPr/>
              <a:t>25</a:t>
            </a:fld>
            <a:endParaRPr lang="en-US" b="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726645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46898A2-0758-45A2-BA62-1B963202801F}" type="slidenum">
              <a:rPr lang="en-US" b="0" smtClean="0"/>
              <a:pPr/>
              <a:t>26</a:t>
            </a:fld>
            <a:endParaRPr lang="en-US" b="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1050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271AEBE-8BD8-4B9D-A634-9501A7EA4F5B}" type="slidenum">
              <a:rPr lang="en-US" b="0" smtClean="0"/>
              <a:pPr/>
              <a:t>27</a:t>
            </a:fld>
            <a:endParaRPr lang="en-US" b="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842497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B397BCA-C8BA-47E6-A6B2-DF00962921EB}" type="slidenum">
              <a:rPr lang="en-US" b="0" smtClean="0"/>
              <a:pPr/>
              <a:t>28</a:t>
            </a:fld>
            <a:endParaRPr lang="en-US"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5826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011EA59-6A21-4833-B35E-B67F3D932B7E}" type="slidenum">
              <a:rPr lang="en-US" b="0" smtClean="0"/>
              <a:pPr/>
              <a:t>29</a:t>
            </a:fld>
            <a:endParaRPr lang="en-US" b="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18368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25AE29E-27DC-481B-B6BD-8756F23B4539}" type="slidenum">
              <a:rPr lang="en-US" b="0" smtClean="0"/>
              <a:pPr/>
              <a:t>30</a:t>
            </a:fld>
            <a:endParaRPr lang="en-US" b="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723067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39B12FB-D0AB-4B31-B237-92B636CF2D6D}" type="slidenum">
              <a:rPr lang="en-US" b="0" smtClean="0"/>
              <a:pPr/>
              <a:t>31</a:t>
            </a:fld>
            <a:endParaRPr lang="en-US" b="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64068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0E200DE-F6F0-45AA-81D8-02B91DB6A7B8}" type="slidenum">
              <a:rPr lang="en-US" b="0" smtClean="0"/>
              <a:pPr/>
              <a:t>32</a:t>
            </a:fld>
            <a:endParaRPr lang="en-US" b="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48097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Wireless Communications and networks – William Stallings</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3</a:t>
            </a:fld>
            <a:endParaRPr lang="en-US" sz="1200" dirty="0">
              <a:latin typeface="Calibri" pitchFamily="34" charset="0"/>
            </a:endParaRPr>
          </a:p>
        </p:txBody>
      </p:sp>
    </p:spTree>
    <p:extLst>
      <p:ext uri="{BB962C8B-B14F-4D97-AF65-F5344CB8AC3E}">
        <p14:creationId xmlns:p14="http://schemas.microsoft.com/office/powerpoint/2010/main" val="1424883474"/>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35BA084-195E-4DE3-8E71-892BE0A6F07A}" type="slidenum">
              <a:rPr lang="en-US" b="0" smtClean="0"/>
              <a:pPr/>
              <a:t>33</a:t>
            </a:fld>
            <a:endParaRPr lang="en-US"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886276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BC70837-EE5B-4295-B315-923B870AD8A3}" type="slidenum">
              <a:rPr lang="en-US" b="0" smtClean="0"/>
              <a:pPr/>
              <a:t>34</a:t>
            </a:fld>
            <a:endParaRPr lang="en-US"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71503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A8572A6-86A9-422B-B668-BF6517EBDCAA}" type="slidenum">
              <a:rPr lang="en-US" b="0" smtClean="0"/>
              <a:pPr/>
              <a:t>35</a:t>
            </a:fld>
            <a:endParaRPr lang="en-US" b="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47413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32ACD1C-F1F5-4E3F-8FB9-F25E8B2F9176}" type="slidenum">
              <a:rPr lang="en-US" b="0" smtClean="0"/>
              <a:pPr/>
              <a:t>36</a:t>
            </a:fld>
            <a:endParaRPr lang="en-US" b="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438990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BC6B187-0AEA-4FCC-AD54-FF71F62D5B75}" type="slidenum">
              <a:rPr lang="en-US" b="0" smtClean="0"/>
              <a:pPr/>
              <a:t>37</a:t>
            </a:fld>
            <a:endParaRPr lang="en-US" b="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612899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8022F79-3190-464B-9E2A-467E0BBF8BC2}" type="slidenum">
              <a:rPr lang="en-US" b="0" smtClean="0"/>
              <a:pPr/>
              <a:t>38</a:t>
            </a:fld>
            <a:endParaRPr lang="en-US" b="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124140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F5DADBD-B154-4956-840A-4C9A118D95A8}" type="slidenum">
              <a:rPr lang="en-US" b="0" smtClean="0"/>
              <a:pPr/>
              <a:t>39</a:t>
            </a:fld>
            <a:endParaRPr lang="en-US"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347279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8C85B49-2CB1-4E82-85AF-6033DB688FFD}" type="slidenum">
              <a:rPr lang="en-US" b="0" smtClean="0"/>
              <a:pPr/>
              <a:t>58</a:t>
            </a:fld>
            <a:endParaRPr lang="en-US" b="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08450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D449FE4-4A10-4D70-BC3E-AD8908BB4D55}" type="slidenum">
              <a:rPr lang="en-US" b="0" smtClean="0"/>
              <a:pPr/>
              <a:t>59</a:t>
            </a:fld>
            <a:endParaRPr lang="en-US" b="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740067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446B829-10DF-42D2-8AF9-FE8BF92C93D1}" type="slidenum">
              <a:rPr lang="en-US" b="0" smtClean="0"/>
              <a:pPr/>
              <a:t>60</a:t>
            </a:fld>
            <a:endParaRPr lang="en-US" b="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77040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Wireless Communications and networks – William Stallings</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4</a:t>
            </a:fld>
            <a:endParaRPr lang="en-US" sz="1200" dirty="0">
              <a:latin typeface="Calibri" pitchFamily="34" charset="0"/>
            </a:endParaRPr>
          </a:p>
        </p:txBody>
      </p:sp>
    </p:spTree>
    <p:extLst>
      <p:ext uri="{BB962C8B-B14F-4D97-AF65-F5344CB8AC3E}">
        <p14:creationId xmlns:p14="http://schemas.microsoft.com/office/powerpoint/2010/main" val="4141025693"/>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7840324-BA5B-4B96-8751-70415A228EF6}" type="slidenum">
              <a:rPr lang="en-US" b="0" smtClean="0"/>
              <a:pPr/>
              <a:t>61</a:t>
            </a:fld>
            <a:endParaRPr lang="en-US" b="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936915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64</a:t>
            </a:fld>
            <a:endParaRPr lang="en-US" sz="1200">
              <a:latin typeface="Calibri" pitchFamily="34" charset="0"/>
            </a:endParaRPr>
          </a:p>
        </p:txBody>
      </p:sp>
    </p:spTree>
    <p:extLst>
      <p:ext uri="{BB962C8B-B14F-4D97-AF65-F5344CB8AC3E}">
        <p14:creationId xmlns:p14="http://schemas.microsoft.com/office/powerpoint/2010/main" val="236727562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5</a:t>
            </a:fld>
            <a:endParaRPr lang="en-US" sz="1200" dirty="0">
              <a:latin typeface="Calibri" pitchFamily="34" charset="0"/>
            </a:endParaRPr>
          </a:p>
        </p:txBody>
      </p:sp>
    </p:spTree>
    <p:extLst>
      <p:ext uri="{BB962C8B-B14F-4D97-AF65-F5344CB8AC3E}">
        <p14:creationId xmlns:p14="http://schemas.microsoft.com/office/powerpoint/2010/main" val="35060897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err="1">
                <a:ea typeface="宋体" pitchFamily="2" charset="-122"/>
              </a:rPr>
              <a:t>Boradband</a:t>
            </a:r>
            <a:r>
              <a:rPr lang="en-US" dirty="0">
                <a:ea typeface="宋体" pitchFamily="2" charset="-122"/>
              </a:rPr>
              <a:t> </a:t>
            </a:r>
            <a:r>
              <a:rPr lang="ar-EG" dirty="0">
                <a:ea typeface="宋体" pitchFamily="2" charset="-122"/>
              </a:rPr>
              <a:t>هو البث على نطاق واسع وعدة نطاقات وليس نطاق واحد</a:t>
            </a:r>
          </a:p>
          <a:p>
            <a:pPr>
              <a:spcBef>
                <a:spcPct val="0"/>
              </a:spcBef>
            </a:pPr>
            <a:r>
              <a:rPr lang="ar-EG" dirty="0">
                <a:ea typeface="宋体" pitchFamily="2" charset="-122"/>
              </a:rPr>
              <a:t>وبث مجموعة</a:t>
            </a:r>
            <a:r>
              <a:rPr lang="ar-EG" baseline="0" dirty="0">
                <a:ea typeface="宋体" pitchFamily="2" charset="-122"/>
              </a:rPr>
              <a:t> من الاشارات فى نفس الوقت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6</a:t>
            </a:fld>
            <a:endParaRPr lang="en-US" sz="1200" dirty="0">
              <a:latin typeface="Calibri" pitchFamily="34" charset="0"/>
            </a:endParaRPr>
          </a:p>
        </p:txBody>
      </p:sp>
    </p:spTree>
    <p:extLst>
      <p:ext uri="{BB962C8B-B14F-4D97-AF65-F5344CB8AC3E}">
        <p14:creationId xmlns:p14="http://schemas.microsoft.com/office/powerpoint/2010/main" val="4262201422"/>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DD0DAC2-3024-426E-A753-B0E3ADCDDEA6}" type="slidenum">
              <a:rPr lang="en-US"/>
              <a:pPr/>
              <a:t>7</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442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err="1">
                <a:ea typeface="宋体" pitchFamily="2" charset="-122"/>
              </a:rPr>
              <a:t>Boradband</a:t>
            </a:r>
            <a:r>
              <a:rPr lang="en-US" dirty="0">
                <a:ea typeface="宋体" pitchFamily="2" charset="-122"/>
              </a:rPr>
              <a:t> </a:t>
            </a:r>
            <a:r>
              <a:rPr lang="ar-EG" dirty="0">
                <a:ea typeface="宋体" pitchFamily="2" charset="-122"/>
              </a:rPr>
              <a:t>هو البث على نطاق واسع وعدة نطاقات وليس نطاق واحد</a:t>
            </a:r>
          </a:p>
          <a:p>
            <a:pPr>
              <a:spcBef>
                <a:spcPct val="0"/>
              </a:spcBef>
            </a:pPr>
            <a:r>
              <a:rPr lang="ar-EG" dirty="0">
                <a:ea typeface="宋体" pitchFamily="2" charset="-122"/>
              </a:rPr>
              <a:t>وبث مجموعة</a:t>
            </a:r>
            <a:r>
              <a:rPr lang="ar-EG" baseline="0" dirty="0">
                <a:ea typeface="宋体" pitchFamily="2" charset="-122"/>
              </a:rPr>
              <a:t> من الاشارات فى نفس الوقت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8</a:t>
            </a:fld>
            <a:endParaRPr lang="en-US" sz="1200" dirty="0">
              <a:latin typeface="Calibri" pitchFamily="34" charset="0"/>
            </a:endParaRPr>
          </a:p>
        </p:txBody>
      </p:sp>
    </p:spTree>
    <p:extLst>
      <p:ext uri="{BB962C8B-B14F-4D97-AF65-F5344CB8AC3E}">
        <p14:creationId xmlns:p14="http://schemas.microsoft.com/office/powerpoint/2010/main" val="242784776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ea typeface="宋体" pitchFamily="2" charset="-122"/>
              </a:rPr>
              <a:t> </a:t>
            </a:r>
            <a:r>
              <a:rPr lang="ar-EG" sz="1200" dirty="0"/>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9</a:t>
            </a:fld>
            <a:endParaRPr lang="en-US" sz="1200">
              <a:latin typeface="Calibri" pitchFamily="34" charset="0"/>
            </a:endParaRPr>
          </a:p>
        </p:txBody>
      </p:sp>
    </p:spTree>
    <p:extLst>
      <p:ext uri="{BB962C8B-B14F-4D97-AF65-F5344CB8AC3E}">
        <p14:creationId xmlns:p14="http://schemas.microsoft.com/office/powerpoint/2010/main" val="78360117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2396CAB-8FFD-4E08-93DA-6F182B2BE334}" type="datetime1">
              <a:rPr lang="en-US"/>
              <a:pPr/>
              <a:t>10/17/2021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1409A8-1732-45F7-8EC7-0711EC1F42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B477F5-73EB-4B8C-B45A-EAD833AA1D05}" type="datetime1">
              <a:rPr lang="en-US"/>
              <a:pPr/>
              <a:t>10/17/2021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00648C-A180-4B09-8B40-520630CADE5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598FA0-BDD3-4966-8CDC-03097736F96F}" type="datetime1">
              <a:rPr lang="en-US"/>
              <a:pPr/>
              <a:t>10/17/2021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BE9F86-9332-4A7F-BA9D-187D2BD6216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72390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9725"/>
            <a:ext cx="7239000" cy="4846638"/>
          </a:xfrm>
          <a:prstGeom prst="rect">
            <a:avLst/>
          </a:prstGeom>
        </p:spPr>
        <p:txBody>
          <a:bodyPr/>
          <a:lstStyle/>
          <a:p>
            <a:pPr lvl="0"/>
            <a:endParaRPr lang="en-US" noProof="0"/>
          </a:p>
        </p:txBody>
      </p:sp>
      <p:sp>
        <p:nvSpPr>
          <p:cNvPr id="4" name="Date Placeholder 3"/>
          <p:cNvSpPr>
            <a:spLocks noGrp="1"/>
          </p:cNvSpPr>
          <p:nvPr>
            <p:ph type="dt" sz="half" idx="10"/>
          </p:nvPr>
        </p:nvSpPr>
        <p:spPr>
          <a:xfrm>
            <a:off x="4246563" y="6557963"/>
            <a:ext cx="2001837" cy="227012"/>
          </a:xfrm>
          <a:prstGeom prst="rect">
            <a:avLst/>
          </a:prstGeom>
        </p:spPr>
        <p:txBody>
          <a:bodyPr/>
          <a:lstStyle>
            <a:lvl1pPr>
              <a:defRPr/>
            </a:lvl1pPr>
          </a:lstStyle>
          <a:p>
            <a:pPr>
              <a:defRPr/>
            </a:pPr>
            <a:fld id="{4218F984-583E-4201-8679-21285CA57A64}" type="datetime1">
              <a:rPr lang="en-US"/>
              <a:pPr>
                <a:defRPr/>
              </a:pPr>
              <a:t>10/17/2021</a:t>
            </a:fld>
            <a:endParaRPr lang="en-US" dirty="0"/>
          </a:p>
        </p:txBody>
      </p:sp>
      <p:sp>
        <p:nvSpPr>
          <p:cNvPr id="5" name="Footer Placeholder 4"/>
          <p:cNvSpPr>
            <a:spLocks noGrp="1"/>
          </p:cNvSpPr>
          <p:nvPr>
            <p:ph type="ftr" sz="quarter" idx="11"/>
          </p:nvPr>
        </p:nvSpPr>
        <p:spPr>
          <a:xfrm>
            <a:off x="457200" y="6557963"/>
            <a:ext cx="3657600" cy="228600"/>
          </a:xfrm>
          <a:prstGeom prst="rect">
            <a:avLst/>
          </a:prstGeom>
        </p:spPr>
        <p:txBody>
          <a:bodyPr/>
          <a:lstStyle>
            <a:lvl1pPr>
              <a:defRPr/>
            </a:lvl1pPr>
          </a:lstStyle>
          <a:p>
            <a:pPr>
              <a:defRPr/>
            </a:pPr>
            <a:r>
              <a:rPr lang="en-US"/>
              <a:t>Data Communication and Computer Networks 1303330</a:t>
            </a:r>
          </a:p>
        </p:txBody>
      </p:sp>
      <p:sp>
        <p:nvSpPr>
          <p:cNvPr id="6" name="Slide Number Placeholder 5"/>
          <p:cNvSpPr>
            <a:spLocks noGrp="1"/>
          </p:cNvSpPr>
          <p:nvPr>
            <p:ph type="sldNum" sz="quarter" idx="12"/>
          </p:nvPr>
        </p:nvSpPr>
        <p:spPr>
          <a:xfrm>
            <a:off x="6251575" y="6556375"/>
            <a:ext cx="588963" cy="228600"/>
          </a:xfrm>
        </p:spPr>
        <p:txBody>
          <a:bodyPr/>
          <a:lstStyle>
            <a:lvl1pPr>
              <a:defRPr/>
            </a:lvl1pPr>
          </a:lstStyle>
          <a:p>
            <a:pPr>
              <a:defRPr/>
            </a:pPr>
            <a:fld id="{E92CB177-8349-43D1-877C-D998EF1DB026}" type="slidenum">
              <a:rPr lang="en-US"/>
              <a:pPr>
                <a:defRPr/>
              </a:pPr>
              <a:t>‹#›</a:t>
            </a:fld>
            <a:endParaRPr lang="en-US"/>
          </a:p>
        </p:txBody>
      </p:sp>
    </p:spTree>
    <p:extLst>
      <p:ext uri="{BB962C8B-B14F-4D97-AF65-F5344CB8AC3E}">
        <p14:creationId xmlns:p14="http://schemas.microsoft.com/office/powerpoint/2010/main" val="165027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5F44D23-2AE7-4BB1-996B-150B4853B6B7}" type="datetime1">
              <a:rPr lang="en-US"/>
              <a:pPr/>
              <a:t>10/17/2021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8A21E8-9C14-403F-9D7D-499968E09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F3F4BC-8BCE-4C29-AB32-21063FC0926D}" type="datetime1">
              <a:rPr lang="en-US"/>
              <a:pPr/>
              <a:t>10/17/2021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ED98EF-837A-4559-AA60-8FD78D1353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D6CAFD9-F0A2-4481-9E9E-5D9348A8FFC3}" type="datetime1">
              <a:rPr lang="en-US"/>
              <a:pPr/>
              <a:t>10/17/2021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3D95AB-D1B9-4899-94BE-F36515001A9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ABAF607-B4A2-40E0-8721-CC037ABA4B7F}" type="datetime1">
              <a:rPr lang="en-US"/>
              <a:pPr/>
              <a:t>10/17/2021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4B85296-9426-444C-B0D5-8F329894F5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84CAA22-09D2-4DAD-9416-E937C454D1D7}" type="datetime1">
              <a:rPr lang="en-US"/>
              <a:pPr/>
              <a:t>10/17/2021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D3C0DA-503D-4055-9C86-741473B9CE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20C32ED-49CF-46C8-B689-DFB3F90EA400}" type="datetime1">
              <a:rPr lang="en-US"/>
              <a:pPr/>
              <a:t>10/17/2021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0263A7-A457-4FCE-B0C2-9680AD02E10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19E7EDD-1434-404E-A083-44DD53F24E57}" type="datetime1">
              <a:rPr lang="en-US"/>
              <a:pPr/>
              <a:t>10/17/2021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578AA4-1D31-4945-BC4A-9E3C4F5CE7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FAF48F-9EBC-41EC-9200-22C24F468E03}" type="datetime1">
              <a:rPr lang="en-US"/>
              <a:pPr/>
              <a:t>10/17/2021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A521B0-A68C-42CA-9511-6544859689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CEDFD9DF-527C-4AFD-B5B6-CA0E642F865C}" type="datetime1">
              <a:rPr lang="en-US"/>
              <a:pPr/>
              <a:t>10/17/2021</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EB1EEC8C-8BC2-4B80-9106-E37C224345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a:solidFill>
            <a:schemeClr val="tx1"/>
          </a:solidFill>
          <a:latin typeface="+mn-lt"/>
        </a:defRPr>
      </a:lvl2pPr>
      <a:lvl3pPr marL="1143000" indent="-228600" algn="l" defTabSz="457200" rtl="0" fontAlgn="base">
        <a:spcBef>
          <a:spcPct val="20000"/>
        </a:spcBef>
        <a:spcAft>
          <a:spcPct val="0"/>
        </a:spcAft>
        <a:buFont typeface="Arial" pitchFamily="34" charset="0"/>
        <a:buChar char="•"/>
        <a:defRPr sz="2400">
          <a:solidFill>
            <a:schemeClr val="tx1"/>
          </a:solidFill>
          <a:latin typeface="+mn-lt"/>
        </a:defRPr>
      </a:lvl3pPr>
      <a:lvl4pPr marL="1600200" indent="-228600" algn="l" defTabSz="457200" rtl="0" fontAlgn="base">
        <a:spcBef>
          <a:spcPct val="20000"/>
        </a:spcBef>
        <a:spcAft>
          <a:spcPct val="0"/>
        </a:spcAft>
        <a:buFont typeface="Arial" pitchFamily="34" charset="0"/>
        <a:buChar char="–"/>
        <a:defRPr sz="2000">
          <a:solidFill>
            <a:schemeClr val="tx1"/>
          </a:solidFill>
          <a:latin typeface="+mn-lt"/>
        </a:defRPr>
      </a:lvl4pPr>
      <a:lvl5pPr marL="2057400" indent="-228600" algn="l" defTabSz="457200" rtl="0" fontAlgn="base">
        <a:spcBef>
          <a:spcPct val="20000"/>
        </a:spcBef>
        <a:spcAft>
          <a:spcPct val="0"/>
        </a:spcAft>
        <a:buFont typeface="Arial" pitchFamily="34" charset="0"/>
        <a:buChar char="»"/>
        <a:defRPr sz="2000">
          <a:solidFill>
            <a:schemeClr val="tx1"/>
          </a:solidFill>
          <a:latin typeface="+mn-lt"/>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Introduction To Wireless Communications and Networks</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Dr.Mohammed Abdalla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IT Department</a:t>
            </a: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a:t>
            </a:fld>
            <a:endParaRPr lang="en-US" sz="1200">
              <a:solidFill>
                <a:srgbClr val="89898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DEFNTION</a:t>
            </a:r>
            <a:br>
              <a:rPr lang="en-US" b="1" dirty="0"/>
            </a:br>
            <a:endParaRPr lang="en-US" b="1" dirty="0"/>
          </a:p>
        </p:txBody>
      </p:sp>
      <p:sp>
        <p:nvSpPr>
          <p:cNvPr id="4099" name="Content Placeholder 2"/>
          <p:cNvSpPr>
            <a:spLocks noGrp="1"/>
          </p:cNvSpPr>
          <p:nvPr>
            <p:ph idx="4294967295"/>
          </p:nvPr>
        </p:nvSpPr>
        <p:spPr/>
        <p:txBody>
          <a:bodyPr/>
          <a:lstStyle/>
          <a:p>
            <a:pPr lvl="0" algn="just"/>
            <a:r>
              <a:rPr lang="en-US" sz="2400" b="1" dirty="0"/>
              <a:t> </a:t>
            </a:r>
            <a:endParaRPr lang="en-US" sz="2400" dirty="0"/>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10</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79571" y="1220788"/>
            <a:ext cx="7362825" cy="4905375"/>
          </a:xfrm>
          <a:prstGeom prst="rect">
            <a:avLst/>
          </a:prstGeom>
        </p:spPr>
      </p:pic>
    </p:spTree>
    <p:extLst>
      <p:ext uri="{BB962C8B-B14F-4D97-AF65-F5344CB8AC3E}">
        <p14:creationId xmlns:p14="http://schemas.microsoft.com/office/powerpoint/2010/main" val="45588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Effectiveness of data Communication</a:t>
            </a:r>
            <a:br>
              <a:rPr lang="en-US" b="1" dirty="0"/>
            </a:br>
            <a:endParaRPr lang="en-US" b="1" dirty="0"/>
          </a:p>
        </p:txBody>
      </p:sp>
      <p:sp>
        <p:nvSpPr>
          <p:cNvPr id="4099" name="Content Placeholder 2"/>
          <p:cNvSpPr>
            <a:spLocks noGrp="1"/>
          </p:cNvSpPr>
          <p:nvPr>
            <p:ph idx="4294967295"/>
          </p:nvPr>
        </p:nvSpPr>
        <p:spPr/>
        <p:txBody>
          <a:bodyPr/>
          <a:lstStyle/>
          <a:p>
            <a:pPr lvl="0"/>
            <a:r>
              <a:rPr lang="en-US" sz="2400" dirty="0"/>
              <a:t>The Effectiveness of data communication depends on three fundamental characteristics </a:t>
            </a:r>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11</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836735" y="2489200"/>
            <a:ext cx="6591300" cy="3867150"/>
          </a:xfrm>
          <a:prstGeom prst="rect">
            <a:avLst/>
          </a:prstGeom>
        </p:spPr>
      </p:pic>
    </p:spTree>
    <p:extLst>
      <p:ext uri="{BB962C8B-B14F-4D97-AF65-F5344CB8AC3E}">
        <p14:creationId xmlns:p14="http://schemas.microsoft.com/office/powerpoint/2010/main" val="417513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9" name="Rectangle 59"/>
          <p:cNvSpPr>
            <a:spLocks noGrp="1" noChangeArrowheads="1"/>
          </p:cNvSpPr>
          <p:nvPr>
            <p:ph type="title"/>
          </p:nvPr>
        </p:nvSpPr>
        <p:spPr/>
        <p:txBody>
          <a:bodyPr/>
          <a:lstStyle/>
          <a:p>
            <a:r>
              <a:rPr lang="en-US" b="1" dirty="0"/>
              <a:t>Communications Tasks</a:t>
            </a:r>
          </a:p>
        </p:txBody>
      </p:sp>
      <p:graphicFrame>
        <p:nvGraphicFramePr>
          <p:cNvPr id="51264" name="Group 64"/>
          <p:cNvGraphicFramePr>
            <a:graphicFrameLocks noGrp="1"/>
          </p:cNvGraphicFramePr>
          <p:nvPr>
            <p:ph type="tbl" idx="1"/>
          </p:nvPr>
        </p:nvGraphicFramePr>
        <p:xfrm>
          <a:off x="1485900" y="2055019"/>
          <a:ext cx="6134100" cy="3434622"/>
        </p:xfrm>
        <a:graphic>
          <a:graphicData uri="http://schemas.openxmlformats.org/drawingml/2006/table">
            <a:tbl>
              <a:tblPr/>
              <a:tblGrid>
                <a:gridCol w="306705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tblGrid>
              <a:tr h="458391">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Transmission system utilization</a:t>
                      </a: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Addressing</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Interfacing</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Routing</a:t>
                      </a: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12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Signal generation</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Recovery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Synchronization</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Message formatting</a:t>
                      </a: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12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Exchange management</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Security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Error detection and correction</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Network management</a:t>
                      </a: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8391">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Flow control</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GB"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971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Components of Data Communication</a:t>
            </a:r>
            <a:br>
              <a:rPr lang="en-US" b="1" dirty="0"/>
            </a:br>
            <a:endParaRPr lang="en-US" b="1" dirty="0"/>
          </a:p>
        </p:txBody>
      </p:sp>
      <p:sp>
        <p:nvSpPr>
          <p:cNvPr id="4099" name="Content Placeholder 2"/>
          <p:cNvSpPr>
            <a:spLocks noGrp="1"/>
          </p:cNvSpPr>
          <p:nvPr>
            <p:ph idx="4294967295"/>
          </p:nvPr>
        </p:nvSpPr>
        <p:spPr/>
        <p:txBody>
          <a:bodyPr/>
          <a:lstStyle/>
          <a:p>
            <a:pPr lvl="0"/>
            <a:r>
              <a:rPr lang="en-US" sz="2400" dirty="0"/>
              <a:t> </a:t>
            </a:r>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13</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457199" y="1552574"/>
            <a:ext cx="7069015" cy="4973557"/>
          </a:xfrm>
          <a:prstGeom prst="rect">
            <a:avLst/>
          </a:prstGeom>
        </p:spPr>
      </p:pic>
    </p:spTree>
    <p:extLst>
      <p:ext uri="{BB962C8B-B14F-4D97-AF65-F5344CB8AC3E}">
        <p14:creationId xmlns:p14="http://schemas.microsoft.com/office/powerpoint/2010/main" val="378566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Topology</a:t>
            </a:r>
            <a:br>
              <a:rPr lang="en-US" b="1" dirty="0"/>
            </a:br>
            <a:endParaRPr lang="en-US" b="1" dirty="0"/>
          </a:p>
        </p:txBody>
      </p:sp>
      <p:sp>
        <p:nvSpPr>
          <p:cNvPr id="4099" name="Content Placeholder 2"/>
          <p:cNvSpPr>
            <a:spLocks noGrp="1"/>
          </p:cNvSpPr>
          <p:nvPr>
            <p:ph idx="4294967295"/>
          </p:nvPr>
        </p:nvSpPr>
        <p:spPr/>
        <p:txBody>
          <a:bodyPr/>
          <a:lstStyle/>
          <a:p>
            <a:pPr lvl="0" algn="just"/>
            <a:r>
              <a:rPr lang="en-US" sz="2400" dirty="0"/>
              <a:t>How To connect 2 or More devices ? </a:t>
            </a:r>
            <a:r>
              <a:rPr lang="en-US" sz="2400" b="1" u="sng" dirty="0">
                <a:solidFill>
                  <a:srgbClr val="FF0000"/>
                </a:solidFill>
              </a:rPr>
              <a:t>Topology </a:t>
            </a:r>
          </a:p>
          <a:p>
            <a:pPr lvl="0" algn="just"/>
            <a:r>
              <a:rPr lang="en-US" sz="2400" dirty="0"/>
              <a:t>Two or more devices connect to a link and two or more links form topology.</a:t>
            </a:r>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14</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185199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ea typeface="宋体" pitchFamily="2" charset="-122"/>
              </a:rPr>
              <a:t>Types of </a:t>
            </a:r>
            <a:r>
              <a:rPr lang="en-US" b="1" dirty="0"/>
              <a:t>Topology</a:t>
            </a:r>
            <a:br>
              <a:rPr lang="en-US" b="1" dirty="0"/>
            </a:br>
            <a:endParaRPr lang="en-US" b="1" dirty="0"/>
          </a:p>
        </p:txBody>
      </p:sp>
      <p:sp>
        <p:nvSpPr>
          <p:cNvPr id="4099" name="Content Placeholder 2"/>
          <p:cNvSpPr>
            <a:spLocks noGrp="1"/>
          </p:cNvSpPr>
          <p:nvPr>
            <p:ph idx="4294967295"/>
          </p:nvPr>
        </p:nvSpPr>
        <p:spPr/>
        <p:txBody>
          <a:bodyPr/>
          <a:lstStyle/>
          <a:p>
            <a:pPr lvl="0"/>
            <a:r>
              <a:rPr lang="en-US" sz="2400" dirty="0"/>
              <a:t>Bus Topology</a:t>
            </a:r>
          </a:p>
          <a:p>
            <a:pPr lvl="0"/>
            <a:r>
              <a:rPr lang="en-US" sz="2400" dirty="0"/>
              <a:t>Star Topology</a:t>
            </a:r>
          </a:p>
          <a:p>
            <a:pPr lvl="0"/>
            <a:r>
              <a:rPr lang="en-US" sz="2400" dirty="0"/>
              <a:t>Ring Topology</a:t>
            </a:r>
          </a:p>
          <a:p>
            <a:pPr lvl="0"/>
            <a:r>
              <a:rPr lang="en-US" sz="2400" dirty="0"/>
              <a:t>Mesh Topology</a:t>
            </a:r>
          </a:p>
          <a:p>
            <a:pPr lvl="0"/>
            <a:endParaRPr lang="en-US" sz="2400" dirty="0"/>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15</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457199" y="3697532"/>
            <a:ext cx="8514557" cy="2826360"/>
          </a:xfrm>
          <a:prstGeom prst="rect">
            <a:avLst/>
          </a:prstGeom>
        </p:spPr>
      </p:pic>
    </p:spTree>
    <p:extLst>
      <p:ext uri="{BB962C8B-B14F-4D97-AF65-F5344CB8AC3E}">
        <p14:creationId xmlns:p14="http://schemas.microsoft.com/office/powerpoint/2010/main" val="42985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pPr lvl="0"/>
            <a:r>
              <a:rPr lang="en-US" b="1" dirty="0"/>
              <a:t>Bus Topology</a:t>
            </a:r>
          </a:p>
        </p:txBody>
      </p:sp>
      <p:sp>
        <p:nvSpPr>
          <p:cNvPr id="4099" name="Content Placeholder 2"/>
          <p:cNvSpPr>
            <a:spLocks noGrp="1"/>
          </p:cNvSpPr>
          <p:nvPr>
            <p:ph idx="4294967295"/>
          </p:nvPr>
        </p:nvSpPr>
        <p:spPr>
          <a:xfrm>
            <a:off x="457200" y="1195754"/>
            <a:ext cx="8229600" cy="4525963"/>
          </a:xfrm>
        </p:spPr>
        <p:txBody>
          <a:bodyPr/>
          <a:lstStyle/>
          <a:p>
            <a:pPr lvl="0"/>
            <a:r>
              <a:rPr lang="en-US" sz="2400" dirty="0"/>
              <a:t>Bus topology is a specific kind of network topology in which all of the various devices in the network are connected to a single cable or line.</a:t>
            </a:r>
          </a:p>
          <a:p>
            <a:pPr lvl="0"/>
            <a:endParaRPr lang="en-US" sz="2400" dirty="0"/>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16</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00820" y="2878138"/>
            <a:ext cx="6124575" cy="3248025"/>
          </a:xfrm>
          <a:prstGeom prst="rect">
            <a:avLst/>
          </a:prstGeom>
        </p:spPr>
      </p:pic>
    </p:spTree>
    <p:extLst>
      <p:ext uri="{BB962C8B-B14F-4D97-AF65-F5344CB8AC3E}">
        <p14:creationId xmlns:p14="http://schemas.microsoft.com/office/powerpoint/2010/main" val="253296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pPr lvl="0"/>
            <a:r>
              <a:rPr lang="en-US" b="1" dirty="0"/>
              <a:t>Star Topology</a:t>
            </a:r>
          </a:p>
        </p:txBody>
      </p:sp>
      <p:sp>
        <p:nvSpPr>
          <p:cNvPr id="4099" name="Content Placeholder 2"/>
          <p:cNvSpPr>
            <a:spLocks noGrp="1"/>
          </p:cNvSpPr>
          <p:nvPr>
            <p:ph idx="4294967295"/>
          </p:nvPr>
        </p:nvSpPr>
        <p:spPr>
          <a:xfrm>
            <a:off x="457200" y="1195754"/>
            <a:ext cx="8229600" cy="4525963"/>
          </a:xfrm>
        </p:spPr>
        <p:txBody>
          <a:bodyPr/>
          <a:lstStyle/>
          <a:p>
            <a:pPr lvl="0"/>
            <a:r>
              <a:rPr lang="en-US" sz="2400" dirty="0"/>
              <a:t>Set or more devices connected to central Hub </a:t>
            </a:r>
          </a:p>
          <a:p>
            <a:pPr lvl="0"/>
            <a:r>
              <a:rPr lang="en-US" sz="2400" dirty="0"/>
              <a:t>The </a:t>
            </a:r>
            <a:r>
              <a:rPr lang="en-US" sz="2400" b="1" dirty="0"/>
              <a:t>major disadvantage </a:t>
            </a:r>
            <a:r>
              <a:rPr lang="en-US" sz="2400" dirty="0"/>
              <a:t>is if the central hub fail all devices will be  disconnected.</a:t>
            </a:r>
          </a:p>
          <a:p>
            <a:pPr lvl="0"/>
            <a:endParaRPr lang="en-US" sz="2400" dirty="0"/>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17</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2133600" y="2338754"/>
            <a:ext cx="5339862" cy="4382721"/>
          </a:xfrm>
          <a:prstGeom prst="rect">
            <a:avLst/>
          </a:prstGeom>
        </p:spPr>
      </p:pic>
    </p:spTree>
    <p:extLst>
      <p:ext uri="{BB962C8B-B14F-4D97-AF65-F5344CB8AC3E}">
        <p14:creationId xmlns:p14="http://schemas.microsoft.com/office/powerpoint/2010/main" val="377781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pPr lvl="0"/>
            <a:r>
              <a:rPr lang="en-US" b="1" dirty="0"/>
              <a:t>Ring Topology</a:t>
            </a:r>
          </a:p>
        </p:txBody>
      </p:sp>
      <p:sp>
        <p:nvSpPr>
          <p:cNvPr id="4099" name="Content Placeholder 2"/>
          <p:cNvSpPr>
            <a:spLocks noGrp="1"/>
          </p:cNvSpPr>
          <p:nvPr>
            <p:ph idx="4294967295"/>
          </p:nvPr>
        </p:nvSpPr>
        <p:spPr>
          <a:xfrm>
            <a:off x="457200" y="1195754"/>
            <a:ext cx="8229600" cy="4525963"/>
          </a:xfrm>
        </p:spPr>
        <p:txBody>
          <a:bodyPr/>
          <a:lstStyle/>
          <a:p>
            <a:pPr lvl="0"/>
            <a:r>
              <a:rPr lang="en-US" sz="2400" dirty="0"/>
              <a:t>computer network configuration which each device connect to each other forming circle.</a:t>
            </a:r>
          </a:p>
          <a:p>
            <a:pPr lvl="0"/>
            <a:r>
              <a:rPr lang="en-US" sz="2400" dirty="0"/>
              <a:t>Each packet is go to around until it reaches final destination.</a:t>
            </a:r>
          </a:p>
          <a:p>
            <a:pPr lvl="0"/>
            <a:endParaRPr lang="en-US" sz="2400" dirty="0"/>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18</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1569967" y="2566987"/>
            <a:ext cx="5447920" cy="4154488"/>
          </a:xfrm>
          <a:prstGeom prst="rect">
            <a:avLst/>
          </a:prstGeom>
        </p:spPr>
      </p:pic>
    </p:spTree>
    <p:extLst>
      <p:ext uri="{BB962C8B-B14F-4D97-AF65-F5344CB8AC3E}">
        <p14:creationId xmlns:p14="http://schemas.microsoft.com/office/powerpoint/2010/main" val="358158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pPr lvl="0"/>
            <a:r>
              <a:rPr lang="en-US" b="1" dirty="0"/>
              <a:t>Mesh Topology</a:t>
            </a:r>
          </a:p>
        </p:txBody>
      </p:sp>
      <p:sp>
        <p:nvSpPr>
          <p:cNvPr id="4099" name="Content Placeholder 2"/>
          <p:cNvSpPr>
            <a:spLocks noGrp="1"/>
          </p:cNvSpPr>
          <p:nvPr>
            <p:ph idx="4294967295"/>
          </p:nvPr>
        </p:nvSpPr>
        <p:spPr>
          <a:xfrm>
            <a:off x="457200" y="1195754"/>
            <a:ext cx="8229600" cy="4525963"/>
          </a:xfrm>
        </p:spPr>
        <p:txBody>
          <a:bodyPr/>
          <a:lstStyle/>
          <a:p>
            <a:pPr lvl="0"/>
            <a:r>
              <a:rPr lang="en-US" sz="2400" dirty="0"/>
              <a:t>Each computer and network device is interconnected with one another, allowing for most transmissions to be distributed, even if one of the connections go down.</a:t>
            </a:r>
          </a:p>
          <a:p>
            <a:pPr lvl="0"/>
            <a:endParaRPr lang="en-US" sz="2400" dirty="0"/>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19</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1914525" y="2470150"/>
            <a:ext cx="4638675" cy="3886200"/>
          </a:xfrm>
          <a:prstGeom prst="rect">
            <a:avLst/>
          </a:prstGeom>
        </p:spPr>
      </p:pic>
    </p:spTree>
    <p:extLst>
      <p:ext uri="{BB962C8B-B14F-4D97-AF65-F5344CB8AC3E}">
        <p14:creationId xmlns:p14="http://schemas.microsoft.com/office/powerpoint/2010/main" val="370261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OUTLINE</a:t>
            </a:r>
          </a:p>
        </p:txBody>
      </p:sp>
      <p:sp>
        <p:nvSpPr>
          <p:cNvPr id="4099" name="Content Placeholder 2"/>
          <p:cNvSpPr>
            <a:spLocks noGrp="1"/>
          </p:cNvSpPr>
          <p:nvPr>
            <p:ph idx="4294967295"/>
          </p:nvPr>
        </p:nvSpPr>
        <p:spPr/>
        <p:txBody>
          <a:bodyPr/>
          <a:lstStyle/>
          <a:p>
            <a:pPr>
              <a:lnSpc>
                <a:spcPct val="90000"/>
              </a:lnSpc>
            </a:pPr>
            <a:r>
              <a:rPr lang="en-US" sz="2400" b="1" dirty="0"/>
              <a:t>BACKGROUND</a:t>
            </a:r>
          </a:p>
          <a:p>
            <a:pPr>
              <a:lnSpc>
                <a:spcPct val="90000"/>
              </a:lnSpc>
            </a:pPr>
            <a:r>
              <a:rPr lang="en-US" sz="2400" b="1" dirty="0"/>
              <a:t>Location based services : aim</a:t>
            </a:r>
          </a:p>
          <a:p>
            <a:pPr>
              <a:lnSpc>
                <a:spcPct val="90000"/>
              </a:lnSpc>
            </a:pPr>
            <a:r>
              <a:rPr lang="en-US" sz="2400" b="1" dirty="0"/>
              <a:t>Predictive Spatial Queries: </a:t>
            </a:r>
            <a:r>
              <a:rPr lang="ar-EG" sz="2400" b="1" dirty="0"/>
              <a:t> </a:t>
            </a:r>
            <a:r>
              <a:rPr lang="en-US" sz="2400" b="1" dirty="0"/>
              <a:t>Definition</a:t>
            </a:r>
          </a:p>
          <a:p>
            <a:pPr>
              <a:lnSpc>
                <a:spcPct val="90000"/>
              </a:lnSpc>
            </a:pPr>
            <a:r>
              <a:rPr lang="en-US" sz="2400" b="1" dirty="0"/>
              <a:t>Predictive Spatial Queries: Common types </a:t>
            </a:r>
          </a:p>
          <a:p>
            <a:pPr>
              <a:lnSpc>
                <a:spcPct val="90000"/>
              </a:lnSpc>
            </a:pPr>
            <a:r>
              <a:rPr lang="en-US" sz="2400" b="1" dirty="0"/>
              <a:t>Predictive Queries: Applications</a:t>
            </a:r>
          </a:p>
          <a:p>
            <a:pPr>
              <a:lnSpc>
                <a:spcPct val="90000"/>
              </a:lnSpc>
            </a:pPr>
            <a:r>
              <a:rPr lang="en-US" sz="2400" b="1" dirty="0"/>
              <a:t>Predictive </a:t>
            </a:r>
            <a:r>
              <a:rPr lang="en-US" sz="2400" b="1" dirty="0" err="1"/>
              <a:t>Spatio</a:t>
            </a:r>
            <a:r>
              <a:rPr lang="en-US" sz="2400" b="1" dirty="0"/>
              <a:t>-Temporal Query</a:t>
            </a:r>
          </a:p>
          <a:p>
            <a:pPr>
              <a:lnSpc>
                <a:spcPct val="90000"/>
              </a:lnSpc>
            </a:pPr>
            <a:r>
              <a:rPr lang="en-US" sz="2400" b="1" dirty="0" err="1"/>
              <a:t>Spatio</a:t>
            </a:r>
            <a:r>
              <a:rPr lang="en-US" sz="2400" b="1" dirty="0"/>
              <a:t>-temporal Data Management : Open Research Areas</a:t>
            </a:r>
          </a:p>
          <a:p>
            <a:pPr>
              <a:lnSpc>
                <a:spcPct val="90000"/>
              </a:lnSpc>
            </a:pPr>
            <a:r>
              <a:rPr lang="en-US" sz="2400" b="1" dirty="0"/>
              <a:t>Challenges</a:t>
            </a:r>
          </a:p>
          <a:p>
            <a:pPr>
              <a:lnSpc>
                <a:spcPct val="90000"/>
              </a:lnSpc>
            </a:pPr>
            <a:r>
              <a:rPr lang="en-US" sz="2400" b="1" dirty="0"/>
              <a:t>Conclusions</a:t>
            </a:r>
            <a:br>
              <a:rPr lang="en-US" sz="2400" b="1" dirty="0"/>
            </a:br>
            <a:endParaRPr lang="en-US" sz="2400" b="1" dirty="0"/>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2</a:t>
            </a:fld>
            <a:endParaRPr lang="en-US" sz="1200">
              <a:solidFill>
                <a:srgbClr val="898989"/>
              </a:solidFill>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 Communications Model	</a:t>
            </a:r>
          </a:p>
        </p:txBody>
      </p:sp>
      <p:sp>
        <p:nvSpPr>
          <p:cNvPr id="5123" name="Rectangle 3"/>
          <p:cNvSpPr>
            <a:spLocks noGrp="1" noChangeArrowheads="1"/>
          </p:cNvSpPr>
          <p:nvPr>
            <p:ph type="body" idx="1"/>
          </p:nvPr>
        </p:nvSpPr>
        <p:spPr/>
        <p:txBody>
          <a:bodyPr>
            <a:normAutofit fontScale="92500" lnSpcReduction="10000"/>
          </a:bodyPr>
          <a:lstStyle/>
          <a:p>
            <a:pPr>
              <a:lnSpc>
                <a:spcPct val="90000"/>
              </a:lnSpc>
            </a:pPr>
            <a:r>
              <a:rPr lang="en-US" dirty="0"/>
              <a:t>Source</a:t>
            </a:r>
          </a:p>
          <a:p>
            <a:pPr lvl="1">
              <a:lnSpc>
                <a:spcPct val="90000"/>
              </a:lnSpc>
            </a:pPr>
            <a:r>
              <a:rPr lang="en-US" dirty="0"/>
              <a:t>generates data to be transmitted</a:t>
            </a:r>
          </a:p>
          <a:p>
            <a:pPr>
              <a:lnSpc>
                <a:spcPct val="90000"/>
              </a:lnSpc>
            </a:pPr>
            <a:r>
              <a:rPr lang="en-US" dirty="0"/>
              <a:t>Transmitter</a:t>
            </a:r>
          </a:p>
          <a:p>
            <a:pPr lvl="1">
              <a:lnSpc>
                <a:spcPct val="90000"/>
              </a:lnSpc>
            </a:pPr>
            <a:r>
              <a:rPr lang="en-US" dirty="0"/>
              <a:t>Converts data into transmittable signals</a:t>
            </a:r>
          </a:p>
          <a:p>
            <a:pPr>
              <a:lnSpc>
                <a:spcPct val="90000"/>
              </a:lnSpc>
            </a:pPr>
            <a:r>
              <a:rPr lang="en-US" dirty="0"/>
              <a:t>Transmission System</a:t>
            </a:r>
          </a:p>
          <a:p>
            <a:pPr lvl="1">
              <a:lnSpc>
                <a:spcPct val="90000"/>
              </a:lnSpc>
            </a:pPr>
            <a:r>
              <a:rPr lang="en-US" dirty="0"/>
              <a:t>Carries data</a:t>
            </a:r>
          </a:p>
          <a:p>
            <a:pPr>
              <a:lnSpc>
                <a:spcPct val="90000"/>
              </a:lnSpc>
            </a:pPr>
            <a:r>
              <a:rPr lang="en-US" dirty="0"/>
              <a:t>Receiver</a:t>
            </a:r>
          </a:p>
          <a:p>
            <a:pPr lvl="1">
              <a:lnSpc>
                <a:spcPct val="90000"/>
              </a:lnSpc>
            </a:pPr>
            <a:r>
              <a:rPr lang="en-US" dirty="0"/>
              <a:t>Converts received signal into data</a:t>
            </a:r>
          </a:p>
          <a:p>
            <a:pPr>
              <a:lnSpc>
                <a:spcPct val="90000"/>
              </a:lnSpc>
            </a:pPr>
            <a:r>
              <a:rPr lang="en-US" dirty="0"/>
              <a:t>Destination</a:t>
            </a:r>
          </a:p>
          <a:p>
            <a:pPr lvl="1">
              <a:lnSpc>
                <a:spcPct val="90000"/>
              </a:lnSpc>
            </a:pPr>
            <a:r>
              <a:rPr lang="en-US" dirty="0"/>
              <a:t>Takes incoming data</a:t>
            </a:r>
          </a:p>
        </p:txBody>
      </p:sp>
    </p:spTree>
    <p:extLst>
      <p:ext uri="{BB962C8B-B14F-4D97-AF65-F5344CB8AC3E}">
        <p14:creationId xmlns:p14="http://schemas.microsoft.com/office/powerpoint/2010/main" val="87762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9" name="Rectangle 59"/>
          <p:cNvSpPr>
            <a:spLocks noGrp="1" noChangeArrowheads="1"/>
          </p:cNvSpPr>
          <p:nvPr>
            <p:ph type="title"/>
          </p:nvPr>
        </p:nvSpPr>
        <p:spPr/>
        <p:txBody>
          <a:bodyPr/>
          <a:lstStyle/>
          <a:p>
            <a:r>
              <a:rPr lang="en-US" dirty="0"/>
              <a:t>Communications Tasks</a:t>
            </a:r>
          </a:p>
        </p:txBody>
      </p:sp>
      <p:graphicFrame>
        <p:nvGraphicFramePr>
          <p:cNvPr id="51264" name="Group 64"/>
          <p:cNvGraphicFramePr>
            <a:graphicFrameLocks noGrp="1"/>
          </p:cNvGraphicFramePr>
          <p:nvPr>
            <p:ph type="tbl" idx="1"/>
          </p:nvPr>
        </p:nvGraphicFramePr>
        <p:xfrm>
          <a:off x="1485900" y="2055019"/>
          <a:ext cx="6134100" cy="3434622"/>
        </p:xfrm>
        <a:graphic>
          <a:graphicData uri="http://schemas.openxmlformats.org/drawingml/2006/table">
            <a:tbl>
              <a:tblPr/>
              <a:tblGrid>
                <a:gridCol w="306705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tblGrid>
              <a:tr h="458391">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Transmission system utilization</a:t>
                      </a: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Addressing</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Interfacing</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Routing</a:t>
                      </a: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12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Signal generation</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Recovery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Synchronization</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Message formatting</a:t>
                      </a: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12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Exchange management</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Security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Error detection and correction</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Network management</a:t>
                      </a: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8391">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15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Flow control</a:t>
                      </a:r>
                      <a:endParaRPr kumimoji="1" lang="en-US"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defRPr kumimoji="1" sz="2400">
                          <a:solidFill>
                            <a:schemeClr val="tx1"/>
                          </a:solidFill>
                          <a:latin typeface="Tahoma" panose="020B0604030504040204" pitchFamily="34" charset="0"/>
                        </a:defRPr>
                      </a:lvl1pPr>
                      <a:lvl2pPr>
                        <a:spcBef>
                          <a:spcPct val="20000"/>
                        </a:spcBef>
                        <a:buClr>
                          <a:srgbClr val="0000FF"/>
                        </a:buClr>
                        <a:defRPr kumimoji="1" sz="2000">
                          <a:solidFill>
                            <a:schemeClr val="tx1"/>
                          </a:solidFill>
                          <a:latin typeface="Tahoma" panose="020B0604030504040204" pitchFamily="34" charset="0"/>
                        </a:defRPr>
                      </a:lvl2pPr>
                      <a:lvl3pPr>
                        <a:spcBef>
                          <a:spcPct val="20000"/>
                        </a:spcBef>
                        <a:buClr>
                          <a:srgbClr val="0000FF"/>
                        </a:buClr>
                        <a:defRPr kumimoji="1">
                          <a:solidFill>
                            <a:schemeClr val="tx1"/>
                          </a:solidFill>
                          <a:latin typeface="Tahoma" panose="020B0604030504040204" pitchFamily="34" charset="0"/>
                        </a:defRPr>
                      </a:lvl3pPr>
                      <a:lvl4pPr>
                        <a:spcBef>
                          <a:spcPct val="20000"/>
                        </a:spcBef>
                        <a:buClr>
                          <a:srgbClr val="0000FF"/>
                        </a:buClr>
                        <a:defRPr kumimoji="1" sz="1600">
                          <a:solidFill>
                            <a:schemeClr val="tx1"/>
                          </a:solidFill>
                          <a:latin typeface="Tahoma" panose="020B0604030504040204" pitchFamily="34" charset="0"/>
                        </a:defRPr>
                      </a:lvl4pPr>
                      <a:lvl5pPr>
                        <a:spcBef>
                          <a:spcPct val="20000"/>
                        </a:spcBef>
                        <a:buClr>
                          <a:srgbClr val="0000FF"/>
                        </a:buClr>
                        <a:defRPr kumimoji="1" sz="1600">
                          <a:solidFill>
                            <a:schemeClr val="tx1"/>
                          </a:solidFill>
                          <a:latin typeface="Tahoma" panose="020B0604030504040204" pitchFamily="34" charset="0"/>
                        </a:defRPr>
                      </a:lvl5pPr>
                      <a:lvl6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6pPr>
                      <a:lvl7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7pPr>
                      <a:lvl8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8pPr>
                      <a:lvl9pPr eaLnBrk="0" fontAlgn="base" hangingPunct="0">
                        <a:spcBef>
                          <a:spcPct val="20000"/>
                        </a:spcBef>
                        <a:spcAft>
                          <a:spcPct val="0"/>
                        </a:spcAft>
                        <a:buClr>
                          <a:srgbClr val="0000FF"/>
                        </a:buClr>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GB" sz="1500" b="0" i="0" u="none" strike="noStrike" cap="none" normalizeH="0" baseline="0">
                        <a:ln>
                          <a:noFill/>
                        </a:ln>
                        <a:solidFill>
                          <a:schemeClr val="tx1"/>
                        </a:solidFill>
                        <a:effectLst/>
                        <a:latin typeface="Tahoma" panose="020B0604030504040204" pitchFamily="34" charset="0"/>
                      </a:endParaRPr>
                    </a:p>
                  </a:txBody>
                  <a:tcPr marL="67500" marR="67500" marT="35100" marB="35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7186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565277" name="Rectangle 29"/>
          <p:cNvSpPr>
            <a:spLocks noChangeArrowheads="1"/>
          </p:cNvSpPr>
          <p:nvPr/>
        </p:nvSpPr>
        <p:spPr bwMode="auto">
          <a:xfrm>
            <a:off x="76200" y="1390395"/>
            <a:ext cx="8610600" cy="170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742950" lvl="1" indent="-285750" algn="just" eaLnBrk="1" hangingPunct="1">
              <a:lnSpc>
                <a:spcPct val="80000"/>
              </a:lnSpc>
              <a:spcBef>
                <a:spcPct val="20000"/>
              </a:spcBef>
              <a:buFont typeface="Arial" pitchFamily="34" charset="0"/>
              <a:buChar char="–"/>
              <a:defRPr/>
            </a:pPr>
            <a:r>
              <a:rPr lang="en-US" sz="2600" dirty="0">
                <a:latin typeface="+mn-lt"/>
              </a:rPr>
              <a:t>We use the concept of layers in our daily life. As an example, let us consider two friends who communicate through postal mail. The process of sending a letter to a friend would be complex if there were no services available from the post office. </a:t>
            </a:r>
          </a:p>
        </p:txBody>
      </p:sp>
      <p:sp>
        <p:nvSpPr>
          <p:cNvPr id="9" name="Rectangle 59"/>
          <p:cNvSpPr txBox="1">
            <a:spLocks noChangeArrowheads="1"/>
          </p:cNvSpPr>
          <p:nvPr/>
        </p:nvSpPr>
        <p:spPr>
          <a:xfrm>
            <a:off x="614855" y="89474"/>
            <a:ext cx="7239000" cy="746097"/>
          </a:xfrm>
          <a:prstGeom prst="rect">
            <a:avLst/>
          </a:prstGeom>
        </p:spPr>
        <p:txBody>
          <a:bodyPr/>
          <a:lst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kern="0" dirty="0"/>
              <a:t>Layered Tasks</a:t>
            </a:r>
          </a:p>
        </p:txBody>
      </p:sp>
    </p:spTree>
    <p:extLst>
      <p:ext uri="{BB962C8B-B14F-4D97-AF65-F5344CB8AC3E}">
        <p14:creationId xmlns:p14="http://schemas.microsoft.com/office/powerpoint/2010/main" val="666304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4"/>
          <p:cNvSpPr txBox="1">
            <a:spLocks noChangeArrowheads="1"/>
          </p:cNvSpPr>
          <p:nvPr/>
        </p:nvSpPr>
        <p:spPr bwMode="auto">
          <a:xfrm>
            <a:off x="304800" y="381000"/>
            <a:ext cx="4394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dirty="0">
                <a:solidFill>
                  <a:schemeClr val="folHlink"/>
                </a:solidFill>
              </a:rPr>
              <a:t>Figure </a:t>
            </a:r>
            <a:r>
              <a:rPr lang="en-US" dirty="0"/>
              <a:t>Tasks involved in sending a letter</a:t>
            </a:r>
            <a:endParaRPr lang="en-US" sz="2000" i="1" dirty="0"/>
          </a:p>
        </p:txBody>
      </p:sp>
      <p:sp>
        <p:nvSpPr>
          <p:cNvPr id="819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219200"/>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960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677893" name="Rectangle 5"/>
          <p:cNvSpPr>
            <a:spLocks noChangeArrowheads="1"/>
          </p:cNvSpPr>
          <p:nvPr/>
        </p:nvSpPr>
        <p:spPr bwMode="auto">
          <a:xfrm>
            <a:off x="-196850" y="1314450"/>
            <a:ext cx="8610600" cy="202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742950" lvl="1" indent="-285750" algn="just">
              <a:lnSpc>
                <a:spcPct val="80000"/>
              </a:lnSpc>
              <a:spcBef>
                <a:spcPct val="20000"/>
              </a:spcBef>
              <a:buFont typeface="Arial" pitchFamily="34" charset="0"/>
              <a:buChar char="–"/>
              <a:defRPr/>
            </a:pPr>
            <a:r>
              <a:rPr lang="en-US" sz="2600" dirty="0">
                <a:latin typeface="+mn-lt"/>
              </a:rPr>
              <a:t>Established in 1947, the International Standards Organization (ISO) is a multinational body dedicated to worldwide agreement on international standards. An ISO standard that covers all aspects of network communications is the Open Systems Interconnection (OSI) model. It was first introduced in the late 1970s. </a:t>
            </a:r>
          </a:p>
        </p:txBody>
      </p:sp>
      <p:sp>
        <p:nvSpPr>
          <p:cNvPr id="10" name="Rectangle 59"/>
          <p:cNvSpPr txBox="1">
            <a:spLocks noChangeArrowheads="1"/>
          </p:cNvSpPr>
          <p:nvPr/>
        </p:nvSpPr>
        <p:spPr>
          <a:xfrm>
            <a:off x="488950" y="355859"/>
            <a:ext cx="7239000" cy="746097"/>
          </a:xfrm>
          <a:prstGeom prst="rect">
            <a:avLst/>
          </a:prstGeom>
        </p:spPr>
        <p:txBody>
          <a:bodyPr/>
          <a:lst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kern="0" dirty="0"/>
              <a:t>The OSI Model</a:t>
            </a:r>
          </a:p>
        </p:txBody>
      </p:sp>
    </p:spTree>
    <p:extLst>
      <p:ext uri="{BB962C8B-B14F-4D97-AF65-F5344CB8AC3E}">
        <p14:creationId xmlns:p14="http://schemas.microsoft.com/office/powerpoint/2010/main" val="350507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304800" y="457200"/>
            <a:ext cx="4383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dirty="0">
                <a:solidFill>
                  <a:schemeClr val="folHlink"/>
                </a:solidFill>
              </a:rPr>
              <a:t>Figure  </a:t>
            </a:r>
            <a:r>
              <a:rPr lang="en-US" sz="2000" i="1" dirty="0"/>
              <a:t>Seven layers of the OSI model</a:t>
            </a:r>
          </a:p>
        </p:txBody>
      </p:sp>
      <p:sp>
        <p:nvSpPr>
          <p:cNvPr id="143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5" y="14271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718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endParaRPr>
          </a:p>
        </p:txBody>
      </p:sp>
      <p:sp>
        <p:nvSpPr>
          <p:cNvPr id="678915" name="Text Box 3"/>
          <p:cNvSpPr txBox="1">
            <a:spLocks noChangeArrowheads="1"/>
          </p:cNvSpPr>
          <p:nvPr/>
        </p:nvSpPr>
        <p:spPr bwMode="auto">
          <a:xfrm>
            <a:off x="228600" y="76200"/>
            <a:ext cx="6630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effectLst>
                  <a:outerShdw blurRad="38100" dist="38100" dir="2700000" algn="tl">
                    <a:srgbClr val="C0C0C0"/>
                  </a:outerShdw>
                </a:effectLst>
                <a:latin typeface="Times" panose="02020603050405020304" pitchFamily="18" charset="0"/>
              </a:rPr>
              <a:t>2-3   LAYERS IN THE OSI MODEL</a:t>
            </a:r>
          </a:p>
        </p:txBody>
      </p:sp>
      <p:sp>
        <p:nvSpPr>
          <p:cNvPr id="2048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678917" name="Rectangle 5"/>
          <p:cNvSpPr>
            <a:spLocks noChangeArrowheads="1"/>
          </p:cNvSpPr>
          <p:nvPr/>
        </p:nvSpPr>
        <p:spPr bwMode="auto">
          <a:xfrm>
            <a:off x="76200" y="1090270"/>
            <a:ext cx="8610600" cy="74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742950" lvl="1" indent="-285750" algn="just" eaLnBrk="1" hangingPunct="1">
              <a:lnSpc>
                <a:spcPct val="80000"/>
              </a:lnSpc>
              <a:spcBef>
                <a:spcPct val="20000"/>
              </a:spcBef>
              <a:buFont typeface="Arial" pitchFamily="34" charset="0"/>
              <a:buChar char="–"/>
              <a:defRPr/>
            </a:pPr>
            <a:r>
              <a:rPr lang="en-US" sz="2600" dirty="0">
                <a:latin typeface="+mn-lt"/>
              </a:rPr>
              <a:t>In this section we briefly describe the functions of each layer in the OSI model.</a:t>
            </a:r>
          </a:p>
        </p:txBody>
      </p:sp>
      <p:sp>
        <p:nvSpPr>
          <p:cNvPr id="20487" name="Rectangle 6"/>
          <p:cNvSpPr>
            <a:spLocks noChangeArrowheads="1"/>
          </p:cNvSpPr>
          <p:nvPr/>
        </p:nvSpPr>
        <p:spPr bwMode="auto">
          <a:xfrm>
            <a:off x="228600" y="3295650"/>
            <a:ext cx="571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sz="2400" dirty="0" err="1">
                <a:solidFill>
                  <a:srgbClr val="0033CC"/>
                </a:solidFill>
              </a:rPr>
              <a:t>Physical</a:t>
            </a:r>
            <a:r>
              <a:rPr lang="fr-FR" sz="2400" dirty="0">
                <a:solidFill>
                  <a:srgbClr val="0033CC"/>
                </a:solidFill>
              </a:rPr>
              <a:t> Layer</a:t>
            </a:r>
            <a:br>
              <a:rPr lang="fr-FR" sz="2400" dirty="0">
                <a:solidFill>
                  <a:srgbClr val="0033CC"/>
                </a:solidFill>
              </a:rPr>
            </a:br>
            <a:r>
              <a:rPr lang="fr-FR" sz="2400" dirty="0">
                <a:solidFill>
                  <a:srgbClr val="0033CC"/>
                </a:solidFill>
              </a:rPr>
              <a:t>Data Link Layer</a:t>
            </a:r>
          </a:p>
          <a:p>
            <a:pPr>
              <a:buClr>
                <a:schemeClr val="tx1"/>
              </a:buClr>
              <a:buSzPct val="117000"/>
              <a:buFont typeface="Wingdings" panose="05000000000000000000" pitchFamily="2" charset="2"/>
              <a:buNone/>
            </a:pPr>
            <a:r>
              <a:rPr lang="en-US" sz="2400" dirty="0">
                <a:solidFill>
                  <a:srgbClr val="0033CC"/>
                </a:solidFill>
              </a:rPr>
              <a:t>Network Layer</a:t>
            </a:r>
          </a:p>
          <a:p>
            <a:pPr>
              <a:buClr>
                <a:schemeClr val="tx1"/>
              </a:buClr>
              <a:buSzPct val="117000"/>
              <a:buFont typeface="Wingdings" panose="05000000000000000000" pitchFamily="2" charset="2"/>
              <a:buNone/>
            </a:pPr>
            <a:r>
              <a:rPr lang="en-US" sz="2400" dirty="0">
                <a:solidFill>
                  <a:srgbClr val="0033CC"/>
                </a:solidFill>
              </a:rPr>
              <a:t>Transport Layer</a:t>
            </a:r>
          </a:p>
          <a:p>
            <a:pPr>
              <a:buClr>
                <a:schemeClr val="tx1"/>
              </a:buClr>
              <a:buSzPct val="117000"/>
              <a:buFont typeface="Wingdings" panose="05000000000000000000" pitchFamily="2" charset="2"/>
              <a:buNone/>
            </a:pPr>
            <a:r>
              <a:rPr lang="en-US" sz="2400" dirty="0">
                <a:solidFill>
                  <a:srgbClr val="0033CC"/>
                </a:solidFill>
              </a:rPr>
              <a:t>Session Layer</a:t>
            </a:r>
          </a:p>
          <a:p>
            <a:pPr>
              <a:buClr>
                <a:schemeClr val="tx1"/>
              </a:buClr>
              <a:buSzPct val="117000"/>
              <a:buFont typeface="Wingdings" panose="05000000000000000000" pitchFamily="2" charset="2"/>
              <a:buNone/>
            </a:pPr>
            <a:r>
              <a:rPr lang="en-US" sz="2400" dirty="0">
                <a:solidFill>
                  <a:srgbClr val="0033CC"/>
                </a:solidFill>
              </a:rPr>
              <a:t>Presentation Layer</a:t>
            </a:r>
          </a:p>
          <a:p>
            <a:pPr>
              <a:buClr>
                <a:schemeClr val="tx1"/>
              </a:buClr>
              <a:buSzPct val="117000"/>
              <a:buFont typeface="Wingdings" panose="05000000000000000000" pitchFamily="2" charset="2"/>
              <a:buNone/>
            </a:pPr>
            <a:r>
              <a:rPr lang="en-US" sz="2400" dirty="0">
                <a:solidFill>
                  <a:srgbClr val="0033CC"/>
                </a:solidFill>
              </a:rPr>
              <a:t>Application Layer</a:t>
            </a:r>
          </a:p>
        </p:txBody>
      </p:sp>
      <p:sp>
        <p:nvSpPr>
          <p:cNvPr id="678919" name="Text Box 7"/>
          <p:cNvSpPr txBox="1">
            <a:spLocks noChangeArrowheads="1"/>
          </p:cNvSpPr>
          <p:nvPr/>
        </p:nvSpPr>
        <p:spPr bwMode="auto">
          <a:xfrm>
            <a:off x="76200" y="2819400"/>
            <a:ext cx="31092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u="sng" dirty="0">
                <a:solidFill>
                  <a:schemeClr val="hlink"/>
                </a:solidFill>
                <a:effectLst>
                  <a:outerShdw blurRad="38100" dist="38100" dir="2700000" algn="tl">
                    <a:srgbClr val="C0C0C0"/>
                  </a:outerShdw>
                </a:effectLst>
              </a:rPr>
              <a:t>Topics discussed :</a:t>
            </a:r>
          </a:p>
        </p:txBody>
      </p:sp>
    </p:spTree>
    <p:extLst>
      <p:ext uri="{BB962C8B-B14F-4D97-AF65-F5344CB8AC3E}">
        <p14:creationId xmlns:p14="http://schemas.microsoft.com/office/powerpoint/2010/main" val="172680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4"/>
          <p:cNvSpPr txBox="1">
            <a:spLocks noChangeArrowheads="1"/>
          </p:cNvSpPr>
          <p:nvPr/>
        </p:nvSpPr>
        <p:spPr bwMode="auto">
          <a:xfrm>
            <a:off x="304800" y="381000"/>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2.5  </a:t>
            </a:r>
            <a:r>
              <a:rPr lang="en-US" sz="2000" i="1"/>
              <a:t>Physical layer</a:t>
            </a:r>
          </a:p>
        </p:txBody>
      </p:sp>
      <p:sp>
        <p:nvSpPr>
          <p:cNvPr id="22534" name="Line 5"/>
          <p:cNvSpPr>
            <a:spLocks noChangeShapeType="1"/>
          </p:cNvSpPr>
          <p:nvPr/>
        </p:nvSpPr>
        <p:spPr bwMode="auto">
          <a:xfrm>
            <a:off x="152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03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458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physical layer is responsible for movements of</a:t>
            </a:r>
          </a:p>
          <a:p>
            <a:pPr algn="ctr"/>
            <a:r>
              <a:rPr lang="en-US" sz="2400"/>
              <a:t>individual bits from one hop (node) to the next.</a:t>
            </a:r>
          </a:p>
        </p:txBody>
      </p:sp>
      <p:grpSp>
        <p:nvGrpSpPr>
          <p:cNvPr id="24589" name="Group 15"/>
          <p:cNvGrpSpPr>
            <a:grpSpLocks/>
          </p:cNvGrpSpPr>
          <p:nvPr/>
        </p:nvGrpSpPr>
        <p:grpSpPr bwMode="auto">
          <a:xfrm>
            <a:off x="457200" y="2286000"/>
            <a:ext cx="1143000" cy="566738"/>
            <a:chOff x="1200" y="1248"/>
            <a:chExt cx="720" cy="357"/>
          </a:xfrm>
        </p:grpSpPr>
        <p:pic>
          <p:nvPicPr>
            <p:cNvPr id="245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9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3088323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Text Box 4"/>
          <p:cNvSpPr txBox="1">
            <a:spLocks noChangeArrowheads="1"/>
          </p:cNvSpPr>
          <p:nvPr/>
        </p:nvSpPr>
        <p:spPr bwMode="auto">
          <a:xfrm>
            <a:off x="304800" y="381000"/>
            <a:ext cx="2705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dirty="0">
                <a:solidFill>
                  <a:schemeClr val="folHlink"/>
                </a:solidFill>
              </a:rPr>
              <a:t>Figure </a:t>
            </a:r>
            <a:r>
              <a:rPr lang="en-US" sz="2000" i="1" dirty="0"/>
              <a:t>Data link layer</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10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BACKGROUND</a:t>
            </a:r>
            <a:br>
              <a:rPr lang="en-US" b="1" dirty="0"/>
            </a:br>
            <a:endParaRPr lang="en-US" b="1" dirty="0"/>
          </a:p>
        </p:txBody>
      </p:sp>
      <p:sp>
        <p:nvSpPr>
          <p:cNvPr id="4099" name="Content Placeholder 2"/>
          <p:cNvSpPr>
            <a:spLocks noGrp="1"/>
          </p:cNvSpPr>
          <p:nvPr>
            <p:ph idx="4294967295"/>
          </p:nvPr>
        </p:nvSpPr>
        <p:spPr/>
        <p:txBody>
          <a:bodyPr/>
          <a:lstStyle/>
          <a:p>
            <a:pPr algn="just">
              <a:lnSpc>
                <a:spcPct val="90000"/>
              </a:lnSpc>
            </a:pPr>
            <a:r>
              <a:rPr lang="en-US" b="1" dirty="0"/>
              <a:t>Wireless Communications</a:t>
            </a:r>
          </a:p>
          <a:p>
            <a:pPr lvl="1" algn="just">
              <a:lnSpc>
                <a:spcPct val="90000"/>
              </a:lnSpc>
            </a:pPr>
            <a:r>
              <a:rPr lang="en-US" b="1" u="sng" dirty="0"/>
              <a:t>Responsibility</a:t>
            </a:r>
            <a:r>
              <a:rPr lang="en-US" dirty="0"/>
              <a:t>: Communication engineers</a:t>
            </a:r>
          </a:p>
          <a:p>
            <a:pPr lvl="1" algn="just">
              <a:lnSpc>
                <a:spcPct val="90000"/>
              </a:lnSpc>
            </a:pPr>
            <a:r>
              <a:rPr lang="en-US" dirty="0"/>
              <a:t>Physical layer</a:t>
            </a:r>
          </a:p>
          <a:p>
            <a:pPr lvl="1" algn="just">
              <a:lnSpc>
                <a:spcPct val="90000"/>
              </a:lnSpc>
            </a:pPr>
            <a:r>
              <a:rPr lang="en-US" dirty="0"/>
              <a:t>Data link layer</a:t>
            </a:r>
          </a:p>
          <a:p>
            <a:pPr lvl="0" algn="just">
              <a:lnSpc>
                <a:spcPct val="90000"/>
              </a:lnSpc>
            </a:pPr>
            <a:r>
              <a:rPr lang="en-US" dirty="0"/>
              <a:t> </a:t>
            </a:r>
            <a:r>
              <a:rPr lang="en-US" b="1" dirty="0"/>
              <a:t>Networks</a:t>
            </a:r>
          </a:p>
          <a:p>
            <a:pPr lvl="1" algn="just">
              <a:lnSpc>
                <a:spcPct val="90000"/>
              </a:lnSpc>
            </a:pPr>
            <a:r>
              <a:rPr lang="en-US" b="1" u="sng" dirty="0"/>
              <a:t>Responsibility</a:t>
            </a:r>
            <a:r>
              <a:rPr lang="en-US" dirty="0"/>
              <a:t>: Software Engineers</a:t>
            </a:r>
          </a:p>
          <a:p>
            <a:pPr lvl="1" algn="just">
              <a:lnSpc>
                <a:spcPct val="90000"/>
              </a:lnSpc>
            </a:pPr>
            <a:r>
              <a:rPr lang="en-US" dirty="0"/>
              <a:t>Application layer</a:t>
            </a:r>
          </a:p>
          <a:p>
            <a:pPr lvl="1" algn="just">
              <a:lnSpc>
                <a:spcPct val="90000"/>
              </a:lnSpc>
            </a:pPr>
            <a:r>
              <a:rPr lang="en-US" dirty="0"/>
              <a:t>Network Layer</a:t>
            </a:r>
          </a:p>
          <a:p>
            <a:pPr lvl="1" algn="just">
              <a:lnSpc>
                <a:spcPct val="90000"/>
              </a:lnSpc>
            </a:pPr>
            <a:r>
              <a:rPr lang="en-US" dirty="0"/>
              <a:t>Transport Layer</a:t>
            </a:r>
          </a:p>
          <a:p>
            <a:pPr algn="just">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3</a:t>
            </a:fld>
            <a:endParaRPr lang="en-US" sz="1200" dirty="0">
              <a:solidFill>
                <a:srgbClr val="898989"/>
              </a:solidFill>
              <a:latin typeface="Calibri" pitchFamily="34" charset="0"/>
            </a:endParaRPr>
          </a:p>
        </p:txBody>
      </p:sp>
    </p:spTree>
    <p:extLst>
      <p:ext uri="{BB962C8B-B14F-4D97-AF65-F5344CB8AC3E}">
        <p14:creationId xmlns:p14="http://schemas.microsoft.com/office/powerpoint/2010/main" val="519932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8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28682"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data link layer is responsible for moving </a:t>
            </a:r>
            <a:br>
              <a:rPr lang="en-US" sz="2400"/>
            </a:br>
            <a:r>
              <a:rPr lang="en-US" sz="2400"/>
              <a:t>frames from one hop (node) to the next.</a:t>
            </a:r>
          </a:p>
        </p:txBody>
      </p:sp>
      <p:grpSp>
        <p:nvGrpSpPr>
          <p:cNvPr id="28685" name="Group 15"/>
          <p:cNvGrpSpPr>
            <a:grpSpLocks/>
          </p:cNvGrpSpPr>
          <p:nvPr/>
        </p:nvGrpSpPr>
        <p:grpSpPr bwMode="auto">
          <a:xfrm>
            <a:off x="457200" y="2286000"/>
            <a:ext cx="1143000" cy="566738"/>
            <a:chOff x="1200" y="1248"/>
            <a:chExt cx="720" cy="357"/>
          </a:xfrm>
        </p:grpSpPr>
        <p:pic>
          <p:nvPicPr>
            <p:cNvPr id="2868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7"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94381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Text Box 4"/>
          <p:cNvSpPr txBox="1">
            <a:spLocks noChangeArrowheads="1"/>
          </p:cNvSpPr>
          <p:nvPr/>
        </p:nvSpPr>
        <p:spPr bwMode="auto">
          <a:xfrm>
            <a:off x="304800" y="381000"/>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2.8  </a:t>
            </a:r>
            <a:r>
              <a:rPr lang="en-US" sz="2000" i="1"/>
              <a:t>Network layer</a:t>
            </a:r>
          </a:p>
        </p:txBody>
      </p:sp>
      <p:sp>
        <p:nvSpPr>
          <p:cNvPr id="327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662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3482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0"/>
          <p:cNvSpPr>
            <a:spLocks noChangeShapeType="1"/>
          </p:cNvSpPr>
          <p:nvPr/>
        </p:nvSpPr>
        <p:spPr bwMode="auto">
          <a:xfrm>
            <a:off x="458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Rectangle 11"/>
          <p:cNvSpPr>
            <a:spLocks noChangeArrowheads="1"/>
          </p:cNvSpPr>
          <p:nvPr/>
        </p:nvSpPr>
        <p:spPr bwMode="auto">
          <a:xfrm>
            <a:off x="495300" y="3063875"/>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network layer is responsible for the </a:t>
            </a:r>
            <a:br>
              <a:rPr lang="en-US" sz="2400"/>
            </a:br>
            <a:r>
              <a:rPr lang="en-US" sz="2400"/>
              <a:t>delivery of individual packets from </a:t>
            </a:r>
          </a:p>
          <a:p>
            <a:pPr algn="ctr"/>
            <a:r>
              <a:rPr lang="en-US" sz="2400"/>
              <a:t>the source host to the destination host.</a:t>
            </a:r>
          </a:p>
        </p:txBody>
      </p:sp>
      <p:grpSp>
        <p:nvGrpSpPr>
          <p:cNvPr id="34829" name="Group 15"/>
          <p:cNvGrpSpPr>
            <a:grpSpLocks/>
          </p:cNvGrpSpPr>
          <p:nvPr/>
        </p:nvGrpSpPr>
        <p:grpSpPr bwMode="auto">
          <a:xfrm>
            <a:off x="533400" y="2286000"/>
            <a:ext cx="1143000" cy="566738"/>
            <a:chOff x="1200" y="1248"/>
            <a:chExt cx="720" cy="357"/>
          </a:xfrm>
        </p:grpSpPr>
        <p:pic>
          <p:nvPicPr>
            <p:cNvPr id="3483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1154204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40970"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transport layer is responsible for the delivery </a:t>
            </a:r>
            <a:br>
              <a:rPr lang="en-US" sz="2400"/>
            </a:br>
            <a:r>
              <a:rPr lang="en-US" sz="2400"/>
              <a:t>of a message from one process to another.</a:t>
            </a:r>
          </a:p>
        </p:txBody>
      </p:sp>
      <p:grpSp>
        <p:nvGrpSpPr>
          <p:cNvPr id="40973" name="Group 15"/>
          <p:cNvGrpSpPr>
            <a:grpSpLocks/>
          </p:cNvGrpSpPr>
          <p:nvPr/>
        </p:nvGrpSpPr>
        <p:grpSpPr bwMode="auto">
          <a:xfrm>
            <a:off x="533400" y="2286000"/>
            <a:ext cx="1143000" cy="566738"/>
            <a:chOff x="1200" y="1248"/>
            <a:chExt cx="720" cy="357"/>
          </a:xfrm>
        </p:grpSpPr>
        <p:pic>
          <p:nvPicPr>
            <p:cNvPr id="4097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75"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889339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2"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Text Box 4"/>
          <p:cNvSpPr txBox="1">
            <a:spLocks noChangeArrowheads="1"/>
          </p:cNvSpPr>
          <p:nvPr/>
        </p:nvSpPr>
        <p:spPr bwMode="auto">
          <a:xfrm>
            <a:off x="304800" y="304800"/>
            <a:ext cx="693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2.11  </a:t>
            </a:r>
            <a:r>
              <a:rPr lang="en-US" sz="2000" i="1"/>
              <a:t>Reliable process-to-process delivery of a message</a:t>
            </a:r>
          </a:p>
        </p:txBody>
      </p:sp>
      <p:sp>
        <p:nvSpPr>
          <p:cNvPr id="4301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30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81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0"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0" y="533400"/>
            <a:ext cx="318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2.12  </a:t>
            </a:r>
            <a:r>
              <a:rPr lang="en-US" sz="2000" i="1"/>
              <a:t>Session layer</a:t>
            </a:r>
          </a:p>
        </p:txBody>
      </p:sp>
      <p:sp>
        <p:nvSpPr>
          <p:cNvPr id="4506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50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644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C3C091EC-27CE-47DF-B145-BB5F8F14957F}" type="slidenum">
              <a:rPr lang="en-US" smtClean="0">
                <a:latin typeface="Arial" panose="020B0604020202020204" pitchFamily="34" charset="0"/>
              </a:rPr>
              <a:pPr/>
              <a:t>36</a:t>
            </a:fld>
            <a:endParaRPr lang="en-US">
              <a:latin typeface="Arial" panose="020B0604020202020204" pitchFamily="34" charset="0"/>
            </a:endParaRPr>
          </a:p>
        </p:txBody>
      </p:sp>
      <p:sp>
        <p:nvSpPr>
          <p:cNvPr id="47107"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session layer is responsible for dialog </a:t>
            </a:r>
            <a:br>
              <a:rPr lang="en-US" sz="2400"/>
            </a:br>
            <a:r>
              <a:rPr lang="en-US" sz="2400"/>
              <a:t>control and synchronization.</a:t>
            </a:r>
          </a:p>
        </p:txBody>
      </p:sp>
      <p:grpSp>
        <p:nvGrpSpPr>
          <p:cNvPr id="47110" name="Group 24"/>
          <p:cNvGrpSpPr>
            <a:grpSpLocks/>
          </p:cNvGrpSpPr>
          <p:nvPr/>
        </p:nvGrpSpPr>
        <p:grpSpPr bwMode="auto">
          <a:xfrm>
            <a:off x="533400" y="2286000"/>
            <a:ext cx="1143000" cy="566738"/>
            <a:chOff x="1200" y="1248"/>
            <a:chExt cx="720" cy="357"/>
          </a:xfrm>
        </p:grpSpPr>
        <p:pic>
          <p:nvPicPr>
            <p:cNvPr id="4711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Text Box 13"/>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2162029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3400F3D1-0E93-4C86-B169-9A565A4D6A4F}" type="slidenum">
              <a:rPr lang="en-US" smtClean="0">
                <a:latin typeface="Arial" panose="020B0604020202020204" pitchFamily="34" charset="0"/>
              </a:rPr>
              <a:pPr/>
              <a:t>37</a:t>
            </a:fld>
            <a:endParaRPr lang="en-US">
              <a:latin typeface="Arial" panose="020B0604020202020204" pitchFamily="34" charset="0"/>
            </a:endParaRPr>
          </a:p>
        </p:txBody>
      </p:sp>
      <p:sp>
        <p:nvSpPr>
          <p:cNvPr id="4915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7" name="Text Box 4"/>
          <p:cNvSpPr txBox="1">
            <a:spLocks noChangeArrowheads="1"/>
          </p:cNvSpPr>
          <p:nvPr/>
        </p:nvSpPr>
        <p:spPr bwMode="auto">
          <a:xfrm>
            <a:off x="304800" y="381000"/>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2.13  </a:t>
            </a:r>
            <a:r>
              <a:rPr lang="en-US" sz="2000" i="1"/>
              <a:t>Presentation layer</a:t>
            </a:r>
          </a:p>
        </p:txBody>
      </p:sp>
      <p:sp>
        <p:nvSpPr>
          <p:cNvPr id="4915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91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46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46EE4848-97F3-4085-B4F1-BF2C59B6C14D}" type="slidenum">
              <a:rPr lang="en-US" smtClean="0">
                <a:latin typeface="Arial" panose="020B0604020202020204" pitchFamily="34" charset="0"/>
              </a:rPr>
              <a:pPr/>
              <a:t>38</a:t>
            </a:fld>
            <a:endParaRPr lang="en-US">
              <a:latin typeface="Arial" panose="020B0604020202020204" pitchFamily="34" charset="0"/>
            </a:endParaRPr>
          </a:p>
        </p:txBody>
      </p:sp>
      <p:sp>
        <p:nvSpPr>
          <p:cNvPr id="5120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1210"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presentation layer is responsible for translation, compression, and encryption.</a:t>
            </a:r>
          </a:p>
        </p:txBody>
      </p:sp>
      <p:grpSp>
        <p:nvGrpSpPr>
          <p:cNvPr id="51213" name="Group 15"/>
          <p:cNvGrpSpPr>
            <a:grpSpLocks/>
          </p:cNvGrpSpPr>
          <p:nvPr/>
        </p:nvGrpSpPr>
        <p:grpSpPr bwMode="auto">
          <a:xfrm>
            <a:off x="533400" y="2286000"/>
            <a:ext cx="1143000" cy="566738"/>
            <a:chOff x="1200" y="1248"/>
            <a:chExt cx="720" cy="357"/>
          </a:xfrm>
        </p:grpSpPr>
        <p:pic>
          <p:nvPicPr>
            <p:cNvPr id="5121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5"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4211973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A5BC3835-DCAE-4116-A3AE-CFABC2D7E982}" type="slidenum">
              <a:rPr lang="en-US" smtClean="0">
                <a:latin typeface="Arial" panose="020B0604020202020204" pitchFamily="34" charset="0"/>
              </a:rPr>
              <a:pPr/>
              <a:t>39</a:t>
            </a:fld>
            <a:endParaRPr lang="en-US">
              <a:latin typeface="Arial" panose="020B0604020202020204" pitchFamily="34" charset="0"/>
            </a:endParaRPr>
          </a:p>
        </p:txBody>
      </p:sp>
      <p:sp>
        <p:nvSpPr>
          <p:cNvPr id="5529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sz="2400" b="0">
              <a:latin typeface="Tahoma" panose="020B0604030504040204" pitchFamily="34" charset="0"/>
            </a:endParaRPr>
          </a:p>
        </p:txBody>
      </p:sp>
      <p:sp>
        <p:nvSpPr>
          <p:cNvPr id="5530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t>The application layer is responsible for </a:t>
            </a:r>
            <a:br>
              <a:rPr lang="en-US" sz="2400"/>
            </a:br>
            <a:r>
              <a:rPr lang="en-US" sz="2400"/>
              <a:t>providing services to the user.</a:t>
            </a:r>
          </a:p>
        </p:txBody>
      </p:sp>
      <p:grpSp>
        <p:nvGrpSpPr>
          <p:cNvPr id="55309" name="Group 15"/>
          <p:cNvGrpSpPr>
            <a:grpSpLocks/>
          </p:cNvGrpSpPr>
          <p:nvPr/>
        </p:nvGrpSpPr>
        <p:grpSpPr bwMode="auto">
          <a:xfrm>
            <a:off x="533400" y="2286000"/>
            <a:ext cx="1143000" cy="566738"/>
            <a:chOff x="1200" y="1248"/>
            <a:chExt cx="720" cy="357"/>
          </a:xfrm>
        </p:grpSpPr>
        <p:pic>
          <p:nvPicPr>
            <p:cNvPr id="5531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1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800" i="1">
                  <a:solidFill>
                    <a:schemeClr val="hlink"/>
                  </a:solidFill>
                </a:rPr>
                <a:t>Note</a:t>
              </a:r>
            </a:p>
          </p:txBody>
        </p:sp>
      </p:grpSp>
    </p:spTree>
    <p:extLst>
      <p:ext uri="{BB962C8B-B14F-4D97-AF65-F5344CB8AC3E}">
        <p14:creationId xmlns:p14="http://schemas.microsoft.com/office/powerpoint/2010/main" val="183186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BACKGROUND</a:t>
            </a:r>
            <a:br>
              <a:rPr lang="en-US" b="1" dirty="0"/>
            </a:br>
            <a:endParaRPr lang="en-US" b="1" dirty="0"/>
          </a:p>
        </p:txBody>
      </p:sp>
      <p:sp>
        <p:nvSpPr>
          <p:cNvPr id="4099" name="Content Placeholder 2"/>
          <p:cNvSpPr>
            <a:spLocks noGrp="1"/>
          </p:cNvSpPr>
          <p:nvPr>
            <p:ph idx="4294967295"/>
          </p:nvPr>
        </p:nvSpPr>
        <p:spPr/>
        <p:txBody>
          <a:bodyPr/>
          <a:lstStyle/>
          <a:p>
            <a:pPr algn="just">
              <a:lnSpc>
                <a:spcPct val="90000"/>
              </a:lnSpc>
            </a:pPr>
            <a:r>
              <a:rPr lang="en-US" b="1" dirty="0"/>
              <a:t>What is the role of each layer:</a:t>
            </a:r>
          </a:p>
          <a:p>
            <a:pPr lvl="1" algn="just">
              <a:lnSpc>
                <a:spcPct val="90000"/>
              </a:lnSpc>
            </a:pPr>
            <a:r>
              <a:rPr lang="en-US" dirty="0"/>
              <a:t>Application layer</a:t>
            </a:r>
          </a:p>
          <a:p>
            <a:pPr lvl="1" algn="just">
              <a:lnSpc>
                <a:spcPct val="90000"/>
              </a:lnSpc>
            </a:pPr>
            <a:r>
              <a:rPr lang="en-US" dirty="0"/>
              <a:t>Network Layer</a:t>
            </a:r>
          </a:p>
          <a:p>
            <a:pPr lvl="1" algn="just">
              <a:lnSpc>
                <a:spcPct val="90000"/>
              </a:lnSpc>
            </a:pPr>
            <a:r>
              <a:rPr lang="en-US" dirty="0"/>
              <a:t>Transport Layer</a:t>
            </a:r>
          </a:p>
          <a:p>
            <a:pPr lvl="1" algn="just">
              <a:lnSpc>
                <a:spcPct val="90000"/>
              </a:lnSpc>
            </a:pPr>
            <a:r>
              <a:rPr lang="en-US" dirty="0"/>
              <a:t>Data link layer</a:t>
            </a:r>
          </a:p>
          <a:p>
            <a:pPr lvl="1" algn="just">
              <a:lnSpc>
                <a:spcPct val="90000"/>
              </a:lnSpc>
            </a:pPr>
            <a:r>
              <a:rPr lang="en-US" dirty="0"/>
              <a:t>Physical layer</a:t>
            </a:r>
          </a:p>
          <a:p>
            <a:pPr lvl="1" algn="just">
              <a:lnSpc>
                <a:spcPct val="90000"/>
              </a:lnSpc>
            </a:pPr>
            <a:endParaRPr lang="en-US" dirty="0"/>
          </a:p>
          <a:p>
            <a:pPr algn="just">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4</a:t>
            </a:fld>
            <a:endParaRPr lang="en-US" sz="1200" dirty="0">
              <a:solidFill>
                <a:srgbClr val="898989"/>
              </a:solidFill>
              <a:latin typeface="Calibri" pitchFamily="34" charset="0"/>
            </a:endParaRPr>
          </a:p>
        </p:txBody>
      </p:sp>
    </p:spTree>
    <p:extLst>
      <p:ext uri="{BB962C8B-B14F-4D97-AF65-F5344CB8AC3E}">
        <p14:creationId xmlns:p14="http://schemas.microsoft.com/office/powerpoint/2010/main" val="159574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1: Physical Layer</a:t>
            </a:r>
          </a:p>
        </p:txBody>
      </p:sp>
      <p:sp>
        <p:nvSpPr>
          <p:cNvPr id="57347" name="Rectangle 3"/>
          <p:cNvSpPr>
            <a:spLocks noGrp="1"/>
          </p:cNvSpPr>
          <p:nvPr>
            <p:ph type="body" idx="1"/>
          </p:nvPr>
        </p:nvSpPr>
        <p:spPr bwMode="auto">
          <a:xfrm>
            <a:off x="457200" y="1609725"/>
            <a:ext cx="7239000" cy="472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t>Responsible of:</a:t>
            </a:r>
          </a:p>
          <a:p>
            <a:pPr lvl="1">
              <a:lnSpc>
                <a:spcPct val="80000"/>
              </a:lnSpc>
            </a:pPr>
            <a:r>
              <a:rPr lang="en-US" sz="2400"/>
              <a:t>Transmitting individual bits from one to the next.</a:t>
            </a:r>
          </a:p>
          <a:p>
            <a:pPr lvl="1">
              <a:lnSpc>
                <a:spcPct val="80000"/>
              </a:lnSpc>
            </a:pPr>
            <a:r>
              <a:rPr lang="en-US" sz="2400"/>
              <a:t>Physical characteristics of interface and media.</a:t>
            </a:r>
          </a:p>
          <a:p>
            <a:pPr lvl="1">
              <a:lnSpc>
                <a:spcPct val="80000"/>
              </a:lnSpc>
            </a:pPr>
            <a:r>
              <a:rPr lang="en-US" sz="2400"/>
              <a:t>Representation of bits: a stream of bit(0s,1s), </a:t>
            </a:r>
          </a:p>
          <a:p>
            <a:pPr lvl="1">
              <a:lnSpc>
                <a:spcPct val="80000"/>
              </a:lnSpc>
            </a:pPr>
            <a:r>
              <a:rPr lang="en-US" sz="2400"/>
              <a:t>Data rate.</a:t>
            </a:r>
          </a:p>
          <a:p>
            <a:pPr lvl="1">
              <a:lnSpc>
                <a:spcPct val="80000"/>
              </a:lnSpc>
            </a:pPr>
            <a:r>
              <a:rPr lang="en-US" sz="2400"/>
              <a:t>Synchronize of bits</a:t>
            </a:r>
          </a:p>
          <a:p>
            <a:pPr lvl="1">
              <a:lnSpc>
                <a:spcPct val="80000"/>
              </a:lnSpc>
            </a:pPr>
            <a:r>
              <a:rPr lang="en-US" sz="2400"/>
              <a:t>Line configuration</a:t>
            </a:r>
          </a:p>
          <a:p>
            <a:pPr lvl="1">
              <a:lnSpc>
                <a:spcPct val="80000"/>
              </a:lnSpc>
            </a:pPr>
            <a:r>
              <a:rPr lang="en-US" sz="2400"/>
              <a:t>Physical topology</a:t>
            </a:r>
          </a:p>
          <a:p>
            <a:pPr lvl="1">
              <a:lnSpc>
                <a:spcPct val="80000"/>
              </a:lnSpc>
            </a:pPr>
            <a:r>
              <a:rPr lang="en-US" sz="2400"/>
              <a:t>Transmission mode</a:t>
            </a:r>
          </a:p>
          <a:p>
            <a:pPr>
              <a:lnSpc>
                <a:spcPct val="80000"/>
              </a:lnSpc>
            </a:pPr>
            <a:endParaRPr lang="en-US" sz="2400"/>
          </a:p>
          <a:p>
            <a:pPr>
              <a:lnSpc>
                <a:spcPct val="80000"/>
              </a:lnSpc>
            </a:pPr>
            <a:endParaRPr lang="en-US" sz="2200"/>
          </a:p>
        </p:txBody>
      </p:sp>
    </p:spTree>
    <p:extLst>
      <p:ext uri="{BB962C8B-B14F-4D97-AF65-F5344CB8AC3E}">
        <p14:creationId xmlns:p14="http://schemas.microsoft.com/office/powerpoint/2010/main" val="31170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Physical Layer cont.</a:t>
            </a:r>
          </a:p>
        </p:txBody>
      </p:sp>
      <p:sp>
        <p:nvSpPr>
          <p:cNvPr id="58371" name="Line 3"/>
          <p:cNvSpPr>
            <a:spLocks noChangeShapeType="1"/>
          </p:cNvSpPr>
          <p:nvPr/>
        </p:nvSpPr>
        <p:spPr bwMode="auto">
          <a:xfrm>
            <a:off x="863600" y="5486400"/>
            <a:ext cx="7416800" cy="0"/>
          </a:xfrm>
          <a:prstGeom prst="line">
            <a:avLst/>
          </a:prstGeom>
          <a:noFill/>
          <a:ln w="508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 name="Line 4"/>
          <p:cNvSpPr>
            <a:spLocks noChangeShapeType="1"/>
          </p:cNvSpPr>
          <p:nvPr/>
        </p:nvSpPr>
        <p:spPr bwMode="auto">
          <a:xfrm>
            <a:off x="863600" y="6019800"/>
            <a:ext cx="7416800" cy="0"/>
          </a:xfrm>
          <a:prstGeom prst="line">
            <a:avLst/>
          </a:prstGeom>
          <a:noFill/>
          <a:ln w="508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 name="Freeform 5"/>
          <p:cNvSpPr>
            <a:spLocks/>
          </p:cNvSpPr>
          <p:nvPr/>
        </p:nvSpPr>
        <p:spPr bwMode="auto">
          <a:xfrm>
            <a:off x="838200" y="5480050"/>
            <a:ext cx="7346950" cy="546100"/>
          </a:xfrm>
          <a:custGeom>
            <a:avLst/>
            <a:gdLst>
              <a:gd name="T0" fmla="*/ 0 w 4628"/>
              <a:gd name="T1" fmla="*/ 2147483646 h 344"/>
              <a:gd name="T2" fmla="*/ 2147483646 w 4628"/>
              <a:gd name="T3" fmla="*/ 2147483646 h 344"/>
              <a:gd name="T4" fmla="*/ 2147483646 w 4628"/>
              <a:gd name="T5" fmla="*/ 2147483646 h 344"/>
              <a:gd name="T6" fmla="*/ 2147483646 w 4628"/>
              <a:gd name="T7" fmla="*/ 2147483646 h 344"/>
              <a:gd name="T8" fmla="*/ 2147483646 w 4628"/>
              <a:gd name="T9" fmla="*/ 2147483646 h 344"/>
              <a:gd name="T10" fmla="*/ 2147483646 w 4628"/>
              <a:gd name="T11" fmla="*/ 2147483646 h 344"/>
              <a:gd name="T12" fmla="*/ 2147483646 w 4628"/>
              <a:gd name="T13" fmla="*/ 2147483646 h 344"/>
              <a:gd name="T14" fmla="*/ 2147483646 w 4628"/>
              <a:gd name="T15" fmla="*/ 2147483646 h 344"/>
              <a:gd name="T16" fmla="*/ 2147483646 w 4628"/>
              <a:gd name="T17" fmla="*/ 2147483646 h 344"/>
              <a:gd name="T18" fmla="*/ 2147483646 w 4628"/>
              <a:gd name="T19" fmla="*/ 2147483646 h 344"/>
              <a:gd name="T20" fmla="*/ 2147483646 w 4628"/>
              <a:gd name="T21" fmla="*/ 0 h 344"/>
              <a:gd name="T22" fmla="*/ 2147483646 w 4628"/>
              <a:gd name="T23" fmla="*/ 0 h 344"/>
              <a:gd name="T24" fmla="*/ 2147483646 w 4628"/>
              <a:gd name="T25" fmla="*/ 2147483646 h 344"/>
              <a:gd name="T26" fmla="*/ 2147483646 w 4628"/>
              <a:gd name="T27" fmla="*/ 2147483646 h 344"/>
              <a:gd name="T28" fmla="*/ 2147483646 w 4628"/>
              <a:gd name="T29" fmla="*/ 2147483646 h 344"/>
              <a:gd name="T30" fmla="*/ 2147483646 w 4628"/>
              <a:gd name="T31" fmla="*/ 2147483646 h 344"/>
              <a:gd name="T32" fmla="*/ 2147483646 w 4628"/>
              <a:gd name="T33" fmla="*/ 2147483646 h 344"/>
              <a:gd name="T34" fmla="*/ 2147483646 w 4628"/>
              <a:gd name="T35" fmla="*/ 2147483646 h 344"/>
              <a:gd name="T36" fmla="*/ 2147483646 w 4628"/>
              <a:gd name="T37" fmla="*/ 0 h 344"/>
              <a:gd name="T38" fmla="*/ 2147483646 w 4628"/>
              <a:gd name="T39" fmla="*/ 0 h 3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28" h="344">
                <a:moveTo>
                  <a:pt x="0" y="340"/>
                </a:moveTo>
                <a:lnTo>
                  <a:pt x="288" y="340"/>
                </a:lnTo>
                <a:lnTo>
                  <a:pt x="288" y="4"/>
                </a:lnTo>
                <a:lnTo>
                  <a:pt x="572" y="8"/>
                </a:lnTo>
                <a:lnTo>
                  <a:pt x="572" y="340"/>
                </a:lnTo>
                <a:lnTo>
                  <a:pt x="888" y="340"/>
                </a:lnTo>
                <a:lnTo>
                  <a:pt x="888" y="4"/>
                </a:lnTo>
                <a:lnTo>
                  <a:pt x="1688" y="4"/>
                </a:lnTo>
                <a:lnTo>
                  <a:pt x="1688" y="344"/>
                </a:lnTo>
                <a:lnTo>
                  <a:pt x="2020" y="344"/>
                </a:lnTo>
                <a:lnTo>
                  <a:pt x="2020" y="0"/>
                </a:lnTo>
                <a:lnTo>
                  <a:pt x="2356" y="0"/>
                </a:lnTo>
                <a:lnTo>
                  <a:pt x="2356" y="344"/>
                </a:lnTo>
                <a:lnTo>
                  <a:pt x="2672" y="340"/>
                </a:lnTo>
                <a:lnTo>
                  <a:pt x="2672" y="4"/>
                </a:lnTo>
                <a:lnTo>
                  <a:pt x="3360" y="4"/>
                </a:lnTo>
                <a:lnTo>
                  <a:pt x="3360" y="336"/>
                </a:lnTo>
                <a:lnTo>
                  <a:pt x="4116" y="336"/>
                </a:lnTo>
                <a:lnTo>
                  <a:pt x="4116" y="0"/>
                </a:lnTo>
                <a:lnTo>
                  <a:pt x="4628" y="0"/>
                </a:lnTo>
              </a:path>
            </a:pathLst>
          </a:custGeom>
          <a:noFill/>
          <a:ln w="57150" cap="flat"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3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2286000"/>
            <a:ext cx="6937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685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2: Data Link layer</a:t>
            </a:r>
          </a:p>
        </p:txBody>
      </p:sp>
      <p:sp>
        <p:nvSpPr>
          <p:cNvPr id="59395" name="Rectangle 3"/>
          <p:cNvSpPr>
            <a:spLocks noGrp="1"/>
          </p:cNvSpPr>
          <p:nvPr>
            <p:ph type="body" idx="1"/>
          </p:nvPr>
        </p:nvSpPr>
        <p:spPr bwMode="auto">
          <a:xfrm>
            <a:off x="457200" y="1609725"/>
            <a:ext cx="7696200" cy="4846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a:t>Responsible of:</a:t>
            </a:r>
          </a:p>
          <a:p>
            <a:pPr lvl="1"/>
            <a:r>
              <a:rPr lang="en-US" sz="2400"/>
              <a:t> Moving frames from one hop (node) to the next.</a:t>
            </a:r>
          </a:p>
          <a:p>
            <a:pPr lvl="1"/>
            <a:r>
              <a:rPr lang="en-US" sz="2400"/>
              <a:t>Framing: divided the stream of bits received from the network layer manageable data units called frames.</a:t>
            </a:r>
          </a:p>
          <a:p>
            <a:pPr lvl="1"/>
            <a:r>
              <a:rPr lang="en-US" sz="2400"/>
              <a:t>Physical address (MAC address).</a:t>
            </a:r>
          </a:p>
          <a:p>
            <a:pPr lvl="1"/>
            <a:r>
              <a:rPr lang="en-US" sz="2400"/>
              <a:t>Flow control.</a:t>
            </a:r>
          </a:p>
          <a:p>
            <a:pPr lvl="1"/>
            <a:r>
              <a:rPr lang="en-US" sz="2400"/>
              <a:t>Error control: added trailer to the end of frame.</a:t>
            </a:r>
          </a:p>
          <a:p>
            <a:pPr lvl="1"/>
            <a:r>
              <a:rPr lang="en-US" sz="2400"/>
              <a:t>Access control.</a:t>
            </a:r>
          </a:p>
          <a:p>
            <a:pPr lvl="1"/>
            <a:r>
              <a:rPr lang="en-US" sz="2400"/>
              <a:t>Hop to hop delivery</a:t>
            </a:r>
          </a:p>
          <a:p>
            <a:pPr>
              <a:buFont typeface="Wingdings 2" panose="05020102010507070707" pitchFamily="18" charset="2"/>
              <a:buNone/>
            </a:pPr>
            <a:endParaRPr lang="en-US" sz="2400"/>
          </a:p>
        </p:txBody>
      </p:sp>
    </p:spTree>
    <p:extLst>
      <p:ext uri="{BB962C8B-B14F-4D97-AF65-F5344CB8AC3E}">
        <p14:creationId xmlns:p14="http://schemas.microsoft.com/office/powerpoint/2010/main" val="1991610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Data Link layer cont.</a:t>
            </a:r>
          </a:p>
        </p:txBody>
      </p:sp>
      <p:sp>
        <p:nvSpPr>
          <p:cNvPr id="60419" name="Rectangle 3"/>
          <p:cNvSpPr>
            <a:spLocks noChangeArrowheads="1"/>
          </p:cNvSpPr>
          <p:nvPr/>
        </p:nvSpPr>
        <p:spPr bwMode="auto">
          <a:xfrm>
            <a:off x="685800" y="5664200"/>
            <a:ext cx="1879600" cy="431800"/>
          </a:xfrm>
          <a:prstGeom prst="rect">
            <a:avLst/>
          </a:prstGeom>
          <a:solidFill>
            <a:schemeClr val="tx2"/>
          </a:solidFill>
          <a:ln w="25400">
            <a:solidFill>
              <a:srgbClr val="000000"/>
            </a:solidFill>
            <a:miter lim="800000"/>
            <a:headEnd/>
            <a:tailEnd/>
          </a:ln>
          <a:effectLst>
            <a:outerShdw dist="107763" dir="2700000" algn="ctr" rotWithShape="0">
              <a:srgbClr val="000000"/>
            </a:outerShdw>
          </a:effec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60420" name="Rectangle 4"/>
          <p:cNvSpPr>
            <a:spLocks noChangeArrowheads="1"/>
          </p:cNvSpPr>
          <p:nvPr/>
        </p:nvSpPr>
        <p:spPr bwMode="auto">
          <a:xfrm>
            <a:off x="735013" y="5683250"/>
            <a:ext cx="1857375" cy="3937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solidFill>
                  <a:srgbClr val="000000"/>
                </a:solidFill>
                <a:latin typeface="Courier New" panose="02070309020205020404" pitchFamily="49" charset="0"/>
                <a:cs typeface="Arial" panose="020B0604020202020204" pitchFamily="34" charset="0"/>
              </a:rPr>
              <a:t>10110110101</a:t>
            </a:r>
          </a:p>
        </p:txBody>
      </p:sp>
      <p:sp>
        <p:nvSpPr>
          <p:cNvPr id="60421" name="Rectangle 5"/>
          <p:cNvSpPr>
            <a:spLocks noChangeArrowheads="1"/>
          </p:cNvSpPr>
          <p:nvPr/>
        </p:nvSpPr>
        <p:spPr bwMode="auto">
          <a:xfrm>
            <a:off x="3352800" y="5664200"/>
            <a:ext cx="1879600" cy="431800"/>
          </a:xfrm>
          <a:prstGeom prst="rect">
            <a:avLst/>
          </a:prstGeom>
          <a:solidFill>
            <a:schemeClr val="tx2"/>
          </a:solidFill>
          <a:ln w="25400">
            <a:solidFill>
              <a:srgbClr val="000000"/>
            </a:solidFill>
            <a:miter lim="800000"/>
            <a:headEnd/>
            <a:tailEnd/>
          </a:ln>
          <a:effectLst>
            <a:outerShdw dist="107763" dir="2700000" algn="ctr" rotWithShape="0">
              <a:srgbClr val="000000"/>
            </a:outerShdw>
          </a:effec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60422" name="Rectangle 6"/>
          <p:cNvSpPr>
            <a:spLocks noChangeArrowheads="1"/>
          </p:cNvSpPr>
          <p:nvPr/>
        </p:nvSpPr>
        <p:spPr bwMode="auto">
          <a:xfrm>
            <a:off x="3402013" y="5683250"/>
            <a:ext cx="1857375" cy="3937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solidFill>
                  <a:srgbClr val="000000"/>
                </a:solidFill>
                <a:latin typeface="Courier New" panose="02070309020205020404" pitchFamily="49" charset="0"/>
                <a:cs typeface="Arial" panose="020B0604020202020204" pitchFamily="34" charset="0"/>
              </a:rPr>
              <a:t>01100010011</a:t>
            </a:r>
          </a:p>
        </p:txBody>
      </p:sp>
      <p:sp>
        <p:nvSpPr>
          <p:cNvPr id="60423" name="Rectangle 7"/>
          <p:cNvSpPr>
            <a:spLocks noChangeArrowheads="1"/>
          </p:cNvSpPr>
          <p:nvPr/>
        </p:nvSpPr>
        <p:spPr bwMode="auto">
          <a:xfrm>
            <a:off x="6019800" y="5664200"/>
            <a:ext cx="1879600" cy="431800"/>
          </a:xfrm>
          <a:prstGeom prst="rect">
            <a:avLst/>
          </a:prstGeom>
          <a:solidFill>
            <a:schemeClr val="tx2"/>
          </a:solidFill>
          <a:ln w="25400">
            <a:solidFill>
              <a:srgbClr val="000000"/>
            </a:solidFill>
            <a:miter lim="800000"/>
            <a:headEnd/>
            <a:tailEnd/>
          </a:ln>
          <a:effectLst>
            <a:outerShdw dist="107763" dir="2700000" algn="ctr" rotWithShape="0">
              <a:srgbClr val="000000"/>
            </a:outerShdw>
          </a:effec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60424" name="Rectangle 8"/>
          <p:cNvSpPr>
            <a:spLocks noChangeArrowheads="1"/>
          </p:cNvSpPr>
          <p:nvPr/>
        </p:nvSpPr>
        <p:spPr bwMode="auto">
          <a:xfrm>
            <a:off x="6069013" y="5683250"/>
            <a:ext cx="1857375" cy="3937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solidFill>
                  <a:srgbClr val="000000"/>
                </a:solidFill>
                <a:latin typeface="Courier New" panose="02070309020205020404" pitchFamily="49" charset="0"/>
                <a:cs typeface="Arial" panose="020B0604020202020204" pitchFamily="34" charset="0"/>
              </a:rPr>
              <a:t>10110000001</a:t>
            </a:r>
          </a:p>
        </p:txBody>
      </p:sp>
      <p:sp>
        <p:nvSpPr>
          <p:cNvPr id="60425" name="Line 9"/>
          <p:cNvSpPr>
            <a:spLocks noChangeShapeType="1"/>
          </p:cNvSpPr>
          <p:nvPr/>
        </p:nvSpPr>
        <p:spPr bwMode="auto">
          <a:xfrm>
            <a:off x="2603500" y="5880100"/>
            <a:ext cx="71120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6" name="Line 10"/>
          <p:cNvSpPr>
            <a:spLocks noChangeShapeType="1"/>
          </p:cNvSpPr>
          <p:nvPr/>
        </p:nvSpPr>
        <p:spPr bwMode="auto">
          <a:xfrm>
            <a:off x="5270500" y="5880100"/>
            <a:ext cx="71120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7" name="Line 11"/>
          <p:cNvSpPr>
            <a:spLocks noChangeShapeType="1"/>
          </p:cNvSpPr>
          <p:nvPr/>
        </p:nvSpPr>
        <p:spPr bwMode="auto">
          <a:xfrm>
            <a:off x="7937500" y="5880100"/>
            <a:ext cx="711200" cy="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042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981200"/>
            <a:ext cx="81819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15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Hop-to-Hop delivery</a:t>
            </a: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47788"/>
            <a:ext cx="65913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738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3: Network Layer</a:t>
            </a:r>
          </a:p>
        </p:txBody>
      </p:sp>
      <p:sp>
        <p:nvSpPr>
          <p:cNvPr id="62467" name="Rectangle 3"/>
          <p:cNvSpPr>
            <a:spLocks noGrp="1"/>
          </p:cNvSpPr>
          <p:nvPr>
            <p:ph type="body" idx="1"/>
          </p:nvPr>
        </p:nvSpPr>
        <p:spPr bwMode="auto">
          <a:xfrm>
            <a:off x="457200" y="1609725"/>
            <a:ext cx="7696200" cy="4846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a:t>The network layer is responsible:</a:t>
            </a:r>
          </a:p>
          <a:p>
            <a:pPr lvl="1"/>
            <a:r>
              <a:rPr lang="en-US" sz="2400"/>
              <a:t> The delivery of individual packets from the original source to the final destination .</a:t>
            </a:r>
          </a:p>
          <a:p>
            <a:pPr lvl="1"/>
            <a:r>
              <a:rPr lang="en-US" sz="2400"/>
              <a:t>Logical addressing: if the packet passes the network boundary we need another addressing system to help (source to destination) connection. </a:t>
            </a:r>
          </a:p>
          <a:p>
            <a:pPr lvl="1"/>
            <a:r>
              <a:rPr lang="en-US" sz="2400"/>
              <a:t>Routing : route or switch the packet to final destination.</a:t>
            </a:r>
          </a:p>
          <a:p>
            <a:pPr lvl="1"/>
            <a:r>
              <a:rPr lang="en-US" sz="2400"/>
              <a:t>Source-to-destination delivery (End-to-End).</a:t>
            </a:r>
          </a:p>
          <a:p>
            <a:pPr>
              <a:buFont typeface="Wingdings 2" panose="05020102010507070707" pitchFamily="18" charset="2"/>
              <a:buNone/>
            </a:pPr>
            <a:endParaRPr lang="en-US" sz="2400"/>
          </a:p>
        </p:txBody>
      </p:sp>
    </p:spTree>
    <p:extLst>
      <p:ext uri="{BB962C8B-B14F-4D97-AF65-F5344CB8AC3E}">
        <p14:creationId xmlns:p14="http://schemas.microsoft.com/office/powerpoint/2010/main" val="2894514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Network Layer cont.</a:t>
            </a:r>
          </a:p>
        </p:txBody>
      </p:sp>
      <p:pic>
        <p:nvPicPr>
          <p:cNvPr id="63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7772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532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Source-to-Destination delivery</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239000"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143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57200" y="76200"/>
            <a:ext cx="7239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4: Transport Layer</a:t>
            </a:r>
          </a:p>
        </p:txBody>
      </p:sp>
      <p:sp>
        <p:nvSpPr>
          <p:cNvPr id="65539" name="Rectangle 3"/>
          <p:cNvSpPr>
            <a:spLocks noGrp="1"/>
          </p:cNvSpPr>
          <p:nvPr>
            <p:ph type="body" idx="1"/>
          </p:nvPr>
        </p:nvSpPr>
        <p:spPr bwMode="auto">
          <a:xfrm>
            <a:off x="304800" y="1295400"/>
            <a:ext cx="78486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a:t>The transport layer is responsible for:</a:t>
            </a:r>
          </a:p>
          <a:p>
            <a:pPr lvl="1"/>
            <a:r>
              <a:rPr lang="en-US" sz="2400" b="1"/>
              <a:t>Service point or Port addressing </a:t>
            </a:r>
            <a:endParaRPr lang="en-US" sz="2400"/>
          </a:p>
          <a:p>
            <a:pPr lvl="1"/>
            <a:r>
              <a:rPr lang="en-US" sz="2400" b="1"/>
              <a:t>Segmentation and reassembly</a:t>
            </a:r>
            <a:r>
              <a:rPr lang="en-US" sz="2400"/>
              <a:t> : </a:t>
            </a:r>
            <a:r>
              <a:rPr lang="en-US" sz="2400" b="1" i="1"/>
              <a:t> </a:t>
            </a:r>
            <a:r>
              <a:rPr lang="en-US" sz="2400"/>
              <a:t>a message is divided into transmittable segments each segment containing a sequence no. </a:t>
            </a:r>
            <a:endParaRPr lang="en-US" sz="2400" b="1" i="1"/>
          </a:p>
          <a:p>
            <a:pPr lvl="1"/>
            <a:r>
              <a:rPr lang="en-US" sz="2400" b="1"/>
              <a:t>Connection Control</a:t>
            </a:r>
            <a:r>
              <a:rPr lang="en-US" sz="2400"/>
              <a:t>:  connection oriented or connectionless.</a:t>
            </a:r>
          </a:p>
          <a:p>
            <a:pPr lvl="1"/>
            <a:r>
              <a:rPr lang="en-US" sz="2400" b="1"/>
              <a:t>Flow control </a:t>
            </a:r>
          </a:p>
          <a:p>
            <a:pPr lvl="1"/>
            <a:r>
              <a:rPr lang="en-US" sz="2400" b="1"/>
              <a:t>Error control</a:t>
            </a:r>
            <a:endParaRPr lang="en-US" sz="2400"/>
          </a:p>
          <a:p>
            <a:endParaRPr lang="en-US" sz="2400"/>
          </a:p>
        </p:txBody>
      </p:sp>
    </p:spTree>
    <p:extLst>
      <p:ext uri="{BB962C8B-B14F-4D97-AF65-F5344CB8AC3E}">
        <p14:creationId xmlns:p14="http://schemas.microsoft.com/office/powerpoint/2010/main" val="2270548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Transport Layer cont.</a:t>
            </a:r>
          </a:p>
        </p:txBody>
      </p:sp>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51075"/>
            <a:ext cx="8455025"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19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Wireless Comes of Age</a:t>
            </a:r>
            <a:br>
              <a:rPr lang="en-US" b="1" dirty="0"/>
            </a:br>
            <a:endParaRPr lang="en-US" b="1" dirty="0"/>
          </a:p>
        </p:txBody>
      </p:sp>
      <p:sp>
        <p:nvSpPr>
          <p:cNvPr id="4099" name="Content Placeholder 2"/>
          <p:cNvSpPr>
            <a:spLocks noGrp="1"/>
          </p:cNvSpPr>
          <p:nvPr>
            <p:ph idx="4294967295"/>
          </p:nvPr>
        </p:nvSpPr>
        <p:spPr>
          <a:xfrm>
            <a:off x="457200" y="1376074"/>
            <a:ext cx="8229600" cy="4525963"/>
          </a:xfrm>
        </p:spPr>
        <p:txBody>
          <a:bodyPr/>
          <a:lstStyle/>
          <a:p>
            <a:pPr algn="just">
              <a:lnSpc>
                <a:spcPct val="90000"/>
              </a:lnSpc>
            </a:pPr>
            <a:r>
              <a:rPr lang="en-US" sz="2400" b="1" dirty="0" err="1"/>
              <a:t>Guglielmo</a:t>
            </a:r>
            <a:r>
              <a:rPr lang="en-US" sz="2400" b="1" dirty="0"/>
              <a:t> Marconi invented the wireless telegraph in 1896</a:t>
            </a:r>
          </a:p>
          <a:p>
            <a:pPr lvl="1" algn="just">
              <a:lnSpc>
                <a:spcPct val="90000"/>
              </a:lnSpc>
            </a:pPr>
            <a:r>
              <a:rPr lang="en-US" sz="2400" dirty="0"/>
              <a:t>Communications by encoding alphanumeric characters in analog signals </a:t>
            </a:r>
          </a:p>
          <a:p>
            <a:pPr lvl="1" algn="just">
              <a:lnSpc>
                <a:spcPct val="90000"/>
              </a:lnSpc>
            </a:pPr>
            <a:r>
              <a:rPr lang="en-US" sz="2400" dirty="0"/>
              <a:t>Sent telegraphic signals across Atlantic ocean</a:t>
            </a:r>
          </a:p>
          <a:p>
            <a:pPr algn="just">
              <a:lnSpc>
                <a:spcPct val="90000"/>
              </a:lnSpc>
            </a:pPr>
            <a:r>
              <a:rPr lang="en-US" sz="2400" b="1" dirty="0"/>
              <a:t>Communications satellites launched in 1960s</a:t>
            </a:r>
          </a:p>
          <a:p>
            <a:pPr algn="just">
              <a:lnSpc>
                <a:spcPct val="90000"/>
              </a:lnSpc>
            </a:pPr>
            <a:r>
              <a:rPr lang="en-US" sz="2400" b="1" dirty="0"/>
              <a:t>Advances in wireless technology</a:t>
            </a:r>
          </a:p>
          <a:p>
            <a:pPr lvl="1" algn="just">
              <a:lnSpc>
                <a:spcPct val="90000"/>
              </a:lnSpc>
            </a:pPr>
            <a:r>
              <a:rPr lang="en-US" sz="2400" dirty="0" err="1"/>
              <a:t>Radio,television,mobiletelephone,communication</a:t>
            </a:r>
            <a:r>
              <a:rPr lang="en-US" sz="2400" dirty="0"/>
              <a:t> satellites</a:t>
            </a:r>
          </a:p>
          <a:p>
            <a:pPr algn="just">
              <a:lnSpc>
                <a:spcPct val="90000"/>
              </a:lnSpc>
            </a:pPr>
            <a:r>
              <a:rPr lang="en-US" sz="2400" b="1" dirty="0"/>
              <a:t>More Recently</a:t>
            </a:r>
          </a:p>
          <a:p>
            <a:pPr lvl="1" algn="just">
              <a:lnSpc>
                <a:spcPct val="90000"/>
              </a:lnSpc>
            </a:pPr>
            <a:r>
              <a:rPr lang="en-US" sz="2400" dirty="0"/>
              <a:t>Satellite communications, wireless networking, cellular technology</a:t>
            </a:r>
            <a:endParaRPr lang="en-US" dirty="0"/>
          </a:p>
          <a:p>
            <a:pPr algn="just">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5</a:t>
            </a:fld>
            <a:endParaRPr lang="en-US" sz="1200" dirty="0">
              <a:solidFill>
                <a:srgbClr val="898989"/>
              </a:solidFill>
              <a:latin typeface="Calibri" pitchFamily="34" charset="0"/>
            </a:endParaRPr>
          </a:p>
        </p:txBody>
      </p:sp>
    </p:spTree>
    <p:extLst>
      <p:ext uri="{BB962C8B-B14F-4D97-AF65-F5344CB8AC3E}">
        <p14:creationId xmlns:p14="http://schemas.microsoft.com/office/powerpoint/2010/main" val="2585246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500">
                <a:solidFill>
                  <a:schemeClr val="tx1"/>
                </a:solidFill>
                <a:latin typeface="Verdana" panose="020B0604030504040204" pitchFamily="34" charset="0"/>
              </a:rPr>
              <a:t>Reliable process-to-process delivery of a message</a:t>
            </a:r>
            <a:endParaRPr lang="en-US" sz="2500">
              <a:solidFill>
                <a:schemeClr val="tx1"/>
              </a:solidFill>
              <a:latin typeface="Verdana" panose="020B0604030504040204" pitchFamily="34" charset="0"/>
            </a:endParaRPr>
          </a:p>
        </p:txBody>
      </p:sp>
      <p:pic>
        <p:nvPicPr>
          <p:cNvPr id="67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55825"/>
            <a:ext cx="7761288"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6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5: Session Layer</a:t>
            </a:r>
          </a:p>
        </p:txBody>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Dialog control: design to establish, maintain, and synchronize the interaction between communicating systems.</a:t>
            </a:r>
          </a:p>
          <a:p>
            <a:r>
              <a:rPr lang="en-US"/>
              <a:t>Synchronization: it allows a process to add checkpoints or synchronization points to a data stream.</a:t>
            </a:r>
          </a:p>
          <a:p>
            <a:endParaRPr lang="en-US"/>
          </a:p>
        </p:txBody>
      </p:sp>
    </p:spTree>
    <p:extLst>
      <p:ext uri="{BB962C8B-B14F-4D97-AF65-F5344CB8AC3E}">
        <p14:creationId xmlns:p14="http://schemas.microsoft.com/office/powerpoint/2010/main" val="3538011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Session Layer cont.</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1943100"/>
            <a:ext cx="87661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568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6 :Presentation Layer</a:t>
            </a:r>
          </a:p>
        </p:txBody>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Design to the handle the syntax and semantic of the information exchanged between 2 systems.</a:t>
            </a:r>
          </a:p>
          <a:p>
            <a:r>
              <a:rPr lang="en-US"/>
              <a:t>And design for data translation, encryption, decryption, and compression.</a:t>
            </a:r>
          </a:p>
          <a:p>
            <a:pPr>
              <a:buFont typeface="Wingdings 2" panose="05020102010507070707" pitchFamily="18" charset="2"/>
              <a:buNone/>
            </a:pPr>
            <a:endParaRPr lang="en-US"/>
          </a:p>
        </p:txBody>
      </p:sp>
    </p:spTree>
    <p:extLst>
      <p:ext uri="{BB962C8B-B14F-4D97-AF65-F5344CB8AC3E}">
        <p14:creationId xmlns:p14="http://schemas.microsoft.com/office/powerpoint/2010/main" val="2141347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Presentation Layer cont.</a:t>
            </a:r>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66975"/>
            <a:ext cx="81819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11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Layer 7: Application Layer</a:t>
            </a:r>
          </a:p>
        </p:txBody>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t>The application layer is responsible for providing services to the user.</a:t>
            </a:r>
          </a:p>
          <a:p>
            <a:pPr>
              <a:lnSpc>
                <a:spcPct val="90000"/>
              </a:lnSpc>
            </a:pPr>
            <a:r>
              <a:rPr lang="en-US"/>
              <a:t>Mail services</a:t>
            </a:r>
          </a:p>
          <a:p>
            <a:pPr>
              <a:lnSpc>
                <a:spcPct val="90000"/>
              </a:lnSpc>
            </a:pPr>
            <a:r>
              <a:rPr lang="en-US"/>
              <a:t>File transfer, access and management</a:t>
            </a:r>
          </a:p>
          <a:p>
            <a:pPr>
              <a:lnSpc>
                <a:spcPct val="90000"/>
              </a:lnSpc>
            </a:pPr>
            <a:r>
              <a:rPr lang="en-US"/>
              <a:t>Remote log-in or network virtual terminal</a:t>
            </a:r>
          </a:p>
          <a:p>
            <a:pPr>
              <a:lnSpc>
                <a:spcPct val="90000"/>
              </a:lnSpc>
            </a:pPr>
            <a:r>
              <a:rPr lang="en-US"/>
              <a:t>Accessing the World Wide Web</a:t>
            </a:r>
          </a:p>
          <a:p>
            <a:pPr>
              <a:lnSpc>
                <a:spcPct val="90000"/>
              </a:lnSpc>
            </a:pPr>
            <a:r>
              <a:rPr lang="en-US"/>
              <a:t>Directory service</a:t>
            </a:r>
          </a:p>
          <a:p>
            <a:pPr>
              <a:lnSpc>
                <a:spcPct val="90000"/>
              </a:lnSpc>
            </a:pPr>
            <a:endParaRPr lang="en-US"/>
          </a:p>
        </p:txBody>
      </p:sp>
    </p:spTree>
    <p:extLst>
      <p:ext uri="{BB962C8B-B14F-4D97-AF65-F5344CB8AC3E}">
        <p14:creationId xmlns:p14="http://schemas.microsoft.com/office/powerpoint/2010/main" val="4019116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Application Layer cont.</a:t>
            </a:r>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19313"/>
            <a:ext cx="762317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2" name="Rectangle 4"/>
          <p:cNvSpPr>
            <a:spLocks noChangeArrowheads="1"/>
          </p:cNvSpPr>
          <p:nvPr/>
        </p:nvSpPr>
        <p:spPr bwMode="auto">
          <a:xfrm>
            <a:off x="6705600" y="2971800"/>
            <a:ext cx="76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atin typeface="Verdana" panose="020B0604030504040204" pitchFamily="34" charset="0"/>
                <a:cs typeface="Arial" panose="020B0604020202020204" pitchFamily="34" charset="0"/>
              </a:rPr>
              <a:t>HTTP</a:t>
            </a:r>
          </a:p>
        </p:txBody>
      </p:sp>
      <p:sp>
        <p:nvSpPr>
          <p:cNvPr id="73733" name="Rectangle 5"/>
          <p:cNvSpPr>
            <a:spLocks noChangeArrowheads="1"/>
          </p:cNvSpPr>
          <p:nvPr/>
        </p:nvSpPr>
        <p:spPr bwMode="auto">
          <a:xfrm>
            <a:off x="5486400" y="2971800"/>
            <a:ext cx="76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atin typeface="Verdana" panose="020B0604030504040204" pitchFamily="34" charset="0"/>
                <a:cs typeface="Arial" panose="020B0604020202020204" pitchFamily="34" charset="0"/>
              </a:rPr>
              <a:t>Telnet</a:t>
            </a:r>
          </a:p>
          <a:p>
            <a:pPr algn="ctr" eaLnBrk="1" hangingPunct="1"/>
            <a:endParaRPr lang="en-US">
              <a:latin typeface="Verdana" panose="020B0604030504040204" pitchFamily="34" charset="0"/>
              <a:cs typeface="Arial" panose="020B0604020202020204" pitchFamily="34" charset="0"/>
            </a:endParaRPr>
          </a:p>
        </p:txBody>
      </p:sp>
      <p:sp>
        <p:nvSpPr>
          <p:cNvPr id="73734" name="Rectangle 6"/>
          <p:cNvSpPr>
            <a:spLocks noChangeArrowheads="1"/>
          </p:cNvSpPr>
          <p:nvPr/>
        </p:nvSpPr>
        <p:spPr bwMode="auto">
          <a:xfrm>
            <a:off x="4648200" y="2971800"/>
            <a:ext cx="76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atin typeface="Verdana" panose="020B0604030504040204" pitchFamily="34" charset="0"/>
                <a:cs typeface="Arial" panose="020B0604020202020204" pitchFamily="34" charset="0"/>
              </a:rPr>
              <a:t>SMTP</a:t>
            </a:r>
          </a:p>
        </p:txBody>
      </p:sp>
      <p:sp>
        <p:nvSpPr>
          <p:cNvPr id="73735" name="Rectangle 7"/>
          <p:cNvSpPr>
            <a:spLocks noChangeArrowheads="1"/>
          </p:cNvSpPr>
          <p:nvPr/>
        </p:nvSpPr>
        <p:spPr bwMode="auto">
          <a:xfrm>
            <a:off x="2667000" y="2971800"/>
            <a:ext cx="76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atin typeface="Verdana" panose="020B0604030504040204" pitchFamily="34" charset="0"/>
                <a:cs typeface="Arial" panose="020B0604020202020204" pitchFamily="34" charset="0"/>
              </a:rPr>
              <a:t>HTTP</a:t>
            </a:r>
          </a:p>
        </p:txBody>
      </p:sp>
      <p:sp>
        <p:nvSpPr>
          <p:cNvPr id="73736" name="Rectangle 8"/>
          <p:cNvSpPr>
            <a:spLocks noChangeArrowheads="1"/>
          </p:cNvSpPr>
          <p:nvPr/>
        </p:nvSpPr>
        <p:spPr bwMode="auto">
          <a:xfrm>
            <a:off x="1447800" y="2971800"/>
            <a:ext cx="76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atin typeface="Verdana" panose="020B0604030504040204" pitchFamily="34" charset="0"/>
                <a:cs typeface="Arial" panose="020B0604020202020204" pitchFamily="34" charset="0"/>
              </a:rPr>
              <a:t>Telnet</a:t>
            </a:r>
          </a:p>
        </p:txBody>
      </p:sp>
      <p:sp>
        <p:nvSpPr>
          <p:cNvPr id="73737" name="Rectangle 9"/>
          <p:cNvSpPr>
            <a:spLocks noChangeArrowheads="1"/>
          </p:cNvSpPr>
          <p:nvPr/>
        </p:nvSpPr>
        <p:spPr bwMode="auto">
          <a:xfrm>
            <a:off x="609600" y="2971800"/>
            <a:ext cx="76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atin typeface="Verdana" panose="020B0604030504040204" pitchFamily="34" charset="0"/>
                <a:cs typeface="Arial" panose="020B0604020202020204" pitchFamily="34" charset="0"/>
              </a:rPr>
              <a:t>SMTP</a:t>
            </a:r>
          </a:p>
        </p:txBody>
      </p:sp>
    </p:spTree>
    <p:extLst>
      <p:ext uri="{BB962C8B-B14F-4D97-AF65-F5344CB8AC3E}">
        <p14:creationId xmlns:p14="http://schemas.microsoft.com/office/powerpoint/2010/main" val="777856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Summary</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98650"/>
            <a:ext cx="8447088"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04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B53CB656-F121-4945-9D88-E3B0EA6BE5B5}" type="slidenum">
              <a:rPr lang="en-US" smtClean="0">
                <a:latin typeface="Arial" panose="020B0604020202020204" pitchFamily="34" charset="0"/>
              </a:rPr>
              <a:pPr/>
              <a:t>58</a:t>
            </a:fld>
            <a:endParaRPr lang="en-US">
              <a:latin typeface="Arial" panose="020B0604020202020204" pitchFamily="34" charset="0"/>
            </a:endParaRPr>
          </a:p>
        </p:txBody>
      </p:sp>
      <p:sp>
        <p:nvSpPr>
          <p:cNvPr id="75779"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0"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1" name="Text Box 4"/>
          <p:cNvSpPr txBox="1">
            <a:spLocks noChangeArrowheads="1"/>
          </p:cNvSpPr>
          <p:nvPr/>
        </p:nvSpPr>
        <p:spPr bwMode="auto">
          <a:xfrm>
            <a:off x="304800" y="304800"/>
            <a:ext cx="378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2.15  </a:t>
            </a:r>
            <a:r>
              <a:rPr lang="en-US" sz="2000" i="1"/>
              <a:t>Summary of layers</a:t>
            </a:r>
          </a:p>
        </p:txBody>
      </p:sp>
      <p:sp>
        <p:nvSpPr>
          <p:cNvPr id="7578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57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87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C1CD7B46-6A94-4EFE-8505-DC8F17D29751}" type="slidenum">
              <a:rPr lang="en-US" smtClean="0">
                <a:latin typeface="Arial" panose="020B0604020202020204" pitchFamily="34" charset="0"/>
              </a:rPr>
              <a:pPr/>
              <a:t>59</a:t>
            </a:fld>
            <a:endParaRPr lang="en-US">
              <a:latin typeface="Arial" panose="020B0604020202020204" pitchFamily="34" charset="0"/>
            </a:endParaRPr>
          </a:p>
        </p:txBody>
      </p:sp>
      <p:sp>
        <p:nvSpPr>
          <p:cNvPr id="680962"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endParaRPr>
          </a:p>
        </p:txBody>
      </p:sp>
      <p:sp>
        <p:nvSpPr>
          <p:cNvPr id="680963" name="Text Box 3"/>
          <p:cNvSpPr txBox="1">
            <a:spLocks noChangeArrowheads="1"/>
          </p:cNvSpPr>
          <p:nvPr/>
        </p:nvSpPr>
        <p:spPr bwMode="auto">
          <a:xfrm>
            <a:off x="228600" y="76200"/>
            <a:ext cx="369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effectLst>
                  <a:outerShdw blurRad="38100" dist="38100" dir="2700000" algn="tl">
                    <a:srgbClr val="C0C0C0"/>
                  </a:outerShdw>
                </a:effectLst>
                <a:latin typeface="Times" panose="02020603050405020304" pitchFamily="18" charset="0"/>
              </a:rPr>
              <a:t>2-5   ADDRESSING</a:t>
            </a:r>
          </a:p>
        </p:txBody>
      </p:sp>
      <p:sp>
        <p:nvSpPr>
          <p:cNvPr id="8192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680965" name="Rectangle 5"/>
          <p:cNvSpPr>
            <a:spLocks noChangeArrowheads="1"/>
          </p:cNvSpPr>
          <p:nvPr/>
        </p:nvSpPr>
        <p:spPr bwMode="auto">
          <a:xfrm>
            <a:off x="76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rPr>
              <a:t>Four levels of addresses are used in an internet employing the TCP/IP protocols: </a:t>
            </a:r>
            <a:r>
              <a:rPr lang="en-US" sz="2800" i="1">
                <a:solidFill>
                  <a:schemeClr val="hlink"/>
                </a:solidFill>
                <a:effectLst>
                  <a:outerShdw blurRad="38100" dist="38100" dir="2700000" algn="tl">
                    <a:srgbClr val="C0C0C0"/>
                  </a:outerShdw>
                </a:effectLst>
              </a:rPr>
              <a:t>physical</a:t>
            </a:r>
            <a:r>
              <a:rPr lang="en-US" sz="2800" i="1">
                <a:effectLst>
                  <a:outerShdw blurRad="38100" dist="38100" dir="2700000" algn="tl">
                    <a:srgbClr val="C0C0C0"/>
                  </a:outerShdw>
                </a:effectLst>
              </a:rPr>
              <a:t>, </a:t>
            </a:r>
            <a:r>
              <a:rPr lang="en-US" sz="2800" i="1">
                <a:solidFill>
                  <a:schemeClr val="hlink"/>
                </a:solidFill>
                <a:effectLst>
                  <a:outerShdw blurRad="38100" dist="38100" dir="2700000" algn="tl">
                    <a:srgbClr val="C0C0C0"/>
                  </a:outerShdw>
                </a:effectLst>
              </a:rPr>
              <a:t>logical</a:t>
            </a:r>
            <a:r>
              <a:rPr lang="en-US" sz="2800" i="1">
                <a:effectLst>
                  <a:outerShdw blurRad="38100" dist="38100" dir="2700000" algn="tl">
                    <a:srgbClr val="C0C0C0"/>
                  </a:outerShdw>
                </a:effectLst>
              </a:rPr>
              <a:t>, </a:t>
            </a:r>
            <a:r>
              <a:rPr lang="en-US" sz="2800" i="1">
                <a:solidFill>
                  <a:schemeClr val="hlink"/>
                </a:solidFill>
                <a:effectLst>
                  <a:outerShdw blurRad="38100" dist="38100" dir="2700000" algn="tl">
                    <a:srgbClr val="C0C0C0"/>
                  </a:outerShdw>
                </a:effectLst>
              </a:rPr>
              <a:t>port</a:t>
            </a:r>
            <a:r>
              <a:rPr lang="en-US" sz="2800" i="1">
                <a:effectLst>
                  <a:outerShdw blurRad="38100" dist="38100" dir="2700000" algn="tl">
                    <a:srgbClr val="C0C0C0"/>
                  </a:outerShdw>
                </a:effectLst>
              </a:rPr>
              <a:t>, and </a:t>
            </a:r>
            <a:r>
              <a:rPr lang="en-US" sz="2800" i="1">
                <a:solidFill>
                  <a:schemeClr val="hlink"/>
                </a:solidFill>
                <a:effectLst>
                  <a:outerShdw blurRad="38100" dist="38100" dir="2700000" algn="tl">
                    <a:srgbClr val="C0C0C0"/>
                  </a:outerShdw>
                </a:effectLst>
              </a:rPr>
              <a:t>specific</a:t>
            </a:r>
            <a:r>
              <a:rPr lang="en-US" sz="2800" i="1">
                <a:effectLst>
                  <a:outerShdw blurRad="38100" dist="38100" dir="2700000" algn="tl">
                    <a:srgbClr val="C0C0C0"/>
                  </a:outerShdw>
                </a:effectLst>
              </a:rPr>
              <a:t>.</a:t>
            </a:r>
          </a:p>
        </p:txBody>
      </p:sp>
      <p:sp>
        <p:nvSpPr>
          <p:cNvPr id="81927" name="Rectangle 6"/>
          <p:cNvSpPr>
            <a:spLocks noChangeArrowheads="1"/>
          </p:cNvSpPr>
          <p:nvPr/>
        </p:nvSpPr>
        <p:spPr bwMode="auto">
          <a:xfrm>
            <a:off x="228600" y="3933825"/>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sz="2400">
                <a:solidFill>
                  <a:srgbClr val="0033CC"/>
                </a:solidFill>
              </a:rPr>
              <a:t>Physical Addresses</a:t>
            </a:r>
            <a:br>
              <a:rPr lang="fr-FR" sz="2400">
                <a:solidFill>
                  <a:srgbClr val="0033CC"/>
                </a:solidFill>
              </a:rPr>
            </a:br>
            <a:r>
              <a:rPr lang="fr-FR" sz="2400">
                <a:solidFill>
                  <a:srgbClr val="0033CC"/>
                </a:solidFill>
              </a:rPr>
              <a:t>Logical Addresses</a:t>
            </a:r>
            <a:br>
              <a:rPr lang="fr-FR" sz="2400">
                <a:solidFill>
                  <a:srgbClr val="0033CC"/>
                </a:solidFill>
              </a:rPr>
            </a:br>
            <a:r>
              <a:rPr lang="en-US" sz="2400">
                <a:solidFill>
                  <a:srgbClr val="0033CC"/>
                </a:solidFill>
              </a:rPr>
              <a:t>Port Addresses</a:t>
            </a:r>
            <a:br>
              <a:rPr lang="en-US" sz="2400">
                <a:solidFill>
                  <a:srgbClr val="0033CC"/>
                </a:solidFill>
              </a:rPr>
            </a:br>
            <a:r>
              <a:rPr lang="en-US" sz="2400">
                <a:solidFill>
                  <a:srgbClr val="0033CC"/>
                </a:solidFill>
              </a:rPr>
              <a:t>Specific Addresses</a:t>
            </a:r>
          </a:p>
        </p:txBody>
      </p:sp>
      <p:sp>
        <p:nvSpPr>
          <p:cNvPr id="680967" name="Text Box 7"/>
          <p:cNvSpPr txBox="1">
            <a:spLocks noChangeArrowheads="1"/>
          </p:cNvSpPr>
          <p:nvPr/>
        </p:nvSpPr>
        <p:spPr bwMode="auto">
          <a:xfrm>
            <a:off x="239713" y="3457575"/>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45844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ea typeface="宋体" pitchFamily="2" charset="-122"/>
              </a:rPr>
              <a:t>Broadband Wireless Technology</a:t>
            </a:r>
            <a:endParaRPr lang="en-US" b="1" dirty="0"/>
          </a:p>
        </p:txBody>
      </p:sp>
      <p:sp>
        <p:nvSpPr>
          <p:cNvPr id="4099" name="Content Placeholder 2"/>
          <p:cNvSpPr>
            <a:spLocks noGrp="1"/>
          </p:cNvSpPr>
          <p:nvPr>
            <p:ph idx="4294967295"/>
          </p:nvPr>
        </p:nvSpPr>
        <p:spPr>
          <a:xfrm>
            <a:off x="457200" y="1376074"/>
            <a:ext cx="8229600" cy="4525963"/>
          </a:xfrm>
        </p:spPr>
        <p:txBody>
          <a:bodyPr/>
          <a:lstStyle/>
          <a:p>
            <a:pPr algn="just">
              <a:lnSpc>
                <a:spcPct val="90000"/>
              </a:lnSpc>
            </a:pPr>
            <a:r>
              <a:rPr lang="en-US" sz="2400" b="1" dirty="0"/>
              <a:t>Higher data rates obtainable with broadband wireless technology</a:t>
            </a:r>
          </a:p>
          <a:p>
            <a:pPr lvl="1" algn="just">
              <a:lnSpc>
                <a:spcPct val="90000"/>
              </a:lnSpc>
            </a:pPr>
            <a:r>
              <a:rPr lang="en-US" sz="2400" dirty="0"/>
              <a:t>Graphics, video, audio</a:t>
            </a:r>
          </a:p>
          <a:p>
            <a:pPr algn="just">
              <a:lnSpc>
                <a:spcPct val="90000"/>
              </a:lnSpc>
            </a:pPr>
            <a:r>
              <a:rPr lang="en-US" sz="2400" b="1" dirty="0"/>
              <a:t>Share same advantages of all wireless services: convenience and reduced cost</a:t>
            </a:r>
          </a:p>
          <a:p>
            <a:pPr lvl="1" algn="just">
              <a:lnSpc>
                <a:spcPct val="90000"/>
              </a:lnSpc>
            </a:pPr>
            <a:r>
              <a:rPr lang="en-US" sz="2400" dirty="0"/>
              <a:t>Service can be deployed faster</a:t>
            </a:r>
          </a:p>
          <a:p>
            <a:pPr lvl="1" algn="just">
              <a:lnSpc>
                <a:spcPct val="90000"/>
              </a:lnSpc>
            </a:pPr>
            <a:r>
              <a:rPr lang="en-US" sz="2400" dirty="0"/>
              <a:t>No cost of cable</a:t>
            </a:r>
          </a:p>
          <a:p>
            <a:pPr lvl="1" algn="just">
              <a:lnSpc>
                <a:spcPct val="90000"/>
              </a:lnSpc>
            </a:pPr>
            <a:r>
              <a:rPr lang="en-US" sz="2400" dirty="0"/>
              <a:t>Service is mobile, deployed almost anywhere. </a:t>
            </a:r>
          </a:p>
          <a:p>
            <a:pPr algn="just">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6</a:t>
            </a:fld>
            <a:endParaRPr lang="en-US" sz="1200" dirty="0">
              <a:solidFill>
                <a:srgbClr val="898989"/>
              </a:solidFill>
              <a:latin typeface="Calibri" pitchFamily="34" charset="0"/>
            </a:endParaRPr>
          </a:p>
        </p:txBody>
      </p:sp>
    </p:spTree>
    <p:extLst>
      <p:ext uri="{BB962C8B-B14F-4D97-AF65-F5344CB8AC3E}">
        <p14:creationId xmlns:p14="http://schemas.microsoft.com/office/powerpoint/2010/main" val="3586595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10572987-5481-48E1-B8F8-DDAFD93144B6}" type="slidenum">
              <a:rPr lang="en-US" smtClean="0">
                <a:latin typeface="Arial" panose="020B0604020202020204" pitchFamily="34" charset="0"/>
              </a:rPr>
              <a:pPr/>
              <a:t>60</a:t>
            </a:fld>
            <a:endParaRPr lang="en-US">
              <a:latin typeface="Arial" panose="020B0604020202020204" pitchFamily="34" charset="0"/>
            </a:endParaRPr>
          </a:p>
        </p:txBody>
      </p:sp>
      <p:sp>
        <p:nvSpPr>
          <p:cNvPr id="8397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3" name="Text Box 4"/>
          <p:cNvSpPr txBox="1">
            <a:spLocks noChangeArrowheads="1"/>
          </p:cNvSpPr>
          <p:nvPr/>
        </p:nvSpPr>
        <p:spPr bwMode="auto">
          <a:xfrm>
            <a:off x="304800" y="381000"/>
            <a:ext cx="399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2.17  </a:t>
            </a:r>
            <a:r>
              <a:rPr lang="en-US" sz="2000" i="1"/>
              <a:t>Addresses in TCP/IP</a:t>
            </a:r>
          </a:p>
        </p:txBody>
      </p:sp>
      <p:sp>
        <p:nvSpPr>
          <p:cNvPr id="839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39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8600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684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atin typeface="Arial" panose="020B0604020202020204" pitchFamily="34" charset="0"/>
              </a:rPr>
              <a:t>2.</a:t>
            </a:r>
            <a:fld id="{1330FB53-8E91-4A19-85F5-39A66D3112C1}" type="slidenum">
              <a:rPr lang="en-US" smtClean="0">
                <a:latin typeface="Arial" panose="020B0604020202020204" pitchFamily="34" charset="0"/>
              </a:rPr>
              <a:pPr/>
              <a:t>61</a:t>
            </a:fld>
            <a:endParaRPr lang="en-US">
              <a:latin typeface="Arial" panose="020B0604020202020204" pitchFamily="34" charset="0"/>
            </a:endParaRPr>
          </a:p>
        </p:txBody>
      </p:sp>
      <p:sp>
        <p:nvSpPr>
          <p:cNvPr id="8601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Text Box 4"/>
          <p:cNvSpPr txBox="1">
            <a:spLocks noChangeArrowheads="1"/>
          </p:cNvSpPr>
          <p:nvPr/>
        </p:nvSpPr>
        <p:spPr bwMode="auto">
          <a:xfrm>
            <a:off x="304800" y="3810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a:solidFill>
                  <a:schemeClr val="folHlink"/>
                </a:solidFill>
              </a:rPr>
              <a:t>Figure 2.18  </a:t>
            </a:r>
            <a:r>
              <a:rPr lang="en-US" sz="2000" i="1"/>
              <a:t>Relationship of layers and addresses in TCP/IP</a:t>
            </a:r>
          </a:p>
        </p:txBody>
      </p:sp>
      <p:sp>
        <p:nvSpPr>
          <p:cNvPr id="8602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037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0" y="762000"/>
            <a:ext cx="91440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Times New Roman" panose="02020603050405020304" pitchFamily="18" charset="0"/>
              </a:defRPr>
            </a:lvl1pPr>
            <a:lvl2pPr marL="914400" indent="-457200">
              <a:defRPr b="1">
                <a:solidFill>
                  <a:schemeClr val="tx1"/>
                </a:solidFill>
                <a:latin typeface="Times New Roman" panose="02020603050405020304" pitchFamily="18" charset="0"/>
              </a:defRPr>
            </a:lvl2pPr>
            <a:lvl3pPr marL="1371600" indent="-457200">
              <a:defRPr b="1">
                <a:solidFill>
                  <a:schemeClr val="tx1"/>
                </a:solidFill>
                <a:latin typeface="Times New Roman" panose="02020603050405020304" pitchFamily="18" charset="0"/>
              </a:defRPr>
            </a:lvl3pPr>
            <a:lvl4pPr marL="1828800" indent="-457200">
              <a:defRPr b="1">
                <a:solidFill>
                  <a:schemeClr val="tx1"/>
                </a:solidFill>
                <a:latin typeface="Times New Roman" panose="02020603050405020304" pitchFamily="18" charset="0"/>
              </a:defRPr>
            </a:lvl4pPr>
            <a:lvl5pPr marL="2286000" indent="-457200">
              <a:defRPr b="1">
                <a:solidFill>
                  <a:schemeClr val="tx1"/>
                </a:solidFill>
                <a:latin typeface="Times New Roman" panose="02020603050405020304" pitchFamily="18" charset="0"/>
              </a:defRPr>
            </a:lvl5pPr>
            <a:lvl6pPr marL="2743200" indent="-457200" eaLnBrk="0" fontAlgn="base" hangingPunct="0">
              <a:spcBef>
                <a:spcPct val="0"/>
              </a:spcBef>
              <a:spcAft>
                <a:spcPct val="0"/>
              </a:spcAft>
              <a:defRPr b="1">
                <a:solidFill>
                  <a:schemeClr val="tx1"/>
                </a:solidFill>
                <a:latin typeface="Times New Roman" panose="02020603050405020304" pitchFamily="18" charset="0"/>
              </a:defRPr>
            </a:lvl6pPr>
            <a:lvl7pPr marL="3200400" indent="-457200" eaLnBrk="0" fontAlgn="base" hangingPunct="0">
              <a:spcBef>
                <a:spcPct val="0"/>
              </a:spcBef>
              <a:spcAft>
                <a:spcPct val="0"/>
              </a:spcAft>
              <a:defRPr b="1">
                <a:solidFill>
                  <a:schemeClr val="tx1"/>
                </a:solidFill>
                <a:latin typeface="Times New Roman" panose="02020603050405020304" pitchFamily="18" charset="0"/>
              </a:defRPr>
            </a:lvl7pPr>
            <a:lvl8pPr marL="3657600" indent="-457200" eaLnBrk="0" fontAlgn="base" hangingPunct="0">
              <a:spcBef>
                <a:spcPct val="0"/>
              </a:spcBef>
              <a:spcAft>
                <a:spcPct val="0"/>
              </a:spcAft>
              <a:defRPr b="1">
                <a:solidFill>
                  <a:schemeClr val="tx1"/>
                </a:solidFill>
                <a:latin typeface="Times New Roman" panose="02020603050405020304" pitchFamily="18" charset="0"/>
              </a:defRPr>
            </a:lvl8pPr>
            <a:lvl9pPr marL="4114800" indent="-4572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sz="2800">
                <a:solidFill>
                  <a:schemeClr val="tx2"/>
                </a:solidFill>
                <a:latin typeface="Arial" panose="020B0604020202020204" pitchFamily="34" charset="0"/>
                <a:cs typeface="Arial" panose="020B0604020202020204" pitchFamily="34" charset="0"/>
              </a:rPr>
              <a:t>DEVICES :</a:t>
            </a:r>
          </a:p>
          <a:p>
            <a:pPr eaLnBrk="1" hangingPunct="1">
              <a:lnSpc>
                <a:spcPct val="80000"/>
              </a:lnSpc>
              <a:spcBef>
                <a:spcPct val="50000"/>
              </a:spcBef>
              <a:buFontTx/>
              <a:buAutoNum type="arabicPeriod"/>
            </a:pPr>
            <a:r>
              <a:rPr lang="en-US" sz="2800">
                <a:solidFill>
                  <a:srgbClr val="FF0000"/>
                </a:solidFill>
                <a:latin typeface="Arial" panose="020B0604020202020204" pitchFamily="34" charset="0"/>
                <a:cs typeface="Arial" panose="020B0604020202020204" pitchFamily="34" charset="0"/>
              </a:rPr>
              <a:t>Hub</a:t>
            </a:r>
            <a:r>
              <a:rPr lang="en-US" sz="2800">
                <a:latin typeface="Arial" panose="020B0604020202020204" pitchFamily="34" charset="0"/>
                <a:cs typeface="Arial" panose="020B0604020202020204" pitchFamily="34" charset="0"/>
              </a:rPr>
              <a:t>, a distributor that has a lot of ports which connected to computers.</a:t>
            </a:r>
          </a:p>
          <a:p>
            <a:pPr eaLnBrk="1" hangingPunct="1">
              <a:lnSpc>
                <a:spcPct val="80000"/>
              </a:lnSpc>
              <a:spcBef>
                <a:spcPct val="50000"/>
              </a:spcBef>
              <a:buFontTx/>
              <a:buAutoNum type="arabicPeriod"/>
            </a:pPr>
            <a:r>
              <a:rPr lang="en-US" sz="2800">
                <a:solidFill>
                  <a:srgbClr val="FF0000"/>
                </a:solidFill>
                <a:latin typeface="Arial" panose="020B0604020202020204" pitchFamily="34" charset="0"/>
                <a:cs typeface="Arial" panose="020B0604020202020204" pitchFamily="34" charset="0"/>
              </a:rPr>
              <a:t>Switches</a:t>
            </a:r>
            <a:r>
              <a:rPr lang="en-US" sz="2800">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like a hub but </a:t>
            </a:r>
            <a:r>
              <a:rPr lang="en-US" sz="2400">
                <a:latin typeface="Arial" panose="020B0604020202020204" pitchFamily="34" charset="0"/>
                <a:cs typeface="Arial" panose="020B0604020202020204" pitchFamily="34" charset="0"/>
              </a:rPr>
              <a:t>it transmit packets to it destination</a:t>
            </a:r>
          </a:p>
          <a:p>
            <a:pPr eaLnBrk="1" hangingPunct="1">
              <a:lnSpc>
                <a:spcPct val="80000"/>
              </a:lnSpc>
              <a:spcBef>
                <a:spcPct val="50000"/>
              </a:spcBef>
              <a:buFontTx/>
              <a:buAutoNum type="arabicPeriod"/>
            </a:pPr>
            <a:r>
              <a:rPr lang="en-US" sz="2800">
                <a:solidFill>
                  <a:srgbClr val="FF0000"/>
                </a:solidFill>
                <a:latin typeface="Arial" panose="020B0604020202020204" pitchFamily="34" charset="0"/>
                <a:cs typeface="Arial" panose="020B0604020202020204" pitchFamily="34" charset="0"/>
              </a:rPr>
              <a:t>Bridge</a:t>
            </a:r>
            <a:r>
              <a:rPr lang="en-US" sz="2800">
                <a:latin typeface="Arial" panose="020B0604020202020204" pitchFamily="34" charset="0"/>
                <a:cs typeface="Arial" panose="020B0604020202020204" pitchFamily="34" charset="0"/>
              </a:rPr>
              <a:t>, it is used to connect two similar LANs.</a:t>
            </a:r>
          </a:p>
          <a:p>
            <a:pPr eaLnBrk="1" hangingPunct="1">
              <a:lnSpc>
                <a:spcPct val="80000"/>
              </a:lnSpc>
              <a:spcBef>
                <a:spcPct val="50000"/>
              </a:spcBef>
              <a:buFontTx/>
              <a:buAutoNum type="arabicPeriod"/>
            </a:pPr>
            <a:r>
              <a:rPr lang="en-US" sz="2800">
                <a:solidFill>
                  <a:srgbClr val="FF0000"/>
                </a:solidFill>
                <a:latin typeface="Arial" panose="020B0604020202020204" pitchFamily="34" charset="0"/>
                <a:cs typeface="Arial" panose="020B0604020202020204" pitchFamily="34" charset="0"/>
              </a:rPr>
              <a:t>Routers</a:t>
            </a:r>
            <a:r>
              <a:rPr lang="en-US" sz="2800">
                <a:latin typeface="Arial" panose="020B0604020202020204" pitchFamily="34" charset="0"/>
                <a:cs typeface="Arial" panose="020B0604020202020204" pitchFamily="34" charset="0"/>
              </a:rPr>
              <a:t>, choose the best path to transmit the packet.</a:t>
            </a:r>
          </a:p>
          <a:p>
            <a:pPr eaLnBrk="1" hangingPunct="1">
              <a:lnSpc>
                <a:spcPct val="80000"/>
              </a:lnSpc>
              <a:spcBef>
                <a:spcPct val="50000"/>
              </a:spcBef>
              <a:buFontTx/>
              <a:buAutoNum type="arabicPeriod"/>
            </a:pPr>
            <a:r>
              <a:rPr lang="en-US" sz="2800">
                <a:solidFill>
                  <a:srgbClr val="FF0000"/>
                </a:solidFill>
                <a:latin typeface="Arial" panose="020B0604020202020204" pitchFamily="34" charset="0"/>
                <a:cs typeface="Arial" panose="020B0604020202020204" pitchFamily="34" charset="0"/>
              </a:rPr>
              <a:t>Gateway</a:t>
            </a:r>
            <a:r>
              <a:rPr lang="en-US" sz="2800">
                <a:latin typeface="Arial" panose="020B0604020202020204" pitchFamily="34" charset="0"/>
                <a:cs typeface="Arial" panose="020B0604020202020204" pitchFamily="34" charset="0"/>
              </a:rPr>
              <a:t>, it is use to connect two deferent LANs and c</a:t>
            </a:r>
            <a:r>
              <a:rPr lang="en-US" sz="2800">
                <a:solidFill>
                  <a:srgbClr val="000000"/>
                </a:solidFill>
                <a:latin typeface="Arial" panose="020B0604020202020204" pitchFamily="34" charset="0"/>
                <a:cs typeface="Arial" panose="020B0604020202020204" pitchFamily="34" charset="0"/>
              </a:rPr>
              <a:t>onnect different application protocols</a:t>
            </a:r>
            <a:r>
              <a:rPr lang="en-US" sz="2800">
                <a:latin typeface="Arial" panose="020B0604020202020204" pitchFamily="34" charset="0"/>
                <a:cs typeface="Arial" panose="020B0604020202020204" pitchFamily="34" charset="0"/>
              </a:rPr>
              <a:t>.</a:t>
            </a:r>
          </a:p>
          <a:p>
            <a:pPr eaLnBrk="1" hangingPunct="1">
              <a:lnSpc>
                <a:spcPct val="80000"/>
              </a:lnSpc>
              <a:spcBef>
                <a:spcPct val="50000"/>
              </a:spcBef>
              <a:buFontTx/>
              <a:buAutoNum type="arabicPeriod"/>
            </a:pPr>
            <a:r>
              <a:rPr lang="en-US" sz="2800">
                <a:solidFill>
                  <a:srgbClr val="FF0000"/>
                </a:solidFill>
                <a:latin typeface="Arial" panose="020B0604020202020204" pitchFamily="34" charset="0"/>
                <a:cs typeface="Arial" panose="020B0604020202020204" pitchFamily="34" charset="0"/>
              </a:rPr>
              <a:t>Repeaters</a:t>
            </a:r>
            <a:r>
              <a:rPr lang="en-US" sz="2800">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repeats signals that travels via long distance </a:t>
            </a:r>
          </a:p>
        </p:txBody>
      </p:sp>
    </p:spTree>
    <p:extLst>
      <p:ext uri="{BB962C8B-B14F-4D97-AF65-F5344CB8AC3E}">
        <p14:creationId xmlns:p14="http://schemas.microsoft.com/office/powerpoint/2010/main" val="554983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 calcmode="lin" valueType="num">
                                      <p:cBhvr additive="base">
                                        <p:cTn id="7" dur="500" fill="hold"/>
                                        <p:tgtEl>
                                          <p:spTgt spid="20480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4802">
                                            <p:txEl>
                                              <p:pRg st="1" end="1"/>
                                            </p:txEl>
                                          </p:spTgt>
                                        </p:tgtEl>
                                        <p:attrNameLst>
                                          <p:attrName>style.visibility</p:attrName>
                                        </p:attrNameLst>
                                      </p:cBhvr>
                                      <p:to>
                                        <p:strVal val="visible"/>
                                      </p:to>
                                    </p:set>
                                    <p:anim calcmode="lin" valueType="num">
                                      <p:cBhvr additive="base">
                                        <p:cTn id="13" dur="500" fill="hold"/>
                                        <p:tgtEl>
                                          <p:spTgt spid="20480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4802">
                                            <p:txEl>
                                              <p:pRg st="2" end="2"/>
                                            </p:txEl>
                                          </p:spTgt>
                                        </p:tgtEl>
                                        <p:attrNameLst>
                                          <p:attrName>style.visibility</p:attrName>
                                        </p:attrNameLst>
                                      </p:cBhvr>
                                      <p:to>
                                        <p:strVal val="visible"/>
                                      </p:to>
                                    </p:set>
                                    <p:anim calcmode="lin" valueType="num">
                                      <p:cBhvr additive="base">
                                        <p:cTn id="19" dur="500" fill="hold"/>
                                        <p:tgtEl>
                                          <p:spTgt spid="20480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4802">
                                            <p:txEl>
                                              <p:pRg st="3" end="3"/>
                                            </p:txEl>
                                          </p:spTgt>
                                        </p:tgtEl>
                                        <p:attrNameLst>
                                          <p:attrName>style.visibility</p:attrName>
                                        </p:attrNameLst>
                                      </p:cBhvr>
                                      <p:to>
                                        <p:strVal val="visible"/>
                                      </p:to>
                                    </p:set>
                                    <p:anim calcmode="lin" valueType="num">
                                      <p:cBhvr additive="base">
                                        <p:cTn id="25" dur="500" fill="hold"/>
                                        <p:tgtEl>
                                          <p:spTgt spid="20480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48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4802">
                                            <p:txEl>
                                              <p:pRg st="4" end="4"/>
                                            </p:txEl>
                                          </p:spTgt>
                                        </p:tgtEl>
                                        <p:attrNameLst>
                                          <p:attrName>style.visibility</p:attrName>
                                        </p:attrNameLst>
                                      </p:cBhvr>
                                      <p:to>
                                        <p:strVal val="visible"/>
                                      </p:to>
                                    </p:set>
                                    <p:anim calcmode="lin" valueType="num">
                                      <p:cBhvr additive="base">
                                        <p:cTn id="31" dur="500" fill="hold"/>
                                        <p:tgtEl>
                                          <p:spTgt spid="20480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480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4802">
                                            <p:txEl>
                                              <p:pRg st="5" end="5"/>
                                            </p:txEl>
                                          </p:spTgt>
                                        </p:tgtEl>
                                        <p:attrNameLst>
                                          <p:attrName>style.visibility</p:attrName>
                                        </p:attrNameLst>
                                      </p:cBhvr>
                                      <p:to>
                                        <p:strVal val="visible"/>
                                      </p:to>
                                    </p:set>
                                    <p:anim calcmode="lin" valueType="num">
                                      <p:cBhvr additive="base">
                                        <p:cTn id="37" dur="500" fill="hold"/>
                                        <p:tgtEl>
                                          <p:spTgt spid="20480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480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4802">
                                            <p:txEl>
                                              <p:pRg st="6" end="6"/>
                                            </p:txEl>
                                          </p:spTgt>
                                        </p:tgtEl>
                                        <p:attrNameLst>
                                          <p:attrName>style.visibility</p:attrName>
                                        </p:attrNameLst>
                                      </p:cBhvr>
                                      <p:to>
                                        <p:strVal val="visible"/>
                                      </p:to>
                                    </p:set>
                                    <p:anim calcmode="lin" valueType="num">
                                      <p:cBhvr additive="base">
                                        <p:cTn id="43" dur="500" fill="hold"/>
                                        <p:tgtEl>
                                          <p:spTgt spid="20480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480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solidFill>
                  <a:schemeClr val="tx1"/>
                </a:solidFill>
              </a:rPr>
              <a:t>Network devices With Layer</a:t>
            </a:r>
          </a:p>
        </p:txBody>
      </p:sp>
      <p:graphicFrame>
        <p:nvGraphicFramePr>
          <p:cNvPr id="205827" name="Group 3"/>
          <p:cNvGraphicFramePr>
            <a:graphicFrameLocks noGrp="1"/>
          </p:cNvGraphicFramePr>
          <p:nvPr>
            <p:ph idx="1"/>
          </p:nvPr>
        </p:nvGraphicFramePr>
        <p:xfrm>
          <a:off x="457200" y="1609725"/>
          <a:ext cx="7239000" cy="4191001"/>
        </p:xfrm>
        <a:graphic>
          <a:graphicData uri="http://schemas.openxmlformats.org/drawingml/2006/table">
            <a:tb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698500">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dirty="0">
                          <a:ln>
                            <a:noFill/>
                          </a:ln>
                          <a:solidFill>
                            <a:schemeClr val="tx1"/>
                          </a:solidFill>
                          <a:effectLst/>
                          <a:latin typeface="Trebuchet MS" panose="020B0603020202020204" pitchFamily="34" charset="0"/>
                        </a:rPr>
                        <a:t>Layers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Network Devices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698500">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Application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Application gateway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00088">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Transport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Transport gateway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98500">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Network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Router and gateway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96913">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Data link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Bridge and 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698500">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a:ln>
                            <a:noFill/>
                          </a:ln>
                          <a:solidFill>
                            <a:schemeClr val="tx1"/>
                          </a:solidFill>
                          <a:effectLst/>
                          <a:latin typeface="Trebuchet MS" panose="020B0603020202020204" pitchFamily="34" charset="0"/>
                        </a:rPr>
                        <a:t>Physical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defRPr>
                      </a:lvl1pPr>
                      <a:lvl2pPr eaLnBrk="0" hangingPunct="0">
                        <a:spcBef>
                          <a:spcPts val="500"/>
                        </a:spcBef>
                        <a:buClr>
                          <a:srgbClr val="F9B639"/>
                        </a:buClr>
                        <a:buSzPct val="80000"/>
                        <a:buFont typeface="Wingdings 2" panose="05020102010507070707" pitchFamily="18" charset="2"/>
                        <a:defRPr sz="2100">
                          <a:solidFill>
                            <a:srgbClr val="6C6C6C"/>
                          </a:solidFill>
                          <a:latin typeface="Trebuchet MS" panose="020B0603020202020204" pitchFamily="34" charset="0"/>
                        </a:defRPr>
                      </a:lvl2pPr>
                      <a:lvl3pPr eaLnBrk="0" hangingPunct="0">
                        <a:spcBef>
                          <a:spcPts val="400"/>
                        </a:spcBef>
                        <a:buClr>
                          <a:srgbClr val="F9B639"/>
                        </a:buClr>
                        <a:buSzPct val="60000"/>
                        <a:buFont typeface="Wingdings" panose="05000000000000000000" pitchFamily="2" charset="2"/>
                        <a:defRPr>
                          <a:solidFill>
                            <a:schemeClr val="tx1"/>
                          </a:solidFill>
                          <a:latin typeface="Trebuchet MS" panose="020B0603020202020204" pitchFamily="34" charset="0"/>
                        </a:defRPr>
                      </a:lvl3pPr>
                      <a:lvl4pPr eaLnBrk="0" hangingPunct="0">
                        <a:spcBef>
                          <a:spcPct val="20000"/>
                        </a:spcBef>
                        <a:buClr>
                          <a:srgbClr val="F9B639"/>
                        </a:buClr>
                        <a:buSzPct val="80000"/>
                        <a:buFont typeface="Wingdings 2" panose="05020102010507070707" pitchFamily="18" charset="2"/>
                        <a:defRPr>
                          <a:solidFill>
                            <a:srgbClr val="6C6C6C"/>
                          </a:solidFill>
                          <a:latin typeface="Trebuchet MS" panose="020B0603020202020204" pitchFamily="34" charset="0"/>
                        </a:defRPr>
                      </a:lvl4pPr>
                      <a:lvl5pPr eaLnBrk="0" hangingPunct="0">
                        <a:spcBef>
                          <a:spcPts val="400"/>
                        </a:spcBef>
                        <a:buClr>
                          <a:srgbClr val="F9B639"/>
                        </a:buClr>
                        <a:buSzPct val="70000"/>
                        <a:buFont typeface="Wingdings" panose="05000000000000000000" pitchFamily="2" charset="2"/>
                        <a:defRPr>
                          <a:solidFill>
                            <a:schemeClr val="tx1"/>
                          </a:solidFill>
                          <a:latin typeface="Trebuchet MS" panose="020B0603020202020204" pitchFamily="34" charset="0"/>
                        </a:defRPr>
                      </a:lvl5pPr>
                      <a:lvl6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6pPr>
                      <a:lvl7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7pPr>
                      <a:lvl8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8pPr>
                      <a:lvl9pPr eaLnBrk="0" fontAlgn="base" hangingPunct="0">
                        <a:spcBef>
                          <a:spcPts val="400"/>
                        </a:spcBef>
                        <a:spcAft>
                          <a:spcPct val="0"/>
                        </a:spcAft>
                        <a:buClr>
                          <a:srgbClr val="F9B639"/>
                        </a:buClr>
                        <a:buSzPct val="70000"/>
                        <a:buFont typeface="Wingdings" panose="05000000000000000000" pitchFamily="2" charset="2"/>
                        <a:defRPr>
                          <a:solidFill>
                            <a:schemeClr val="tx1"/>
                          </a:solidFill>
                          <a:latin typeface="Trebuchet MS" panose="020B0603020202020204" pitchFamily="34" charset="0"/>
                        </a:defRPr>
                      </a:lvl9pPr>
                    </a:lstStyle>
                    <a:p>
                      <a:pPr marL="0" marR="0" lvl="0" indent="0" algn="l" defTabSz="914400" rtl="0" eaLnBrk="0" fontAlgn="base" latinLnBrk="0" hangingPunct="0">
                        <a:lnSpc>
                          <a:spcPct val="100000"/>
                        </a:lnSpc>
                        <a:spcBef>
                          <a:spcPts val="600"/>
                        </a:spcBef>
                        <a:spcAft>
                          <a:spcPct val="0"/>
                        </a:spcAft>
                        <a:buClr>
                          <a:schemeClr val="tx2"/>
                        </a:buClr>
                        <a:buSzPct val="73000"/>
                        <a:buFont typeface="Wingdings 2" panose="05020102010507070707" pitchFamily="18" charset="2"/>
                        <a:buNone/>
                        <a:tabLst/>
                      </a:pPr>
                      <a:r>
                        <a:rPr kumimoji="0" lang="en-US" sz="2200" b="0" i="0" u="none" strike="noStrike" cap="none" normalizeH="0" baseline="0" dirty="0">
                          <a:ln>
                            <a:noFill/>
                          </a:ln>
                          <a:solidFill>
                            <a:schemeClr val="tx1"/>
                          </a:solidFill>
                          <a:effectLst/>
                          <a:latin typeface="Trebuchet MS" panose="020B0603020202020204" pitchFamily="34" charset="0"/>
                        </a:rPr>
                        <a:t>Repeater, Hub and Modem.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94882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b="1" dirty="0"/>
            </a:br>
            <a:br>
              <a:rPr lang="en-US" b="1" dirty="0"/>
            </a:br>
            <a:br>
              <a:rPr lang="en-US" b="1" dirty="0"/>
            </a:br>
            <a:br>
              <a:rPr lang="en-US" b="1" dirty="0"/>
            </a:br>
            <a:br>
              <a:rPr lang="en-US" b="1" dirty="0"/>
            </a:br>
            <a:br>
              <a:rPr lang="en-US" b="1" dirty="0"/>
            </a:br>
            <a:br>
              <a:rPr lang="en-US" dirty="0"/>
            </a:br>
            <a:br>
              <a:rPr lang="en-US" dirty="0"/>
            </a:br>
            <a:r>
              <a:rPr lang="en-US" b="1" dirty="0"/>
              <a:t>Questions</a:t>
            </a:r>
            <a:br>
              <a:rPr lang="en-US" dirty="0"/>
            </a:br>
            <a:br>
              <a:rPr lang="en-US" sz="1000" b="1" dirty="0"/>
            </a:br>
            <a:r>
              <a:rPr lang="en-US" sz="23900" b="1" dirty="0"/>
              <a:t>?</a:t>
            </a:r>
            <a:br>
              <a:rPr lang="en-US" dirty="0"/>
            </a:br>
            <a:br>
              <a:rPr lang="en-US" dirty="0"/>
            </a:br>
            <a:endParaRPr lang="en-US"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64</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135682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94" name="Rectangle 26"/>
          <p:cNvSpPr>
            <a:spLocks noGrp="1" noChangeArrowheads="1"/>
          </p:cNvSpPr>
          <p:nvPr>
            <p:ph type="title"/>
          </p:nvPr>
        </p:nvSpPr>
        <p:spPr/>
        <p:txBody>
          <a:bodyPr/>
          <a:lstStyle/>
          <a:p>
            <a:r>
              <a:rPr lang="en-US" dirty="0"/>
              <a:t>Three Faces of Networking</a:t>
            </a:r>
          </a:p>
        </p:txBody>
      </p:sp>
      <p:sp>
        <p:nvSpPr>
          <p:cNvPr id="160795" name="Rectangle 27"/>
          <p:cNvSpPr>
            <a:spLocks noGrp="1" noChangeArrowheads="1"/>
          </p:cNvSpPr>
          <p:nvPr>
            <p:ph type="body" idx="1"/>
          </p:nvPr>
        </p:nvSpPr>
        <p:spPr/>
        <p:txBody>
          <a:bodyPr/>
          <a:lstStyle/>
          <a:p>
            <a:r>
              <a:rPr lang="en-US" sz="1800" dirty="0"/>
              <a:t>Fundamental concepts of networking</a:t>
            </a:r>
          </a:p>
          <a:p>
            <a:pPr lvl="1"/>
            <a:r>
              <a:rPr lang="en-US" sz="1500" dirty="0"/>
              <a:t>How data moves from one computer to another over a network</a:t>
            </a:r>
          </a:p>
          <a:p>
            <a:pPr lvl="1"/>
            <a:r>
              <a:rPr lang="en-US" sz="1500" dirty="0"/>
              <a:t>Theories of how network operate</a:t>
            </a:r>
          </a:p>
          <a:p>
            <a:r>
              <a:rPr lang="en-US" sz="1800" dirty="0"/>
              <a:t>Technologies in use today</a:t>
            </a:r>
          </a:p>
          <a:p>
            <a:pPr lvl="1"/>
            <a:r>
              <a:rPr lang="en-US" sz="1500" dirty="0"/>
              <a:t>How theories are implemented, specific products</a:t>
            </a:r>
          </a:p>
          <a:p>
            <a:pPr lvl="1"/>
            <a:r>
              <a:rPr lang="en-US" sz="1500" dirty="0"/>
              <a:t>How do they work, their use, applications</a:t>
            </a:r>
          </a:p>
          <a:p>
            <a:r>
              <a:rPr lang="en-US" sz="1800" dirty="0"/>
              <a:t>Management of networking technologies</a:t>
            </a:r>
          </a:p>
          <a:p>
            <a:pPr lvl="1"/>
            <a:r>
              <a:rPr lang="en-US" sz="1500" dirty="0"/>
              <a:t>Security</a:t>
            </a:r>
          </a:p>
          <a:p>
            <a:pPr lvl="1"/>
            <a:r>
              <a:rPr lang="en-US" sz="1500" dirty="0"/>
              <a:t>Network Design</a:t>
            </a:r>
          </a:p>
          <a:p>
            <a:pPr lvl="1"/>
            <a:r>
              <a:rPr lang="en-US" sz="1500" dirty="0"/>
              <a:t>Managing the network</a:t>
            </a:r>
          </a:p>
        </p:txBody>
      </p:sp>
    </p:spTree>
    <p:extLst>
      <p:ext uri="{BB962C8B-B14F-4D97-AF65-F5344CB8AC3E}">
        <p14:creationId xmlns:p14="http://schemas.microsoft.com/office/powerpoint/2010/main" val="287861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ea typeface="宋体" pitchFamily="2" charset="-122"/>
              </a:rPr>
              <a:t>Topics Coverage</a:t>
            </a:r>
            <a:endParaRPr lang="en-US" b="1" dirty="0"/>
          </a:p>
        </p:txBody>
      </p:sp>
      <p:sp>
        <p:nvSpPr>
          <p:cNvPr id="4099" name="Content Placeholder 2"/>
          <p:cNvSpPr>
            <a:spLocks noGrp="1"/>
          </p:cNvSpPr>
          <p:nvPr>
            <p:ph idx="4294967295"/>
          </p:nvPr>
        </p:nvSpPr>
        <p:spPr>
          <a:xfrm>
            <a:off x="457200" y="1376074"/>
            <a:ext cx="8229600" cy="4525963"/>
          </a:xfrm>
        </p:spPr>
        <p:txBody>
          <a:bodyPr/>
          <a:lstStyle/>
          <a:p>
            <a:pPr algn="just">
              <a:lnSpc>
                <a:spcPct val="90000"/>
              </a:lnSpc>
            </a:pPr>
            <a:r>
              <a:rPr lang="en-US" sz="2400" b="1" dirty="0"/>
              <a:t>Data Communications </a:t>
            </a:r>
          </a:p>
          <a:p>
            <a:pPr algn="just">
              <a:lnSpc>
                <a:spcPct val="90000"/>
              </a:lnSpc>
            </a:pPr>
            <a:r>
              <a:rPr lang="en-US" sz="2400" b="1" dirty="0"/>
              <a:t>TCP/IP</a:t>
            </a:r>
            <a:r>
              <a:rPr lang="ar-EG" sz="2400" b="1" dirty="0"/>
              <a:t> </a:t>
            </a:r>
            <a:endParaRPr lang="en-US" sz="2400" dirty="0"/>
          </a:p>
          <a:p>
            <a:pPr algn="just">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8</a:t>
            </a:fld>
            <a:endParaRPr lang="en-US" sz="1200" dirty="0">
              <a:solidFill>
                <a:srgbClr val="898989"/>
              </a:solidFill>
              <a:latin typeface="Calibri" pitchFamily="34" charset="0"/>
            </a:endParaRPr>
          </a:p>
        </p:txBody>
      </p:sp>
    </p:spTree>
    <p:extLst>
      <p:ext uri="{BB962C8B-B14F-4D97-AF65-F5344CB8AC3E}">
        <p14:creationId xmlns:p14="http://schemas.microsoft.com/office/powerpoint/2010/main" val="139300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dirty="0">
                <a:ea typeface="宋体" pitchFamily="2" charset="-122"/>
              </a:rPr>
            </a:br>
            <a:r>
              <a:rPr lang="en-US" b="1" dirty="0"/>
              <a:t>DEFNTION</a:t>
            </a:r>
            <a:br>
              <a:rPr lang="en-US" b="1" dirty="0"/>
            </a:br>
            <a:endParaRPr lang="en-US" b="1" dirty="0"/>
          </a:p>
        </p:txBody>
      </p:sp>
      <p:sp>
        <p:nvSpPr>
          <p:cNvPr id="4099" name="Content Placeholder 2"/>
          <p:cNvSpPr>
            <a:spLocks noGrp="1"/>
          </p:cNvSpPr>
          <p:nvPr>
            <p:ph idx="4294967295"/>
          </p:nvPr>
        </p:nvSpPr>
        <p:spPr/>
        <p:txBody>
          <a:bodyPr/>
          <a:lstStyle/>
          <a:p>
            <a:pPr lvl="0" algn="just"/>
            <a:r>
              <a:rPr lang="en-US" sz="2400" b="1" dirty="0"/>
              <a:t>Data communications (DC) </a:t>
            </a:r>
            <a:r>
              <a:rPr lang="en-US" sz="2400" dirty="0"/>
              <a:t>is the process of using  communication technologies to transfer data from one place to another, and vice versa. </a:t>
            </a:r>
          </a:p>
          <a:p>
            <a:pPr lvl="0" algn="just"/>
            <a:r>
              <a:rPr lang="en-US" sz="2400" dirty="0"/>
              <a:t>It enables the movement of electronic or digital data between two or more nodes, regardless of geographical location, technological medium or data contents.</a:t>
            </a:r>
          </a:p>
          <a:p>
            <a:pPr lvl="0" algn="just"/>
            <a:r>
              <a:rPr lang="en-US" sz="2400" b="1" dirty="0"/>
              <a:t>Common example of data communications </a:t>
            </a:r>
            <a:r>
              <a:rPr lang="en-US" sz="2400" dirty="0"/>
              <a:t>is a computer connected to the Internet via a Wi-Fi connection, which uses a wireless medium to send and receive data from one or more remote servers.</a:t>
            </a:r>
          </a:p>
          <a:p>
            <a:pPr lvl="0"/>
            <a:endParaRPr lang="en-US" sz="2400" dirty="0"/>
          </a:p>
          <a:p>
            <a:pPr lvl="0"/>
            <a:endParaRPr lang="en-US" sz="2400" dirty="0"/>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9</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3993649488"/>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0.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2939</TotalTime>
  <Pages>0</Pages>
  <Words>1673</Words>
  <Characters>0</Characters>
  <Application>Microsoft Office PowerPoint</Application>
  <DocSecurity>0</DocSecurity>
  <PresentationFormat>On-screen Show (4:3)</PresentationFormat>
  <Lines>0</Lines>
  <Paragraphs>454</Paragraphs>
  <Slides>64</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Courier New</vt:lpstr>
      <vt:lpstr>Tahoma</vt:lpstr>
      <vt:lpstr>Times</vt:lpstr>
      <vt:lpstr>Times New Roman</vt:lpstr>
      <vt:lpstr>Trebuchet MS</vt:lpstr>
      <vt:lpstr>Verdana</vt:lpstr>
      <vt:lpstr>Wingdings</vt:lpstr>
      <vt:lpstr>Wingdings 2</vt:lpstr>
      <vt:lpstr>Office Theme</vt:lpstr>
      <vt:lpstr>Introduction To Wireless Communications and Networks</vt:lpstr>
      <vt:lpstr>OUTLINE</vt:lpstr>
      <vt:lpstr> BACKGROUND </vt:lpstr>
      <vt:lpstr> BACKGROUND </vt:lpstr>
      <vt:lpstr> Wireless Comes of Age </vt:lpstr>
      <vt:lpstr>Broadband Wireless Technology</vt:lpstr>
      <vt:lpstr>Three Faces of Networking</vt:lpstr>
      <vt:lpstr>Topics Coverage</vt:lpstr>
      <vt:lpstr> DEFNTION </vt:lpstr>
      <vt:lpstr> DEFNTION </vt:lpstr>
      <vt:lpstr> Effectiveness of data Communication </vt:lpstr>
      <vt:lpstr>Communications Tasks</vt:lpstr>
      <vt:lpstr> Components of Data Communication </vt:lpstr>
      <vt:lpstr> Topology </vt:lpstr>
      <vt:lpstr> Types of Topology </vt:lpstr>
      <vt:lpstr>Bus Topology</vt:lpstr>
      <vt:lpstr>Star Topology</vt:lpstr>
      <vt:lpstr>Ring Topology</vt:lpstr>
      <vt:lpstr>Mesh Topology</vt:lpstr>
      <vt:lpstr>A Communications Model </vt:lpstr>
      <vt:lpstr>Communications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Layer 1: Physical Layer</vt:lpstr>
      <vt:lpstr>Physical Layer cont.</vt:lpstr>
      <vt:lpstr>Layer 2: Data Link layer</vt:lpstr>
      <vt:lpstr>Data Link layer cont.</vt:lpstr>
      <vt:lpstr>Hop-to-Hop delivery</vt:lpstr>
      <vt:lpstr>Layer 3: Network Layer</vt:lpstr>
      <vt:lpstr>Network Layer cont.</vt:lpstr>
      <vt:lpstr>Source-to-Destination delivery</vt:lpstr>
      <vt:lpstr>Layer 4: Transport Layer</vt:lpstr>
      <vt:lpstr>Transport Layer cont.</vt:lpstr>
      <vt:lpstr>Reliable process-to-process delivery of a message</vt:lpstr>
      <vt:lpstr>Layer 5: Session Layer</vt:lpstr>
      <vt:lpstr>Session Layer cont.</vt:lpstr>
      <vt:lpstr>Layer 6 :Presentation Layer</vt:lpstr>
      <vt:lpstr>Presentation Layer cont.</vt:lpstr>
      <vt:lpstr>Layer 7: Application Layer</vt:lpstr>
      <vt:lpstr>Application Layer cont.</vt:lpstr>
      <vt:lpstr>Summary</vt:lpstr>
      <vt:lpstr>PowerPoint Presentation</vt:lpstr>
      <vt:lpstr>PowerPoint Presentation</vt:lpstr>
      <vt:lpstr>PowerPoint Presentation</vt:lpstr>
      <vt:lpstr>PowerPoint Presentation</vt:lpstr>
      <vt:lpstr>PowerPoint Presentation</vt:lpstr>
      <vt:lpstr>Network devices With Layer</vt:lpstr>
      <vt:lpstr>        Questions  ?  </vt:lpstr>
    </vt:vector>
  </TitlesOfParts>
  <Manager/>
  <Company>Yahoo</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and Evaluation</dc:title>
  <dc:subject/>
  <dc:creator>Lei Tang</dc:creator>
  <cp:keywords/>
  <dc:description/>
  <cp:lastModifiedBy>Dr.Mohammed A.Youssi</cp:lastModifiedBy>
  <cp:revision>687</cp:revision>
  <cp:lastPrinted>1899-12-30T00:00:00Z</cp:lastPrinted>
  <dcterms:created xsi:type="dcterms:W3CDTF">2010-12-29T02:53:50Z</dcterms:created>
  <dcterms:modified xsi:type="dcterms:W3CDTF">2021-10-17T20:12:48Z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