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306" r:id="rId2"/>
    <p:sldId id="307" r:id="rId3"/>
    <p:sldId id="39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6" r:id="rId18"/>
    <p:sldId id="495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388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07"/>
            <p14:sldId id="39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6355" autoAdjust="0"/>
  </p:normalViewPr>
  <p:slideViewPr>
    <p:cSldViewPr snapToGrid="0" snapToObjects="1">
      <p:cViewPr varScale="1">
        <p:scale>
          <a:sx n="48" d="100"/>
          <a:sy n="48" d="100"/>
        </p:scale>
        <p:origin x="137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876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10/23/2021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5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0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0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8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3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8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4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5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7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8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2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1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9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sz="1200" dirty="0"/>
              <a:t>convey  </a:t>
            </a:r>
            <a:r>
              <a:rPr lang="ar-EG" sz="1200" dirty="0"/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 dirty="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5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4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32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25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2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1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1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4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1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67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4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29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86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sz="1200"/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2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 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1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2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72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10/23/2021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769225"/>
          </a:xfrm>
        </p:spPr>
        <p:txBody>
          <a:bodyPr/>
          <a:lstStyle/>
          <a:p>
            <a:r>
              <a:rPr lang="en-US" b="1" dirty="0"/>
              <a:t>Chapter 2</a:t>
            </a:r>
            <a:br>
              <a:rPr lang="en-US" b="1" dirty="0"/>
            </a:br>
            <a:r>
              <a:rPr lang="en-US" b="1" dirty="0"/>
              <a:t>Transmission Fundamentals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Dr.Mohammed Abdalla </a:t>
            </a:r>
            <a:r>
              <a:rPr lang="en-US" dirty="0" err="1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 </a:t>
            </a: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Case 3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sz="2000" b="1" u="sng" dirty="0"/>
          </a:p>
          <a:p>
            <a:pPr algn="justLow">
              <a:lnSpc>
                <a:spcPct val="90000"/>
              </a:lnSpc>
            </a:pPr>
            <a:r>
              <a:rPr lang="en-US" sz="2000" b="1" u="sng" dirty="0"/>
              <a:t>Parameters</a:t>
            </a:r>
            <a:r>
              <a:rPr lang="en-US" sz="2000" dirty="0"/>
              <a:t>: Amplitude =1, Frequency=2, phase=0</a:t>
            </a:r>
          </a:p>
          <a:p>
            <a:pPr lvl="1" algn="justLow">
              <a:lnSpc>
                <a:spcPct val="90000"/>
              </a:lnSpc>
            </a:pPr>
            <a:endParaRPr lang="en-US" dirty="0"/>
          </a:p>
          <a:p>
            <a:pPr marL="0" indent="0" algn="justLow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08" y="1417638"/>
            <a:ext cx="6925456" cy="3893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24" y="6079331"/>
            <a:ext cx="2617468" cy="45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5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Case 4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sz="2000" b="1" u="sng" dirty="0"/>
          </a:p>
          <a:p>
            <a:pPr algn="justLow">
              <a:lnSpc>
                <a:spcPct val="90000"/>
              </a:lnSpc>
            </a:pPr>
            <a:r>
              <a:rPr lang="en-US" sz="2000" b="1" u="sng" dirty="0"/>
              <a:t>Parameters</a:t>
            </a:r>
            <a:r>
              <a:rPr lang="en-US" sz="2000" dirty="0"/>
              <a:t>: Amplitude =1, Frequency=2, phase=0</a:t>
            </a:r>
          </a:p>
          <a:p>
            <a:pPr lvl="1" algn="justLow">
              <a:lnSpc>
                <a:spcPct val="90000"/>
              </a:lnSpc>
            </a:pPr>
            <a:endParaRPr lang="en-US" dirty="0"/>
          </a:p>
          <a:p>
            <a:pPr marL="0" indent="0" algn="justLow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31" y="1179585"/>
            <a:ext cx="6190938" cy="4335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24" y="6079331"/>
            <a:ext cx="2617468" cy="45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45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Time VS. Distance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When the horizontal axis is </a:t>
            </a:r>
            <a:r>
              <a:rPr lang="en-US" sz="2800" b="1" u="sng" dirty="0"/>
              <a:t>time</a:t>
            </a:r>
            <a:r>
              <a:rPr lang="en-US" sz="2800" dirty="0"/>
              <a:t>, as shown in the pervious figure, the graph displays the value of a signal at a given point in space as a function of time.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With horizontal axis in </a:t>
            </a:r>
            <a:r>
              <a:rPr lang="en-US" sz="2800" b="1" u="sng" dirty="0"/>
              <a:t>space</a:t>
            </a:r>
            <a:r>
              <a:rPr lang="en-US" sz="2800" dirty="0"/>
              <a:t>, graph displays the value of a signal at a given point in time as function of distance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At a particular instant of time, the intensity of the signal varies as a function of distance from the source. 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0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Frequency-Domain Concepts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b="1" dirty="0"/>
              <a:t>Fundamental frequency </a:t>
            </a:r>
            <a:r>
              <a:rPr lang="en-US" sz="2800" dirty="0"/>
              <a:t>– when all frequency components of a signal are integer multiples of one frequency, it’s refereed to as the fundamental frequency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Spectrum</a:t>
            </a:r>
            <a:r>
              <a:rPr lang="en-US" sz="2800" dirty="0"/>
              <a:t> – range of frequencies that a signal contains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Absolute bandwidth- </a:t>
            </a:r>
            <a:r>
              <a:rPr lang="en-US" sz="2800" dirty="0"/>
              <a:t>width of the spectrum of signal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Effective bandwidth </a:t>
            </a:r>
            <a:r>
              <a:rPr lang="en-US" sz="2800" dirty="0"/>
              <a:t>(or just bandwidth) – narrow band of frequencies that most of signal’s energy is contained in.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6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Frequency-Domain Concepts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Any electromagnetic signal can be shown to consists of a collection of periodic analog signals (sine waves) at different amplitudes, frequencies, and phases</a:t>
            </a:r>
          </a:p>
          <a:p>
            <a:pPr algn="justLow">
              <a:lnSpc>
                <a:spcPct val="90000"/>
              </a:lnSpc>
            </a:pPr>
            <a:endParaRPr lang="en-US" sz="2800" dirty="0"/>
          </a:p>
          <a:p>
            <a:pPr algn="justLow">
              <a:lnSpc>
                <a:spcPct val="90000"/>
              </a:lnSpc>
            </a:pPr>
            <a:r>
              <a:rPr lang="en-US" sz="2800" dirty="0"/>
              <a:t>The period of the total signal is equal to the period of the fundamental frequency.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1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Data Communication Terms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b="1" dirty="0"/>
              <a:t>Data</a:t>
            </a:r>
            <a:r>
              <a:rPr lang="en-US" sz="2800" dirty="0"/>
              <a:t> – entities that convey meaning, or information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Signals</a:t>
            </a:r>
            <a:r>
              <a:rPr lang="en-US" sz="2800" dirty="0"/>
              <a:t> – electric or electromagnetic representations of data., Signals can be analog or digital. </a:t>
            </a:r>
          </a:p>
          <a:p>
            <a:pPr lvl="1" algn="justLow">
              <a:lnSpc>
                <a:spcPct val="90000"/>
              </a:lnSpc>
            </a:pPr>
            <a:r>
              <a:rPr lang="en-US" sz="2400" b="1" dirty="0"/>
              <a:t>Examples of analog data</a:t>
            </a:r>
            <a:r>
              <a:rPr lang="en-US" sz="2400" dirty="0"/>
              <a:t>: video and audio</a:t>
            </a:r>
          </a:p>
          <a:p>
            <a:pPr lvl="1" algn="justLow">
              <a:lnSpc>
                <a:spcPct val="90000"/>
              </a:lnSpc>
            </a:pPr>
            <a:r>
              <a:rPr lang="en-US" sz="2400" b="1" dirty="0"/>
              <a:t>Examples of digital data </a:t>
            </a:r>
            <a:r>
              <a:rPr lang="en-US" sz="2400" dirty="0"/>
              <a:t>: text 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Transmission</a:t>
            </a:r>
            <a:r>
              <a:rPr lang="en-US" sz="2800" dirty="0"/>
              <a:t> – communication of data by the propagation and processing of signals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Analog signals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A continuously varying electromagnetic wave that may be propagated over a variety of media, depending on the frequency.</a:t>
            </a:r>
          </a:p>
          <a:p>
            <a:pPr algn="justLow">
              <a:lnSpc>
                <a:spcPct val="90000"/>
              </a:lnSpc>
            </a:pPr>
            <a:endParaRPr lang="en-US" sz="2800" dirty="0"/>
          </a:p>
          <a:p>
            <a:pPr algn="justLow">
              <a:lnSpc>
                <a:spcPct val="90000"/>
              </a:lnSpc>
            </a:pPr>
            <a:r>
              <a:rPr lang="en-US" sz="2800" dirty="0"/>
              <a:t>Analog signals can propagate analog and digital data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7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Analog signals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87624" y="1417639"/>
            <a:ext cx="8199176" cy="4909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4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Digital signals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A sequence of voltage pulses that may be transmitted over a copper wire medium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Generally cheaper than analog signaling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Less susceptible to noise interference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Suffer more from attenuation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Digital signals can propagate analog and digital data.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Digital signals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54439" y="1615354"/>
            <a:ext cx="7832361" cy="473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9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dirty="0">
                <a:ea typeface="宋体" pitchFamily="2" charset="-122"/>
              </a:rPr>
            </a:br>
            <a:r>
              <a:rPr lang="en-US" b="1" dirty="0"/>
              <a:t>Electromagnetic Signal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Function of time</a:t>
            </a:r>
          </a:p>
          <a:p>
            <a:pPr algn="just">
              <a:lnSpc>
                <a:spcPct val="90000"/>
              </a:lnSpc>
            </a:pPr>
            <a:r>
              <a:rPr lang="en-US" sz="2800" b="1" dirty="0"/>
              <a:t>Can also be expressed as a function of frequency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Signal consists of components of different frequencies. 	</a:t>
            </a:r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3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Reasons for Choosing Data and Signal Combinations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400" b="1" dirty="0"/>
              <a:t>Digital data, digital signal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Equipment for encoding is less expensive than digital-to-analog equipment</a:t>
            </a:r>
          </a:p>
          <a:p>
            <a:pPr algn="justLow">
              <a:lnSpc>
                <a:spcPct val="90000"/>
              </a:lnSpc>
            </a:pPr>
            <a:r>
              <a:rPr lang="en-US" sz="2400" b="1" dirty="0"/>
              <a:t>Analog data, digital signal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Conversion permits use of modern digital transmission and switching equipment</a:t>
            </a:r>
          </a:p>
          <a:p>
            <a:pPr algn="justLow">
              <a:lnSpc>
                <a:spcPct val="90000"/>
              </a:lnSpc>
            </a:pPr>
            <a:r>
              <a:rPr lang="en-US" sz="2400" b="1" dirty="0"/>
              <a:t>Digital data, analog signal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Some transmission media will only propagate analog signals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Examples include optical fiber and satellite</a:t>
            </a:r>
          </a:p>
          <a:p>
            <a:pPr algn="justLow">
              <a:lnSpc>
                <a:spcPct val="90000"/>
              </a:lnSpc>
            </a:pPr>
            <a:r>
              <a:rPr lang="en-US" sz="2400" b="1" dirty="0"/>
              <a:t>Analog data, analog signal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Analog data easily converted to analog signal</a:t>
            </a:r>
            <a:r>
              <a:rPr lang="en-US" sz="2800" dirty="0"/>
              <a:t> </a:t>
            </a: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Analog Transmission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Transmit analog signals without regard to content</a:t>
            </a:r>
          </a:p>
          <a:p>
            <a:pPr algn="justLow">
              <a:lnSpc>
                <a:spcPct val="90000"/>
              </a:lnSpc>
            </a:pPr>
            <a:endParaRPr lang="en-US" sz="2800" dirty="0"/>
          </a:p>
          <a:p>
            <a:pPr algn="justLow">
              <a:lnSpc>
                <a:spcPct val="90000"/>
              </a:lnSpc>
            </a:pPr>
            <a:r>
              <a:rPr lang="en-US" sz="2800" dirty="0"/>
              <a:t>Attenuation limits length of transmission link</a:t>
            </a:r>
          </a:p>
          <a:p>
            <a:pPr algn="justLow">
              <a:lnSpc>
                <a:spcPct val="90000"/>
              </a:lnSpc>
            </a:pPr>
            <a:endParaRPr lang="en-US" sz="2800" dirty="0"/>
          </a:p>
          <a:p>
            <a:pPr algn="justLow">
              <a:lnSpc>
                <a:spcPct val="90000"/>
              </a:lnSpc>
            </a:pPr>
            <a:r>
              <a:rPr lang="en-US" sz="2800" dirty="0"/>
              <a:t>Cascade amplifiers boost signal’s energy for longer distances but cause distortion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Analog data can tolerate distortion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Introduces errors in digital data.</a:t>
            </a:r>
          </a:p>
          <a:p>
            <a:pPr algn="justLow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1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Digital Transmission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sz="2800" dirty="0"/>
              <a:t>Concerned with the content of the signal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Attenuation endangers integrity of data</a:t>
            </a:r>
          </a:p>
          <a:p>
            <a:pPr algn="justLow">
              <a:lnSpc>
                <a:spcPct val="90000"/>
              </a:lnSpc>
            </a:pPr>
            <a:r>
              <a:rPr lang="en-US" sz="2800" dirty="0"/>
              <a:t>Digital Signal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Repeaters achieve greater distance</a:t>
            </a:r>
          </a:p>
          <a:p>
            <a:pPr lvl="1" algn="justLow">
              <a:lnSpc>
                <a:spcPct val="90000"/>
              </a:lnSpc>
            </a:pPr>
            <a:r>
              <a:rPr lang="en-US" sz="2400" dirty="0"/>
              <a:t>Repeaters recover the signal and retransmit</a:t>
            </a:r>
          </a:p>
          <a:p>
            <a:pPr algn="justLow">
              <a:lnSpc>
                <a:spcPct val="90000"/>
              </a:lnSpc>
            </a:pPr>
            <a:r>
              <a:rPr lang="en-US" dirty="0"/>
              <a:t>Analog signal carrying digital data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Retransmission device recovers the digital data from analog signal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Generate new, clean analog signal.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9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" y="449706"/>
            <a:ext cx="8943943" cy="59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9" y="629587"/>
            <a:ext cx="8428064" cy="5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734519"/>
            <a:ext cx="8328431" cy="52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920473"/>
            <a:ext cx="8328085" cy="52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4" y="889232"/>
            <a:ext cx="8439606" cy="51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57237"/>
            <a:ext cx="8001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4" y="614597"/>
            <a:ext cx="8659057" cy="53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dirty="0">
                <a:ea typeface="宋体" pitchFamily="2" charset="-122"/>
              </a:rPr>
            </a:br>
            <a:r>
              <a:rPr lang="en-US" b="1" dirty="0"/>
              <a:t>Time-Domain Concepts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b="1" dirty="0"/>
              <a:t>Analog signal: </a:t>
            </a:r>
            <a:r>
              <a:rPr lang="en-US" sz="2800" dirty="0"/>
              <a:t>signal intensity varies in a smooth fashion over time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No breaks or discontinuities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Digital signal: </a:t>
            </a:r>
            <a:r>
              <a:rPr lang="en-US" sz="2800" dirty="0"/>
              <a:t>signal intensity maintains a constant level for some period of time and then changes to another constant level.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Periodic Signal: </a:t>
            </a:r>
            <a:r>
              <a:rPr lang="en-US" sz="2800" dirty="0"/>
              <a:t>analog or digital signal pattern that repeats over the time.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36" y="5294182"/>
            <a:ext cx="5508871" cy="10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6" y="581327"/>
            <a:ext cx="8252084" cy="5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1" y="1049311"/>
            <a:ext cx="6742997" cy="43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47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5" y="905804"/>
            <a:ext cx="8327036" cy="49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6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2" y="922363"/>
            <a:ext cx="7664736" cy="5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6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0" y="839449"/>
            <a:ext cx="7697449" cy="49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8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1191015"/>
            <a:ext cx="7639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2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797210"/>
            <a:ext cx="77628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6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1028700"/>
            <a:ext cx="7581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9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779175"/>
            <a:ext cx="7937292" cy="47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642937"/>
            <a:ext cx="7667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dirty="0">
                <a:ea typeface="宋体" pitchFamily="2" charset="-122"/>
              </a:rPr>
            </a:br>
            <a:r>
              <a:rPr lang="en-US" b="1" dirty="0"/>
              <a:t>Time-Domain Concepts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b="1" dirty="0"/>
              <a:t>Aperiodic Signal: </a:t>
            </a:r>
            <a:r>
              <a:rPr lang="en-US" sz="2800" dirty="0"/>
              <a:t> analog or digital signal pattern that does not repeat over the time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Peak amplitude (</a:t>
            </a:r>
            <a:r>
              <a:rPr lang="en-US" sz="2800" b="1" i="1" dirty="0"/>
              <a:t>A</a:t>
            </a:r>
            <a:r>
              <a:rPr lang="en-US" sz="2800" b="1" dirty="0"/>
              <a:t>): </a:t>
            </a:r>
            <a:r>
              <a:rPr lang="en-US" sz="2800" dirty="0"/>
              <a:t>a maximum value or strength of the signal over time, typically measured in volts.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Frequency(</a:t>
            </a:r>
            <a:r>
              <a:rPr lang="en-US" sz="2800" b="1" i="1" dirty="0"/>
              <a:t>F</a:t>
            </a:r>
            <a:r>
              <a:rPr lang="en-US" sz="2800" b="1" dirty="0"/>
              <a:t>): </a:t>
            </a:r>
            <a:r>
              <a:rPr lang="en-US" sz="2800" dirty="0"/>
              <a:t>Rate, in cycles per second, or Hertz(Hz) at which the signal repeats.</a:t>
            </a:r>
            <a:r>
              <a:rPr lang="en-US" b="1" dirty="0"/>
              <a:t> </a:t>
            </a:r>
            <a:endParaRPr lang="en-US" sz="2800" dirty="0"/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30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77121" y="1624012"/>
            <a:ext cx="8229600" cy="4525963"/>
          </a:xfrm>
        </p:spPr>
        <p:txBody>
          <a:bodyPr/>
          <a:lstStyle/>
          <a:p>
            <a:pPr algn="justLow">
              <a:lnSpc>
                <a:spcPct val="90000"/>
              </a:lnSpc>
            </a:pPr>
            <a:r>
              <a:rPr lang="ar-EG" sz="2800" dirty="0"/>
              <a:t> </a:t>
            </a:r>
            <a:endParaRPr lang="en-US" sz="2800" dirty="0"/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742950"/>
            <a:ext cx="73152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2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Questions</a:t>
            </a:r>
            <a:br>
              <a:rPr lang="en-US" dirty="0"/>
            </a:br>
            <a:br>
              <a:rPr lang="en-US" sz="1000" b="1" dirty="0"/>
            </a:br>
            <a:r>
              <a:rPr lang="en-US" sz="23900" b="1" dirty="0"/>
              <a:t>?</a:t>
            </a:r>
            <a:br>
              <a:rPr lang="en-US" dirty="0"/>
            </a:b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dirty="0">
                <a:ea typeface="宋体" pitchFamily="2" charset="-122"/>
              </a:rPr>
            </a:br>
            <a:r>
              <a:rPr lang="en-US" b="1" dirty="0"/>
              <a:t>Time-Domain Concepts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b="1" dirty="0"/>
              <a:t>Period (T): </a:t>
            </a:r>
            <a:r>
              <a:rPr lang="en-US" sz="2800" dirty="0"/>
              <a:t> amount of time it takes for one repetition of the signal T=1/F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Phase</a:t>
            </a:r>
            <a:r>
              <a:rPr lang="en-US" sz="2800" dirty="0"/>
              <a:t>() - ) –measure of the relative position in time within a single period of a signal.</a:t>
            </a:r>
          </a:p>
          <a:p>
            <a:pPr algn="justLow">
              <a:lnSpc>
                <a:spcPct val="90000"/>
              </a:lnSpc>
            </a:pPr>
            <a:r>
              <a:rPr lang="en-US" sz="2800" b="1" dirty="0"/>
              <a:t>Wavelength</a:t>
            </a:r>
            <a:r>
              <a:rPr lang="en-US" sz="2800" dirty="0"/>
              <a:t>(    ) – distance occupied by a single cycle of the signal.</a:t>
            </a:r>
          </a:p>
          <a:p>
            <a:pPr lvl="1" algn="justLow">
              <a:lnSpc>
                <a:spcPct val="90000"/>
              </a:lnSpc>
            </a:pPr>
            <a:r>
              <a:rPr lang="en-US" dirty="0"/>
              <a:t>Or, the distance between two points of corresponding phase of two consecutive cycles. 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80" y="2417072"/>
            <a:ext cx="358430" cy="563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88" y="3276599"/>
            <a:ext cx="324264" cy="5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Periodic Signal Example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9" y="1338723"/>
            <a:ext cx="6640642" cy="4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Sine Wave Parameters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r>
              <a:rPr lang="en-US" dirty="0"/>
              <a:t>General Sine Wave</a:t>
            </a:r>
          </a:p>
          <a:p>
            <a:pPr lvl="1"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r>
              <a:rPr lang="en-US" sz="2800" dirty="0"/>
              <a:t>The next figure shows the effect of varying each of the three parameters (amplitude, frequency, phase):</a:t>
            </a:r>
          </a:p>
          <a:p>
            <a:pPr marL="0" indent="0" algn="justLow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r>
              <a:rPr lang="en-US" b="1" u="sng" dirty="0"/>
              <a:t>Note</a:t>
            </a:r>
            <a:r>
              <a:rPr lang="en-US" dirty="0"/>
              <a:t>: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8" y="2142110"/>
            <a:ext cx="2526311" cy="35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4" y="3411546"/>
            <a:ext cx="4556540" cy="161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91" y="5614518"/>
            <a:ext cx="3257550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9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Case 1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sz="2000" b="1" u="sng" dirty="0"/>
          </a:p>
          <a:p>
            <a:pPr algn="justLow">
              <a:lnSpc>
                <a:spcPct val="90000"/>
              </a:lnSpc>
            </a:pPr>
            <a:r>
              <a:rPr lang="en-US" sz="2000" b="1" u="sng" dirty="0"/>
              <a:t>Parameters</a:t>
            </a:r>
            <a:r>
              <a:rPr lang="en-US" sz="2000" dirty="0"/>
              <a:t>: Amplitude =1, Frequency=1, phase=0</a:t>
            </a:r>
          </a:p>
          <a:p>
            <a:pPr lvl="1" algn="justLow">
              <a:lnSpc>
                <a:spcPct val="90000"/>
              </a:lnSpc>
            </a:pPr>
            <a:endParaRPr lang="en-US" dirty="0"/>
          </a:p>
          <a:p>
            <a:pPr marL="0" indent="0" algn="justLow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04" y="1600200"/>
            <a:ext cx="5250930" cy="361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24" y="6079331"/>
            <a:ext cx="2617468" cy="45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05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ea typeface="宋体" pitchFamily="2" charset="-122"/>
              </a:rPr>
              <a:t>Case 2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sz="2000" b="1" u="sng" dirty="0"/>
          </a:p>
          <a:p>
            <a:pPr algn="justLow">
              <a:lnSpc>
                <a:spcPct val="90000"/>
              </a:lnSpc>
            </a:pPr>
            <a:r>
              <a:rPr lang="en-US" sz="2000" b="1" u="sng" dirty="0"/>
              <a:t>Parameters</a:t>
            </a:r>
            <a:r>
              <a:rPr lang="en-US" sz="2000" dirty="0"/>
              <a:t>: Amplitude =0.5, Frequency=1, phase=0</a:t>
            </a:r>
          </a:p>
          <a:p>
            <a:pPr lvl="1" algn="justLow">
              <a:lnSpc>
                <a:spcPct val="90000"/>
              </a:lnSpc>
            </a:pPr>
            <a:endParaRPr lang="en-US" dirty="0"/>
          </a:p>
          <a:p>
            <a:pPr marL="0" indent="0" algn="justLow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algn="justLow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64" y="1370013"/>
            <a:ext cx="6183266" cy="4151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24" y="6079331"/>
            <a:ext cx="2617468" cy="45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Pages>0</Pages>
  <Words>951</Words>
  <Characters>0</Characters>
  <Application>Microsoft Office PowerPoint</Application>
  <DocSecurity>0</DocSecurity>
  <PresentationFormat>On-screen Show (4:3)</PresentationFormat>
  <Lines>0</Lines>
  <Paragraphs>349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Chapter 2 Transmission Fundamentals</vt:lpstr>
      <vt:lpstr> Electromagnetic Signal </vt:lpstr>
      <vt:lpstr> Time-Domain Concepts </vt:lpstr>
      <vt:lpstr> Time-Domain Concepts </vt:lpstr>
      <vt:lpstr> Time-Domain Concepts </vt:lpstr>
      <vt:lpstr>Periodic Signal Example</vt:lpstr>
      <vt:lpstr>Sine Wave Parameters</vt:lpstr>
      <vt:lpstr>Case 1</vt:lpstr>
      <vt:lpstr>Case 2</vt:lpstr>
      <vt:lpstr>Case 3</vt:lpstr>
      <vt:lpstr>Case 4</vt:lpstr>
      <vt:lpstr>Time VS. Distance</vt:lpstr>
      <vt:lpstr>Frequency-Domain Concepts</vt:lpstr>
      <vt:lpstr>Frequency-Domain Concepts</vt:lpstr>
      <vt:lpstr>Data Communication Terms</vt:lpstr>
      <vt:lpstr>Analog signals</vt:lpstr>
      <vt:lpstr>Analog signals</vt:lpstr>
      <vt:lpstr>Digital signals</vt:lpstr>
      <vt:lpstr>Digital signals</vt:lpstr>
      <vt:lpstr>Reasons for Choosing Data and Signal Combinations</vt:lpstr>
      <vt:lpstr>Analog Transmission</vt:lpstr>
      <vt:lpstr>Digital Transmission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Dr.Mohammed A.Youssi</cp:lastModifiedBy>
  <cp:revision>717</cp:revision>
  <cp:lastPrinted>1899-12-30T00:00:00Z</cp:lastPrinted>
  <dcterms:created xsi:type="dcterms:W3CDTF">2010-12-29T02:53:50Z</dcterms:created>
  <dcterms:modified xsi:type="dcterms:W3CDTF">2021-10-23T18:57:56Z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