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sldIdLst>
    <p:sldId id="306" r:id="rId2"/>
    <p:sldId id="389" r:id="rId3"/>
    <p:sldId id="390" r:id="rId4"/>
    <p:sldId id="391" r:id="rId5"/>
    <p:sldId id="393" r:id="rId6"/>
    <p:sldId id="394" r:id="rId7"/>
    <p:sldId id="395" r:id="rId8"/>
    <p:sldId id="396" r:id="rId9"/>
    <p:sldId id="397" r:id="rId10"/>
    <p:sldId id="398" r:id="rId11"/>
    <p:sldId id="399"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388"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0ECAF284-ACAD-49BC-96B1-BDB5165448DA}">
          <p14:sldIdLst>
            <p14:sldId id="306"/>
            <p14:sldId id="389"/>
            <p14:sldId id="390"/>
            <p14:sldId id="391"/>
            <p14:sldId id="393"/>
            <p14:sldId id="394"/>
            <p14:sldId id="395"/>
            <p14:sldId id="396"/>
            <p14:sldId id="397"/>
            <p14:sldId id="398"/>
            <p14:sldId id="399"/>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86355" autoAdjust="0"/>
  </p:normalViewPr>
  <p:slideViewPr>
    <p:cSldViewPr snapToGrid="0" snapToObjects="1">
      <p:cViewPr varScale="1">
        <p:scale>
          <a:sx n="71" d="100"/>
          <a:sy n="71" d="100"/>
        </p:scale>
        <p:origin x="1642" y="58"/>
      </p:cViewPr>
      <p:guideLst>
        <p:guide orient="horz" pos="2160"/>
        <p:guide pos="2880"/>
      </p:guideLst>
    </p:cSldViewPr>
  </p:slideViewPr>
  <p:outlineViewPr>
    <p:cViewPr>
      <p:scale>
        <a:sx n="33" d="100"/>
        <a:sy n="33" d="100"/>
      </p:scale>
      <p:origin x="0" y="-33876"/>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DDFF0B4-6672-4514-92A8-1A6210473BF2}" type="datetimeFigureOut">
              <a:rPr lang="en-US"/>
              <a:pPr/>
              <a:t>10/12/2021</a:t>
            </a:fld>
            <a:endParaRPr lang="en-US"/>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3195E1-15ED-499E-9910-983B5CD6D839}" type="slidenum">
              <a:rPr lang="en-US"/>
              <a:pPr/>
              <a:t>‹#›</a:t>
            </a:fld>
            <a:endParaRPr lang="en-US"/>
          </a:p>
        </p:txBody>
      </p:sp>
    </p:spTree>
    <p:extLst>
      <p:ext uri="{BB962C8B-B14F-4D97-AF65-F5344CB8AC3E}">
        <p14:creationId xmlns:p14="http://schemas.microsoft.com/office/powerpoint/2010/main" val="244421229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mn-ea"/>
        <a:cs typeface="+mn-cs"/>
      </a:defRPr>
    </a:lvl1pPr>
    <a:lvl2pPr marL="457200" algn="l" defTabSz="457200" rtl="0" fontAlgn="base">
      <a:spcBef>
        <a:spcPct val="30000"/>
      </a:spcBef>
      <a:spcAft>
        <a:spcPct val="0"/>
      </a:spcAft>
      <a:defRPr sz="1200" kern="1200">
        <a:solidFill>
          <a:schemeClr val="tx1"/>
        </a:solidFill>
        <a:latin typeface="Calibri" pitchFamily="34" charset="0"/>
        <a:ea typeface="+mn-ea"/>
        <a:cs typeface="+mn-cs"/>
      </a:defRPr>
    </a:lvl2pPr>
    <a:lvl3pPr marL="914400" algn="l" defTabSz="457200" rtl="0" fontAlgn="base">
      <a:spcBef>
        <a:spcPct val="30000"/>
      </a:spcBef>
      <a:spcAft>
        <a:spcPct val="0"/>
      </a:spcAft>
      <a:defRPr sz="1200" kern="1200">
        <a:solidFill>
          <a:schemeClr val="tx1"/>
        </a:solidFill>
        <a:latin typeface="Calibri" pitchFamily="34" charset="0"/>
        <a:ea typeface="+mn-ea"/>
        <a:cs typeface="+mn-cs"/>
      </a:defRPr>
    </a:lvl3pPr>
    <a:lvl4pPr marL="1371600" algn="l" defTabSz="457200" rtl="0" fontAlgn="base">
      <a:spcBef>
        <a:spcPct val="30000"/>
      </a:spcBef>
      <a:spcAft>
        <a:spcPct val="0"/>
      </a:spcAft>
      <a:defRPr sz="1200" kern="1200">
        <a:solidFill>
          <a:schemeClr val="tx1"/>
        </a:solidFill>
        <a:latin typeface="Calibri" pitchFamily="34" charset="0"/>
        <a:ea typeface="+mn-ea"/>
        <a:cs typeface="+mn-cs"/>
      </a:defRPr>
    </a:lvl4pPr>
    <a:lvl5pPr marL="1828800" algn="l" defTabSz="457200"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Automatic_repeat_request"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liding_window_protocol" TargetMode="External"/><Relationship Id="rId5" Type="http://schemas.openxmlformats.org/officeDocument/2006/relationships/hyperlink" Target="https://en.wikipedia.org/wiki/Acknowledgement_(data_networks)" TargetMode="External"/><Relationship Id="rId4" Type="http://schemas.openxmlformats.org/officeDocument/2006/relationships/hyperlink" Target="https://en.wikipedia.org/wiki/Data_frame"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a:t>
            </a:fld>
            <a:endParaRPr lang="en-US"/>
          </a:p>
        </p:txBody>
      </p:sp>
    </p:spTree>
    <p:extLst>
      <p:ext uri="{BB962C8B-B14F-4D97-AF65-F5344CB8AC3E}">
        <p14:creationId xmlns:p14="http://schemas.microsoft.com/office/powerpoint/2010/main" val="11115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10</a:t>
            </a:fld>
            <a:endParaRPr lang="en-US"/>
          </a:p>
        </p:txBody>
      </p:sp>
    </p:spTree>
    <p:extLst>
      <p:ext uri="{BB962C8B-B14F-4D97-AF65-F5344CB8AC3E}">
        <p14:creationId xmlns:p14="http://schemas.microsoft.com/office/powerpoint/2010/main" val="55072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11</a:t>
            </a:fld>
            <a:endParaRPr lang="en-US"/>
          </a:p>
        </p:txBody>
      </p:sp>
    </p:spTree>
    <p:extLst>
      <p:ext uri="{BB962C8B-B14F-4D97-AF65-F5344CB8AC3E}">
        <p14:creationId xmlns:p14="http://schemas.microsoft.com/office/powerpoint/2010/main" val="266497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12</a:t>
            </a:fld>
            <a:endParaRPr lang="en-US"/>
          </a:p>
        </p:txBody>
      </p:sp>
    </p:spTree>
    <p:extLst>
      <p:ext uri="{BB962C8B-B14F-4D97-AF65-F5344CB8AC3E}">
        <p14:creationId xmlns:p14="http://schemas.microsoft.com/office/powerpoint/2010/main" val="258737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13</a:t>
            </a:fld>
            <a:endParaRPr lang="en-US"/>
          </a:p>
        </p:txBody>
      </p:sp>
    </p:spTree>
    <p:extLst>
      <p:ext uri="{BB962C8B-B14F-4D97-AF65-F5344CB8AC3E}">
        <p14:creationId xmlns:p14="http://schemas.microsoft.com/office/powerpoint/2010/main" val="1376480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14</a:t>
            </a:fld>
            <a:endParaRPr lang="en-US"/>
          </a:p>
        </p:txBody>
      </p:sp>
    </p:spTree>
    <p:extLst>
      <p:ext uri="{BB962C8B-B14F-4D97-AF65-F5344CB8AC3E}">
        <p14:creationId xmlns:p14="http://schemas.microsoft.com/office/powerpoint/2010/main" val="100027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15</a:t>
            </a:fld>
            <a:endParaRPr lang="en-US"/>
          </a:p>
        </p:txBody>
      </p:sp>
    </p:spTree>
    <p:extLst>
      <p:ext uri="{BB962C8B-B14F-4D97-AF65-F5344CB8AC3E}">
        <p14:creationId xmlns:p14="http://schemas.microsoft.com/office/powerpoint/2010/main" val="154949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16</a:t>
            </a:fld>
            <a:endParaRPr lang="en-US"/>
          </a:p>
        </p:txBody>
      </p:sp>
    </p:spTree>
    <p:extLst>
      <p:ext uri="{BB962C8B-B14F-4D97-AF65-F5344CB8AC3E}">
        <p14:creationId xmlns:p14="http://schemas.microsoft.com/office/powerpoint/2010/main" val="398728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17</a:t>
            </a:fld>
            <a:endParaRPr lang="en-US"/>
          </a:p>
        </p:txBody>
      </p:sp>
    </p:spTree>
    <p:extLst>
      <p:ext uri="{BB962C8B-B14F-4D97-AF65-F5344CB8AC3E}">
        <p14:creationId xmlns:p14="http://schemas.microsoft.com/office/powerpoint/2010/main" val="379060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18</a:t>
            </a:fld>
            <a:endParaRPr lang="en-US"/>
          </a:p>
        </p:txBody>
      </p:sp>
    </p:spTree>
    <p:extLst>
      <p:ext uri="{BB962C8B-B14F-4D97-AF65-F5344CB8AC3E}">
        <p14:creationId xmlns:p14="http://schemas.microsoft.com/office/powerpoint/2010/main" val="2460508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19</a:t>
            </a:fld>
            <a:endParaRPr lang="en-US"/>
          </a:p>
        </p:txBody>
      </p:sp>
    </p:spTree>
    <p:extLst>
      <p:ext uri="{BB962C8B-B14F-4D97-AF65-F5344CB8AC3E}">
        <p14:creationId xmlns:p14="http://schemas.microsoft.com/office/powerpoint/2010/main" val="53359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a:t>
            </a:fld>
            <a:endParaRPr lang="en-US"/>
          </a:p>
        </p:txBody>
      </p:sp>
    </p:spTree>
    <p:extLst>
      <p:ext uri="{BB962C8B-B14F-4D97-AF65-F5344CB8AC3E}">
        <p14:creationId xmlns:p14="http://schemas.microsoft.com/office/powerpoint/2010/main" val="340069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20</a:t>
            </a:fld>
            <a:endParaRPr lang="en-US"/>
          </a:p>
        </p:txBody>
      </p:sp>
    </p:spTree>
    <p:extLst>
      <p:ext uri="{BB962C8B-B14F-4D97-AF65-F5344CB8AC3E}">
        <p14:creationId xmlns:p14="http://schemas.microsoft.com/office/powerpoint/2010/main" val="310570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21</a:t>
            </a:fld>
            <a:endParaRPr lang="en-US"/>
          </a:p>
        </p:txBody>
      </p:sp>
    </p:spTree>
    <p:extLst>
      <p:ext uri="{BB962C8B-B14F-4D97-AF65-F5344CB8AC3E}">
        <p14:creationId xmlns:p14="http://schemas.microsoft.com/office/powerpoint/2010/main" val="2603230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22</a:t>
            </a:fld>
            <a:endParaRPr lang="en-US"/>
          </a:p>
        </p:txBody>
      </p:sp>
    </p:spTree>
    <p:extLst>
      <p:ext uri="{BB962C8B-B14F-4D97-AF65-F5344CB8AC3E}">
        <p14:creationId xmlns:p14="http://schemas.microsoft.com/office/powerpoint/2010/main" val="1010019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23</a:t>
            </a:fld>
            <a:endParaRPr lang="en-US"/>
          </a:p>
        </p:txBody>
      </p:sp>
    </p:spTree>
    <p:extLst>
      <p:ext uri="{BB962C8B-B14F-4D97-AF65-F5344CB8AC3E}">
        <p14:creationId xmlns:p14="http://schemas.microsoft.com/office/powerpoint/2010/main" val="3796960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24</a:t>
            </a:fld>
            <a:endParaRPr lang="en-US"/>
          </a:p>
        </p:txBody>
      </p:sp>
    </p:spTree>
    <p:extLst>
      <p:ext uri="{BB962C8B-B14F-4D97-AF65-F5344CB8AC3E}">
        <p14:creationId xmlns:p14="http://schemas.microsoft.com/office/powerpoint/2010/main" val="540317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25</a:t>
            </a:fld>
            <a:endParaRPr lang="en-US"/>
          </a:p>
        </p:txBody>
      </p:sp>
    </p:spTree>
    <p:extLst>
      <p:ext uri="{BB962C8B-B14F-4D97-AF65-F5344CB8AC3E}">
        <p14:creationId xmlns:p14="http://schemas.microsoft.com/office/powerpoint/2010/main" val="2615755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26</a:t>
            </a:fld>
            <a:endParaRPr lang="en-US"/>
          </a:p>
        </p:txBody>
      </p:sp>
    </p:spTree>
    <p:extLst>
      <p:ext uri="{BB962C8B-B14F-4D97-AF65-F5344CB8AC3E}">
        <p14:creationId xmlns:p14="http://schemas.microsoft.com/office/powerpoint/2010/main" val="1200687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27</a:t>
            </a:fld>
            <a:endParaRPr lang="en-US"/>
          </a:p>
        </p:txBody>
      </p:sp>
    </p:spTree>
    <p:extLst>
      <p:ext uri="{BB962C8B-B14F-4D97-AF65-F5344CB8AC3E}">
        <p14:creationId xmlns:p14="http://schemas.microsoft.com/office/powerpoint/2010/main" val="3191961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28</a:t>
            </a:fld>
            <a:endParaRPr lang="en-US"/>
          </a:p>
        </p:txBody>
      </p:sp>
    </p:spTree>
    <p:extLst>
      <p:ext uri="{BB962C8B-B14F-4D97-AF65-F5344CB8AC3E}">
        <p14:creationId xmlns:p14="http://schemas.microsoft.com/office/powerpoint/2010/main" val="2282086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29</a:t>
            </a:fld>
            <a:endParaRPr lang="en-US"/>
          </a:p>
        </p:txBody>
      </p:sp>
    </p:spTree>
    <p:extLst>
      <p:ext uri="{BB962C8B-B14F-4D97-AF65-F5344CB8AC3E}">
        <p14:creationId xmlns:p14="http://schemas.microsoft.com/office/powerpoint/2010/main" val="254079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a:t>
            </a:fld>
            <a:endParaRPr lang="en-US"/>
          </a:p>
        </p:txBody>
      </p:sp>
    </p:spTree>
    <p:extLst>
      <p:ext uri="{BB962C8B-B14F-4D97-AF65-F5344CB8AC3E}">
        <p14:creationId xmlns:p14="http://schemas.microsoft.com/office/powerpoint/2010/main" val="2133454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30</a:t>
            </a:fld>
            <a:endParaRPr lang="en-US"/>
          </a:p>
        </p:txBody>
      </p:sp>
    </p:spTree>
    <p:extLst>
      <p:ext uri="{BB962C8B-B14F-4D97-AF65-F5344CB8AC3E}">
        <p14:creationId xmlns:p14="http://schemas.microsoft.com/office/powerpoint/2010/main" val="3046760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Calibri" pitchFamily="34" charset="0"/>
                <a:ea typeface="+mn-ea"/>
                <a:cs typeface="+mn-cs"/>
              </a:rPr>
              <a:t>Go-Back-</a:t>
            </a:r>
            <a:r>
              <a:rPr lang="en-US" sz="1200" b="1" i="1" kern="1200" dirty="0">
                <a:solidFill>
                  <a:schemeClr val="tx1"/>
                </a:solidFill>
                <a:effectLst/>
                <a:latin typeface="Calibri" pitchFamily="34" charset="0"/>
                <a:ea typeface="+mn-ea"/>
                <a:cs typeface="+mn-cs"/>
              </a:rPr>
              <a:t>N</a:t>
            </a:r>
            <a:r>
              <a:rPr lang="en-US" sz="1200" b="1" kern="1200" dirty="0">
                <a:solidFill>
                  <a:schemeClr val="tx1"/>
                </a:solidFill>
                <a:effectLst/>
                <a:latin typeface="Calibri" pitchFamily="34" charset="0"/>
                <a:ea typeface="+mn-ea"/>
                <a:cs typeface="+mn-cs"/>
              </a:rPr>
              <a:t> ARQ</a:t>
            </a:r>
            <a:r>
              <a:rPr lang="en-US" sz="1200" kern="1200" dirty="0">
                <a:solidFill>
                  <a:schemeClr val="tx1"/>
                </a:solidFill>
                <a:effectLst/>
                <a:latin typeface="Calibri" pitchFamily="34" charset="0"/>
                <a:ea typeface="+mn-ea"/>
                <a:cs typeface="+mn-cs"/>
              </a:rPr>
              <a:t> is a specific instance of the </a:t>
            </a:r>
            <a:r>
              <a:rPr lang="en-US" sz="1200" u="none" strike="noStrike" kern="1200" dirty="0">
                <a:solidFill>
                  <a:schemeClr val="tx1"/>
                </a:solidFill>
                <a:effectLst/>
                <a:latin typeface="Calibri" pitchFamily="34" charset="0"/>
                <a:ea typeface="+mn-ea"/>
                <a:cs typeface="+mn-cs"/>
                <a:hlinkClick r:id="rId3" tooltip="Automatic repeat request"/>
              </a:rPr>
              <a:t>automatic repeat request</a:t>
            </a:r>
            <a:r>
              <a:rPr lang="en-US" sz="1200" kern="1200" dirty="0">
                <a:solidFill>
                  <a:schemeClr val="tx1"/>
                </a:solidFill>
                <a:effectLst/>
                <a:latin typeface="Calibri" pitchFamily="34" charset="0"/>
                <a:ea typeface="+mn-ea"/>
                <a:cs typeface="+mn-cs"/>
              </a:rPr>
              <a:t> (ARQ) protocol, in which the sending process continues to send a number of </a:t>
            </a:r>
            <a:r>
              <a:rPr lang="en-US" sz="1200" u="none" strike="noStrike" kern="1200" dirty="0">
                <a:solidFill>
                  <a:schemeClr val="tx1"/>
                </a:solidFill>
                <a:effectLst/>
                <a:latin typeface="Calibri" pitchFamily="34" charset="0"/>
                <a:ea typeface="+mn-ea"/>
                <a:cs typeface="+mn-cs"/>
                <a:hlinkClick r:id="rId4" tooltip="Data frame"/>
              </a:rPr>
              <a:t>frames</a:t>
            </a:r>
            <a:r>
              <a:rPr lang="en-US" sz="1200" kern="1200" dirty="0">
                <a:solidFill>
                  <a:schemeClr val="tx1"/>
                </a:solidFill>
                <a:effectLst/>
                <a:latin typeface="Calibri" pitchFamily="34" charset="0"/>
                <a:ea typeface="+mn-ea"/>
                <a:cs typeface="+mn-cs"/>
              </a:rPr>
              <a:t> specified by a </a:t>
            </a:r>
            <a:r>
              <a:rPr lang="en-US" sz="1200" i="1" kern="1200" dirty="0">
                <a:solidFill>
                  <a:schemeClr val="tx1"/>
                </a:solidFill>
                <a:effectLst/>
                <a:latin typeface="Calibri" pitchFamily="34" charset="0"/>
                <a:ea typeface="+mn-ea"/>
                <a:cs typeface="+mn-cs"/>
              </a:rPr>
              <a:t>window size</a:t>
            </a:r>
            <a:r>
              <a:rPr lang="en-US" sz="1200" kern="1200" dirty="0">
                <a:solidFill>
                  <a:schemeClr val="tx1"/>
                </a:solidFill>
                <a:effectLst/>
                <a:latin typeface="Calibri" pitchFamily="34" charset="0"/>
                <a:ea typeface="+mn-ea"/>
                <a:cs typeface="+mn-cs"/>
              </a:rPr>
              <a:t> even without receiving an </a:t>
            </a:r>
            <a:r>
              <a:rPr lang="en-US" sz="1200" u="sng" kern="1200" dirty="0">
                <a:solidFill>
                  <a:schemeClr val="tx1"/>
                </a:solidFill>
                <a:effectLst/>
                <a:latin typeface="Calibri" pitchFamily="34" charset="0"/>
                <a:ea typeface="+mn-ea"/>
                <a:cs typeface="+mn-cs"/>
                <a:hlinkClick r:id="rId5"/>
              </a:rPr>
              <a:t>acknowledgement</a:t>
            </a:r>
            <a:r>
              <a:rPr lang="en-US" sz="1200" kern="1200" dirty="0">
                <a:solidFill>
                  <a:schemeClr val="tx1"/>
                </a:solidFill>
                <a:effectLst/>
                <a:latin typeface="Calibri" pitchFamily="34" charset="0"/>
                <a:ea typeface="+mn-ea"/>
                <a:cs typeface="+mn-cs"/>
              </a:rPr>
              <a:t> (ACK) packet from the receiver. It is a special case of the general </a:t>
            </a:r>
            <a:r>
              <a:rPr lang="en-US" sz="1200" u="none" strike="noStrike" kern="1200" dirty="0">
                <a:solidFill>
                  <a:schemeClr val="tx1"/>
                </a:solidFill>
                <a:effectLst/>
                <a:latin typeface="Calibri" pitchFamily="34" charset="0"/>
                <a:ea typeface="+mn-ea"/>
                <a:cs typeface="+mn-cs"/>
                <a:hlinkClick r:id="rId6" tooltip="Sliding window protocol"/>
              </a:rPr>
              <a:t>sliding window protocol</a:t>
            </a:r>
            <a:r>
              <a:rPr lang="en-US" sz="1200" kern="1200" dirty="0">
                <a:solidFill>
                  <a:schemeClr val="tx1"/>
                </a:solidFill>
                <a:effectLst/>
                <a:latin typeface="Calibri" pitchFamily="34" charset="0"/>
                <a:ea typeface="+mn-ea"/>
                <a:cs typeface="+mn-cs"/>
              </a:rPr>
              <a:t> with the transmit window size of </a:t>
            </a:r>
            <a:r>
              <a:rPr lang="en-US" sz="1200" i="1" kern="1200" dirty="0">
                <a:solidFill>
                  <a:schemeClr val="tx1"/>
                </a:solidFill>
                <a:effectLst/>
                <a:latin typeface="Calibri" pitchFamily="34" charset="0"/>
                <a:ea typeface="+mn-ea"/>
                <a:cs typeface="+mn-cs"/>
              </a:rPr>
              <a:t>N</a:t>
            </a:r>
            <a:r>
              <a:rPr lang="en-US" sz="1200" kern="1200" dirty="0">
                <a:solidFill>
                  <a:schemeClr val="tx1"/>
                </a:solidFill>
                <a:effectLst/>
                <a:latin typeface="Calibri" pitchFamily="34" charset="0"/>
                <a:ea typeface="+mn-ea"/>
                <a:cs typeface="+mn-cs"/>
              </a:rPr>
              <a:t> and receive window size of 1. It can transmit </a:t>
            </a:r>
            <a:r>
              <a:rPr lang="en-US" sz="1200" i="1" kern="1200" dirty="0">
                <a:solidFill>
                  <a:schemeClr val="tx1"/>
                </a:solidFill>
                <a:effectLst/>
                <a:latin typeface="Calibri" pitchFamily="34" charset="0"/>
                <a:ea typeface="+mn-ea"/>
                <a:cs typeface="+mn-cs"/>
              </a:rPr>
              <a:t>N</a:t>
            </a:r>
            <a:r>
              <a:rPr lang="en-US" sz="1200" kern="1200" dirty="0">
                <a:solidFill>
                  <a:schemeClr val="tx1"/>
                </a:solidFill>
                <a:effectLst/>
                <a:latin typeface="Calibri" pitchFamily="34" charset="0"/>
                <a:ea typeface="+mn-ea"/>
                <a:cs typeface="+mn-cs"/>
              </a:rPr>
              <a:t> frames to the peer before requiring an ACK.</a:t>
            </a:r>
          </a:p>
          <a:p>
            <a:r>
              <a:rPr lang="en-US" sz="1200" kern="1200" dirty="0">
                <a:solidFill>
                  <a:schemeClr val="tx1"/>
                </a:solidFill>
                <a:effectLst/>
                <a:latin typeface="Calibri" pitchFamily="34" charset="0"/>
                <a:ea typeface="+mn-ea"/>
                <a:cs typeface="+mn-cs"/>
              </a:rPr>
              <a:t> </a:t>
            </a:r>
          </a:p>
          <a:p>
            <a:r>
              <a:rPr lang="en-US" sz="1200" kern="1200" dirty="0">
                <a:solidFill>
                  <a:schemeClr val="tx1"/>
                </a:solidFill>
                <a:effectLst/>
                <a:latin typeface="Calibri" pitchFamily="34" charset="0"/>
                <a:ea typeface="+mn-ea"/>
                <a:cs typeface="+mn-cs"/>
              </a:rPr>
              <a:t>The receiver process keeps track of the sequence number of the next frame it expects to receive. It will discard any frame that does not have the exact sequence number it expects (either a duplicate frame it already acknowledged, or an out-of-order frame it expects to receive later) and will send an ACK for the last correct in-order frame. Once the sender has sent all of the frames in its </a:t>
            </a:r>
            <a:r>
              <a:rPr lang="en-US" sz="1200" i="1" kern="1200" dirty="0">
                <a:solidFill>
                  <a:schemeClr val="tx1"/>
                </a:solidFill>
                <a:effectLst/>
                <a:latin typeface="Calibri" pitchFamily="34" charset="0"/>
                <a:ea typeface="+mn-ea"/>
                <a:cs typeface="+mn-cs"/>
              </a:rPr>
              <a:t>window</a:t>
            </a:r>
            <a:r>
              <a:rPr lang="en-US" sz="1200" kern="1200" dirty="0">
                <a:solidFill>
                  <a:schemeClr val="tx1"/>
                </a:solidFill>
                <a:effectLst/>
                <a:latin typeface="Calibri" pitchFamily="34" charset="0"/>
                <a:ea typeface="+mn-ea"/>
                <a:cs typeface="+mn-cs"/>
              </a:rPr>
              <a:t>, it will detect that all of the frames since the first lost frame are </a:t>
            </a:r>
            <a:r>
              <a:rPr lang="en-US" sz="1200" i="1" kern="1200" dirty="0">
                <a:solidFill>
                  <a:schemeClr val="tx1"/>
                </a:solidFill>
                <a:effectLst/>
                <a:latin typeface="Calibri" pitchFamily="34" charset="0"/>
                <a:ea typeface="+mn-ea"/>
                <a:cs typeface="+mn-cs"/>
              </a:rPr>
              <a:t>outstanding</a:t>
            </a:r>
            <a:r>
              <a:rPr lang="en-US" sz="1200" kern="1200" dirty="0">
                <a:solidFill>
                  <a:schemeClr val="tx1"/>
                </a:solidFill>
                <a:effectLst/>
                <a:latin typeface="Calibri" pitchFamily="34" charset="0"/>
                <a:ea typeface="+mn-ea"/>
                <a:cs typeface="+mn-cs"/>
              </a:rPr>
              <a:t>, and will go back to the sequence number of the last ACK it received from the receiver process and fill its window starting with that frame and continue the process over again.</a:t>
            </a:r>
          </a:p>
          <a:p>
            <a:r>
              <a:rPr lang="en-US" sz="1200" kern="1200" dirty="0">
                <a:solidFill>
                  <a:schemeClr val="tx1"/>
                </a:solidFill>
                <a:effectLst/>
                <a:latin typeface="Calibri" pitchFamily="34" charset="0"/>
                <a:ea typeface="+mn-ea"/>
                <a:cs typeface="+mn-cs"/>
              </a:rPr>
              <a:t> </a:t>
            </a:r>
          </a:p>
          <a:p>
            <a:r>
              <a:rPr lang="en-US" sz="1200" kern="1200">
                <a:solidFill>
                  <a:schemeClr val="tx1"/>
                </a:solidFill>
                <a:effectLst/>
                <a:latin typeface="Calibri" pitchFamily="34" charset="0"/>
                <a:ea typeface="+mn-ea"/>
                <a:cs typeface="+mn-cs"/>
              </a:rPr>
              <a:t>The </a:t>
            </a:r>
            <a:r>
              <a:rPr lang="en-US" sz="1200" b="1" kern="1200">
                <a:solidFill>
                  <a:schemeClr val="tx1"/>
                </a:solidFill>
                <a:effectLst/>
                <a:latin typeface="Calibri" pitchFamily="34" charset="0"/>
                <a:ea typeface="+mn-ea"/>
                <a:cs typeface="+mn-cs"/>
              </a:rPr>
              <a:t>negative-acknowledgement</a:t>
            </a:r>
            <a:r>
              <a:rPr lang="en-US" sz="1200" kern="1200">
                <a:solidFill>
                  <a:schemeClr val="tx1"/>
                </a:solidFill>
                <a:effectLst/>
                <a:latin typeface="Calibri" pitchFamily="34" charset="0"/>
                <a:ea typeface="+mn-ea"/>
                <a:cs typeface="+mn-cs"/>
              </a:rPr>
              <a:t> (</a:t>
            </a:r>
            <a:r>
              <a:rPr lang="en-US" sz="1200" b="1" kern="1200">
                <a:solidFill>
                  <a:schemeClr val="tx1"/>
                </a:solidFill>
                <a:effectLst/>
                <a:latin typeface="Calibri" pitchFamily="34" charset="0"/>
                <a:ea typeface="+mn-ea"/>
                <a:cs typeface="+mn-cs"/>
              </a:rPr>
              <a:t>NAK</a:t>
            </a:r>
            <a:r>
              <a:rPr lang="en-US" sz="1200" kern="1200">
                <a:solidFill>
                  <a:schemeClr val="tx1"/>
                </a:solidFill>
                <a:effectLst/>
                <a:latin typeface="Calibri" pitchFamily="34" charset="0"/>
                <a:ea typeface="+mn-ea"/>
                <a:cs typeface="+mn-cs"/>
              </a:rPr>
              <a:t> or </a:t>
            </a:r>
            <a:r>
              <a:rPr lang="en-US" sz="1200" b="1" kern="1200">
                <a:solidFill>
                  <a:schemeClr val="tx1"/>
                </a:solidFill>
                <a:effectLst/>
                <a:latin typeface="Calibri" pitchFamily="34" charset="0"/>
                <a:ea typeface="+mn-ea"/>
                <a:cs typeface="+mn-cs"/>
              </a:rPr>
              <a:t>NACK</a:t>
            </a:r>
            <a:r>
              <a:rPr lang="en-US" sz="1200" kern="1200">
                <a:solidFill>
                  <a:schemeClr val="tx1"/>
                </a:solidFill>
                <a:effectLst/>
                <a:latin typeface="Calibri" pitchFamily="34" charset="0"/>
                <a:ea typeface="+mn-ea"/>
                <a:cs typeface="+mn-cs"/>
              </a:rPr>
              <a:t>) signal is sent to reject a previously received message or to indicate some kind of error.</a:t>
            </a:r>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31</a:t>
            </a:fld>
            <a:endParaRPr lang="en-US"/>
          </a:p>
        </p:txBody>
      </p:sp>
    </p:spTree>
    <p:extLst>
      <p:ext uri="{BB962C8B-B14F-4D97-AF65-F5344CB8AC3E}">
        <p14:creationId xmlns:p14="http://schemas.microsoft.com/office/powerpoint/2010/main" val="3918873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32</a:t>
            </a:fld>
            <a:endParaRPr lang="en-US" sz="1200">
              <a:latin typeface="Calibri" pitchFamily="34" charset="0"/>
            </a:endParaRPr>
          </a:p>
        </p:txBody>
      </p:sp>
    </p:spTree>
    <p:extLst>
      <p:ext uri="{BB962C8B-B14F-4D97-AF65-F5344CB8AC3E}">
        <p14:creationId xmlns:p14="http://schemas.microsoft.com/office/powerpoint/2010/main" val="236727562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4</a:t>
            </a:fld>
            <a:endParaRPr lang="en-US"/>
          </a:p>
        </p:txBody>
      </p:sp>
    </p:spTree>
    <p:extLst>
      <p:ext uri="{BB962C8B-B14F-4D97-AF65-F5344CB8AC3E}">
        <p14:creationId xmlns:p14="http://schemas.microsoft.com/office/powerpoint/2010/main" val="410020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5</a:t>
            </a:fld>
            <a:endParaRPr lang="en-US"/>
          </a:p>
        </p:txBody>
      </p:sp>
    </p:spTree>
    <p:extLst>
      <p:ext uri="{BB962C8B-B14F-4D97-AF65-F5344CB8AC3E}">
        <p14:creationId xmlns:p14="http://schemas.microsoft.com/office/powerpoint/2010/main" val="183328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6</a:t>
            </a:fld>
            <a:endParaRPr lang="en-US"/>
          </a:p>
        </p:txBody>
      </p:sp>
    </p:spTree>
    <p:extLst>
      <p:ext uri="{BB962C8B-B14F-4D97-AF65-F5344CB8AC3E}">
        <p14:creationId xmlns:p14="http://schemas.microsoft.com/office/powerpoint/2010/main" val="160790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7</a:t>
            </a:fld>
            <a:endParaRPr lang="en-US"/>
          </a:p>
        </p:txBody>
      </p:sp>
    </p:spTree>
    <p:extLst>
      <p:ext uri="{BB962C8B-B14F-4D97-AF65-F5344CB8AC3E}">
        <p14:creationId xmlns:p14="http://schemas.microsoft.com/office/powerpoint/2010/main" val="80780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8</a:t>
            </a:fld>
            <a:endParaRPr lang="en-US"/>
          </a:p>
        </p:txBody>
      </p:sp>
    </p:spTree>
    <p:extLst>
      <p:ext uri="{BB962C8B-B14F-4D97-AF65-F5344CB8AC3E}">
        <p14:creationId xmlns:p14="http://schemas.microsoft.com/office/powerpoint/2010/main" val="2658124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9</a:t>
            </a:fld>
            <a:endParaRPr lang="en-US"/>
          </a:p>
        </p:txBody>
      </p:sp>
    </p:spTree>
    <p:extLst>
      <p:ext uri="{BB962C8B-B14F-4D97-AF65-F5344CB8AC3E}">
        <p14:creationId xmlns:p14="http://schemas.microsoft.com/office/powerpoint/2010/main" val="34833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2396CAB-8FFD-4E08-93DA-6F182B2BE334}" type="datetime1">
              <a:rPr lang="en-US"/>
              <a:pPr/>
              <a:t>10/12/2021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1409A8-1732-45F7-8EC7-0711EC1F42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B477F5-73EB-4B8C-B45A-EAD833AA1D05}" type="datetime1">
              <a:rPr lang="en-US"/>
              <a:pPr/>
              <a:t>10/12/2021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00648C-A180-4B09-8B40-520630CADE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598FA0-BDD3-4966-8CDC-03097736F96F}" type="datetime1">
              <a:rPr lang="en-US"/>
              <a:pPr/>
              <a:t>10/12/2021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BE9F86-9332-4A7F-BA9D-187D2BD621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5F44D23-2AE7-4BB1-996B-150B4853B6B7}" type="datetime1">
              <a:rPr lang="en-US"/>
              <a:pPr/>
              <a:t>10/12/2021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8A21E8-9C14-403F-9D7D-499968E09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F3F4BC-8BCE-4C29-AB32-21063FC0926D}" type="datetime1">
              <a:rPr lang="en-US"/>
              <a:pPr/>
              <a:t>10/12/2021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D98EF-837A-4559-AA60-8FD78D135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D6CAFD9-F0A2-4481-9E9E-5D9348A8FFC3}" type="datetime1">
              <a:rPr lang="en-US"/>
              <a:pPr/>
              <a:t>10/12/2021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D95AB-D1B9-4899-94BE-F36515001A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ABAF607-B4A2-40E0-8721-CC037ABA4B7F}" type="datetime1">
              <a:rPr lang="en-US"/>
              <a:pPr/>
              <a:t>10/12/2021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4B85296-9426-444C-B0D5-8F329894F5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84CAA22-09D2-4DAD-9416-E937C454D1D7}" type="datetime1">
              <a:rPr lang="en-US"/>
              <a:pPr/>
              <a:t>10/12/2021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D3C0DA-503D-4055-9C86-741473B9CE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20C32ED-49CF-46C8-B689-DFB3F90EA400}" type="datetime1">
              <a:rPr lang="en-US"/>
              <a:pPr/>
              <a:t>10/12/2021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0263A7-A457-4FCE-B0C2-9680AD02E1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19E7EDD-1434-404E-A083-44DD53F24E57}" type="datetime1">
              <a:rPr lang="en-US"/>
              <a:pPr/>
              <a:t>10/12/2021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578AA4-1D31-4945-BC4A-9E3C4F5CE7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FAF48F-9EBC-41EC-9200-22C24F468E03}" type="datetime1">
              <a:rPr lang="en-US"/>
              <a:pPr/>
              <a:t>10/12/2021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521B0-A68C-42CA-9511-6544859689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CEDFD9DF-527C-4AFD-B5B6-CA0E642F865C}" type="datetime1">
              <a:rPr lang="en-US"/>
              <a:pPr/>
              <a:t>10/12/2021</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EB1EEC8C-8BC2-4B80-9106-E37C224345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a:solidFill>
            <a:schemeClr val="tx1"/>
          </a:solidFill>
          <a:latin typeface="+mn-lt"/>
        </a:defRPr>
      </a:lvl2pPr>
      <a:lvl3pPr marL="1143000" indent="-228600" algn="l" defTabSz="457200" rtl="0" fontAlgn="base">
        <a:spcBef>
          <a:spcPct val="20000"/>
        </a:spcBef>
        <a:spcAft>
          <a:spcPct val="0"/>
        </a:spcAft>
        <a:buFont typeface="Arial" pitchFamily="34" charset="0"/>
        <a:buChar char="•"/>
        <a:defRPr sz="2400">
          <a:solidFill>
            <a:schemeClr val="tx1"/>
          </a:solidFill>
          <a:latin typeface="+mn-lt"/>
        </a:defRPr>
      </a:lvl3pPr>
      <a:lvl4pPr marL="1600200" indent="-228600" algn="l" defTabSz="457200" rtl="0" fontAlgn="base">
        <a:spcBef>
          <a:spcPct val="20000"/>
        </a:spcBef>
        <a:spcAft>
          <a:spcPct val="0"/>
        </a:spcAft>
        <a:buFont typeface="Arial" pitchFamily="34" charset="0"/>
        <a:buChar char="–"/>
        <a:defRPr sz="2000">
          <a:solidFill>
            <a:schemeClr val="tx1"/>
          </a:solidFill>
          <a:latin typeface="+mn-lt"/>
        </a:defRPr>
      </a:lvl4pPr>
      <a:lvl5pPr marL="2057400" indent="-228600" algn="l" defTabSz="457200" rtl="0" fontAlgn="base">
        <a:spcBef>
          <a:spcPct val="20000"/>
        </a:spcBef>
        <a:spcAft>
          <a:spcPct val="0"/>
        </a:spcAft>
        <a:buFont typeface="Arial" pitchFamily="34" charset="0"/>
        <a:buChar char="»"/>
        <a:defRPr sz="2000">
          <a:solidFill>
            <a:schemeClr val="tx1"/>
          </a:solidFill>
          <a:latin typeface="+mn-lt"/>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a:t>
            </a:fld>
            <a:endParaRPr lang="en-US" sz="120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10</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719137" y="766762"/>
            <a:ext cx="7705725" cy="5324475"/>
          </a:xfrm>
          <a:prstGeom prst="rect">
            <a:avLst/>
          </a:prstGeom>
        </p:spPr>
      </p:pic>
    </p:spTree>
    <p:extLst>
      <p:ext uri="{BB962C8B-B14F-4D97-AF65-F5344CB8AC3E}">
        <p14:creationId xmlns:p14="http://schemas.microsoft.com/office/powerpoint/2010/main" val="124640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11</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14362" y="1023937"/>
            <a:ext cx="7915275" cy="4810125"/>
          </a:xfrm>
          <a:prstGeom prst="rect">
            <a:avLst/>
          </a:prstGeom>
        </p:spPr>
      </p:pic>
    </p:spTree>
    <p:extLst>
      <p:ext uri="{BB962C8B-B14F-4D97-AF65-F5344CB8AC3E}">
        <p14:creationId xmlns:p14="http://schemas.microsoft.com/office/powerpoint/2010/main" val="60120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12</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95312" y="1247775"/>
            <a:ext cx="7953375" cy="4362450"/>
          </a:xfrm>
          <a:prstGeom prst="rect">
            <a:avLst/>
          </a:prstGeom>
        </p:spPr>
      </p:pic>
    </p:spTree>
    <p:extLst>
      <p:ext uri="{BB962C8B-B14F-4D97-AF65-F5344CB8AC3E}">
        <p14:creationId xmlns:p14="http://schemas.microsoft.com/office/powerpoint/2010/main" val="399897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13</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57237" y="1042987"/>
            <a:ext cx="7629525" cy="4772025"/>
          </a:xfrm>
          <a:prstGeom prst="rect">
            <a:avLst/>
          </a:prstGeom>
        </p:spPr>
      </p:pic>
    </p:spTree>
    <p:extLst>
      <p:ext uri="{BB962C8B-B14F-4D97-AF65-F5344CB8AC3E}">
        <p14:creationId xmlns:p14="http://schemas.microsoft.com/office/powerpoint/2010/main" val="380005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14</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85800" y="519112"/>
            <a:ext cx="7772400" cy="5819775"/>
          </a:xfrm>
          <a:prstGeom prst="rect">
            <a:avLst/>
          </a:prstGeom>
        </p:spPr>
      </p:pic>
    </p:spTree>
    <p:extLst>
      <p:ext uri="{BB962C8B-B14F-4D97-AF65-F5344CB8AC3E}">
        <p14:creationId xmlns:p14="http://schemas.microsoft.com/office/powerpoint/2010/main" val="3465134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15</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38187" y="1019175"/>
            <a:ext cx="7667625" cy="4819650"/>
          </a:xfrm>
          <a:prstGeom prst="rect">
            <a:avLst/>
          </a:prstGeom>
        </p:spPr>
      </p:pic>
    </p:spTree>
    <p:extLst>
      <p:ext uri="{BB962C8B-B14F-4D97-AF65-F5344CB8AC3E}">
        <p14:creationId xmlns:p14="http://schemas.microsoft.com/office/powerpoint/2010/main" val="245723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16</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90587" y="1262062"/>
            <a:ext cx="7362825" cy="4333875"/>
          </a:xfrm>
          <a:prstGeom prst="rect">
            <a:avLst/>
          </a:prstGeom>
        </p:spPr>
      </p:pic>
    </p:spTree>
    <p:extLst>
      <p:ext uri="{BB962C8B-B14F-4D97-AF65-F5344CB8AC3E}">
        <p14:creationId xmlns:p14="http://schemas.microsoft.com/office/powerpoint/2010/main" val="172311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17</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28650" y="1014412"/>
            <a:ext cx="7886700" cy="4829175"/>
          </a:xfrm>
          <a:prstGeom prst="rect">
            <a:avLst/>
          </a:prstGeom>
        </p:spPr>
      </p:pic>
    </p:spTree>
    <p:extLst>
      <p:ext uri="{BB962C8B-B14F-4D97-AF65-F5344CB8AC3E}">
        <p14:creationId xmlns:p14="http://schemas.microsoft.com/office/powerpoint/2010/main" val="402115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18</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47700" y="1276350"/>
            <a:ext cx="7848600" cy="4305300"/>
          </a:xfrm>
          <a:prstGeom prst="rect">
            <a:avLst/>
          </a:prstGeom>
        </p:spPr>
      </p:pic>
    </p:spTree>
    <p:extLst>
      <p:ext uri="{BB962C8B-B14F-4D97-AF65-F5344CB8AC3E}">
        <p14:creationId xmlns:p14="http://schemas.microsoft.com/office/powerpoint/2010/main" val="92966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19</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561975" y="1023937"/>
            <a:ext cx="8020050" cy="4810125"/>
          </a:xfrm>
          <a:prstGeom prst="rect">
            <a:avLst/>
          </a:prstGeom>
        </p:spPr>
      </p:pic>
    </p:spTree>
    <p:extLst>
      <p:ext uri="{BB962C8B-B14F-4D97-AF65-F5344CB8AC3E}">
        <p14:creationId xmlns:p14="http://schemas.microsoft.com/office/powerpoint/2010/main" val="200586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spTree>
    <p:extLst>
      <p:ext uri="{BB962C8B-B14F-4D97-AF65-F5344CB8AC3E}">
        <p14:creationId xmlns:p14="http://schemas.microsoft.com/office/powerpoint/2010/main" val="3285605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20</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71500" y="1123950"/>
            <a:ext cx="8001000" cy="4610100"/>
          </a:xfrm>
          <a:prstGeom prst="rect">
            <a:avLst/>
          </a:prstGeom>
        </p:spPr>
      </p:pic>
    </p:spTree>
    <p:extLst>
      <p:ext uri="{BB962C8B-B14F-4D97-AF65-F5344CB8AC3E}">
        <p14:creationId xmlns:p14="http://schemas.microsoft.com/office/powerpoint/2010/main" val="119518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21</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976312" y="1257300"/>
            <a:ext cx="7191375" cy="4343400"/>
          </a:xfrm>
          <a:prstGeom prst="rect">
            <a:avLst/>
          </a:prstGeom>
        </p:spPr>
      </p:pic>
    </p:spTree>
    <p:extLst>
      <p:ext uri="{BB962C8B-B14F-4D97-AF65-F5344CB8AC3E}">
        <p14:creationId xmlns:p14="http://schemas.microsoft.com/office/powerpoint/2010/main" val="45460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22</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76262" y="1423987"/>
            <a:ext cx="7991475" cy="4010025"/>
          </a:xfrm>
          <a:prstGeom prst="rect">
            <a:avLst/>
          </a:prstGeom>
        </p:spPr>
      </p:pic>
    </p:spTree>
    <p:extLst>
      <p:ext uri="{BB962C8B-B14F-4D97-AF65-F5344CB8AC3E}">
        <p14:creationId xmlns:p14="http://schemas.microsoft.com/office/powerpoint/2010/main" val="562909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23</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890587" y="1028700"/>
            <a:ext cx="7362825" cy="4800600"/>
          </a:xfrm>
          <a:prstGeom prst="rect">
            <a:avLst/>
          </a:prstGeom>
        </p:spPr>
      </p:pic>
    </p:spTree>
    <p:extLst>
      <p:ext uri="{BB962C8B-B14F-4D97-AF65-F5344CB8AC3E}">
        <p14:creationId xmlns:p14="http://schemas.microsoft.com/office/powerpoint/2010/main" val="1467262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24</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57225" y="1000125"/>
            <a:ext cx="7829550" cy="4857750"/>
          </a:xfrm>
          <a:prstGeom prst="rect">
            <a:avLst/>
          </a:prstGeom>
        </p:spPr>
      </p:pic>
    </p:spTree>
    <p:extLst>
      <p:ext uri="{BB962C8B-B14F-4D97-AF65-F5344CB8AC3E}">
        <p14:creationId xmlns:p14="http://schemas.microsoft.com/office/powerpoint/2010/main" val="428493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25</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66762" y="1023937"/>
            <a:ext cx="7610475" cy="4810125"/>
          </a:xfrm>
          <a:prstGeom prst="rect">
            <a:avLst/>
          </a:prstGeom>
        </p:spPr>
      </p:pic>
    </p:spTree>
    <p:extLst>
      <p:ext uri="{BB962C8B-B14F-4D97-AF65-F5344CB8AC3E}">
        <p14:creationId xmlns:p14="http://schemas.microsoft.com/office/powerpoint/2010/main" val="2508967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26</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814387" y="1138237"/>
            <a:ext cx="7515225" cy="4581525"/>
          </a:xfrm>
          <a:prstGeom prst="rect">
            <a:avLst/>
          </a:prstGeom>
        </p:spPr>
      </p:pic>
    </p:spTree>
    <p:extLst>
      <p:ext uri="{BB962C8B-B14F-4D97-AF65-F5344CB8AC3E}">
        <p14:creationId xmlns:p14="http://schemas.microsoft.com/office/powerpoint/2010/main" val="1166577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27</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38175" y="1152525"/>
            <a:ext cx="7867650" cy="4552950"/>
          </a:xfrm>
          <a:prstGeom prst="rect">
            <a:avLst/>
          </a:prstGeom>
        </p:spPr>
      </p:pic>
    </p:spTree>
    <p:extLst>
      <p:ext uri="{BB962C8B-B14F-4D97-AF65-F5344CB8AC3E}">
        <p14:creationId xmlns:p14="http://schemas.microsoft.com/office/powerpoint/2010/main" val="400659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28</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500062" y="371475"/>
            <a:ext cx="8143875" cy="6115050"/>
          </a:xfrm>
          <a:prstGeom prst="rect">
            <a:avLst/>
          </a:prstGeom>
        </p:spPr>
      </p:pic>
    </p:spTree>
    <p:extLst>
      <p:ext uri="{BB962C8B-B14F-4D97-AF65-F5344CB8AC3E}">
        <p14:creationId xmlns:p14="http://schemas.microsoft.com/office/powerpoint/2010/main" val="296495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29</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611188" y="680127"/>
            <a:ext cx="7496175" cy="3543300"/>
          </a:xfrm>
          <a:prstGeom prst="rect">
            <a:avLst/>
          </a:prstGeom>
        </p:spPr>
      </p:pic>
    </p:spTree>
    <p:extLst>
      <p:ext uri="{BB962C8B-B14F-4D97-AF65-F5344CB8AC3E}">
        <p14:creationId xmlns:p14="http://schemas.microsoft.com/office/powerpoint/2010/main" val="2407483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pic>
        <p:nvPicPr>
          <p:cNvPr id="3" name="Picture 2"/>
          <p:cNvPicPr>
            <a:picLocks noChangeAspect="1"/>
          </p:cNvPicPr>
          <p:nvPr/>
        </p:nvPicPr>
        <p:blipFill>
          <a:blip r:embed="rId4"/>
          <a:stretch>
            <a:fillRect/>
          </a:stretch>
        </p:blipFill>
        <p:spPr>
          <a:xfrm>
            <a:off x="647700" y="809625"/>
            <a:ext cx="7848600" cy="4706755"/>
          </a:xfrm>
          <a:prstGeom prst="rect">
            <a:avLst/>
          </a:prstGeom>
        </p:spPr>
      </p:pic>
    </p:spTree>
    <p:extLst>
      <p:ext uri="{BB962C8B-B14F-4D97-AF65-F5344CB8AC3E}">
        <p14:creationId xmlns:p14="http://schemas.microsoft.com/office/powerpoint/2010/main" val="193445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30</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714375" y="1052512"/>
            <a:ext cx="7715250" cy="4752975"/>
          </a:xfrm>
          <a:prstGeom prst="rect">
            <a:avLst/>
          </a:prstGeom>
        </p:spPr>
      </p:pic>
    </p:spTree>
    <p:extLst>
      <p:ext uri="{BB962C8B-B14F-4D97-AF65-F5344CB8AC3E}">
        <p14:creationId xmlns:p14="http://schemas.microsoft.com/office/powerpoint/2010/main" val="407986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31</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707972" y="721011"/>
            <a:ext cx="6438900" cy="4276725"/>
          </a:xfrm>
          <a:prstGeom prst="rect">
            <a:avLst/>
          </a:prstGeom>
        </p:spPr>
      </p:pic>
    </p:spTree>
    <p:extLst>
      <p:ext uri="{BB962C8B-B14F-4D97-AF65-F5344CB8AC3E}">
        <p14:creationId xmlns:p14="http://schemas.microsoft.com/office/powerpoint/2010/main" val="951473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b="1" dirty="0"/>
            </a:br>
            <a:br>
              <a:rPr lang="en-US" b="1" dirty="0"/>
            </a:br>
            <a:br>
              <a:rPr lang="en-US" b="1" dirty="0"/>
            </a:br>
            <a:br>
              <a:rPr lang="en-US" b="1" dirty="0"/>
            </a:br>
            <a:br>
              <a:rPr lang="en-US" b="1" dirty="0"/>
            </a:br>
            <a:br>
              <a:rPr lang="en-US" b="1" dirty="0"/>
            </a:br>
            <a:br>
              <a:rPr lang="en-US" dirty="0"/>
            </a:br>
            <a:br>
              <a:rPr lang="en-US" dirty="0"/>
            </a:br>
            <a:r>
              <a:rPr lang="en-US" b="1" dirty="0"/>
              <a:t>Questions</a:t>
            </a:r>
            <a:br>
              <a:rPr lang="en-US" dirty="0"/>
            </a:br>
            <a:br>
              <a:rPr lang="en-US" sz="1000" b="1" dirty="0"/>
            </a:br>
            <a:r>
              <a:rPr lang="en-US" sz="23900" b="1" dirty="0"/>
              <a:t>?</a:t>
            </a:r>
            <a:br>
              <a:rPr lang="en-US" dirty="0"/>
            </a:br>
            <a:br>
              <a:rPr lang="en-US" dirty="0"/>
            </a:br>
            <a:endParaRPr lang="en-US"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32</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135682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r>
              <a:rPr lang="en-US" b="1" dirty="0"/>
              <a:t>Chapter 5</a:t>
            </a:r>
            <a:br>
              <a:rPr lang="en-US" b="1" dirty="0"/>
            </a:br>
            <a:r>
              <a:rPr lang="en-US" b="1" dirty="0"/>
              <a:t>Coding and Error Control</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4</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00075" y="785812"/>
            <a:ext cx="7943850" cy="5286375"/>
          </a:xfrm>
          <a:prstGeom prst="rect">
            <a:avLst/>
          </a:prstGeom>
        </p:spPr>
      </p:pic>
      <p:pic>
        <p:nvPicPr>
          <p:cNvPr id="3" name="Picture 2"/>
          <p:cNvPicPr>
            <a:picLocks noChangeAspect="1"/>
          </p:cNvPicPr>
          <p:nvPr/>
        </p:nvPicPr>
        <p:blipFill>
          <a:blip r:embed="rId4"/>
          <a:stretch>
            <a:fillRect/>
          </a:stretch>
        </p:blipFill>
        <p:spPr>
          <a:xfrm>
            <a:off x="647700" y="809625"/>
            <a:ext cx="7848600" cy="4706755"/>
          </a:xfrm>
          <a:prstGeom prst="rect">
            <a:avLst/>
          </a:prstGeom>
        </p:spPr>
      </p:pic>
      <p:pic>
        <p:nvPicPr>
          <p:cNvPr id="4" name="Picture 3"/>
          <p:cNvPicPr>
            <a:picLocks noChangeAspect="1"/>
          </p:cNvPicPr>
          <p:nvPr/>
        </p:nvPicPr>
        <p:blipFill>
          <a:blip r:embed="rId5"/>
          <a:stretch>
            <a:fillRect/>
          </a:stretch>
        </p:blipFill>
        <p:spPr>
          <a:xfrm>
            <a:off x="600075" y="752475"/>
            <a:ext cx="8193087" cy="5365263"/>
          </a:xfrm>
          <a:prstGeom prst="rect">
            <a:avLst/>
          </a:prstGeom>
        </p:spPr>
      </p:pic>
    </p:spTree>
    <p:extLst>
      <p:ext uri="{BB962C8B-B14F-4D97-AF65-F5344CB8AC3E}">
        <p14:creationId xmlns:p14="http://schemas.microsoft.com/office/powerpoint/2010/main" val="315172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769225"/>
          </a:xfrm>
        </p:spPr>
        <p:txBody>
          <a:bodyPr/>
          <a:lstStyle/>
          <a:p>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5</a:t>
            </a:fld>
            <a:endParaRPr lang="en-US" sz="1200">
              <a:solidFill>
                <a:srgbClr val="898989"/>
              </a:solidFill>
              <a:latin typeface="Calibri" pitchFamily="34" charset="0"/>
            </a:endParaRPr>
          </a:p>
        </p:txBody>
      </p:sp>
      <p:pic>
        <p:nvPicPr>
          <p:cNvPr id="5" name="Picture 4"/>
          <p:cNvPicPr>
            <a:picLocks noChangeAspect="1"/>
          </p:cNvPicPr>
          <p:nvPr/>
        </p:nvPicPr>
        <p:blipFill>
          <a:blip r:embed="rId3"/>
          <a:stretch>
            <a:fillRect/>
          </a:stretch>
        </p:blipFill>
        <p:spPr>
          <a:xfrm>
            <a:off x="676274" y="1195387"/>
            <a:ext cx="8163879" cy="4680757"/>
          </a:xfrm>
          <a:prstGeom prst="rect">
            <a:avLst/>
          </a:prstGeom>
        </p:spPr>
      </p:pic>
    </p:spTree>
    <p:extLst>
      <p:ext uri="{BB962C8B-B14F-4D97-AF65-F5344CB8AC3E}">
        <p14:creationId xmlns:p14="http://schemas.microsoft.com/office/powerpoint/2010/main" val="337259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466720" y="269875"/>
            <a:ext cx="6400800" cy="6086475"/>
          </a:xfrm>
          <a:prstGeom prst="rect">
            <a:avLst/>
          </a:prstGeom>
        </p:spPr>
      </p:pic>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6</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297919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7</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814387" y="839094"/>
            <a:ext cx="7515225" cy="5029200"/>
          </a:xfrm>
          <a:prstGeom prst="rect">
            <a:avLst/>
          </a:prstGeom>
        </p:spPr>
      </p:pic>
    </p:spTree>
    <p:extLst>
      <p:ext uri="{BB962C8B-B14F-4D97-AF65-F5344CB8AC3E}">
        <p14:creationId xmlns:p14="http://schemas.microsoft.com/office/powerpoint/2010/main" val="5876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8</a:t>
            </a:fld>
            <a:endParaRPr lang="en-US" sz="1200">
              <a:solidFill>
                <a:srgbClr val="898989"/>
              </a:solidFill>
              <a:latin typeface="Calibri" pitchFamily="34" charset="0"/>
            </a:endParaRPr>
          </a:p>
        </p:txBody>
      </p:sp>
      <p:pic>
        <p:nvPicPr>
          <p:cNvPr id="2" name="Picture 1"/>
          <p:cNvPicPr>
            <a:picLocks noChangeAspect="1"/>
          </p:cNvPicPr>
          <p:nvPr/>
        </p:nvPicPr>
        <p:blipFill>
          <a:blip r:embed="rId3"/>
          <a:stretch>
            <a:fillRect/>
          </a:stretch>
        </p:blipFill>
        <p:spPr>
          <a:xfrm>
            <a:off x="642937" y="1052512"/>
            <a:ext cx="7858125" cy="4752975"/>
          </a:xfrm>
          <a:prstGeom prst="rect">
            <a:avLst/>
          </a:prstGeom>
        </p:spPr>
      </p:pic>
    </p:spTree>
    <p:extLst>
      <p:ext uri="{BB962C8B-B14F-4D97-AF65-F5344CB8AC3E}">
        <p14:creationId xmlns:p14="http://schemas.microsoft.com/office/powerpoint/2010/main" val="23716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9</a:t>
            </a:fld>
            <a:endParaRPr lang="en-US" sz="1200">
              <a:solidFill>
                <a:srgbClr val="898989"/>
              </a:solidFill>
              <a:latin typeface="Calibri" pitchFamily="34" charset="0"/>
            </a:endParaRPr>
          </a:p>
        </p:txBody>
      </p:sp>
      <p:pic>
        <p:nvPicPr>
          <p:cNvPr id="3" name="Picture 2"/>
          <p:cNvPicPr>
            <a:picLocks noChangeAspect="1"/>
          </p:cNvPicPr>
          <p:nvPr/>
        </p:nvPicPr>
        <p:blipFill>
          <a:blip r:embed="rId3"/>
          <a:stretch>
            <a:fillRect/>
          </a:stretch>
        </p:blipFill>
        <p:spPr>
          <a:xfrm>
            <a:off x="408560" y="953593"/>
            <a:ext cx="7877175" cy="4591050"/>
          </a:xfrm>
          <a:prstGeom prst="rect">
            <a:avLst/>
          </a:prstGeom>
        </p:spPr>
      </p:pic>
    </p:spTree>
    <p:extLst>
      <p:ext uri="{BB962C8B-B14F-4D97-AF65-F5344CB8AC3E}">
        <p14:creationId xmlns:p14="http://schemas.microsoft.com/office/powerpoint/2010/main" val="326903595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7152</TotalTime>
  <Pages>0</Pages>
  <Words>386</Words>
  <Characters>0</Characters>
  <Application>Microsoft Office PowerPoint</Application>
  <DocSecurity>0</DocSecurity>
  <PresentationFormat>On-screen Show (4:3)</PresentationFormat>
  <Lines>0</Lines>
  <Paragraphs>172</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Chapter 5 Coding and Error Control</vt:lpstr>
      <vt:lpstr>Chapter 5 Coding and Error Control</vt:lpstr>
      <vt:lpstr>Chapter 5 Coding and Error Control</vt:lpstr>
      <vt:lpstr>Chapter 5 Coding and Error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  ?  </vt:lpstr>
    </vt:vector>
  </TitlesOfParts>
  <Manager/>
  <Company>Yahoo</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and Evaluation</dc:title>
  <dc:subject/>
  <dc:creator>Lei Tang</dc:creator>
  <cp:keywords/>
  <dc:description/>
  <cp:lastModifiedBy>Dr.Mohammed A.Youssi</cp:lastModifiedBy>
  <cp:revision>779</cp:revision>
  <cp:lastPrinted>1899-12-30T00:00:00Z</cp:lastPrinted>
  <dcterms:created xsi:type="dcterms:W3CDTF">2010-12-29T02:53:50Z</dcterms:created>
  <dcterms:modified xsi:type="dcterms:W3CDTF">2021-10-12T13:45:20Z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