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1" r:id="rId4"/>
    <p:sldId id="270" r:id="rId5"/>
    <p:sldId id="272" r:id="rId6"/>
    <p:sldId id="273" r:id="rId7"/>
    <p:sldId id="267" r:id="rId8"/>
    <p:sldId id="268" r:id="rId9"/>
    <p:sldId id="269" r:id="rId10"/>
    <p:sldId id="257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dirty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3B53613-8C58-45D2-B342-8E4F9543D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AB98171-0570-4F1F-B70A-DA7233D96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Ahmed Fayez</a:t>
            </a:r>
          </a:p>
        </p:txBody>
      </p:sp>
    </p:spTree>
    <p:extLst>
      <p:ext uri="{BB962C8B-B14F-4D97-AF65-F5344CB8AC3E}">
        <p14:creationId xmlns:p14="http://schemas.microsoft.com/office/powerpoint/2010/main" val="39989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3FD3951-4891-41A4-A698-D057D6B3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3C9F7D3-2252-4BA4-9675-AFDB7037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83611"/>
          </a:xfrm>
        </p:spPr>
        <p:txBody>
          <a:bodyPr>
            <a:normAutofit/>
          </a:bodyPr>
          <a:lstStyle/>
          <a:p>
            <a:r>
              <a:rPr lang="en-US" sz="2800" dirty="0"/>
              <a:t>The Power of a Signal is 10 mW and The Power of The Noise 1 µW What is The Value of SNR , SNR</a:t>
            </a:r>
            <a:r>
              <a:rPr lang="en-US" sz="1600" dirty="0"/>
              <a:t>dB 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مستطيل 3">
                <a:extLst>
                  <a:ext uri="{FF2B5EF4-FFF2-40B4-BE49-F238E27FC236}">
                    <a16:creationId xmlns:a16="http://schemas.microsoft.com/office/drawing/2014/main" id="{E6A0CBF6-ADE7-436D-B9AD-9DC80FB44E0E}"/>
                  </a:ext>
                </a:extLst>
              </p:cNvPr>
              <p:cNvSpPr/>
              <p:nvPr/>
            </p:nvSpPr>
            <p:spPr>
              <a:xfrm>
                <a:off x="1835727" y="3429000"/>
                <a:ext cx="8520545" cy="18772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SNR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𝐒𝐢𝐠𝐧𝐚𝐥</m:t>
                        </m:r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𝐏𝐨𝐰𝐞𝐫</m:t>
                        </m:r>
                      </m:num>
                      <m:den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𝐍𝐨𝐢𝐬𝐞</m:t>
                        </m:r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𝐏𝐨𝐰𝐞𝐫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pt-B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= 10000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SNR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dB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=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fName>
                      <m:e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𝟏𝟎𝟎𝟎𝟎</m:t>
                        </m:r>
                      </m:e>
                    </m:func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= 40</a:t>
                </a:r>
              </a:p>
            </p:txBody>
          </p:sp>
        </mc:Choice>
        <mc:Fallback>
          <p:sp>
            <p:nvSpPr>
              <p:cNvPr id="4" name="مستطيل 3">
                <a:extLst>
                  <a:ext uri="{FF2B5EF4-FFF2-40B4-BE49-F238E27FC236}">
                    <a16:creationId xmlns:a16="http://schemas.microsoft.com/office/drawing/2014/main" id="{E6A0CBF6-ADE7-436D-B9AD-9DC80FB44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727" y="3429000"/>
                <a:ext cx="8520545" cy="18772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22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42021E-6EC8-4205-BC1A-0ABF744E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B3EBCD3-7A4C-4E2C-B3B5-CD27D7A9C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sz="2800" dirty="0"/>
              <a:t>Consider an Extremely noise channel in which the Value of The Signal-To-Ratio is Almost Zero In other Words The Noise is So Strong That The Signal Is Faint . For This Channel Find The Capacity?</a:t>
            </a:r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AF881A35-EEC6-41DF-AA98-16D5B938C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647" y="3628381"/>
            <a:ext cx="9237665" cy="458066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96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3F0BCAE-20F1-48FA-BE80-6570E419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76661F6-E4B3-4D01-8F4B-D6A60DB0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Calculate The highest Bit Rate of A Regular Telephone Line . A Telephone Line Normally has A Bandwidth 3000 . The Signal-To-Ratio is Usually 3162 Find The Capacity ?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BE5304FB-8E04-44F0-942D-3500741FC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31" y="3857414"/>
            <a:ext cx="8827097" cy="84512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71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DC65C7F-718D-462D-B6D2-867585E6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EC18164-179B-47F7-9BBC-FB5E4439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Signal-To-Ratio Often Given in Decibels assume That SNR</a:t>
            </a:r>
            <a:r>
              <a:rPr lang="en-US" sz="1600" dirty="0"/>
              <a:t>dB</a:t>
            </a:r>
            <a:r>
              <a:rPr lang="en-US" sz="2800" dirty="0"/>
              <a:t> = 36 and the Channel Bandwidth is 2 MHZ. Find The Channel Capacity ? 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03D589E5-6586-4D88-9DEE-D8BA2AFB9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11" y="3857414"/>
            <a:ext cx="8364537" cy="80962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9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E223C56-7F74-4DD2-B206-CABA700F5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3346"/>
            <a:ext cx="10058400" cy="353291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400" b="1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very important consideration in data communications is how fast we can send data, in bits per second, over a channel. Data rate depends on three factors:</a:t>
            </a:r>
            <a:endParaRPr lang="ar-EG" altLang="en-US" sz="2400" b="1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just" eaLnBrk="1" hangingPunct="1">
              <a:buNone/>
              <a:defRPr/>
            </a:pPr>
            <a:endParaRPr lang="en-US" altLang="en-US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sz="28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1.</a:t>
            </a:r>
            <a:r>
              <a:rPr lang="en-US" altLang="en-US" sz="28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The bandwidth available</a:t>
            </a:r>
          </a:p>
          <a:p>
            <a:pPr algn="just" eaLnBrk="1" hangingPunct="1">
              <a:defRPr/>
            </a:pPr>
            <a:r>
              <a:rPr lang="en-US" altLang="en-US" sz="28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2.</a:t>
            </a:r>
            <a:r>
              <a:rPr lang="en-US" altLang="en-US" sz="28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The level of the signals we use</a:t>
            </a:r>
          </a:p>
          <a:p>
            <a:pPr algn="just" eaLnBrk="1" hangingPunct="1">
              <a:defRPr/>
            </a:pPr>
            <a:r>
              <a:rPr lang="en-US" altLang="en-US" sz="28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3</a:t>
            </a:r>
            <a:r>
              <a:rPr lang="en-US" altLang="en-US" sz="28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The quality of the channel (the level of noise)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4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56774BB-282A-44E8-BA55-CA39B21F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/>
              <a:t>Channel</a:t>
            </a:r>
            <a:endParaRPr lang="en-US" b="1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0B9FF0B3-9DEF-4E3A-AC6B-F46E8EB20059}"/>
              </a:ext>
            </a:extLst>
          </p:cNvPr>
          <p:cNvSpPr/>
          <p:nvPr/>
        </p:nvSpPr>
        <p:spPr>
          <a:xfrm>
            <a:off x="2992582" y="2479964"/>
            <a:ext cx="1163782" cy="2640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9DA86949-74D5-402A-AB36-FB646C1108EA}"/>
              </a:ext>
            </a:extLst>
          </p:cNvPr>
          <p:cNvSpPr/>
          <p:nvPr/>
        </p:nvSpPr>
        <p:spPr>
          <a:xfrm>
            <a:off x="7883238" y="2479963"/>
            <a:ext cx="1163782" cy="2640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رابط مستقيم 9">
            <a:extLst>
              <a:ext uri="{FF2B5EF4-FFF2-40B4-BE49-F238E27FC236}">
                <a16:creationId xmlns:a16="http://schemas.microsoft.com/office/drawing/2014/main" id="{58C1FF21-BB15-4C2F-8DF6-693A7FF63948}"/>
              </a:ext>
            </a:extLst>
          </p:cNvPr>
          <p:cNvCxnSpPr/>
          <p:nvPr/>
        </p:nvCxnSpPr>
        <p:spPr>
          <a:xfrm>
            <a:off x="7883238" y="2992582"/>
            <a:ext cx="1163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10BB8390-8B0B-4618-BB89-FEC838AE509A}"/>
              </a:ext>
            </a:extLst>
          </p:cNvPr>
          <p:cNvSpPr txBox="1"/>
          <p:nvPr/>
        </p:nvSpPr>
        <p:spPr>
          <a:xfrm rot="16200000">
            <a:off x="3068782" y="3477135"/>
            <a:ext cx="101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 </a:t>
            </a:r>
          </a:p>
          <a:p>
            <a:r>
              <a:rPr lang="en-US" dirty="0"/>
              <a:t>Capacity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9DC6256C-EB93-4D4B-A6B1-644EFB5E2E1F}"/>
              </a:ext>
            </a:extLst>
          </p:cNvPr>
          <p:cNvSpPr txBox="1"/>
          <p:nvPr/>
        </p:nvSpPr>
        <p:spPr>
          <a:xfrm rot="16200000">
            <a:off x="7959438" y="3477135"/>
            <a:ext cx="101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 </a:t>
            </a:r>
          </a:p>
          <a:p>
            <a:r>
              <a:rPr lang="en-US" dirty="0"/>
              <a:t>Capacity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297DCDC4-2334-493F-880E-3D7EA86E7333}"/>
              </a:ext>
            </a:extLst>
          </p:cNvPr>
          <p:cNvSpPr txBox="1"/>
          <p:nvPr/>
        </p:nvSpPr>
        <p:spPr>
          <a:xfrm>
            <a:off x="8074637" y="261672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042FDFA6-3FAB-47B6-B802-3CB6EA73FF16}"/>
              </a:ext>
            </a:extLst>
          </p:cNvPr>
          <p:cNvSpPr txBox="1"/>
          <p:nvPr/>
        </p:nvSpPr>
        <p:spPr>
          <a:xfrm>
            <a:off x="2992582" y="5204800"/>
            <a:ext cx="116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Noiseless </a:t>
            </a:r>
          </a:p>
          <a:p>
            <a:pPr algn="ctr"/>
            <a:r>
              <a:rPr lang="en-US" dirty="0"/>
              <a:t>Channel</a:t>
            </a: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45DD6553-F212-437E-B171-C69C980E20D2}"/>
              </a:ext>
            </a:extLst>
          </p:cNvPr>
          <p:cNvSpPr txBox="1"/>
          <p:nvPr/>
        </p:nvSpPr>
        <p:spPr>
          <a:xfrm>
            <a:off x="7849574" y="5215172"/>
            <a:ext cx="116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Noisy</a:t>
            </a:r>
          </a:p>
          <a:p>
            <a:pPr algn="ctr"/>
            <a:r>
              <a:rPr lang="en-US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393373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34E12FD-211F-4157-A406-502F8702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Nyquist Bandwidth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D5E695AD-2012-4E9A-9D83-A769AC1C9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600" dirty="0"/>
                  <a:t> For binary Signals ( two voltage Levels ) :-</a:t>
                </a:r>
              </a:p>
              <a:p>
                <a:pPr marL="0" indent="0">
                  <a:buNone/>
                </a:pPr>
                <a:r>
                  <a:rPr lang="en-US" sz="3600" dirty="0"/>
                  <a:t>          </a:t>
                </a:r>
                <a:r>
                  <a:rPr lang="en-US" sz="3600" b="1" dirty="0"/>
                  <a:t>C = 2B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600" dirty="0"/>
                  <a:t>With Multilevel Signaling </a:t>
                </a:r>
              </a:p>
              <a:p>
                <a:pPr marL="0" indent="0">
                  <a:buNone/>
                </a:pPr>
                <a:r>
                  <a:rPr lang="en-US" sz="3600" b="1" dirty="0"/>
                  <a:t>          C = 2B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3600" b="1" i="0">
                            <a:solidFill>
                              <a:schemeClr val="tx1"/>
                            </a:solidFill>
                          </a:rPr>
                          <m:t>𝐥𝐨𝐠</m:t>
                        </m:r>
                      </m:e>
                      <m:sub>
                        <m:r>
                          <a:rPr lang="en-US" sz="3600" b="1" i="0" smtClean="0">
                            <a:solidFill>
                              <a:schemeClr val="tx1"/>
                            </a:solidFill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 M</a:t>
                </a:r>
              </a:p>
              <a:p>
                <a:pPr marL="0" indent="0">
                  <a:buNone/>
                </a:pPr>
                <a:r>
                  <a:rPr lang="en-US" sz="3600" dirty="0"/>
                  <a:t>          </a:t>
                </a:r>
                <a:r>
                  <a:rPr lang="en-US" sz="3600" b="1" dirty="0"/>
                  <a:t>M</a:t>
                </a:r>
                <a:r>
                  <a:rPr lang="en-US" sz="3600" dirty="0"/>
                  <a:t> number of Discrete Signal or Voltage Level</a:t>
                </a:r>
              </a:p>
            </p:txBody>
          </p:sp>
        </mc:Choice>
        <mc:Fallback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D5E695AD-2012-4E9A-9D83-A769AC1C9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45" t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مستطيل 3">
            <a:extLst>
              <a:ext uri="{FF2B5EF4-FFF2-40B4-BE49-F238E27FC236}">
                <a16:creationId xmlns:a16="http://schemas.microsoft.com/office/drawing/2014/main" id="{81038D75-4CEA-4FB6-8A72-B8A87EF9D26D}"/>
              </a:ext>
            </a:extLst>
          </p:cNvPr>
          <p:cNvSpPr/>
          <p:nvPr/>
        </p:nvSpPr>
        <p:spPr>
          <a:xfrm flipH="1">
            <a:off x="1884215" y="2715491"/>
            <a:ext cx="124694" cy="166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DA44D10C-531B-4913-ADEA-A2D6D9131C57}"/>
              </a:ext>
            </a:extLst>
          </p:cNvPr>
          <p:cNvSpPr/>
          <p:nvPr/>
        </p:nvSpPr>
        <p:spPr>
          <a:xfrm flipH="1">
            <a:off x="1884215" y="4042914"/>
            <a:ext cx="124694" cy="166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9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A9FE14A-7300-4B0C-8F32-A6E34D47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Signal-To-Noise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FF638974-B617-4153-96D4-BE2745163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600" b="1" dirty="0">
                    <a:solidFill>
                      <a:schemeClr val="tx1"/>
                    </a:solidFill>
                  </a:rPr>
                  <a:t>   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SNR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</a:rPr>
                          <m:t>𝐒𝐢𝐠𝐧𝐚𝐥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</a:rPr>
                          <m:t>𝐏𝐨𝐰𝐞𝐫</m:t>
                        </m:r>
                      </m:num>
                      <m:den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</a:rPr>
                          <m:t>𝐍𝐨𝐢𝐬𝐞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</a:rPr>
                          <m:t>𝐏𝐨𝐰𝐞𝐫</m:t>
                        </m:r>
                      </m:den>
                    </m:f>
                  </m:oMath>
                </a14:m>
                <a:endParaRPr lang="en-US" sz="3200" b="1" dirty="0">
                  <a:solidFill>
                    <a:schemeClr val="tx1"/>
                  </a:solidFill>
                </a:endParaRPr>
              </a:p>
              <a:p>
                <a:endParaRPr lang="en-US" sz="3200" b="1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    SNR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dB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 =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>
                            <a:solidFill>
                              <a:schemeClr val="tx1"/>
                            </a:solidFill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</a:rPr>
                              <m:t>𝟏𝟎</m:t>
                            </m:r>
                          </m:sub>
                        </m:sSub>
                      </m:fName>
                      <m:e>
                        <m:r>
                          <a:rPr lang="en-US" sz="3200" b="1" i="0">
                            <a:solidFill>
                              <a:schemeClr val="tx1"/>
                            </a:solidFill>
                          </a:rPr>
                          <m:t>𝐒𝐍𝐑</m:t>
                        </m:r>
                      </m:e>
                    </m:func>
                  </m:oMath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FF638974-B617-4153-96D4-BE2745163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45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12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A4DB340-453C-4F5B-97B8-5CA22D54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Shannon Capacity Formula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2F7C2C1A-3AA6-4C09-884D-662E29472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47554"/>
                <a:ext cx="10058400" cy="962891"/>
              </a:xfrm>
            </p:spPr>
            <p:txBody>
              <a:bodyPr/>
              <a:lstStyle/>
              <a:p>
                <a:pPr algn="ctr"/>
                <a:r>
                  <a:rPr lang="en-US" sz="2000" b="1" dirty="0"/>
                  <a:t> </a:t>
                </a:r>
                <a:r>
                  <a:rPr lang="en-US" sz="3600" b="1" dirty="0"/>
                  <a:t>C = 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 ( 1+SNR )</a:t>
                </a:r>
                <a:endParaRPr lang="en-US" b="1" dirty="0"/>
              </a:p>
            </p:txBody>
          </p:sp>
        </mc:Choice>
        <mc:Fallback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2F7C2C1A-3AA6-4C09-884D-662E29472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47554"/>
                <a:ext cx="10058400" cy="962891"/>
              </a:xfrm>
              <a:blipFill>
                <a:blip r:embed="rId2"/>
                <a:stretch>
                  <a:fillRect t="-15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72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5BDD8B1-80E0-4022-9BFB-B6B17E92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8C1C505-FF85-4E67-A8E8-E9611BE9A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Consider a noiseless channel with a bandwidth of 3000 Hz transmitting a signal with two signal levels. The maximum bit rate can be calculated as</a:t>
            </a:r>
            <a:r>
              <a:rPr lang="ar-EG" altLang="en-US" sz="2800" dirty="0"/>
              <a:t> </a:t>
            </a:r>
            <a:r>
              <a:rPr lang="en-US" altLang="en-US" sz="2800" dirty="0"/>
              <a:t>?</a:t>
            </a:r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4C22E86A-ECB5-442F-97E0-E3188324D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02" y="3857417"/>
            <a:ext cx="7362753" cy="594291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27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FC66FFE-A72A-45BE-A76C-B82DF3EA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3666933-B2DB-416A-9960-0904DC31B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Consider the same noiseless channel transmitting a signal with four signal levels. The maximum bit rate can be calculated as</a:t>
            </a:r>
          </a:p>
          <a:p>
            <a:endParaRPr lang="en-US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CB1A1A13-2A16-4DF9-9D7E-56A8777B4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95" y="3429000"/>
            <a:ext cx="8128809" cy="537442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00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8A9DB29-4BF5-47C8-A603-ABB7F9C0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62074D0-43B1-4EA5-83BF-99DE29F6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We need to send 280 kbps over a noiseless channel with a bandwidth of 20 kHz. How many signal levels do we need?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ستطيل 4">
                <a:extLst>
                  <a:ext uri="{FF2B5EF4-FFF2-40B4-BE49-F238E27FC236}">
                    <a16:creationId xmlns:a16="http://schemas.microsoft.com/office/drawing/2014/main" id="{9C7BF45D-1273-49F7-86A5-D7CF2B48F398}"/>
                  </a:ext>
                </a:extLst>
              </p:cNvPr>
              <p:cNvSpPr/>
              <p:nvPr/>
            </p:nvSpPr>
            <p:spPr>
              <a:xfrm>
                <a:off x="1835727" y="3429000"/>
                <a:ext cx="8520545" cy="11707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280000 = 2 x  20000 x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</m:func>
                  </m:oMath>
                </a14:m>
                <a:r>
                  <a:rPr lang="en-US" sz="2400" b="1" dirty="0"/>
                  <a:t> 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</m:func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= 7              L=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= 128 Levels </a:t>
                </a:r>
              </a:p>
            </p:txBody>
          </p:sp>
        </mc:Choice>
        <mc:Fallback xmlns="">
          <p:sp>
            <p:nvSpPr>
              <p:cNvPr id="5" name="مستطيل 4">
                <a:extLst>
                  <a:ext uri="{FF2B5EF4-FFF2-40B4-BE49-F238E27FC236}">
                    <a16:creationId xmlns:a16="http://schemas.microsoft.com/office/drawing/2014/main" id="{9C7BF45D-1273-49F7-86A5-D7CF2B48F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727" y="3429000"/>
                <a:ext cx="8520545" cy="11707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809971"/>
      </p:ext>
    </p:extLst>
  </p:cSld>
  <p:clrMapOvr>
    <a:masterClrMapping/>
  </p:clrMapOvr>
</p:sld>
</file>

<file path=ppt/theme/theme1.xml><?xml version="1.0" encoding="utf-8"?>
<a:theme xmlns:a="http://schemas.openxmlformats.org/drawingml/2006/main" name="أثر رجعي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356</Words>
  <Application>Microsoft Office PowerPoint</Application>
  <PresentationFormat>شاشة عريضة</PresentationFormat>
  <Paragraphs>48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Cambria Math</vt:lpstr>
      <vt:lpstr>Wingdings</vt:lpstr>
      <vt:lpstr>أثر رجعي</vt:lpstr>
      <vt:lpstr>Section 3</vt:lpstr>
      <vt:lpstr>عرض تقديمي في PowerPoint</vt:lpstr>
      <vt:lpstr>Channel</vt:lpstr>
      <vt:lpstr>Nyquist Bandwidth</vt:lpstr>
      <vt:lpstr>Signal-To-Noise Ratio</vt:lpstr>
      <vt:lpstr>Shannon Capacity Formula </vt:lpstr>
      <vt:lpstr>Example</vt:lpstr>
      <vt:lpstr>Example</vt:lpstr>
      <vt:lpstr>Example</vt:lpstr>
      <vt:lpstr>Example </vt:lpstr>
      <vt:lpstr>Example </vt:lpstr>
      <vt:lpstr>Example </vt:lpstr>
      <vt:lpstr>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3</dc:title>
  <dc:creator>ahmed.drengg@gmail.com</dc:creator>
  <cp:lastModifiedBy>ahmed.drengg@gmail.com</cp:lastModifiedBy>
  <cp:revision>4</cp:revision>
  <dcterms:created xsi:type="dcterms:W3CDTF">2021-11-15T00:31:35Z</dcterms:created>
  <dcterms:modified xsi:type="dcterms:W3CDTF">2021-11-17T14:04:18Z</dcterms:modified>
</cp:coreProperties>
</file>