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5"/>
  </p:notesMasterIdLst>
  <p:sldIdLst>
    <p:sldId id="270" r:id="rId3"/>
    <p:sldId id="271" r:id="rId4"/>
    <p:sldId id="272" r:id="rId5"/>
    <p:sldId id="273" r:id="rId6"/>
    <p:sldId id="274" r:id="rId7"/>
    <p:sldId id="275" r:id="rId8"/>
    <p:sldId id="256" r:id="rId9"/>
    <p:sldId id="257" r:id="rId10"/>
    <p:sldId id="258" r:id="rId11"/>
    <p:sldId id="269" r:id="rId12"/>
    <p:sldId id="260" r:id="rId13"/>
    <p:sldId id="261" r:id="rId14"/>
    <p:sldId id="262" r:id="rId15"/>
    <p:sldId id="263" r:id="rId16"/>
    <p:sldId id="264" r:id="rId17"/>
    <p:sldId id="265" r:id="rId18"/>
    <p:sldId id="266" r:id="rId19"/>
    <p:sldId id="267" r:id="rId20"/>
    <p:sldId id="268"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165A9-3BC2-4FF4-AB01-1941A6C5EB9B}" type="datetimeFigureOut">
              <a:rPr lang="en-US" smtClean="0"/>
              <a:t>10/17/2021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DA4A-7253-48B5-8960-7A065D35EFA3}" type="slidenum">
              <a:rPr lang="en-US" smtClean="0"/>
              <a:t>‹#›</a:t>
            </a:fld>
            <a:endParaRPr lang="en-US"/>
          </a:p>
        </p:txBody>
      </p:sp>
    </p:spTree>
    <p:extLst>
      <p:ext uri="{BB962C8B-B14F-4D97-AF65-F5344CB8AC3E}">
        <p14:creationId xmlns:p14="http://schemas.microsoft.com/office/powerpoint/2010/main" val="333317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lvl1pPr defTabSz="909638" eaLnBrk="0" hangingPunct="0">
              <a:defRPr sz="1600" b="1" i="1">
                <a:solidFill>
                  <a:schemeClr val="tx1"/>
                </a:solidFill>
                <a:latin typeface="Arial" charset="0"/>
              </a:defRPr>
            </a:lvl1pPr>
            <a:lvl2pPr marL="742950" indent="-285750" defTabSz="909638" eaLnBrk="0" hangingPunct="0">
              <a:defRPr sz="1600" b="1" i="1">
                <a:solidFill>
                  <a:schemeClr val="tx1"/>
                </a:solidFill>
                <a:latin typeface="Arial" charset="0"/>
              </a:defRPr>
            </a:lvl2pPr>
            <a:lvl3pPr marL="1143000" indent="-228600" defTabSz="909638" eaLnBrk="0" hangingPunct="0">
              <a:defRPr sz="1600" b="1" i="1">
                <a:solidFill>
                  <a:schemeClr val="tx1"/>
                </a:solidFill>
                <a:latin typeface="Arial" charset="0"/>
              </a:defRPr>
            </a:lvl3pPr>
            <a:lvl4pPr marL="1600200" indent="-228600" defTabSz="909638" eaLnBrk="0" hangingPunct="0">
              <a:defRPr sz="1600" b="1" i="1">
                <a:solidFill>
                  <a:schemeClr val="tx1"/>
                </a:solidFill>
                <a:latin typeface="Arial" charset="0"/>
              </a:defRPr>
            </a:lvl4pPr>
            <a:lvl5pPr marL="2057400" indent="-228600" defTabSz="909638" eaLnBrk="0" hangingPunct="0">
              <a:defRPr sz="1600" b="1" i="1">
                <a:solidFill>
                  <a:schemeClr val="tx1"/>
                </a:solidFill>
                <a:latin typeface="Arial" charset="0"/>
              </a:defRPr>
            </a:lvl5pPr>
            <a:lvl6pPr marL="2514600" indent="-228600" defTabSz="909638" eaLnBrk="0" fontAlgn="base" hangingPunct="0">
              <a:spcBef>
                <a:spcPct val="0"/>
              </a:spcBef>
              <a:spcAft>
                <a:spcPct val="0"/>
              </a:spcAft>
              <a:buFont typeface="Wingdings" pitchFamily="2" charset="2"/>
              <a:defRPr sz="1600" b="1" i="1">
                <a:solidFill>
                  <a:schemeClr val="tx1"/>
                </a:solidFill>
                <a:latin typeface="Arial" charset="0"/>
              </a:defRPr>
            </a:lvl6pPr>
            <a:lvl7pPr marL="2971800" indent="-228600" defTabSz="909638" eaLnBrk="0" fontAlgn="base" hangingPunct="0">
              <a:spcBef>
                <a:spcPct val="0"/>
              </a:spcBef>
              <a:spcAft>
                <a:spcPct val="0"/>
              </a:spcAft>
              <a:buFont typeface="Wingdings" pitchFamily="2" charset="2"/>
              <a:defRPr sz="1600" b="1" i="1">
                <a:solidFill>
                  <a:schemeClr val="tx1"/>
                </a:solidFill>
                <a:latin typeface="Arial" charset="0"/>
              </a:defRPr>
            </a:lvl7pPr>
            <a:lvl8pPr marL="3429000" indent="-228600" defTabSz="909638" eaLnBrk="0" fontAlgn="base" hangingPunct="0">
              <a:spcBef>
                <a:spcPct val="0"/>
              </a:spcBef>
              <a:spcAft>
                <a:spcPct val="0"/>
              </a:spcAft>
              <a:buFont typeface="Wingdings" pitchFamily="2" charset="2"/>
              <a:defRPr sz="1600" b="1" i="1">
                <a:solidFill>
                  <a:schemeClr val="tx1"/>
                </a:solidFill>
                <a:latin typeface="Arial" charset="0"/>
              </a:defRPr>
            </a:lvl8pPr>
            <a:lvl9pPr marL="3886200" indent="-228600" defTabSz="909638" eaLnBrk="0" fontAlgn="base" hangingPunct="0">
              <a:spcBef>
                <a:spcPct val="0"/>
              </a:spcBef>
              <a:spcAft>
                <a:spcPct val="0"/>
              </a:spcAft>
              <a:buFont typeface="Wingdings" pitchFamily="2" charset="2"/>
              <a:defRPr sz="1600" b="1" i="1">
                <a:solidFill>
                  <a:schemeClr val="tx1"/>
                </a:solidFill>
                <a:latin typeface="Arial" charset="0"/>
              </a:defRPr>
            </a:lvl9pPr>
          </a:lstStyle>
          <a:p>
            <a:pPr eaLnBrk="1" hangingPunct="1"/>
            <a:r>
              <a:rPr lang="en-US" altLang="en-US" sz="1200" b="0" i="0">
                <a:solidFill>
                  <a:prstClr val="black"/>
                </a:solidFill>
                <a:latin typeface="Times New Roman" pitchFamily="18" charset="0"/>
              </a:rPr>
              <a:t>Copyright @News Ltd 2006</a:t>
            </a:r>
          </a:p>
        </p:txBody>
      </p:sp>
      <p:sp>
        <p:nvSpPr>
          <p:cNvPr id="54275" name="Rectangle 7"/>
          <p:cNvSpPr>
            <a:spLocks noGrp="1" noChangeArrowheads="1"/>
          </p:cNvSpPr>
          <p:nvPr>
            <p:ph type="sldNum" sz="quarter" idx="5"/>
          </p:nvPr>
        </p:nvSpPr>
        <p:spPr>
          <a:noFill/>
        </p:spPr>
        <p:txBody>
          <a:bodyPr/>
          <a:lstStyle>
            <a:lvl1pPr defTabSz="909638" eaLnBrk="0" hangingPunct="0">
              <a:defRPr sz="1600" b="1" i="1">
                <a:solidFill>
                  <a:schemeClr val="tx1"/>
                </a:solidFill>
                <a:latin typeface="Arial" charset="0"/>
              </a:defRPr>
            </a:lvl1pPr>
            <a:lvl2pPr marL="742950" indent="-285750" defTabSz="909638" eaLnBrk="0" hangingPunct="0">
              <a:defRPr sz="1600" b="1" i="1">
                <a:solidFill>
                  <a:schemeClr val="tx1"/>
                </a:solidFill>
                <a:latin typeface="Arial" charset="0"/>
              </a:defRPr>
            </a:lvl2pPr>
            <a:lvl3pPr marL="1143000" indent="-228600" defTabSz="909638" eaLnBrk="0" hangingPunct="0">
              <a:defRPr sz="1600" b="1" i="1">
                <a:solidFill>
                  <a:schemeClr val="tx1"/>
                </a:solidFill>
                <a:latin typeface="Arial" charset="0"/>
              </a:defRPr>
            </a:lvl3pPr>
            <a:lvl4pPr marL="1600200" indent="-228600" defTabSz="909638" eaLnBrk="0" hangingPunct="0">
              <a:defRPr sz="1600" b="1" i="1">
                <a:solidFill>
                  <a:schemeClr val="tx1"/>
                </a:solidFill>
                <a:latin typeface="Arial" charset="0"/>
              </a:defRPr>
            </a:lvl4pPr>
            <a:lvl5pPr marL="2057400" indent="-228600" defTabSz="909638" eaLnBrk="0" hangingPunct="0">
              <a:defRPr sz="1600" b="1" i="1">
                <a:solidFill>
                  <a:schemeClr val="tx1"/>
                </a:solidFill>
                <a:latin typeface="Arial" charset="0"/>
              </a:defRPr>
            </a:lvl5pPr>
            <a:lvl6pPr marL="2514600" indent="-228600" defTabSz="909638" eaLnBrk="0" fontAlgn="base" hangingPunct="0">
              <a:spcBef>
                <a:spcPct val="0"/>
              </a:spcBef>
              <a:spcAft>
                <a:spcPct val="0"/>
              </a:spcAft>
              <a:buFont typeface="Wingdings" pitchFamily="2" charset="2"/>
              <a:defRPr sz="1600" b="1" i="1">
                <a:solidFill>
                  <a:schemeClr val="tx1"/>
                </a:solidFill>
                <a:latin typeface="Arial" charset="0"/>
              </a:defRPr>
            </a:lvl6pPr>
            <a:lvl7pPr marL="2971800" indent="-228600" defTabSz="909638" eaLnBrk="0" fontAlgn="base" hangingPunct="0">
              <a:spcBef>
                <a:spcPct val="0"/>
              </a:spcBef>
              <a:spcAft>
                <a:spcPct val="0"/>
              </a:spcAft>
              <a:buFont typeface="Wingdings" pitchFamily="2" charset="2"/>
              <a:defRPr sz="1600" b="1" i="1">
                <a:solidFill>
                  <a:schemeClr val="tx1"/>
                </a:solidFill>
                <a:latin typeface="Arial" charset="0"/>
              </a:defRPr>
            </a:lvl7pPr>
            <a:lvl8pPr marL="3429000" indent="-228600" defTabSz="909638" eaLnBrk="0" fontAlgn="base" hangingPunct="0">
              <a:spcBef>
                <a:spcPct val="0"/>
              </a:spcBef>
              <a:spcAft>
                <a:spcPct val="0"/>
              </a:spcAft>
              <a:buFont typeface="Wingdings" pitchFamily="2" charset="2"/>
              <a:defRPr sz="1600" b="1" i="1">
                <a:solidFill>
                  <a:schemeClr val="tx1"/>
                </a:solidFill>
                <a:latin typeface="Arial" charset="0"/>
              </a:defRPr>
            </a:lvl8pPr>
            <a:lvl9pPr marL="3886200" indent="-228600" defTabSz="909638" eaLnBrk="0" fontAlgn="base" hangingPunct="0">
              <a:spcBef>
                <a:spcPct val="0"/>
              </a:spcBef>
              <a:spcAft>
                <a:spcPct val="0"/>
              </a:spcAft>
              <a:buFont typeface="Wingdings" pitchFamily="2" charset="2"/>
              <a:defRPr sz="1600" b="1" i="1">
                <a:solidFill>
                  <a:schemeClr val="tx1"/>
                </a:solidFill>
                <a:latin typeface="Arial" charset="0"/>
              </a:defRPr>
            </a:lvl9pPr>
          </a:lstStyle>
          <a:p>
            <a:pPr eaLnBrk="1" hangingPunct="1"/>
            <a:fld id="{A431FC83-54E1-4FE0-A481-3669B5F09161}" type="slidenum">
              <a:rPr lang="en-US" altLang="en-US" sz="1200" b="0" i="0">
                <a:solidFill>
                  <a:prstClr val="black"/>
                </a:solidFill>
                <a:latin typeface="Times New Roman" pitchFamily="18" charset="0"/>
              </a:rPr>
              <a:pPr eaLnBrk="1" hangingPunct="1"/>
              <a:t>1</a:t>
            </a:fld>
            <a:endParaRPr lang="en-US" altLang="en-US" sz="1200" b="0" i="0">
              <a:solidFill>
                <a:prstClr val="black"/>
              </a:solidFill>
              <a:latin typeface="Times New Roman" pitchFamily="18" charset="0"/>
            </a:endParaRPr>
          </a:p>
        </p:txBody>
      </p:sp>
      <p:sp>
        <p:nvSpPr>
          <p:cNvPr id="54276" name="Rectangle 2"/>
          <p:cNvSpPr>
            <a:spLocks noGrp="1" noRot="1" noChangeAspect="1" noChangeArrowheads="1" noTextEdit="1"/>
          </p:cNvSpPr>
          <p:nvPr>
            <p:ph type="sldImg"/>
          </p:nvPr>
        </p:nvSpPr>
        <p:spPr>
          <a:xfrm>
            <a:off x="1146175" y="684213"/>
            <a:ext cx="4572000" cy="3429000"/>
          </a:xfrm>
          <a:ln/>
        </p:spPr>
      </p:sp>
      <p:sp>
        <p:nvSpPr>
          <p:cNvPr id="54277" name="Rectangle 3"/>
          <p:cNvSpPr>
            <a:spLocks noGrp="1" noChangeArrowheads="1"/>
          </p:cNvSpPr>
          <p:nvPr>
            <p:ph type="body" idx="1"/>
          </p:nvPr>
        </p:nvSpPr>
        <p:spPr>
          <a:xfrm>
            <a:off x="911935" y="4343400"/>
            <a:ext cx="5034132" cy="4116266"/>
          </a:xfrm>
          <a:noFill/>
        </p:spPr>
        <p:txBody>
          <a:bodyPr/>
          <a:lstStyle/>
          <a:p>
            <a:pPr eaLnBrk="1" hangingPunct="1"/>
            <a:endParaRPr lang="es-ES_tradn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Chúng ta có thể mô tả BSC như là những nỗ lực hệ thống đầu tiên nhằm thiết kế một hệ </a:t>
            </a:r>
          </a:p>
          <a:p>
            <a:r>
              <a:rPr lang="vi-VN" dirty="0"/>
              <a:t>thống đo lường hiệu quả. Hệ thống này chuyển tầm nhìn và chiến lược của tổ chức thành </a:t>
            </a:r>
          </a:p>
          <a:p>
            <a:r>
              <a:rPr lang="vi-VN" dirty="0"/>
              <a:t>những mục tiêu cụ thể, phép đo và những chỉ tiêu rõ ràng. Những phép đo của BSC thể hiện </a:t>
            </a:r>
          </a:p>
          <a:p>
            <a:r>
              <a:rPr lang="vi-VN" dirty="0"/>
              <a:t>sự cân bằng giữa bốn khía cạnh: Tài chính, khách hàng, quá trình nội bộ và học hỏi, phát </a:t>
            </a:r>
          </a:p>
          <a:p>
            <a:r>
              <a:rPr lang="vi-VN" dirty="0"/>
              <a:t>triển. Các phép đo được lựa chọn sử dụng cho thẻ điểm là công cụ dành cho người lãnh đạo </a:t>
            </a:r>
          </a:p>
          <a:p>
            <a:r>
              <a:rPr lang="vi-VN" dirty="0"/>
              <a:t>sử dụng để truyền đạt tới người lao động và các bên liên quan những định hướng về kết quả </a:t>
            </a:r>
          </a:p>
          <a:p>
            <a:r>
              <a:rPr lang="vi-VN" dirty="0"/>
              <a:t>và  hiệu quả hoạt động mà qua đó tổ chức sẽ đạt được những mục tiêu chiến lược của mình. </a:t>
            </a:r>
          </a:p>
          <a:p>
            <a:r>
              <a:rPr lang="vi-VN" dirty="0"/>
              <a:t>Có thể nói, về cơ bản công cụ này cùng một lúc là 03 hệ thống: Hệ thống đo lường, hệ </a:t>
            </a:r>
          </a:p>
          <a:p>
            <a:r>
              <a:rPr lang="vi-VN" dirty="0"/>
              <a:t>thống quản lý chiến lược và công cụ trao đổi thông tin</a:t>
            </a:r>
          </a:p>
        </p:txBody>
      </p:sp>
      <p:sp>
        <p:nvSpPr>
          <p:cNvPr id="4" name="Slide Number Placeholder 3"/>
          <p:cNvSpPr>
            <a:spLocks noGrp="1"/>
          </p:cNvSpPr>
          <p:nvPr>
            <p:ph type="sldNum" sz="quarter" idx="10"/>
          </p:nvPr>
        </p:nvSpPr>
        <p:spPr/>
        <p:txBody>
          <a:bodyPr/>
          <a:lstStyle/>
          <a:p>
            <a:fld id="{1851ADF6-19A1-4283-B1ED-C1161E0D50BE}" type="slidenum">
              <a:rPr lang="vi-VN" smtClean="0"/>
              <a:pPr/>
              <a:t>24</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Chúng ta có thể mô tả BSC như là những nỗ lực hệ thống đầu tiên nhằm thiết kế một hệ </a:t>
            </a:r>
          </a:p>
          <a:p>
            <a:r>
              <a:rPr lang="vi-VN" dirty="0"/>
              <a:t>thống đo lường hiệu quả. Hệ thống này chuyển tầm nhìn và chiến lược của tổ chức thành </a:t>
            </a:r>
          </a:p>
          <a:p>
            <a:r>
              <a:rPr lang="vi-VN" dirty="0"/>
              <a:t>những mục tiêu cụ thể, phép đo và những chỉ tiêu rõ ràng. Những phép đo của BSC thể hiện </a:t>
            </a:r>
          </a:p>
          <a:p>
            <a:r>
              <a:rPr lang="vi-VN" dirty="0"/>
              <a:t>sự cân bằng giữa bốn khía cạnh: Tài chính, khách hàng, quá trình nội bộ và học hỏi, phát </a:t>
            </a:r>
          </a:p>
          <a:p>
            <a:r>
              <a:rPr lang="vi-VN" dirty="0"/>
              <a:t>triển. Các phép đo được lựa chọn sử dụng cho thẻ điểm là công cụ dành cho người lãnh đạo </a:t>
            </a:r>
          </a:p>
          <a:p>
            <a:r>
              <a:rPr lang="vi-VN" dirty="0"/>
              <a:t>sử dụng để truyền đạt tới người lao động và các bên liên quan những định hướng về kết quả </a:t>
            </a:r>
          </a:p>
          <a:p>
            <a:r>
              <a:rPr lang="vi-VN" dirty="0"/>
              <a:t>và  hiệu quả hoạt động mà qua đó tổ chức sẽ đạt được những mục tiêu chiến lược của mình. </a:t>
            </a:r>
          </a:p>
          <a:p>
            <a:r>
              <a:rPr lang="vi-VN" dirty="0"/>
              <a:t>Có thể nói, về cơ bản công cụ này cùng một lúc là 03 hệ thống: Hệ thống đo lường, hệ </a:t>
            </a:r>
          </a:p>
          <a:p>
            <a:r>
              <a:rPr lang="vi-VN"/>
              <a:t>thống quản lý chiến lược và công cụ trao đổi thông tin</a:t>
            </a:r>
          </a:p>
        </p:txBody>
      </p:sp>
      <p:sp>
        <p:nvSpPr>
          <p:cNvPr id="4" name="Slide Number Placeholder 3"/>
          <p:cNvSpPr>
            <a:spLocks noGrp="1"/>
          </p:cNvSpPr>
          <p:nvPr>
            <p:ph type="sldNum" sz="quarter" idx="10"/>
          </p:nvPr>
        </p:nvSpPr>
        <p:spPr/>
        <p:txBody>
          <a:bodyPr/>
          <a:lstStyle/>
          <a:p>
            <a:fld id="{1851ADF6-19A1-4283-B1ED-C1161E0D50BE}" type="slidenum">
              <a:rPr lang="vi-VN" smtClean="0"/>
              <a:pPr/>
              <a:t>25</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latin typeface="+mn-lt"/>
                <a:ea typeface="+mn-ea"/>
                <a:cs typeface="+mn-cs"/>
              </a:rPr>
              <a:t>EFQM Excellence Model là framework được sử dụng rộng rãi nhất ở châu Âu và là cơ sở cho phần lớn các giải</a:t>
            </a:r>
            <a:r>
              <a:rPr lang="vi-VN" sz="1200" kern="1200" baseline="0" dirty="0">
                <a:solidFill>
                  <a:schemeClr val="tx1"/>
                </a:solidFill>
                <a:latin typeface="+mn-lt"/>
                <a:ea typeface="+mn-ea"/>
                <a:cs typeface="+mn-cs"/>
              </a:rPr>
              <a:t> thưởng về chất lượng tầm </a:t>
            </a:r>
            <a:r>
              <a:rPr lang="vi-VN" sz="1200" kern="1200" dirty="0">
                <a:solidFill>
                  <a:schemeClr val="tx1"/>
                </a:solidFill>
                <a:latin typeface="+mn-lt"/>
                <a:ea typeface="+mn-ea"/>
                <a:cs typeface="+mn-cs"/>
              </a:rPr>
              <a:t>quốc gia và khu vực như</a:t>
            </a:r>
            <a:r>
              <a:rPr lang="vi-VN" sz="1200" kern="1200" baseline="0" dirty="0">
                <a:solidFill>
                  <a:schemeClr val="tx1"/>
                </a:solidFill>
                <a:latin typeface="+mn-lt"/>
                <a:ea typeface="+mn-ea"/>
                <a:cs typeface="+mn-cs"/>
              </a:rPr>
              <a:t> giải Malcolm Baldridge Model</a:t>
            </a:r>
            <a:r>
              <a:rPr lang="vi-VN" sz="1200" kern="1200" dirty="0">
                <a:solidFill>
                  <a:schemeClr val="tx1"/>
                </a:solidFill>
                <a:latin typeface="+mn-lt"/>
                <a:ea typeface="+mn-ea"/>
                <a:cs typeface="+mn-cs"/>
              </a:rPr>
              <a:t> ở</a:t>
            </a:r>
            <a:r>
              <a:rPr lang="vi-VN" sz="1200" kern="1200" baseline="0" dirty="0">
                <a:solidFill>
                  <a:schemeClr val="tx1"/>
                </a:solidFill>
                <a:latin typeface="+mn-lt"/>
                <a:ea typeface="+mn-ea"/>
                <a:cs typeface="+mn-cs"/>
              </a:rPr>
              <a:t> Mỹ, Deming Prize ở Nhật</a:t>
            </a:r>
            <a:r>
              <a:rPr lang="vi-VN" sz="1200" kern="1200" dirty="0">
                <a:solidFill>
                  <a:schemeClr val="tx1"/>
                </a:solidFill>
                <a:latin typeface="+mn-lt"/>
                <a:ea typeface="+mn-ea"/>
                <a:cs typeface="+mn-cs"/>
              </a:rPr>
              <a:t>.</a:t>
            </a:r>
            <a:endParaRPr lang="vi-VN" dirty="0"/>
          </a:p>
          <a:p>
            <a:endParaRPr lang="vi-VN" dirty="0"/>
          </a:p>
          <a:p>
            <a:r>
              <a:rPr lang="vi-VN" sz="1200" kern="1200" dirty="0">
                <a:solidFill>
                  <a:schemeClr val="tx1"/>
                </a:solidFill>
                <a:latin typeface="+mn-lt"/>
                <a:ea typeface="+mn-ea"/>
                <a:cs typeface="+mn-cs"/>
              </a:rPr>
              <a:t>Mô hình EFQM có một phạm vi rộng hơn nhiều so với ISO 9001</a:t>
            </a:r>
          </a:p>
          <a:p>
            <a:r>
              <a:rPr lang="vi-VN" sz="1200" kern="1200">
                <a:solidFill>
                  <a:schemeClr val="tx1"/>
                </a:solidFill>
                <a:latin typeface="+mn-lt"/>
                <a:ea typeface="+mn-ea"/>
                <a:cs typeface="+mn-cs"/>
              </a:rPr>
              <a:t>Nó không chỉ tập trung vào quản lý chất lượng, nhưng cung cấp một khuôn khổ quản lý tổng thể cho hiệu năng xuất sắc của toàn bộ tổ chức</a:t>
            </a:r>
            <a:endParaRPr lang="vi-VN" dirty="0"/>
          </a:p>
        </p:txBody>
      </p:sp>
      <p:sp>
        <p:nvSpPr>
          <p:cNvPr id="4" name="Slide Number Placeholder 3"/>
          <p:cNvSpPr>
            <a:spLocks noGrp="1"/>
          </p:cNvSpPr>
          <p:nvPr>
            <p:ph type="sldNum" sz="quarter" idx="10"/>
          </p:nvPr>
        </p:nvSpPr>
        <p:spPr/>
        <p:txBody>
          <a:bodyPr/>
          <a:lstStyle/>
          <a:p>
            <a:fld id="{1851ADF6-19A1-4283-B1ED-C1161E0D50BE}" type="slidenum">
              <a:rPr lang="vi-VN" smtClean="0"/>
              <a:pPr/>
              <a:t>26</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latin typeface="+mn-lt"/>
                <a:ea typeface="+mn-ea"/>
                <a:cs typeface="+mn-cs"/>
              </a:rPr>
              <a:t>EFQM Excellence Model là framework được sử dụng rộng rãi nhất ở châu Âu và là cơ sở cho phần lớn các giải</a:t>
            </a:r>
            <a:r>
              <a:rPr lang="vi-VN" sz="1200" kern="1200" baseline="0" dirty="0">
                <a:solidFill>
                  <a:schemeClr val="tx1"/>
                </a:solidFill>
                <a:latin typeface="+mn-lt"/>
                <a:ea typeface="+mn-ea"/>
                <a:cs typeface="+mn-cs"/>
              </a:rPr>
              <a:t> thưởng về chất lượng tầm </a:t>
            </a:r>
            <a:r>
              <a:rPr lang="vi-VN" sz="1200" kern="1200" dirty="0">
                <a:solidFill>
                  <a:schemeClr val="tx1"/>
                </a:solidFill>
                <a:latin typeface="+mn-lt"/>
                <a:ea typeface="+mn-ea"/>
                <a:cs typeface="+mn-cs"/>
              </a:rPr>
              <a:t>quốc gia và khu vực như</a:t>
            </a:r>
            <a:r>
              <a:rPr lang="vi-VN" sz="1200" kern="1200" baseline="0" dirty="0">
                <a:solidFill>
                  <a:schemeClr val="tx1"/>
                </a:solidFill>
                <a:latin typeface="+mn-lt"/>
                <a:ea typeface="+mn-ea"/>
                <a:cs typeface="+mn-cs"/>
              </a:rPr>
              <a:t> giải Malcolm Baldridge Model</a:t>
            </a:r>
            <a:r>
              <a:rPr lang="vi-VN" sz="1200" kern="1200" dirty="0">
                <a:solidFill>
                  <a:schemeClr val="tx1"/>
                </a:solidFill>
                <a:latin typeface="+mn-lt"/>
                <a:ea typeface="+mn-ea"/>
                <a:cs typeface="+mn-cs"/>
              </a:rPr>
              <a:t> ở</a:t>
            </a:r>
            <a:r>
              <a:rPr lang="vi-VN" sz="1200" kern="1200" baseline="0" dirty="0">
                <a:solidFill>
                  <a:schemeClr val="tx1"/>
                </a:solidFill>
                <a:latin typeface="+mn-lt"/>
                <a:ea typeface="+mn-ea"/>
                <a:cs typeface="+mn-cs"/>
              </a:rPr>
              <a:t> Mỹ, Deming Prize ở Nhật</a:t>
            </a:r>
            <a:r>
              <a:rPr lang="vi-VN" sz="1200" kern="1200" dirty="0">
                <a:solidFill>
                  <a:schemeClr val="tx1"/>
                </a:solidFill>
                <a:latin typeface="+mn-lt"/>
                <a:ea typeface="+mn-ea"/>
                <a:cs typeface="+mn-cs"/>
              </a:rPr>
              <a:t>.</a:t>
            </a:r>
            <a:endParaRPr lang="vi-VN" dirty="0"/>
          </a:p>
          <a:p>
            <a:endParaRPr lang="vi-VN" dirty="0"/>
          </a:p>
          <a:p>
            <a:r>
              <a:rPr lang="vi-VN" sz="1200" kern="1200" dirty="0">
                <a:solidFill>
                  <a:schemeClr val="tx1"/>
                </a:solidFill>
                <a:latin typeface="+mn-lt"/>
                <a:ea typeface="+mn-ea"/>
                <a:cs typeface="+mn-cs"/>
              </a:rPr>
              <a:t>Mô hình EFQM có một phạm vi rộng hơn nhiều so với ISO 9001</a:t>
            </a:r>
          </a:p>
          <a:p>
            <a:r>
              <a:rPr lang="vi-VN" sz="1200" kern="1200">
                <a:solidFill>
                  <a:schemeClr val="tx1"/>
                </a:solidFill>
                <a:latin typeface="+mn-lt"/>
                <a:ea typeface="+mn-ea"/>
                <a:cs typeface="+mn-cs"/>
              </a:rPr>
              <a:t>Nó không chỉ tập trung vào quản lý chất lượng, nhưng cung cấp một khuôn khổ quản lý tổng thể cho hiệu năng xuất sắc của toàn bộ tổ chức</a:t>
            </a:r>
            <a:endParaRPr lang="vi-VN" dirty="0"/>
          </a:p>
        </p:txBody>
      </p:sp>
      <p:sp>
        <p:nvSpPr>
          <p:cNvPr id="4" name="Slide Number Placeholder 3"/>
          <p:cNvSpPr>
            <a:spLocks noGrp="1"/>
          </p:cNvSpPr>
          <p:nvPr>
            <p:ph type="sldNum" sz="quarter" idx="10"/>
          </p:nvPr>
        </p:nvSpPr>
        <p:spPr/>
        <p:txBody>
          <a:bodyPr/>
          <a:lstStyle/>
          <a:p>
            <a:fld id="{1851ADF6-19A1-4283-B1ED-C1161E0D50BE}" type="slidenum">
              <a:rPr lang="vi-VN" smtClean="0"/>
              <a:pPr/>
              <a:t>27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2.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133600"/>
            <a:ext cx="77724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Wingdings" pitchFamily="2" charset="2"/>
              <a:buNone/>
            </a:pPr>
            <a:endParaRPr lang="en-US" sz="1600" b="1" i="1">
              <a:solidFill>
                <a:srgbClr val="000000"/>
              </a:solidFill>
            </a:endParaRPr>
          </a:p>
        </p:txBody>
      </p:sp>
      <p:sp>
        <p:nvSpPr>
          <p:cNvPr id="5" name="Line 9"/>
          <p:cNvSpPr>
            <a:spLocks noChangeShapeType="1"/>
          </p:cNvSpPr>
          <p:nvPr/>
        </p:nvSpPr>
        <p:spPr bwMode="auto">
          <a:xfrm>
            <a:off x="685800" y="3886200"/>
            <a:ext cx="77724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Wingdings" pitchFamily="2" charset="2"/>
              <a:buNone/>
            </a:pPr>
            <a:endParaRPr lang="en-US" sz="1600" b="1" i="1">
              <a:solidFill>
                <a:srgbClr val="000000"/>
              </a:solidFill>
            </a:endParaRPr>
          </a:p>
        </p:txBody>
      </p:sp>
      <p:graphicFrame>
        <p:nvGraphicFramePr>
          <p:cNvPr id="6" name="Object 22"/>
          <p:cNvGraphicFramePr>
            <a:graphicFrameLocks noChangeAspect="1"/>
          </p:cNvGraphicFramePr>
          <p:nvPr userDrawn="1"/>
        </p:nvGraphicFramePr>
        <p:xfrm>
          <a:off x="6575182" y="311151"/>
          <a:ext cx="2275742" cy="500063"/>
        </p:xfrm>
        <a:graphic>
          <a:graphicData uri="http://schemas.openxmlformats.org/presentationml/2006/ole">
            <mc:AlternateContent xmlns:mc="http://schemas.openxmlformats.org/markup-compatibility/2006">
              <mc:Choice xmlns:v="urn:schemas-microsoft-com:vml" Requires="v">
                <p:oleObj spid="_x0000_s3085" r:id="rId3" imgW="1696212" imgH="438912" progId="Word.Picture.8">
                  <p:embed/>
                </p:oleObj>
              </mc:Choice>
              <mc:Fallback>
                <p:oleObj r:id="rId3" imgW="1696212" imgH="4389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9847"/>
                      <a:stretch>
                        <a:fillRect/>
                      </a:stretch>
                    </p:blipFill>
                    <p:spPr bwMode="auto">
                      <a:xfrm>
                        <a:off x="6575182" y="311151"/>
                        <a:ext cx="227574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Rectangle 4"/>
          <p:cNvSpPr>
            <a:spLocks noGrp="1" noChangeArrowheads="1"/>
          </p:cNvSpPr>
          <p:nvPr>
            <p:ph type="ctrTitle"/>
          </p:nvPr>
        </p:nvSpPr>
        <p:spPr>
          <a:xfrm>
            <a:off x="685800" y="2438400"/>
            <a:ext cx="7772400" cy="1143000"/>
          </a:xfrm>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a:lvl1pPr>
          </a:lstStyle>
          <a:p>
            <a:pPr lvl="0"/>
            <a:r>
              <a:rPr lang="en-US" altLang="en-US" noProof="0"/>
              <a:t>Click to edit Master title style</a:t>
            </a:r>
          </a:p>
        </p:txBody>
      </p:sp>
      <p:sp>
        <p:nvSpPr>
          <p:cNvPr id="5125" name="Rectangle 5"/>
          <p:cNvSpPr>
            <a:spLocks noGrp="1" noChangeArrowheads="1"/>
          </p:cNvSpPr>
          <p:nvPr>
            <p:ph type="subTitle" idx="1"/>
          </p:nvPr>
        </p:nvSpPr>
        <p:spPr>
          <a:xfrm>
            <a:off x="685800" y="5143500"/>
            <a:ext cx="6400800" cy="838200"/>
          </a:xfrm>
          <a:extLst>
            <a:ext uri="{91240B29-F687-4F45-9708-019B960494DF}">
              <a14:hiddenLine xmlns:a14="http://schemas.microsoft.com/office/drawing/2010/main" w="9525">
                <a:solidFill>
                  <a:schemeClr val="tx1"/>
                </a:solidFill>
                <a:miter lim="800000"/>
                <a:headEnd/>
                <a:tailEnd/>
              </a14:hiddenLine>
            </a:ext>
          </a:extLst>
        </p:spPr>
        <p:txBody>
          <a:bodyPr anchor="b"/>
          <a:lstStyle>
            <a:lvl1pPr marL="0" indent="0">
              <a:spcBef>
                <a:spcPct val="10000"/>
              </a:spcBef>
              <a:spcAft>
                <a:spcPct val="0"/>
              </a:spcAft>
              <a:defRPr sz="1400"/>
            </a:lvl1pPr>
          </a:lstStyle>
          <a:p>
            <a:pPr lvl="0"/>
            <a:r>
              <a:rPr lang="en-US" altLang="en-US" noProof="0"/>
              <a:t>Click to edit Master subtitle</a:t>
            </a:r>
          </a:p>
        </p:txBody>
      </p:sp>
    </p:spTree>
    <p:extLst>
      <p:ext uri="{BB962C8B-B14F-4D97-AF65-F5344CB8AC3E}">
        <p14:creationId xmlns:p14="http://schemas.microsoft.com/office/powerpoint/2010/main" val="10693780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86242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3306871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76376"/>
            <a:ext cx="4270131"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476376"/>
            <a:ext cx="4270131"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581923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366358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423627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1951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09315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19148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95878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9305" y="80964"/>
            <a:ext cx="2170234" cy="601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1" y="80964"/>
            <a:ext cx="6370027" cy="601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29699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80963"/>
            <a:ext cx="6611815" cy="939800"/>
          </a:xfrm>
        </p:spPr>
        <p:txBody>
          <a:bodyPr/>
          <a:lstStyle/>
          <a:p>
            <a:r>
              <a:rPr lang="en-US"/>
              <a:t>Click to edit Master title style</a:t>
            </a:r>
          </a:p>
        </p:txBody>
      </p:sp>
      <p:sp>
        <p:nvSpPr>
          <p:cNvPr id="3" name="Text Placeholder 2"/>
          <p:cNvSpPr>
            <a:spLocks noGrp="1"/>
          </p:cNvSpPr>
          <p:nvPr>
            <p:ph type="body" sz="half" idx="1"/>
          </p:nvPr>
        </p:nvSpPr>
        <p:spPr>
          <a:xfrm>
            <a:off x="228600" y="1476376"/>
            <a:ext cx="4270131"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476376"/>
            <a:ext cx="4270131"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115199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80963"/>
            <a:ext cx="6611815" cy="939800"/>
          </a:xfrm>
        </p:spPr>
        <p:txBody>
          <a:bodyPr/>
          <a:lstStyle/>
          <a:p>
            <a:r>
              <a:rPr lang="en-US"/>
              <a:t>Click to edit Master title style</a:t>
            </a:r>
          </a:p>
        </p:txBody>
      </p:sp>
      <p:sp>
        <p:nvSpPr>
          <p:cNvPr id="3" name="Content Placeholder 2"/>
          <p:cNvSpPr>
            <a:spLocks noGrp="1"/>
          </p:cNvSpPr>
          <p:nvPr>
            <p:ph sz="quarter" idx="1"/>
          </p:nvPr>
        </p:nvSpPr>
        <p:spPr>
          <a:xfrm>
            <a:off x="228600" y="1476375"/>
            <a:ext cx="4270131" cy="2233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9408" y="1476375"/>
            <a:ext cx="4270131" cy="2233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8600" y="3862388"/>
            <a:ext cx="4270131" cy="2233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39408" y="3862388"/>
            <a:ext cx="4270131" cy="2233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50799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wmf"/><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vmlDrawing" Target="../drawings/vmlDrawing1.v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10/17/2021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B0813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80963"/>
            <a:ext cx="661181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8600" y="1476376"/>
            <a:ext cx="86809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Line 9"/>
          <p:cNvSpPr>
            <a:spLocks noChangeShapeType="1"/>
          </p:cNvSpPr>
          <p:nvPr/>
        </p:nvSpPr>
        <p:spPr bwMode="auto">
          <a:xfrm>
            <a:off x="93785" y="1128713"/>
            <a:ext cx="6471138"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Wingdings" pitchFamily="2" charset="2"/>
              <a:buNone/>
            </a:pPr>
            <a:endParaRPr lang="en-US" sz="1600" b="1" i="1">
              <a:solidFill>
                <a:srgbClr val="000000"/>
              </a:solidFill>
            </a:endParaRPr>
          </a:p>
        </p:txBody>
      </p:sp>
      <p:sp>
        <p:nvSpPr>
          <p:cNvPr id="1029" name="Rectangle 38"/>
          <p:cNvSpPr>
            <a:spLocks noChangeArrowheads="1"/>
          </p:cNvSpPr>
          <p:nvPr/>
        </p:nvSpPr>
        <p:spPr bwMode="auto">
          <a:xfrm>
            <a:off x="6349512" y="6496050"/>
            <a:ext cx="25658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eaLnBrk="0" hangingPunct="0">
              <a:defRPr sz="1600" b="1" i="1">
                <a:solidFill>
                  <a:schemeClr val="tx1"/>
                </a:solidFill>
                <a:latin typeface="Arial" charset="0"/>
              </a:defRPr>
            </a:lvl1pPr>
            <a:lvl2pPr marL="742950" indent="-285750" eaLnBrk="0" hangingPunct="0">
              <a:defRPr sz="1600" b="1" i="1">
                <a:solidFill>
                  <a:schemeClr val="tx1"/>
                </a:solidFill>
                <a:latin typeface="Arial" charset="0"/>
              </a:defRPr>
            </a:lvl2pPr>
            <a:lvl3pPr marL="1143000" indent="-228600" eaLnBrk="0" hangingPunct="0">
              <a:defRPr sz="1600" b="1" i="1">
                <a:solidFill>
                  <a:schemeClr val="tx1"/>
                </a:solidFill>
                <a:latin typeface="Arial" charset="0"/>
              </a:defRPr>
            </a:lvl3pPr>
            <a:lvl4pPr marL="1600200" indent="-228600" eaLnBrk="0" hangingPunct="0">
              <a:defRPr sz="1600" b="1" i="1">
                <a:solidFill>
                  <a:schemeClr val="tx1"/>
                </a:solidFill>
                <a:latin typeface="Arial" charset="0"/>
              </a:defRPr>
            </a:lvl4pPr>
            <a:lvl5pPr marL="2057400" indent="-228600" eaLnBrk="0" hangingPunct="0">
              <a:defRPr sz="1600" b="1" i="1">
                <a:solidFill>
                  <a:schemeClr val="tx1"/>
                </a:solidFill>
                <a:latin typeface="Arial" charset="0"/>
              </a:defRPr>
            </a:lvl5pPr>
            <a:lvl6pPr marL="2514600" indent="-228600" eaLnBrk="0" fontAlgn="base" hangingPunct="0">
              <a:spcBef>
                <a:spcPct val="0"/>
              </a:spcBef>
              <a:spcAft>
                <a:spcPct val="0"/>
              </a:spcAft>
              <a:buFont typeface="Wingdings" pitchFamily="2" charset="2"/>
              <a:defRPr sz="1600" b="1" i="1">
                <a:solidFill>
                  <a:schemeClr val="tx1"/>
                </a:solidFill>
                <a:latin typeface="Arial" charset="0"/>
              </a:defRPr>
            </a:lvl6pPr>
            <a:lvl7pPr marL="2971800" indent="-228600" eaLnBrk="0" fontAlgn="base" hangingPunct="0">
              <a:spcBef>
                <a:spcPct val="0"/>
              </a:spcBef>
              <a:spcAft>
                <a:spcPct val="0"/>
              </a:spcAft>
              <a:buFont typeface="Wingdings" pitchFamily="2" charset="2"/>
              <a:defRPr sz="1600" b="1" i="1">
                <a:solidFill>
                  <a:schemeClr val="tx1"/>
                </a:solidFill>
                <a:latin typeface="Arial" charset="0"/>
              </a:defRPr>
            </a:lvl7pPr>
            <a:lvl8pPr marL="3429000" indent="-228600" eaLnBrk="0" fontAlgn="base" hangingPunct="0">
              <a:spcBef>
                <a:spcPct val="0"/>
              </a:spcBef>
              <a:spcAft>
                <a:spcPct val="0"/>
              </a:spcAft>
              <a:buFont typeface="Wingdings" pitchFamily="2" charset="2"/>
              <a:defRPr sz="1600" b="1" i="1">
                <a:solidFill>
                  <a:schemeClr val="tx1"/>
                </a:solidFill>
                <a:latin typeface="Arial" charset="0"/>
              </a:defRPr>
            </a:lvl8pPr>
            <a:lvl9pPr marL="3886200" indent="-228600" eaLnBrk="0" fontAlgn="base" hangingPunct="0">
              <a:spcBef>
                <a:spcPct val="0"/>
              </a:spcBef>
              <a:spcAft>
                <a:spcPct val="0"/>
              </a:spcAft>
              <a:buFont typeface="Wingdings" pitchFamily="2" charset="2"/>
              <a:defRPr sz="1600" b="1" i="1">
                <a:solidFill>
                  <a:schemeClr val="tx1"/>
                </a:solidFill>
                <a:latin typeface="Arial" charset="0"/>
              </a:defRPr>
            </a:lvl9pPr>
          </a:lstStyle>
          <a:p>
            <a:pPr algn="r" fontAlgn="base">
              <a:spcBef>
                <a:spcPct val="0"/>
              </a:spcBef>
              <a:spcAft>
                <a:spcPct val="0"/>
              </a:spcAft>
            </a:pPr>
            <a:fld id="{4A9A73DA-010C-43DD-B411-11A5F47A7BA8}" type="slidenum">
              <a:rPr lang="en-US" altLang="en-US" sz="1000" b="0" i="0" smtClean="0">
                <a:solidFill>
                  <a:srgbClr val="000000"/>
                </a:solidFill>
              </a:rPr>
              <a:pPr algn="r" fontAlgn="base">
                <a:spcBef>
                  <a:spcPct val="0"/>
                </a:spcBef>
                <a:spcAft>
                  <a:spcPct val="0"/>
                </a:spcAft>
              </a:pPr>
              <a:t>‹#›</a:t>
            </a:fld>
            <a:endParaRPr lang="en-US" altLang="en-US" sz="1000" b="0" i="0">
              <a:solidFill>
                <a:srgbClr val="000000"/>
              </a:solidFill>
            </a:endParaRPr>
          </a:p>
        </p:txBody>
      </p:sp>
      <p:graphicFrame>
        <p:nvGraphicFramePr>
          <p:cNvPr id="1030" name="Object 45"/>
          <p:cNvGraphicFramePr>
            <a:graphicFrameLocks noChangeAspect="1"/>
          </p:cNvGraphicFramePr>
          <p:nvPr userDrawn="1"/>
        </p:nvGraphicFramePr>
        <p:xfrm>
          <a:off x="6575182" y="311151"/>
          <a:ext cx="2275742" cy="500063"/>
        </p:xfrm>
        <a:graphic>
          <a:graphicData uri="http://schemas.openxmlformats.org/presentationml/2006/ole">
            <mc:AlternateContent xmlns:mc="http://schemas.openxmlformats.org/markup-compatibility/2006">
              <mc:Choice xmlns:v="urn:schemas-microsoft-com:vml" Requires="v">
                <p:oleObj spid="_x0000_s2061" r:id="rId16" imgW="1696212" imgH="438912" progId="Word.Picture.8">
                  <p:embed/>
                </p:oleObj>
              </mc:Choice>
              <mc:Fallback>
                <p:oleObj r:id="rId16" imgW="1696212" imgH="438912" progId="Word.Picture.8">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b="19847"/>
                      <a:stretch>
                        <a:fillRect/>
                      </a:stretch>
                    </p:blipFill>
                    <p:spPr bwMode="auto">
                      <a:xfrm>
                        <a:off x="6575182" y="311151"/>
                        <a:ext cx="227574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95399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p:titleStyle>
    <p:bodyStyle>
      <a:lvl1pPr marL="404813" indent="-404813" algn="l" rtl="0" eaLnBrk="0" fontAlgn="base" hangingPunct="0">
        <a:spcBef>
          <a:spcPct val="70000"/>
        </a:spcBef>
        <a:spcAft>
          <a:spcPct val="10000"/>
        </a:spcAft>
        <a:buClr>
          <a:schemeClr val="accent1"/>
        </a:buClr>
        <a:buSzPct val="75000"/>
        <a:buFont typeface="Monotype Sorts" pitchFamily="2" charset="2"/>
        <a:buChar char="n"/>
        <a:defRPr b="1">
          <a:solidFill>
            <a:schemeClr val="tx1"/>
          </a:solidFill>
          <a:latin typeface="+mn-lt"/>
          <a:ea typeface="+mn-ea"/>
          <a:cs typeface="+mn-cs"/>
        </a:defRPr>
      </a:lvl1pPr>
      <a:lvl2pPr marL="804863" indent="-285750" algn="l" rtl="0" eaLnBrk="0" fontAlgn="base" hangingPunct="0">
        <a:spcBef>
          <a:spcPct val="50000"/>
        </a:spcBef>
        <a:spcAft>
          <a:spcPct val="10000"/>
        </a:spcAft>
        <a:buClr>
          <a:schemeClr val="accent1"/>
        </a:buClr>
        <a:buSzPct val="75000"/>
        <a:buFont typeface="Wingdings" pitchFamily="2" charset="2"/>
        <a:buChar char="l"/>
        <a:defRPr sz="1600">
          <a:solidFill>
            <a:schemeClr val="tx1"/>
          </a:solidFill>
          <a:latin typeface="+mn-lt"/>
        </a:defRPr>
      </a:lvl2pPr>
      <a:lvl3pPr marL="1147763" indent="-228600" algn="l" rtl="0" eaLnBrk="0" fontAlgn="base" hangingPunct="0">
        <a:spcBef>
          <a:spcPct val="50000"/>
        </a:spcBef>
        <a:spcAft>
          <a:spcPct val="10000"/>
        </a:spcAft>
        <a:buClr>
          <a:schemeClr val="accent1"/>
        </a:buClr>
        <a:buSzPct val="75000"/>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p:cNvSpPr>
            <a:spLocks noGrp="1" noChangeArrowheads="1"/>
          </p:cNvSpPr>
          <p:nvPr>
            <p:ph type="ctrTitle"/>
          </p:nvPr>
        </p:nvSpPr>
        <p:spPr>
          <a:xfrm>
            <a:off x="685800" y="1433513"/>
            <a:ext cx="7772400" cy="1612900"/>
          </a:xfrm>
        </p:spPr>
        <p:txBody>
          <a:bodyPr/>
          <a:lstStyle/>
          <a:p>
            <a:pPr eaLnBrk="1" hangingPunct="1"/>
            <a:r>
              <a:rPr lang="en-US" altLang="en-US"/>
              <a:t>Linking Strategy, Program Management and Architecture at the Enterprise Level</a:t>
            </a:r>
            <a:endParaRPr lang="en-AU" altLang="en-US"/>
          </a:p>
        </p:txBody>
      </p:sp>
      <p:sp>
        <p:nvSpPr>
          <p:cNvPr id="15364" name="TextBox 2"/>
          <p:cNvSpPr txBox="1">
            <a:spLocks noChangeArrowheads="1"/>
          </p:cNvSpPr>
          <p:nvPr/>
        </p:nvSpPr>
        <p:spPr bwMode="auto">
          <a:xfrm>
            <a:off x="1337898" y="614364"/>
            <a:ext cx="61736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i="1">
                <a:solidFill>
                  <a:schemeClr val="tx1"/>
                </a:solidFill>
                <a:latin typeface="Arial" charset="0"/>
              </a:defRPr>
            </a:lvl1pPr>
            <a:lvl2pPr marL="742950" indent="-285750" eaLnBrk="0" hangingPunct="0">
              <a:defRPr sz="1600" b="1" i="1">
                <a:solidFill>
                  <a:schemeClr val="tx1"/>
                </a:solidFill>
                <a:latin typeface="Arial" charset="0"/>
              </a:defRPr>
            </a:lvl2pPr>
            <a:lvl3pPr marL="1143000" indent="-228600" eaLnBrk="0" hangingPunct="0">
              <a:defRPr sz="1600" b="1" i="1">
                <a:solidFill>
                  <a:schemeClr val="tx1"/>
                </a:solidFill>
                <a:latin typeface="Arial" charset="0"/>
              </a:defRPr>
            </a:lvl3pPr>
            <a:lvl4pPr marL="1600200" indent="-228600" eaLnBrk="0" hangingPunct="0">
              <a:defRPr sz="1600" b="1" i="1">
                <a:solidFill>
                  <a:schemeClr val="tx1"/>
                </a:solidFill>
                <a:latin typeface="Arial" charset="0"/>
              </a:defRPr>
            </a:lvl4pPr>
            <a:lvl5pPr marL="2057400" indent="-228600" eaLnBrk="0" hangingPunct="0">
              <a:defRPr sz="1600" b="1" i="1">
                <a:solidFill>
                  <a:schemeClr val="tx1"/>
                </a:solidFill>
                <a:latin typeface="Arial" charset="0"/>
              </a:defRPr>
            </a:lvl5pPr>
            <a:lvl6pPr marL="2514600" indent="-228600" eaLnBrk="0" fontAlgn="base" hangingPunct="0">
              <a:spcBef>
                <a:spcPct val="0"/>
              </a:spcBef>
              <a:spcAft>
                <a:spcPct val="0"/>
              </a:spcAft>
              <a:buFont typeface="Wingdings" pitchFamily="2" charset="2"/>
              <a:defRPr sz="1600" b="1" i="1">
                <a:solidFill>
                  <a:schemeClr val="tx1"/>
                </a:solidFill>
                <a:latin typeface="Arial" charset="0"/>
              </a:defRPr>
            </a:lvl6pPr>
            <a:lvl7pPr marL="2971800" indent="-228600" eaLnBrk="0" fontAlgn="base" hangingPunct="0">
              <a:spcBef>
                <a:spcPct val="0"/>
              </a:spcBef>
              <a:spcAft>
                <a:spcPct val="0"/>
              </a:spcAft>
              <a:buFont typeface="Wingdings" pitchFamily="2" charset="2"/>
              <a:defRPr sz="1600" b="1" i="1">
                <a:solidFill>
                  <a:schemeClr val="tx1"/>
                </a:solidFill>
                <a:latin typeface="Arial" charset="0"/>
              </a:defRPr>
            </a:lvl7pPr>
            <a:lvl8pPr marL="3429000" indent="-228600" eaLnBrk="0" fontAlgn="base" hangingPunct="0">
              <a:spcBef>
                <a:spcPct val="0"/>
              </a:spcBef>
              <a:spcAft>
                <a:spcPct val="0"/>
              </a:spcAft>
              <a:buFont typeface="Wingdings" pitchFamily="2" charset="2"/>
              <a:defRPr sz="1600" b="1" i="1">
                <a:solidFill>
                  <a:schemeClr val="tx1"/>
                </a:solidFill>
                <a:latin typeface="Arial" charset="0"/>
              </a:defRPr>
            </a:lvl8pPr>
            <a:lvl9pPr marL="3886200" indent="-228600" eaLnBrk="0" fontAlgn="base" hangingPunct="0">
              <a:spcBef>
                <a:spcPct val="0"/>
              </a:spcBef>
              <a:spcAft>
                <a:spcPct val="0"/>
              </a:spcAft>
              <a:buFont typeface="Wingdings" pitchFamily="2" charset="2"/>
              <a:defRPr sz="1600" b="1" i="1">
                <a:solidFill>
                  <a:schemeClr val="tx1"/>
                </a:solidFill>
                <a:latin typeface="Arial" charset="0"/>
              </a:defRPr>
            </a:lvl9pPr>
          </a:lstStyle>
          <a:p>
            <a:pPr eaLnBrk="1" fontAlgn="base" hangingPunct="1">
              <a:spcBef>
                <a:spcPct val="0"/>
              </a:spcBef>
              <a:spcAft>
                <a:spcPct val="0"/>
              </a:spcAft>
              <a:buFont typeface="Wingdings" pitchFamily="2" charset="2"/>
              <a:buNone/>
            </a:pPr>
            <a:r>
              <a:rPr lang="en-US" altLang="en-US" sz="3600">
                <a:solidFill>
                  <a:srgbClr val="000000"/>
                </a:solidFill>
              </a:rPr>
              <a:t>Enterprise Architecture “EA”</a:t>
            </a:r>
          </a:p>
        </p:txBody>
      </p:sp>
      <p:sp>
        <p:nvSpPr>
          <p:cNvPr id="4" name="TextBox 3"/>
          <p:cNvSpPr txBox="1"/>
          <p:nvPr/>
        </p:nvSpPr>
        <p:spPr>
          <a:xfrm>
            <a:off x="1759929" y="2995613"/>
            <a:ext cx="6307015" cy="2215991"/>
          </a:xfrm>
          <a:prstGeom prst="rect">
            <a:avLst/>
          </a:prstGeom>
          <a:noFill/>
        </p:spPr>
        <p:txBody>
          <a:bodyPr>
            <a:spAutoFit/>
          </a:bodyPr>
          <a:lstStyle/>
          <a:p>
            <a:pPr algn="ctr" fontAlgn="base">
              <a:spcBef>
                <a:spcPct val="0"/>
              </a:spcBef>
              <a:spcAft>
                <a:spcPct val="0"/>
              </a:spcAft>
              <a:buFont typeface="Wingdings" pitchFamily="2" charset="2"/>
              <a:buNone/>
              <a:defRPr/>
            </a:pPr>
            <a:r>
              <a:rPr lang="en-US" sz="2400" b="1" i="1" dirty="0">
                <a:solidFill>
                  <a:srgbClr val="002060"/>
                </a:solidFill>
              </a:rPr>
              <a:t>Dr. Hany Soliman Elnashar                   </a:t>
            </a:r>
          </a:p>
          <a:p>
            <a:pPr algn="ctr" fontAlgn="base">
              <a:spcBef>
                <a:spcPct val="0"/>
              </a:spcBef>
              <a:spcAft>
                <a:spcPct val="0"/>
              </a:spcAft>
              <a:buFont typeface="Wingdings" pitchFamily="2" charset="2"/>
              <a:buNone/>
              <a:defRPr/>
            </a:pPr>
            <a:endParaRPr lang="en-US" sz="1200" b="1" i="1" dirty="0">
              <a:solidFill>
                <a:srgbClr val="002060"/>
              </a:solidFill>
            </a:endParaRPr>
          </a:p>
          <a:p>
            <a:pPr fontAlgn="base">
              <a:spcBef>
                <a:spcPct val="0"/>
              </a:spcBef>
              <a:spcAft>
                <a:spcPct val="0"/>
              </a:spcAft>
              <a:buFont typeface="Wingdings" pitchFamily="2" charset="2"/>
              <a:buNone/>
              <a:defRPr/>
            </a:pPr>
            <a:r>
              <a:rPr lang="en-US" sz="2400" b="1" i="1" dirty="0">
                <a:solidFill>
                  <a:srgbClr val="002060"/>
                </a:solidFill>
              </a:rPr>
              <a:t>       PhD., PMP., ITIL., and TOGAF.</a:t>
            </a:r>
          </a:p>
          <a:p>
            <a:pPr fontAlgn="base">
              <a:spcBef>
                <a:spcPct val="0"/>
              </a:spcBef>
              <a:spcAft>
                <a:spcPct val="0"/>
              </a:spcAft>
              <a:buFont typeface="Wingdings" pitchFamily="2" charset="2"/>
              <a:buNone/>
              <a:defRPr/>
            </a:pPr>
            <a:endParaRPr lang="en-US" sz="1000" b="1" i="1" dirty="0">
              <a:solidFill>
                <a:srgbClr val="002060"/>
              </a:solidFill>
            </a:endParaRPr>
          </a:p>
          <a:p>
            <a:pPr fontAlgn="base">
              <a:spcBef>
                <a:spcPct val="0"/>
              </a:spcBef>
              <a:spcAft>
                <a:spcPct val="0"/>
              </a:spcAft>
              <a:buFont typeface="Wingdings" pitchFamily="2" charset="2"/>
              <a:buNone/>
              <a:defRPr/>
            </a:pPr>
            <a:r>
              <a:rPr lang="en-US" sz="2000" b="1" i="1" dirty="0"/>
              <a:t>Computer Engineering And Systems Builder </a:t>
            </a:r>
          </a:p>
          <a:p>
            <a:pPr fontAlgn="base">
              <a:spcBef>
                <a:spcPct val="0"/>
              </a:spcBef>
              <a:spcAft>
                <a:spcPct val="0"/>
              </a:spcAft>
              <a:buFont typeface="Wingdings" pitchFamily="2" charset="2"/>
              <a:buNone/>
              <a:defRPr/>
            </a:pPr>
            <a:endParaRPr lang="en-US" sz="2400" b="1" i="1" dirty="0">
              <a:solidFill>
                <a:srgbClr val="FFFFFF">
                  <a:lumMod val="50000"/>
                </a:srgbClr>
              </a:solidFill>
            </a:endParaRPr>
          </a:p>
          <a:p>
            <a:pPr fontAlgn="base">
              <a:spcBef>
                <a:spcPct val="0"/>
              </a:spcBef>
              <a:spcAft>
                <a:spcPct val="0"/>
              </a:spcAft>
              <a:buFont typeface="Wingdings" pitchFamily="2" charset="2"/>
              <a:buNone/>
              <a:defRPr/>
            </a:pPr>
            <a:r>
              <a:rPr lang="en-US" sz="2400" b="1" i="1" dirty="0"/>
              <a:t>Email:</a:t>
            </a:r>
            <a:r>
              <a:rPr lang="en-US" sz="2400" b="1" i="1" dirty="0">
                <a:solidFill>
                  <a:srgbClr val="FFFFFF">
                    <a:lumMod val="50000"/>
                  </a:srgbClr>
                </a:solidFill>
              </a:rPr>
              <a:t> </a:t>
            </a:r>
            <a:r>
              <a:rPr lang="en-US" sz="2400" b="1" i="1" dirty="0">
                <a:solidFill>
                  <a:srgbClr val="002060"/>
                </a:solidFill>
              </a:rPr>
              <a:t>nhany73s@gmail.com</a:t>
            </a:r>
          </a:p>
        </p:txBody>
      </p:sp>
    </p:spTree>
    <p:extLst>
      <p:ext uri="{BB962C8B-B14F-4D97-AF65-F5344CB8AC3E}">
        <p14:creationId xmlns:p14="http://schemas.microsoft.com/office/powerpoint/2010/main" val="378711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1. Architecture</a:t>
            </a:r>
          </a:p>
        </p:txBody>
      </p:sp>
      <p:sp>
        <p:nvSpPr>
          <p:cNvPr id="2" name="Content Placeholder 1"/>
          <p:cNvSpPr>
            <a:spLocks noGrp="1"/>
          </p:cNvSpPr>
          <p:nvPr>
            <p:ph sz="quarter" idx="1"/>
          </p:nvPr>
        </p:nvSpPr>
        <p:spPr/>
        <p:txBody>
          <a:bodyPr>
            <a:normAutofit/>
          </a:bodyPr>
          <a:lstStyle/>
          <a:p>
            <a:pPr marL="0" indent="0" algn="just"/>
            <a:r>
              <a:rPr lang="en-US" b="1" dirty="0">
                <a:latin typeface="Perpetua"/>
              </a:rPr>
              <a:t>Stakeholder</a:t>
            </a:r>
            <a:r>
              <a:rPr lang="en-US" dirty="0">
                <a:latin typeface="Perpetua"/>
              </a:rPr>
              <a:t>: an individual, team, or Organization (or classes thereof) with interests in, or concerns relative to, a system. </a:t>
            </a:r>
            <a:endParaRPr lang="vi-VN" dirty="0">
              <a:latin typeface="Perpet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2. Enterprise Architecture</a:t>
            </a:r>
          </a:p>
        </p:txBody>
      </p:sp>
      <p:sp>
        <p:nvSpPr>
          <p:cNvPr id="2" name="Content Placeholder 1"/>
          <p:cNvSpPr>
            <a:spLocks noGrp="1"/>
          </p:cNvSpPr>
          <p:nvPr>
            <p:ph sz="quarter" idx="1"/>
          </p:nvPr>
        </p:nvSpPr>
        <p:spPr/>
        <p:txBody>
          <a:bodyPr>
            <a:normAutofit/>
          </a:bodyPr>
          <a:lstStyle/>
          <a:p>
            <a:pPr algn="just"/>
            <a:r>
              <a:rPr lang="en-US" dirty="0">
                <a:latin typeface="Perpetua"/>
              </a:rPr>
              <a:t>Architecture at the level of an entire Organization is commonly referred to as ‘enterprise architecture’</a:t>
            </a:r>
          </a:p>
          <a:p>
            <a:pPr algn="just"/>
            <a:r>
              <a:rPr lang="en-US" dirty="0">
                <a:latin typeface="Perpetua"/>
              </a:rPr>
              <a:t>Enterprise: any collection of Organizations that has a common set of goals and/or a single bottom line.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2. Enterprise Architecture</a:t>
            </a:r>
          </a:p>
        </p:txBody>
      </p:sp>
      <p:sp>
        <p:nvSpPr>
          <p:cNvPr id="2" name="Content Placeholder 1"/>
          <p:cNvSpPr>
            <a:spLocks noGrp="1"/>
          </p:cNvSpPr>
          <p:nvPr>
            <p:ph sz="quarter" idx="1"/>
          </p:nvPr>
        </p:nvSpPr>
        <p:spPr/>
        <p:txBody>
          <a:bodyPr>
            <a:normAutofit/>
          </a:bodyPr>
          <a:lstStyle/>
          <a:p>
            <a:pPr algn="just"/>
            <a:r>
              <a:rPr lang="en-US" b="1" dirty="0">
                <a:latin typeface="Perpetua"/>
              </a:rPr>
              <a:t>Enterprise architecture</a:t>
            </a:r>
            <a:r>
              <a:rPr lang="en-US" dirty="0">
                <a:latin typeface="Perpetua"/>
              </a:rPr>
              <a:t>: a coherent whole of principles, </a:t>
            </a:r>
            <a:r>
              <a:rPr lang="en-US" dirty="0" err="1">
                <a:latin typeface="Perpetua"/>
              </a:rPr>
              <a:t>methods,and</a:t>
            </a:r>
            <a:r>
              <a:rPr lang="en-US" dirty="0">
                <a:latin typeface="Perpetua"/>
              </a:rPr>
              <a:t> models that are used in the design and </a:t>
            </a:r>
            <a:r>
              <a:rPr lang="en-US" dirty="0" err="1">
                <a:latin typeface="Perpetua"/>
              </a:rPr>
              <a:t>realisation</a:t>
            </a:r>
            <a:r>
              <a:rPr lang="en-US" dirty="0">
                <a:latin typeface="Perpetua"/>
              </a:rPr>
              <a:t> of an enterprise’s </a:t>
            </a:r>
            <a:r>
              <a:rPr lang="en-US" dirty="0" err="1">
                <a:latin typeface="Perpetua"/>
              </a:rPr>
              <a:t>organisational</a:t>
            </a:r>
            <a:r>
              <a:rPr lang="en-US" dirty="0">
                <a:latin typeface="Perpetua"/>
              </a:rPr>
              <a:t> structure, business processes, information systems, and infrastructure.</a:t>
            </a:r>
            <a:endParaRPr lang="vi-VN" dirty="0">
              <a:latin typeface="Perpetua"/>
            </a:endParaRPr>
          </a:p>
          <a:p>
            <a:pPr algn="just"/>
            <a:endParaRPr lang="vi-V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2. Enterprise Architecture</a:t>
            </a:r>
          </a:p>
        </p:txBody>
      </p:sp>
      <p:sp>
        <p:nvSpPr>
          <p:cNvPr id="6" name="Rectangle 5"/>
          <p:cNvSpPr/>
          <p:nvPr/>
        </p:nvSpPr>
        <p:spPr>
          <a:xfrm>
            <a:off x="2286000" y="2551837"/>
            <a:ext cx="4572000" cy="1754326"/>
          </a:xfrm>
          <a:prstGeom prst="rect">
            <a:avLst/>
          </a:prstGeom>
        </p:spPr>
        <p:txBody>
          <a:bodyPr>
            <a:spAutoFit/>
          </a:bodyPr>
          <a:lstStyle/>
          <a:p>
            <a:r>
              <a:rPr lang="en-US" dirty="0"/>
              <a:t>Even though an architecture captures the relatively stable parts of </a:t>
            </a:r>
            <a:r>
              <a:rPr lang="en-US" dirty="0" err="1"/>
              <a:t>busi</a:t>
            </a:r>
            <a:r>
              <a:rPr lang="en-US" dirty="0"/>
              <a:t>-</a:t>
            </a:r>
          </a:p>
          <a:p>
            <a:r>
              <a:rPr lang="en-US" dirty="0" err="1"/>
              <a:t>ness</a:t>
            </a:r>
            <a:r>
              <a:rPr lang="en-US" dirty="0"/>
              <a:t> and technology, any architecture will need to accommodate change, </a:t>
            </a:r>
          </a:p>
          <a:p>
            <a:r>
              <a:rPr lang="en-US" dirty="0"/>
              <a:t>and architecture products will therefore only have a temporary status</a:t>
            </a:r>
            <a:endParaRPr lang="vi-VN" dirty="0"/>
          </a:p>
        </p:txBody>
      </p:sp>
      <p:pic>
        <p:nvPicPr>
          <p:cNvPr id="1026" name="Picture 2"/>
          <p:cNvPicPr>
            <a:picLocks noChangeAspect="1" noChangeArrowheads="1"/>
          </p:cNvPicPr>
          <p:nvPr/>
        </p:nvPicPr>
        <p:blipFill>
          <a:blip r:embed="rId2"/>
          <a:srcRect/>
          <a:stretch>
            <a:fillRect/>
          </a:stretch>
        </p:blipFill>
        <p:spPr bwMode="auto">
          <a:xfrm>
            <a:off x="1162050" y="1404938"/>
            <a:ext cx="6819900" cy="40481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dirty="0">
                <a:latin typeface="Franklin Gothic Book "/>
              </a:rPr>
              <a:t>3. The Architecture Process</a:t>
            </a:r>
          </a:p>
        </p:txBody>
      </p:sp>
      <p:pic>
        <p:nvPicPr>
          <p:cNvPr id="1026" name="Picture 2"/>
          <p:cNvPicPr>
            <a:picLocks noChangeAspect="1" noChangeArrowheads="1"/>
          </p:cNvPicPr>
          <p:nvPr/>
        </p:nvPicPr>
        <p:blipFill>
          <a:blip r:embed="rId2"/>
          <a:srcRect/>
          <a:stretch>
            <a:fillRect/>
          </a:stretch>
        </p:blipFill>
        <p:spPr bwMode="auto">
          <a:xfrm>
            <a:off x="1704975" y="1643063"/>
            <a:ext cx="5734050" cy="35718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3. The Architecture Process</a:t>
            </a:r>
          </a:p>
        </p:txBody>
      </p:sp>
      <p:sp>
        <p:nvSpPr>
          <p:cNvPr id="2" name="Content Placeholder 1"/>
          <p:cNvSpPr>
            <a:spLocks noGrp="1"/>
          </p:cNvSpPr>
          <p:nvPr>
            <p:ph sz="quarter" idx="1"/>
          </p:nvPr>
        </p:nvSpPr>
        <p:spPr/>
        <p:txBody>
          <a:bodyPr>
            <a:normAutofit/>
          </a:bodyPr>
          <a:lstStyle/>
          <a:p>
            <a:pPr algn="just"/>
            <a:r>
              <a:rPr lang="en-US" dirty="0">
                <a:latin typeface="Perpetua"/>
              </a:rPr>
              <a:t>In all of the phases of the architecture process, clear communication with and between stakeholders is indispensable</a:t>
            </a:r>
            <a:endParaRPr lang="vi-VN" dirty="0">
              <a:latin typeface="Perpetu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Autofit/>
          </a:bodyPr>
          <a:lstStyle/>
          <a:p>
            <a:r>
              <a:rPr lang="vi-VN" sz="3600" dirty="0">
                <a:latin typeface="Franklin Gothic Book "/>
              </a:rPr>
              <a:t>4. Drivers for Enterprise Architecture</a:t>
            </a:r>
          </a:p>
        </p:txBody>
      </p:sp>
      <p:sp>
        <p:nvSpPr>
          <p:cNvPr id="2" name="Content Placeholder 1"/>
          <p:cNvSpPr>
            <a:spLocks noGrp="1"/>
          </p:cNvSpPr>
          <p:nvPr>
            <p:ph sz="quarter" idx="1"/>
          </p:nvPr>
        </p:nvSpPr>
        <p:spPr/>
        <p:txBody>
          <a:bodyPr>
            <a:normAutofit/>
          </a:bodyPr>
          <a:lstStyle/>
          <a:p>
            <a:pPr marL="900113" indent="-457200">
              <a:buFont typeface="+mj-lt"/>
              <a:buAutoNum type="arabicPeriod"/>
            </a:pPr>
            <a:r>
              <a:rPr lang="vi-VN" sz="3200" dirty="0"/>
              <a:t>Internal Drivers</a:t>
            </a:r>
            <a:endParaRPr lang="en-US" sz="3200" dirty="0"/>
          </a:p>
          <a:p>
            <a:pPr marL="900113" indent="-457200">
              <a:buFont typeface="+mj-lt"/>
              <a:buAutoNum type="arabicPeriod"/>
            </a:pPr>
            <a:r>
              <a:rPr lang="vi-VN" sz="3200" dirty="0"/>
              <a:t>External Drivers </a:t>
            </a:r>
          </a:p>
        </p:txBody>
      </p:sp>
      <p:sp>
        <p:nvSpPr>
          <p:cNvPr id="4" name="TextBox 3"/>
          <p:cNvSpPr txBox="1"/>
          <p:nvPr/>
        </p:nvSpPr>
        <p:spPr>
          <a:xfrm>
            <a:off x="1371600" y="3048000"/>
            <a:ext cx="6553200" cy="1631216"/>
          </a:xfrm>
          <a:prstGeom prst="rect">
            <a:avLst/>
          </a:prstGeom>
          <a:noFill/>
        </p:spPr>
        <p:txBody>
          <a:bodyPr wrap="square" rtlCol="0">
            <a:spAutoFit/>
          </a:bodyPr>
          <a:lstStyle/>
          <a:p>
            <a:pPr algn="just">
              <a:spcBef>
                <a:spcPts val="580"/>
              </a:spcBef>
              <a:buClr>
                <a:schemeClr val="accent1"/>
              </a:buClr>
              <a:buSzPct val="85000"/>
            </a:pPr>
            <a:r>
              <a:rPr lang="en-US" sz="2000" dirty="0">
                <a:latin typeface="Perpetua"/>
              </a:rPr>
              <a:t>There are things, events, or situations that occur that affect the way a business operates, either in a positive or negative way. These things, situations, or events that occur that affect a business in either a positive or negative way are called "</a:t>
            </a:r>
            <a:r>
              <a:rPr lang="en-US" sz="2000" dirty="0">
                <a:solidFill>
                  <a:srgbClr val="FF0000"/>
                </a:solidFill>
                <a:latin typeface="Perpetua"/>
              </a:rPr>
              <a:t>driving forces or environmental factors." </a:t>
            </a:r>
            <a:endParaRPr lang="vi-VN" sz="2000" dirty="0">
              <a:solidFill>
                <a:srgbClr val="FF0000"/>
              </a:solidFill>
              <a:latin typeface="Perpetu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a:latin typeface="Franklin Gothic Book "/>
              </a:rPr>
              <a:t>4.1. Internal Drivers</a:t>
            </a:r>
          </a:p>
        </p:txBody>
      </p:sp>
      <p:sp>
        <p:nvSpPr>
          <p:cNvPr id="2" name="Content Placeholder 1"/>
          <p:cNvSpPr>
            <a:spLocks noGrp="1"/>
          </p:cNvSpPr>
          <p:nvPr>
            <p:ph sz="quarter" idx="1"/>
          </p:nvPr>
        </p:nvSpPr>
        <p:spPr/>
        <p:txBody>
          <a:bodyPr>
            <a:normAutofit/>
          </a:bodyPr>
          <a:lstStyle/>
          <a:p>
            <a:pPr algn="just"/>
            <a:r>
              <a:rPr lang="en-US" dirty="0">
                <a:latin typeface="Perpetua"/>
              </a:rPr>
              <a:t>Internal driving forces are those kinds of things, situations, or events that occur inside the business, and are generally under the control of the company. Examples might be as follows </a:t>
            </a:r>
          </a:p>
          <a:p>
            <a:pPr marL="548640" lvl="2" indent="-274320" algn="just">
              <a:spcBef>
                <a:spcPts val="580"/>
              </a:spcBef>
              <a:buClr>
                <a:schemeClr val="accent1"/>
              </a:buClr>
            </a:pPr>
            <a:r>
              <a:rPr lang="en-US" sz="2200" dirty="0">
                <a:latin typeface="Perpetua"/>
              </a:rPr>
              <a:t>Organization of machinery and equipment</a:t>
            </a:r>
          </a:p>
          <a:p>
            <a:pPr marL="548640" lvl="2" indent="-274320" algn="just">
              <a:spcBef>
                <a:spcPts val="580"/>
              </a:spcBef>
              <a:buClr>
                <a:schemeClr val="accent1"/>
              </a:buClr>
            </a:pPr>
            <a:r>
              <a:rPr lang="en-US" sz="2200" dirty="0">
                <a:latin typeface="Perpetua"/>
              </a:rPr>
              <a:t>Technological capacity,</a:t>
            </a:r>
          </a:p>
          <a:p>
            <a:pPr marL="548640" lvl="2" indent="-274320" algn="just">
              <a:spcBef>
                <a:spcPts val="580"/>
              </a:spcBef>
              <a:buClr>
                <a:schemeClr val="accent1"/>
              </a:buClr>
            </a:pPr>
            <a:r>
              <a:rPr lang="en-US" sz="2200" dirty="0">
                <a:latin typeface="Perpetua"/>
              </a:rPr>
              <a:t>Organizational culture,</a:t>
            </a:r>
          </a:p>
          <a:p>
            <a:pPr marL="548640" lvl="2" indent="-274320" algn="just">
              <a:spcBef>
                <a:spcPts val="580"/>
              </a:spcBef>
              <a:buClr>
                <a:schemeClr val="accent1"/>
              </a:buClr>
            </a:pPr>
            <a:r>
              <a:rPr lang="en-US" sz="2200" dirty="0">
                <a:latin typeface="Perpetua"/>
              </a:rPr>
              <a:t>Management systems,</a:t>
            </a:r>
          </a:p>
          <a:p>
            <a:pPr marL="548640" lvl="2" indent="-274320" algn="just">
              <a:spcBef>
                <a:spcPts val="580"/>
              </a:spcBef>
              <a:buClr>
                <a:schemeClr val="accent1"/>
              </a:buClr>
            </a:pPr>
            <a:r>
              <a:rPr lang="en-US" sz="2200" dirty="0">
                <a:latin typeface="Perpetua"/>
              </a:rPr>
              <a:t>Financial management</a:t>
            </a:r>
          </a:p>
          <a:p>
            <a:pPr marL="548640" lvl="2" indent="-274320" algn="just">
              <a:spcBef>
                <a:spcPts val="580"/>
              </a:spcBef>
              <a:buClr>
                <a:schemeClr val="accent1"/>
              </a:buClr>
            </a:pPr>
            <a:r>
              <a:rPr lang="en-US" sz="2200" dirty="0">
                <a:latin typeface="Perpetua"/>
              </a:rPr>
              <a:t>Employee morale.</a:t>
            </a:r>
          </a:p>
          <a:p>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pPr marL="900113" indent="-457200"/>
            <a:r>
              <a:rPr lang="vi-VN" dirty="0">
                <a:latin typeface="Franklin Gothic Book "/>
              </a:rPr>
              <a:t>4.2</a:t>
            </a:r>
            <a:r>
              <a:rPr lang="vi-VN" sz="4400" dirty="0"/>
              <a:t>. </a:t>
            </a:r>
            <a:r>
              <a:rPr lang="vi-VN" dirty="0">
                <a:latin typeface="Franklin Gothic Book "/>
              </a:rPr>
              <a:t>External</a:t>
            </a:r>
            <a:r>
              <a:rPr lang="vi-VN" sz="4400" dirty="0"/>
              <a:t> </a:t>
            </a:r>
            <a:r>
              <a:rPr lang="vi-VN" dirty="0">
                <a:latin typeface="Franklin Gothic Book "/>
              </a:rPr>
              <a:t>Drivers</a:t>
            </a:r>
            <a:r>
              <a:rPr lang="vi-VN" sz="4400" dirty="0"/>
              <a:t> </a:t>
            </a:r>
          </a:p>
        </p:txBody>
      </p:sp>
      <p:sp>
        <p:nvSpPr>
          <p:cNvPr id="2" name="Content Placeholder 1"/>
          <p:cNvSpPr>
            <a:spLocks noGrp="1"/>
          </p:cNvSpPr>
          <p:nvPr>
            <p:ph sz="quarter" idx="1"/>
          </p:nvPr>
        </p:nvSpPr>
        <p:spPr/>
        <p:txBody>
          <a:bodyPr>
            <a:normAutofit/>
          </a:bodyPr>
          <a:lstStyle/>
          <a:p>
            <a:pPr algn="just"/>
            <a:r>
              <a:rPr lang="en-US" dirty="0">
                <a:latin typeface="Perpetua"/>
              </a:rPr>
              <a:t>External driving forces are those kinds of things, situation, or events that occur outside of the company and are by and large beyond the control of the company. Examples of external driving forces might be, the industry itself, the economy, demographics, </a:t>
            </a:r>
            <a:r>
              <a:rPr lang="en-US" dirty="0" smtClean="0">
                <a:latin typeface="Perpetua"/>
              </a:rPr>
              <a:t>competition</a:t>
            </a:r>
            <a:endParaRPr lang="en-US" dirty="0">
              <a:latin typeface="Perpetua"/>
            </a:endParaRPr>
          </a:p>
          <a:p>
            <a:pPr algn="just"/>
            <a:r>
              <a:rPr lang="en-US" dirty="0" smtClean="0">
                <a:latin typeface="Perpetua"/>
              </a:rPr>
              <a:t> External </a:t>
            </a:r>
            <a:r>
              <a:rPr lang="en-US" dirty="0">
                <a:latin typeface="Perpetua"/>
              </a:rPr>
              <a:t>driving forces can bury a business if not appropriately dealt with. The question is, how does a business know what changes are occurring so that they can deal with them in a positive </a:t>
            </a:r>
            <a:r>
              <a:rPr lang="en-US" dirty="0" smtClean="0">
                <a:latin typeface="Perpetua"/>
              </a:rPr>
              <a:t>way, </a:t>
            </a:r>
            <a:r>
              <a:rPr lang="en-US" dirty="0">
                <a:latin typeface="Perpetua"/>
              </a:rPr>
              <a:t>etc.</a:t>
            </a:r>
            <a:endParaRPr lang="vi-VN" dirty="0">
              <a:latin typeface="Perpetu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Summary</a:t>
            </a:r>
          </a:p>
        </p:txBody>
      </p:sp>
      <p:sp>
        <p:nvSpPr>
          <p:cNvPr id="2" name="Content Placeholder 1"/>
          <p:cNvSpPr>
            <a:spLocks noGrp="1"/>
          </p:cNvSpPr>
          <p:nvPr>
            <p:ph sz="quarter" idx="1"/>
          </p:nvPr>
        </p:nvSpPr>
        <p:spPr/>
        <p:txBody>
          <a:bodyPr>
            <a:normAutofit/>
          </a:bodyPr>
          <a:lstStyle/>
          <a:p>
            <a:pPr algn="just"/>
            <a:r>
              <a:rPr lang="en-US" dirty="0">
                <a:latin typeface="Perpetua"/>
              </a:rPr>
              <a:t>Enterprise architecture, more specifically, is defined as a coherent whole of principles, methods, and models that are used in the design and </a:t>
            </a:r>
            <a:r>
              <a:rPr lang="en-US" dirty="0" err="1">
                <a:latin typeface="Perpetua"/>
              </a:rPr>
              <a:t>realisation</a:t>
            </a:r>
            <a:r>
              <a:rPr lang="en-US" dirty="0">
                <a:latin typeface="Perpetua"/>
              </a:rPr>
              <a:t> of an enterprise’s </a:t>
            </a:r>
            <a:r>
              <a:rPr lang="en-US" dirty="0" err="1">
                <a:latin typeface="Perpetua"/>
              </a:rPr>
              <a:t>organisational</a:t>
            </a:r>
            <a:r>
              <a:rPr lang="en-US" dirty="0">
                <a:latin typeface="Perpetua"/>
              </a:rPr>
              <a:t> structure, business processes, information systems, and infrastructure.</a:t>
            </a:r>
          </a:p>
          <a:p>
            <a:pPr algn="just"/>
            <a:r>
              <a:rPr lang="en-US" dirty="0">
                <a:latin typeface="Perpetua"/>
              </a:rPr>
              <a:t>Architecture models, views, presentations, and analyses all help to bridge the ‘communication gap’ between architects and </a:t>
            </a:r>
            <a:r>
              <a:rPr lang="en-US" dirty="0" err="1">
                <a:latin typeface="Perpetua"/>
              </a:rPr>
              <a:t>stakeholdersigning</a:t>
            </a:r>
            <a:r>
              <a:rPr lang="en-US" dirty="0">
                <a:latin typeface="Perpetua"/>
              </a:rPr>
              <a:t> complex structures</a:t>
            </a:r>
            <a:endParaRPr lang="vi-VN" dirty="0">
              <a:latin typeface="Perpetu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altLang="en-US"/>
          </a:p>
        </p:txBody>
      </p:sp>
      <p:graphicFrame>
        <p:nvGraphicFramePr>
          <p:cNvPr id="4" name="Content Placeholder 3"/>
          <p:cNvGraphicFramePr>
            <a:graphicFrameLocks noGrp="1"/>
          </p:cNvGraphicFramePr>
          <p:nvPr>
            <p:ph idx="1"/>
          </p:nvPr>
        </p:nvGraphicFramePr>
        <p:xfrm>
          <a:off x="265236" y="261938"/>
          <a:ext cx="8573964" cy="6164262"/>
        </p:xfrm>
        <a:graphic>
          <a:graphicData uri="http://schemas.openxmlformats.org/drawingml/2006/table">
            <a:tbl>
              <a:tblPr firstRow="1" firstCol="1" bandRow="1">
                <a:tableStyleId>{5C22544A-7EE6-4342-B048-85BDC9FD1C3A}</a:tableStyleId>
              </a:tblPr>
              <a:tblGrid>
                <a:gridCol w="1482283">
                  <a:extLst>
                    <a:ext uri="{9D8B030D-6E8A-4147-A177-3AD203B41FA5}">
                      <a16:colId xmlns:a16="http://schemas.microsoft.com/office/drawing/2014/main" xmlns="" val="20000"/>
                    </a:ext>
                  </a:extLst>
                </a:gridCol>
                <a:gridCol w="3450253">
                  <a:extLst>
                    <a:ext uri="{9D8B030D-6E8A-4147-A177-3AD203B41FA5}">
                      <a16:colId xmlns:a16="http://schemas.microsoft.com/office/drawing/2014/main" xmlns="" val="20001"/>
                    </a:ext>
                  </a:extLst>
                </a:gridCol>
                <a:gridCol w="3641428">
                  <a:extLst>
                    <a:ext uri="{9D8B030D-6E8A-4147-A177-3AD203B41FA5}">
                      <a16:colId xmlns:a16="http://schemas.microsoft.com/office/drawing/2014/main" xmlns="" val="20002"/>
                    </a:ext>
                  </a:extLst>
                </a:gridCol>
              </a:tblGrid>
              <a:tr h="685056">
                <a:tc>
                  <a:txBody>
                    <a:bodyPr/>
                    <a:lstStyle/>
                    <a:p>
                      <a:pPr marL="0" marR="0" algn="just">
                        <a:spcBef>
                          <a:spcPts val="0"/>
                        </a:spcBef>
                        <a:spcAft>
                          <a:spcPts val="0"/>
                        </a:spcAft>
                      </a:pPr>
                      <a:r>
                        <a:rPr lang="en-US" sz="2000" dirty="0">
                          <a:effectLst/>
                          <a:latin typeface="+mn-lt"/>
                          <a:ea typeface="+mn-ea"/>
                          <a:cs typeface="+mn-cs"/>
                        </a:rPr>
                        <a:t>IT</a:t>
                      </a:r>
                      <a:endParaRPr lang="en-US" sz="2000" dirty="0">
                        <a:effectLst/>
                        <a:latin typeface="Calibri"/>
                        <a:ea typeface="Calibri"/>
                        <a:cs typeface="Arial"/>
                      </a:endParaRPr>
                    </a:p>
                  </a:txBody>
                  <a:tcPr marL="63310" marR="63310" marT="0" marB="0" anchor="ctr"/>
                </a:tc>
                <a:tc>
                  <a:txBody>
                    <a:bodyPr/>
                    <a:lstStyle/>
                    <a:p>
                      <a:pPr marL="0" marR="0" algn="just">
                        <a:spcBef>
                          <a:spcPts val="0"/>
                        </a:spcBef>
                        <a:spcAft>
                          <a:spcPts val="0"/>
                        </a:spcAft>
                      </a:pPr>
                      <a:r>
                        <a:rPr lang="en-US" sz="2000">
                          <a:effectLst/>
                        </a:rPr>
                        <a:t>Enterprise Architecture</a:t>
                      </a:r>
                      <a:endParaRPr lang="en-US" sz="2000">
                        <a:effectLst/>
                        <a:latin typeface="Calibri"/>
                        <a:ea typeface="Calibri"/>
                        <a:cs typeface="Arial"/>
                      </a:endParaRPr>
                    </a:p>
                  </a:txBody>
                  <a:tcPr marL="63310" marR="63310" marT="0" marB="0" anchor="ctr"/>
                </a:tc>
                <a:tc>
                  <a:txBody>
                    <a:bodyPr/>
                    <a:lstStyle/>
                    <a:p>
                      <a:pPr marL="0" marR="0" algn="just" rtl="1">
                        <a:spcBef>
                          <a:spcPts val="0"/>
                        </a:spcBef>
                        <a:spcAft>
                          <a:spcPts val="0"/>
                        </a:spcAft>
                      </a:pPr>
                      <a:r>
                        <a:rPr lang="ar-EG" sz="2400" dirty="0">
                          <a:effectLst/>
                        </a:rPr>
                        <a:t>المعمارية التكنولوجية</a:t>
                      </a:r>
                      <a:r>
                        <a:rPr lang="en-US" sz="2400" dirty="0">
                          <a:effectLst/>
                        </a:rPr>
                        <a:t> </a:t>
                      </a:r>
                      <a:r>
                        <a:rPr lang="ar-EG" sz="2400" dirty="0">
                          <a:effectLst/>
                        </a:rPr>
                        <a:t>للشركات</a:t>
                      </a:r>
                      <a:endParaRPr lang="en-US" sz="1800" dirty="0">
                        <a:effectLst/>
                        <a:latin typeface="Calibri"/>
                        <a:ea typeface="Calibri"/>
                        <a:cs typeface="Arial"/>
                      </a:endParaRPr>
                    </a:p>
                  </a:txBody>
                  <a:tcPr marL="63310" marR="63310" marT="0" marB="0" anchor="ctr"/>
                </a:tc>
                <a:extLst>
                  <a:ext uri="{0D108BD9-81ED-4DB2-BD59-A6C34878D82A}">
                    <a16:rowId xmlns:a16="http://schemas.microsoft.com/office/drawing/2014/main" xmlns="" val="10000"/>
                  </a:ext>
                </a:extLst>
              </a:tr>
              <a:tr h="538260">
                <a:tc>
                  <a:txBody>
                    <a:bodyPr/>
                    <a:lstStyle/>
                    <a:p>
                      <a:pPr marL="0" marR="0" algn="just">
                        <a:spcBef>
                          <a:spcPts val="0"/>
                        </a:spcBef>
                        <a:spcAft>
                          <a:spcPts val="0"/>
                        </a:spcAft>
                      </a:pPr>
                      <a:r>
                        <a:rPr lang="en-US" sz="2000">
                          <a:effectLst/>
                        </a:rPr>
                        <a:t>Credits</a:t>
                      </a:r>
                      <a:endParaRPr lang="en-US" sz="2000">
                        <a:effectLst/>
                        <a:latin typeface="Calibri"/>
                        <a:ea typeface="Calibri"/>
                        <a:cs typeface="Arial"/>
                      </a:endParaRPr>
                    </a:p>
                  </a:txBody>
                  <a:tcPr marL="63310" marR="63310" marT="0" marB="0" anchor="ctr"/>
                </a:tc>
                <a:tc gridSpan="2">
                  <a:txBody>
                    <a:bodyPr/>
                    <a:lstStyle/>
                    <a:p>
                      <a:pPr marL="0" marR="0" algn="just">
                        <a:spcBef>
                          <a:spcPts val="0"/>
                        </a:spcBef>
                        <a:spcAft>
                          <a:spcPts val="0"/>
                        </a:spcAft>
                      </a:pPr>
                      <a:r>
                        <a:rPr lang="en-US" sz="2000" dirty="0">
                          <a:effectLst/>
                        </a:rPr>
                        <a:t>3 Hours</a:t>
                      </a:r>
                      <a:endParaRPr lang="en-US" sz="2000" dirty="0">
                        <a:effectLst/>
                        <a:latin typeface="Calibri"/>
                        <a:ea typeface="Calibri"/>
                        <a:cs typeface="Arial"/>
                      </a:endParaRPr>
                    </a:p>
                  </a:txBody>
                  <a:tcPr marL="63310" marR="63310" marT="0" marB="0" anchor="ctr"/>
                </a:tc>
                <a:tc hMerge="1">
                  <a:txBody>
                    <a:bodyPr/>
                    <a:lstStyle/>
                    <a:p>
                      <a:endParaRPr lang="en-US"/>
                    </a:p>
                  </a:txBody>
                  <a:tcPr/>
                </a:tc>
                <a:extLst>
                  <a:ext uri="{0D108BD9-81ED-4DB2-BD59-A6C34878D82A}">
                    <a16:rowId xmlns:a16="http://schemas.microsoft.com/office/drawing/2014/main" xmlns="" val="10001"/>
                  </a:ext>
                </a:extLst>
              </a:tr>
              <a:tr h="1076519">
                <a:tc>
                  <a:txBody>
                    <a:bodyPr/>
                    <a:lstStyle/>
                    <a:p>
                      <a:pPr marL="0" marR="0" algn="just">
                        <a:spcBef>
                          <a:spcPts val="0"/>
                        </a:spcBef>
                        <a:spcAft>
                          <a:spcPts val="0"/>
                        </a:spcAft>
                      </a:pPr>
                      <a:r>
                        <a:rPr lang="en-US" sz="2000">
                          <a:effectLst/>
                        </a:rPr>
                        <a:t>Prerequisites</a:t>
                      </a:r>
                      <a:endParaRPr lang="en-US" sz="2000">
                        <a:effectLst/>
                        <a:latin typeface="Calibri"/>
                        <a:ea typeface="Calibri"/>
                        <a:cs typeface="Arial"/>
                      </a:endParaRPr>
                    </a:p>
                  </a:txBody>
                  <a:tcPr marL="63310" marR="63310" marT="0" marB="0" anchor="ctr"/>
                </a:tc>
                <a:tc gridSpan="2">
                  <a:txBody>
                    <a:bodyPr/>
                    <a:lstStyle/>
                    <a:p>
                      <a:pPr marL="0" marR="0" algn="just">
                        <a:spcBef>
                          <a:spcPts val="0"/>
                        </a:spcBef>
                        <a:spcAft>
                          <a:spcPts val="0"/>
                        </a:spcAft>
                      </a:pPr>
                      <a:r>
                        <a:rPr lang="en-US" sz="2000">
                          <a:effectLst/>
                        </a:rPr>
                        <a:t>IT351</a:t>
                      </a:r>
                      <a:endParaRPr lang="en-US" sz="2000">
                        <a:effectLst/>
                        <a:latin typeface="Calibri"/>
                        <a:ea typeface="Calibri"/>
                        <a:cs typeface="Arial"/>
                      </a:endParaRPr>
                    </a:p>
                  </a:txBody>
                  <a:tcPr marL="63310" marR="63310" marT="0" marB="0" anchor="ctr"/>
                </a:tc>
                <a:tc hMerge="1">
                  <a:txBody>
                    <a:bodyPr/>
                    <a:lstStyle/>
                    <a:p>
                      <a:endParaRPr lang="en-US"/>
                    </a:p>
                  </a:txBody>
                  <a:tcPr/>
                </a:tc>
                <a:extLst>
                  <a:ext uri="{0D108BD9-81ED-4DB2-BD59-A6C34878D82A}">
                    <a16:rowId xmlns:a16="http://schemas.microsoft.com/office/drawing/2014/main" xmlns="" val="10002"/>
                  </a:ext>
                </a:extLst>
              </a:tr>
              <a:tr h="3864427">
                <a:tc>
                  <a:txBody>
                    <a:bodyPr/>
                    <a:lstStyle/>
                    <a:p>
                      <a:pPr marL="0" marR="0" algn="just">
                        <a:spcBef>
                          <a:spcPts val="0"/>
                        </a:spcBef>
                        <a:spcAft>
                          <a:spcPts val="0"/>
                        </a:spcAft>
                      </a:pPr>
                      <a:r>
                        <a:rPr lang="en-US" sz="2000" dirty="0">
                          <a:effectLst/>
                        </a:rPr>
                        <a:t>Contents</a:t>
                      </a:r>
                      <a:endParaRPr lang="en-US" sz="2000" dirty="0">
                        <a:effectLst/>
                        <a:latin typeface="Calibri"/>
                        <a:ea typeface="Calibri"/>
                        <a:cs typeface="Arial"/>
                      </a:endParaRPr>
                    </a:p>
                  </a:txBody>
                  <a:tcPr marL="63310" marR="63310" marT="0" marB="0"/>
                </a:tc>
                <a:tc gridSpan="2">
                  <a:txBody>
                    <a:bodyPr/>
                    <a:lstStyle/>
                    <a:p>
                      <a:pPr marL="0" marR="0" algn="just">
                        <a:spcBef>
                          <a:spcPts val="0"/>
                        </a:spcBef>
                        <a:spcAft>
                          <a:spcPts val="0"/>
                        </a:spcAft>
                      </a:pPr>
                      <a:r>
                        <a:rPr lang="en-US" sz="2000" dirty="0">
                          <a:effectLst/>
                        </a:rPr>
                        <a:t>Design, selection, implementation and management of enterprise IT solutions. Applications and infrastructure and their fit with the business. Frameworks and strategies for infrastructure management, system administration, data/information architecture, content management, distributed computing, middleware, legacy system integration, system consolidation, software selection, total cost of ownership calculation, IT investment analysis, and emerging technologies. Managing risk and security within audit and compliance standards.</a:t>
                      </a:r>
                      <a:endParaRPr lang="en-US" sz="2000" dirty="0">
                        <a:effectLst/>
                        <a:latin typeface="Calibri"/>
                        <a:ea typeface="Calibri"/>
                        <a:cs typeface="Arial"/>
                      </a:endParaRPr>
                    </a:p>
                  </a:txBody>
                  <a:tcPr marL="63310" marR="63310" marT="0" marB="0"/>
                </a:tc>
                <a:tc hMerge="1">
                  <a:txBody>
                    <a:bodyPr/>
                    <a:lstStyle/>
                    <a:p>
                      <a:endParaRPr lang="en-US"/>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993776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en-US" dirty="0">
                <a:latin typeface="Times New Roman" pitchFamily="18" charset="0"/>
                <a:cs typeface="Times New Roman" pitchFamily="18" charset="0"/>
              </a:rPr>
              <a:t>This chapter gives an overview of currently used methods and techniques </a:t>
            </a:r>
          </a:p>
          <a:p>
            <a:pPr algn="l"/>
            <a:r>
              <a:rPr lang="en-US" dirty="0">
                <a:latin typeface="Times New Roman" pitchFamily="18" charset="0"/>
                <a:cs typeface="Times New Roman" pitchFamily="18" charset="0"/>
              </a:rPr>
              <a:t>in enterprise architecture</a:t>
            </a:r>
            <a:endParaRPr lang="vi-VN"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a:t>State of the Art</a:t>
            </a:r>
            <a:endParaRPr lang="vi-VN" dirty="0"/>
          </a:p>
        </p:txBody>
      </p:sp>
    </p:spTree>
    <p:extLst>
      <p:ext uri="{BB962C8B-B14F-4D97-AF65-F5344CB8AC3E}">
        <p14:creationId xmlns:p14="http://schemas.microsoft.com/office/powerpoint/2010/main" val="428126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the Art</a:t>
            </a:r>
            <a:endParaRPr lang="vi-V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latin typeface="Times New Roman" pitchFamily="18" charset="0"/>
                <a:cs typeface="Times New Roman" pitchFamily="18" charset="0"/>
              </a:rPr>
              <a:t>Enterprise Architecture and Other Governance Instruments</a:t>
            </a:r>
          </a:p>
          <a:p>
            <a:pPr marL="514350" indent="-514350">
              <a:buFont typeface="+mj-lt"/>
              <a:buAutoNum type="arabicPeriod"/>
            </a:pPr>
            <a:r>
              <a:rPr lang="vi-VN" dirty="0"/>
              <a:t>Methods and Frameworks</a:t>
            </a:r>
            <a:endParaRPr lang="en-US" dirty="0"/>
          </a:p>
          <a:p>
            <a:pPr marL="514350" indent="-514350">
              <a:buFont typeface="+mj-lt"/>
              <a:buAutoNum type="arabicPeriod"/>
            </a:pPr>
            <a:r>
              <a:rPr lang="vi-VN" dirty="0"/>
              <a:t>Architecture Languages</a:t>
            </a:r>
            <a:endParaRPr lang="en-US" dirty="0"/>
          </a:p>
          <a:p>
            <a:pPr marL="514350" indent="-514350">
              <a:buFont typeface="+mj-lt"/>
              <a:buAutoNum type="arabicPeriod"/>
            </a:pPr>
            <a:r>
              <a:rPr lang="vi-VN" dirty="0"/>
              <a:t>Service-Oriented Architecture</a:t>
            </a:r>
          </a:p>
        </p:txBody>
      </p:sp>
    </p:spTree>
    <p:extLst>
      <p:ext uri="{BB962C8B-B14F-4D97-AF65-F5344CB8AC3E}">
        <p14:creationId xmlns:p14="http://schemas.microsoft.com/office/powerpoint/2010/main" val="177802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Enterprise Architecture and Other Governance Instruments</a:t>
            </a:r>
            <a:endParaRPr lang="vi-VN" dirty="0"/>
          </a:p>
        </p:txBody>
      </p:sp>
      <p:sp>
        <p:nvSpPr>
          <p:cNvPr id="3" name="Content Placeholder 2"/>
          <p:cNvSpPr>
            <a:spLocks noGrp="1"/>
          </p:cNvSpPr>
          <p:nvPr>
            <p:ph sz="quarter" idx="1"/>
          </p:nvPr>
        </p:nvSpPr>
        <p:spPr>
          <a:xfrm>
            <a:off x="1066800" y="1447800"/>
            <a:ext cx="7620000" cy="4572000"/>
          </a:xfrm>
        </p:spPr>
        <p:txBody>
          <a:bodyPr vert="horz">
            <a:normAutofit/>
          </a:bodyPr>
          <a:lstStyle/>
          <a:p>
            <a:pPr marL="0" indent="0">
              <a:buNone/>
            </a:pPr>
            <a:r>
              <a:rPr lang="en-US" sz="2400" dirty="0">
                <a:latin typeface="Times New Roman" pitchFamily="18" charset="0"/>
                <a:cs typeface="Times New Roman" pitchFamily="18" charset="0"/>
              </a:rPr>
              <a:t>The relation of enterprise architecture with some </a:t>
            </a:r>
            <a:r>
              <a:rPr lang="en-US" sz="2400" dirty="0" err="1">
                <a:latin typeface="Times New Roman" pitchFamily="18" charset="0"/>
                <a:cs typeface="Times New Roman" pitchFamily="18" charset="0"/>
              </a:rPr>
              <a:t>wellknown</a:t>
            </a:r>
            <a:r>
              <a:rPr lang="en-US" sz="2400" dirty="0">
                <a:latin typeface="Times New Roman" pitchFamily="18" charset="0"/>
                <a:cs typeface="Times New Roman" pitchFamily="18" charset="0"/>
              </a:rPr>
              <a:t> management practices in each of these areas:</a:t>
            </a:r>
            <a:endParaRPr lang="vi-VN" sz="2400" dirty="0">
              <a:latin typeface="Times New Roman" pitchFamily="18" charset="0"/>
              <a:cs typeface="Times New Roman" pitchFamily="18" charset="0"/>
            </a:endParaRPr>
          </a:p>
          <a:p>
            <a:pPr marL="788670" lvl="1" indent="-514350">
              <a:buFont typeface="+mj-lt"/>
              <a:buAutoNum type="arabicPeriod"/>
            </a:pPr>
            <a:r>
              <a:rPr lang="vi-VN" dirty="0"/>
              <a:t>Strategic Management: Balanced Scorecard</a:t>
            </a:r>
            <a:endParaRPr lang="en-US" dirty="0"/>
          </a:p>
          <a:p>
            <a:pPr marL="788670" lvl="1" indent="-514350">
              <a:buFont typeface="+mj-lt"/>
              <a:buAutoNum type="arabicPeriod"/>
            </a:pPr>
            <a:r>
              <a:rPr lang="vi-VN" dirty="0"/>
              <a:t>Strategy Execution: EFQM</a:t>
            </a:r>
            <a:endParaRPr lang="en-US" dirty="0"/>
          </a:p>
          <a:p>
            <a:pPr marL="788670" lvl="1" indent="-514350">
              <a:buFont typeface="+mj-lt"/>
              <a:buAutoNum type="arabicPeriod"/>
            </a:pPr>
            <a:r>
              <a:rPr lang="vi-VN" dirty="0"/>
              <a:t>Quality Management: ISO 9001</a:t>
            </a:r>
            <a:endParaRPr lang="en-US" dirty="0"/>
          </a:p>
          <a:p>
            <a:pPr marL="788670" lvl="1" indent="-514350">
              <a:buFont typeface="+mj-lt"/>
              <a:buAutoNum type="arabicPeriod"/>
            </a:pPr>
            <a:r>
              <a:rPr lang="vi-VN" dirty="0"/>
              <a:t>IT Governance: COBIT</a:t>
            </a:r>
            <a:endParaRPr lang="en-US" dirty="0"/>
          </a:p>
          <a:p>
            <a:pPr marL="788670" lvl="1" indent="-514350">
              <a:buFont typeface="+mj-lt"/>
              <a:buAutoNum type="arabicPeriod"/>
            </a:pPr>
            <a:r>
              <a:rPr lang="en-US" dirty="0">
                <a:latin typeface="Times New Roman" pitchFamily="18" charset="0"/>
                <a:cs typeface="Times New Roman" pitchFamily="18" charset="0"/>
              </a:rPr>
              <a:t>IT Service Delivery and Support: ITIL</a:t>
            </a:r>
          </a:p>
          <a:p>
            <a:pPr marL="788670" lvl="1" indent="-514350">
              <a:buFont typeface="+mj-lt"/>
              <a:buAutoNum type="arabicPeriod"/>
            </a:pPr>
            <a:r>
              <a:rPr lang="en-US" dirty="0">
                <a:latin typeface="Times New Roman" pitchFamily="18" charset="0"/>
                <a:cs typeface="Times New Roman" pitchFamily="18" charset="0"/>
              </a:rPr>
              <a:t>IT Implementation: CMM and CMMI </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130971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1. Enterprise Architecture and Other Governance Instruments</a:t>
            </a:r>
            <a:endParaRPr lang="vi-VN" dirty="0"/>
          </a:p>
        </p:txBody>
      </p:sp>
      <p:pic>
        <p:nvPicPr>
          <p:cNvPr id="2050" name="Picture 2"/>
          <p:cNvPicPr>
            <a:picLocks noChangeAspect="1" noChangeArrowheads="1"/>
          </p:cNvPicPr>
          <p:nvPr/>
        </p:nvPicPr>
        <p:blipFill>
          <a:blip r:embed="rId2"/>
          <a:srcRect/>
          <a:stretch>
            <a:fillRect/>
          </a:stretch>
        </p:blipFill>
        <p:spPr bwMode="auto">
          <a:xfrm>
            <a:off x="842963" y="1476375"/>
            <a:ext cx="7458075" cy="3905250"/>
          </a:xfrm>
          <a:prstGeom prst="rect">
            <a:avLst/>
          </a:prstGeom>
          <a:noFill/>
          <a:ln w="9525">
            <a:noFill/>
            <a:miter lim="800000"/>
            <a:headEnd/>
            <a:tailEnd/>
          </a:ln>
          <a:effectLst/>
        </p:spPr>
      </p:pic>
    </p:spTree>
    <p:extLst>
      <p:ext uri="{BB962C8B-B14F-4D97-AF65-F5344CB8AC3E}">
        <p14:creationId xmlns:p14="http://schemas.microsoft.com/office/powerpoint/2010/main" val="237584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a:t>1.1. Strategic Management: Balanced Scorecard</a:t>
            </a:r>
          </a:p>
        </p:txBody>
      </p:sp>
      <p:sp>
        <p:nvSpPr>
          <p:cNvPr id="2" name="Content Placeholder 1"/>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balanced scorecard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BSC</a:t>
            </a:r>
            <a:r>
              <a:rPr lang="en-US" sz="2400" dirty="0">
                <a:latin typeface="Times New Roman" pitchFamily="18" charset="0"/>
                <a:cs typeface="Times New Roman" pitchFamily="18" charset="0"/>
              </a:rPr>
              <a:t>) is a strategic performance management tool - a semi-standard structured report supported by proven design methods and automation tools that can be used by managers to keep track of the execution of activities by staff within their control and monitor the consequences arising from these actions.</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38924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a:t>1.1. Strategic Management: Balanced Scorecard</a:t>
            </a:r>
          </a:p>
        </p:txBody>
      </p:sp>
      <p:pic>
        <p:nvPicPr>
          <p:cNvPr id="1026" name="Picture 2"/>
          <p:cNvPicPr>
            <a:picLocks noChangeAspect="1" noChangeArrowheads="1"/>
          </p:cNvPicPr>
          <p:nvPr/>
        </p:nvPicPr>
        <p:blipFill>
          <a:blip r:embed="rId3"/>
          <a:srcRect/>
          <a:stretch>
            <a:fillRect/>
          </a:stretch>
        </p:blipFill>
        <p:spPr bwMode="auto">
          <a:xfrm>
            <a:off x="1981200" y="1600200"/>
            <a:ext cx="5429250" cy="4791075"/>
          </a:xfrm>
          <a:prstGeom prst="rect">
            <a:avLst/>
          </a:prstGeom>
          <a:noFill/>
          <a:ln w="9525">
            <a:noFill/>
            <a:miter lim="800000"/>
            <a:headEnd/>
            <a:tailEnd/>
          </a:ln>
          <a:effectLst/>
        </p:spPr>
      </p:pic>
    </p:spTree>
    <p:extLst>
      <p:ext uri="{BB962C8B-B14F-4D97-AF65-F5344CB8AC3E}">
        <p14:creationId xmlns:p14="http://schemas.microsoft.com/office/powerpoint/2010/main" val="99712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dirty="0"/>
              <a:t>1.2. Strategy Execution: EFQM</a:t>
            </a:r>
            <a:endParaRPr lang="vi-VN" dirty="0"/>
          </a:p>
        </p:txBody>
      </p:sp>
      <p:sp>
        <p:nvSpPr>
          <p:cNvPr id="2" name="Content Placeholder 1"/>
          <p:cNvSpPr>
            <a:spLocks noGrp="1"/>
          </p:cNvSpPr>
          <p:nvPr>
            <p:ph sz="quarter" idx="1"/>
          </p:nvPr>
        </p:nvSpPr>
        <p:spPr/>
        <p:txBody>
          <a:bodyPr>
            <a:noAutofit/>
          </a:bodyPr>
          <a:lstStyle/>
          <a:p>
            <a:pPr algn="just"/>
            <a:r>
              <a:rPr lang="en-US" sz="2400" dirty="0">
                <a:latin typeface="Times New Roman" pitchFamily="18" charset="0"/>
                <a:cs typeface="Times New Roman" pitchFamily="18" charset="0"/>
              </a:rPr>
              <a:t>EFQM (European Foundation for Quality Management)</a:t>
            </a:r>
          </a:p>
          <a:p>
            <a:pPr algn="just"/>
            <a:r>
              <a:rPr lang="en-US" sz="2400" dirty="0">
                <a:latin typeface="Times New Roman" pitchFamily="18" charset="0"/>
                <a:cs typeface="Times New Roman" pitchFamily="18" charset="0"/>
              </a:rPr>
              <a:t>It not only focuses on quality management, but provides an overall management framework for performance excellence of the entire </a:t>
            </a:r>
            <a:r>
              <a:rPr lang="en-US" sz="2400" dirty="0" err="1">
                <a:latin typeface="Times New Roman" pitchFamily="18" charset="0"/>
                <a:cs typeface="Times New Roman" pitchFamily="18" charset="0"/>
              </a:rPr>
              <a:t>organisation</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EFQM Excellence Model is a practical tool that can be used in a number of different ways:</a:t>
            </a:r>
          </a:p>
          <a:p>
            <a:pPr lvl="1" algn="just"/>
            <a:r>
              <a:rPr lang="en-US" dirty="0">
                <a:latin typeface="Times New Roman" pitchFamily="18" charset="0"/>
                <a:cs typeface="Times New Roman" pitchFamily="18" charset="0"/>
              </a:rPr>
              <a:t>As a tool for self-assessment</a:t>
            </a:r>
          </a:p>
          <a:p>
            <a:pPr lvl="1" algn="just"/>
            <a:r>
              <a:rPr lang="en-US" dirty="0">
                <a:latin typeface="Times New Roman" pitchFamily="18" charset="0"/>
                <a:cs typeface="Times New Roman" pitchFamily="18" charset="0"/>
              </a:rPr>
              <a:t>As a way to benchmark with other </a:t>
            </a:r>
            <a:r>
              <a:rPr lang="en-US" dirty="0" err="1">
                <a:latin typeface="Times New Roman" pitchFamily="18" charset="0"/>
                <a:cs typeface="Times New Roman" pitchFamily="18" charset="0"/>
              </a:rPr>
              <a:t>organisations</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As a guide to identify areas for improvement</a:t>
            </a:r>
          </a:p>
          <a:p>
            <a:pPr lvl="1" algn="just"/>
            <a:r>
              <a:rPr lang="en-US" dirty="0">
                <a:latin typeface="Times New Roman" pitchFamily="18" charset="0"/>
                <a:cs typeface="Times New Roman" pitchFamily="18" charset="0"/>
              </a:rPr>
              <a:t>As the basis for a common vocabulary and a way of thinking</a:t>
            </a:r>
          </a:p>
          <a:p>
            <a:pPr lvl="1" algn="just"/>
            <a:r>
              <a:rPr lang="en-US" dirty="0">
                <a:latin typeface="Times New Roman" pitchFamily="18" charset="0"/>
                <a:cs typeface="Times New Roman" pitchFamily="18" charset="0"/>
              </a:rPr>
              <a:t>As a structure for the </a:t>
            </a:r>
            <a:r>
              <a:rPr lang="en-US" dirty="0" err="1">
                <a:latin typeface="Times New Roman" pitchFamily="18" charset="0"/>
                <a:cs typeface="Times New Roman" pitchFamily="18" charset="0"/>
              </a:rPr>
              <a:t>organisation's</a:t>
            </a:r>
            <a:r>
              <a:rPr lang="en-US" dirty="0">
                <a:latin typeface="Times New Roman" pitchFamily="18" charset="0"/>
                <a:cs typeface="Times New Roman" pitchFamily="18" charset="0"/>
              </a:rPr>
              <a:t> management system</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501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dirty="0"/>
              <a:t>1.2. Strategy Execution: EFQM</a:t>
            </a:r>
            <a:endParaRPr lang="vi-VN" dirty="0"/>
          </a:p>
        </p:txBody>
      </p:sp>
      <p:sp>
        <p:nvSpPr>
          <p:cNvPr id="4" name="Content Placeholder 3"/>
          <p:cNvSpPr>
            <a:spLocks noGrp="1"/>
          </p:cNvSpPr>
          <p:nvPr>
            <p:ph sz="quarter" idx="1"/>
          </p:nvPr>
        </p:nvSpPr>
        <p:spPr/>
        <p:txBody>
          <a:bodyPr/>
          <a:lstStyle/>
          <a:p>
            <a:endParaRPr lang="vi-VN"/>
          </a:p>
        </p:txBody>
      </p:sp>
      <p:pic>
        <p:nvPicPr>
          <p:cNvPr id="1026" name="Picture 2"/>
          <p:cNvPicPr>
            <a:picLocks noChangeAspect="1" noChangeArrowheads="1"/>
          </p:cNvPicPr>
          <p:nvPr/>
        </p:nvPicPr>
        <p:blipFill>
          <a:blip r:embed="rId3"/>
          <a:srcRect/>
          <a:stretch>
            <a:fillRect/>
          </a:stretch>
        </p:blipFill>
        <p:spPr bwMode="auto">
          <a:xfrm>
            <a:off x="838200" y="1428750"/>
            <a:ext cx="7620000" cy="5085948"/>
          </a:xfrm>
          <a:prstGeom prst="rect">
            <a:avLst/>
          </a:prstGeom>
          <a:noFill/>
          <a:ln w="9525">
            <a:noFill/>
            <a:miter lim="800000"/>
            <a:headEnd/>
            <a:tailEnd/>
          </a:ln>
          <a:effectLst/>
        </p:spPr>
      </p:pic>
    </p:spTree>
    <p:extLst>
      <p:ext uri="{BB962C8B-B14F-4D97-AF65-F5344CB8AC3E}">
        <p14:creationId xmlns:p14="http://schemas.microsoft.com/office/powerpoint/2010/main" val="187509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lvl="1" algn="l" rtl="0">
              <a:spcBef>
                <a:spcPct val="0"/>
              </a:spcBef>
            </a:pPr>
            <a:r>
              <a:rPr lang="vi-VN" sz="4000" kern="1200" dirty="0">
                <a:solidFill>
                  <a:schemeClr val="tx2"/>
                </a:solidFill>
                <a:latin typeface="+mj-lt"/>
                <a:ea typeface="+mj-ea"/>
                <a:cs typeface="+mj-cs"/>
              </a:rPr>
              <a:t>1.3. Quality Management: ISO 9001</a:t>
            </a:r>
            <a:r>
              <a:rPr lang="en-US" dirty="0"/>
              <a:t/>
            </a:r>
            <a:br>
              <a:rPr lang="en-US" dirty="0"/>
            </a:br>
            <a:endParaRPr lang="vi-VN" dirty="0"/>
          </a:p>
        </p:txBody>
      </p:sp>
      <p:sp>
        <p:nvSpPr>
          <p:cNvPr id="3" name="Content Placeholder 2"/>
          <p:cNvSpPr>
            <a:spLocks noGrp="1"/>
          </p:cNvSpPr>
          <p:nvPr>
            <p:ph sz="quarter" idx="1"/>
          </p:nvPr>
        </p:nvSpPr>
        <p:spPr/>
        <p:txBody>
          <a:bodyPr>
            <a:normAutofit/>
          </a:bodyPr>
          <a:lstStyle/>
          <a:p>
            <a:pPr algn="just"/>
            <a:r>
              <a:rPr lang="en-US" sz="2400" dirty="0"/>
              <a:t>The ISO 9001:2000 standard (ISO 2000) of the International </a:t>
            </a:r>
            <a:r>
              <a:rPr lang="en-US" sz="2400" dirty="0" err="1"/>
              <a:t>Organisation</a:t>
            </a:r>
            <a:r>
              <a:rPr lang="en-US" sz="2400" dirty="0"/>
              <a:t> for </a:t>
            </a:r>
            <a:r>
              <a:rPr lang="en-US" sz="2400" dirty="0" err="1"/>
              <a:t>Standardisation</a:t>
            </a:r>
            <a:r>
              <a:rPr lang="en-US" sz="2400" dirty="0"/>
              <a:t> (ISO) outlines criteria for a good quality management system (QMS). </a:t>
            </a:r>
          </a:p>
          <a:p>
            <a:pPr algn="just"/>
            <a:r>
              <a:rPr lang="en-US" sz="2400" dirty="0"/>
              <a:t>Based on a quality policy and quality goals, a company designs and documents a QMS to control how processes are performed. </a:t>
            </a:r>
          </a:p>
          <a:p>
            <a:pPr algn="just"/>
            <a:r>
              <a:rPr lang="en-US" sz="2400" dirty="0"/>
              <a:t>The requirements of the standard cover everything from how a company plans its business processes, to how these are carried out, measured, and improved.</a:t>
            </a:r>
            <a:endParaRPr lang="vi-VN" sz="2400" dirty="0"/>
          </a:p>
        </p:txBody>
      </p:sp>
    </p:spTree>
    <p:extLst>
      <p:ext uri="{BB962C8B-B14F-4D97-AF65-F5344CB8AC3E}">
        <p14:creationId xmlns:p14="http://schemas.microsoft.com/office/powerpoint/2010/main" val="415480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1" algn="l" rtl="0">
              <a:spcBef>
                <a:spcPct val="0"/>
              </a:spcBef>
            </a:pPr>
            <a:r>
              <a:rPr lang="vi-VN" sz="4000" kern="1200" dirty="0">
                <a:solidFill>
                  <a:schemeClr val="tx2"/>
                </a:solidFill>
                <a:latin typeface="+mj-lt"/>
                <a:ea typeface="+mj-ea"/>
                <a:cs typeface="+mj-cs"/>
              </a:rPr>
              <a:t>1.4. IT Governance: COBIT</a:t>
            </a:r>
            <a:endParaRPr lang="vi-VN" dirty="0"/>
          </a:p>
        </p:txBody>
      </p:sp>
      <p:sp>
        <p:nvSpPr>
          <p:cNvPr id="3" name="Content Placeholder 2"/>
          <p:cNvSpPr>
            <a:spLocks noGrp="1"/>
          </p:cNvSpPr>
          <p:nvPr>
            <p:ph sz="quarter" idx="1"/>
          </p:nvPr>
        </p:nvSpPr>
        <p:spPr/>
        <p:txBody>
          <a:bodyPr>
            <a:normAutofit/>
          </a:bodyPr>
          <a:lstStyle/>
          <a:p>
            <a:pPr algn="just"/>
            <a:r>
              <a:rPr lang="en-US" sz="2400" dirty="0"/>
              <a:t>The COBIT (Control Objectives for Information and related Technology) standard for IT governance was initially published in 1996 by the Information Systems Audit and Control Association.</a:t>
            </a:r>
          </a:p>
          <a:p>
            <a:pPr algn="just"/>
            <a:r>
              <a:rPr lang="en-US" sz="2400" dirty="0"/>
              <a:t>The core of the COBIT framework are the control objectives and management guidelines for 34 identified IT processes, which are grouped into four domains: planning and </a:t>
            </a:r>
            <a:r>
              <a:rPr lang="en-US" sz="2400" dirty="0" err="1"/>
              <a:t>organisation</a:t>
            </a:r>
            <a:r>
              <a:rPr lang="en-US" sz="2400" dirty="0"/>
              <a:t>, acquisition and implementation, delivery and support, and monitoring.</a:t>
            </a:r>
            <a:endParaRPr lang="vi-VN" sz="2400" dirty="0"/>
          </a:p>
        </p:txBody>
      </p:sp>
    </p:spTree>
    <p:extLst>
      <p:ext uri="{BB962C8B-B14F-4D97-AF65-F5344CB8AC3E}">
        <p14:creationId xmlns:p14="http://schemas.microsoft.com/office/powerpoint/2010/main" val="193087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Text Books and reference's</a:t>
            </a:r>
            <a:r>
              <a:rPr lang="en-US" dirty="0"/>
              <a:t> </a:t>
            </a:r>
          </a:p>
        </p:txBody>
      </p:sp>
      <p:sp>
        <p:nvSpPr>
          <p:cNvPr id="3" name="Content Placeholder 2"/>
          <p:cNvSpPr>
            <a:spLocks noGrp="1"/>
          </p:cNvSpPr>
          <p:nvPr>
            <p:ph idx="1"/>
          </p:nvPr>
        </p:nvSpPr>
        <p:spPr/>
        <p:txBody>
          <a:bodyPr/>
          <a:lstStyle/>
          <a:p>
            <a:r>
              <a:rPr lang="en-US" dirty="0"/>
              <a:t>Enterprise Architecture at Work </a:t>
            </a:r>
            <a:r>
              <a:rPr lang="en-US" b="0" dirty="0"/>
              <a:t>Modelling, Communication, and Analysis</a:t>
            </a:r>
          </a:p>
          <a:p>
            <a:pPr marL="400050" lvl="1" indent="0">
              <a:buNone/>
            </a:pPr>
            <a:r>
              <a:rPr lang="en-US" dirty="0"/>
              <a:t>- </a:t>
            </a:r>
            <a:r>
              <a:rPr lang="en-US" i="1" dirty="0"/>
              <a:t>Open Group Standard “ </a:t>
            </a:r>
            <a:r>
              <a:rPr lang="en-US" dirty="0"/>
              <a:t>TOGAF® Version 9.1”, </a:t>
            </a:r>
            <a:r>
              <a:rPr lang="en-US" b="0" i="1" dirty="0" err="1"/>
              <a:t>Copyr</a:t>
            </a:r>
            <a:r>
              <a:rPr lang="en-US" b="0" i="1" dirty="0"/>
              <a:t> </a:t>
            </a:r>
            <a:r>
              <a:rPr lang="en-US" b="0" i="1" dirty="0" err="1"/>
              <a:t>ight</a:t>
            </a:r>
            <a:r>
              <a:rPr lang="en-US" b="0" i="1" dirty="0"/>
              <a:t> © 2011.</a:t>
            </a:r>
            <a:endParaRPr lang="en-US" dirty="0"/>
          </a:p>
          <a:p>
            <a:endParaRPr lang="en-US" dirty="0"/>
          </a:p>
        </p:txBody>
      </p:sp>
    </p:spTree>
    <p:extLst>
      <p:ext uri="{BB962C8B-B14F-4D97-AF65-F5344CB8AC3E}">
        <p14:creationId xmlns:p14="http://schemas.microsoft.com/office/powerpoint/2010/main" val="21149009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1.5. IT Service Delivery and Support: ITIL</a:t>
            </a:r>
            <a:endParaRPr lang="vi-VN" dirty="0"/>
          </a:p>
        </p:txBody>
      </p:sp>
      <p:sp>
        <p:nvSpPr>
          <p:cNvPr id="3" name="Content Placeholder 2"/>
          <p:cNvSpPr>
            <a:spLocks noGrp="1"/>
          </p:cNvSpPr>
          <p:nvPr>
            <p:ph sz="quarter" idx="1"/>
          </p:nvPr>
        </p:nvSpPr>
        <p:spPr/>
        <p:txBody>
          <a:bodyPr/>
          <a:lstStyle/>
          <a:p>
            <a:pPr algn="just"/>
            <a:r>
              <a:rPr lang="en-US" dirty="0"/>
              <a:t>ITIL (IT Infrastructure Library) is the most widely accepted set of best practices in the IT service delivery domain.</a:t>
            </a:r>
          </a:p>
          <a:p>
            <a:pPr algn="just"/>
            <a:r>
              <a:rPr lang="en-US" dirty="0"/>
              <a:t>ITIL comprises a series of documents giving guidance on the provision of good IT services, and on the facilities needed to support IT.</a:t>
            </a:r>
          </a:p>
          <a:p>
            <a:pPr algn="just"/>
            <a:r>
              <a:rPr lang="en-US" dirty="0"/>
              <a:t>ITIL is complementary to COBIT.</a:t>
            </a:r>
          </a:p>
          <a:p>
            <a:pPr algn="just"/>
            <a:r>
              <a:rPr lang="en-US" dirty="0"/>
              <a:t>Management of the IT assets of an </a:t>
            </a:r>
            <a:r>
              <a:rPr lang="en-US" dirty="0" err="1"/>
              <a:t>organisation</a:t>
            </a:r>
            <a:r>
              <a:rPr lang="en-US" dirty="0"/>
              <a:t> is central to ITIL.</a:t>
            </a:r>
            <a:endParaRPr lang="vi-VN" dirty="0"/>
          </a:p>
        </p:txBody>
      </p:sp>
    </p:spTree>
    <p:extLst>
      <p:ext uri="{BB962C8B-B14F-4D97-AF65-F5344CB8AC3E}">
        <p14:creationId xmlns:p14="http://schemas.microsoft.com/office/powerpoint/2010/main" val="2449910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1.6. IT Implementation: CMM and CMMI</a:t>
            </a:r>
            <a:endParaRPr lang="vi-VN" dirty="0"/>
          </a:p>
        </p:txBody>
      </p:sp>
      <p:sp>
        <p:nvSpPr>
          <p:cNvPr id="3" name="Content Placeholder 2"/>
          <p:cNvSpPr>
            <a:spLocks noGrp="1"/>
          </p:cNvSpPr>
          <p:nvPr>
            <p:ph sz="quarter" idx="1"/>
          </p:nvPr>
        </p:nvSpPr>
        <p:spPr/>
        <p:txBody>
          <a:bodyPr>
            <a:normAutofit/>
          </a:bodyPr>
          <a:lstStyle/>
          <a:p>
            <a:pPr algn="just"/>
            <a:r>
              <a:rPr lang="en-US" dirty="0"/>
              <a:t>The Capability Maturity Model for Software (</a:t>
            </a:r>
            <a:r>
              <a:rPr lang="en-US" dirty="0" err="1"/>
              <a:t>Paulk</a:t>
            </a:r>
            <a:r>
              <a:rPr lang="en-US" dirty="0"/>
              <a:t> et al. 1993), also known as the CMM and SW-CMM, is a model for judging the maturity of an </a:t>
            </a:r>
            <a:r>
              <a:rPr lang="en-US" dirty="0" err="1"/>
              <a:t>organisation’s</a:t>
            </a:r>
            <a:r>
              <a:rPr lang="en-US" dirty="0"/>
              <a:t> software engineering processes, and provides </a:t>
            </a:r>
            <a:r>
              <a:rPr lang="en-US" dirty="0" err="1"/>
              <a:t>organisations</a:t>
            </a:r>
            <a:r>
              <a:rPr lang="en-US" dirty="0"/>
              <a:t> with key practices required to help them increase the maturity of these processes.</a:t>
            </a:r>
          </a:p>
          <a:p>
            <a:pPr algn="just"/>
            <a:r>
              <a:rPr lang="en-US" dirty="0"/>
              <a:t>The CMM’s popularity has sparked off the development of similar maturity models in other fields, including enterprise architecture; see, e.g., the NASCIO Enterprise Architecture Maturity Model (NASCIO 2003).</a:t>
            </a:r>
            <a:endParaRPr lang="vi-VN" dirty="0"/>
          </a:p>
        </p:txBody>
      </p:sp>
    </p:spTree>
    <p:extLst>
      <p:ext uri="{BB962C8B-B14F-4D97-AF65-F5344CB8AC3E}">
        <p14:creationId xmlns:p14="http://schemas.microsoft.com/office/powerpoint/2010/main" val="530510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1.6. IT Implementation: CMM and CMMI</a:t>
            </a:r>
            <a:endParaRPr lang="vi-VN" dirty="0"/>
          </a:p>
        </p:txBody>
      </p:sp>
      <p:sp>
        <p:nvSpPr>
          <p:cNvPr id="3" name="Content Placeholder 2"/>
          <p:cNvSpPr>
            <a:spLocks noGrp="1"/>
          </p:cNvSpPr>
          <p:nvPr>
            <p:ph sz="quarter" idx="1"/>
          </p:nvPr>
        </p:nvSpPr>
        <p:spPr/>
        <p:txBody>
          <a:bodyPr>
            <a:normAutofit/>
          </a:bodyPr>
          <a:lstStyle/>
          <a:p>
            <a:pPr algn="just"/>
            <a:r>
              <a:rPr lang="en-US" dirty="0"/>
              <a:t>In the CMMI maturity models in their most common form, there are five maturity levels, each a layer in the foundation for ongoing process improvement, designated by the numbers 1 to 5 (CMMI Product Team 2002):</a:t>
            </a:r>
          </a:p>
          <a:p>
            <a:pPr marL="777240" lvl="1" indent="-457200" algn="just"/>
            <a:r>
              <a:rPr lang="vi-VN" sz="2600" dirty="0"/>
              <a:t>Initial</a:t>
            </a:r>
            <a:endParaRPr lang="en-US" sz="2600" dirty="0"/>
          </a:p>
          <a:p>
            <a:pPr marL="777240" lvl="1" indent="-457200" algn="just"/>
            <a:r>
              <a:rPr lang="vi-VN" sz="2600" dirty="0"/>
              <a:t>Managed</a:t>
            </a:r>
            <a:endParaRPr lang="en-US" sz="2600" dirty="0"/>
          </a:p>
          <a:p>
            <a:pPr marL="777240" lvl="1" indent="-457200" algn="just"/>
            <a:r>
              <a:rPr lang="vi-VN" sz="2600" dirty="0"/>
              <a:t>Defined</a:t>
            </a:r>
            <a:endParaRPr lang="en-US" sz="2600" dirty="0"/>
          </a:p>
          <a:p>
            <a:pPr marL="777240" lvl="1" indent="-457200" algn="just"/>
            <a:r>
              <a:rPr lang="vi-VN" sz="2600" dirty="0"/>
              <a:t>Quantitatively Managed</a:t>
            </a:r>
            <a:endParaRPr lang="en-US" sz="2600" dirty="0"/>
          </a:p>
          <a:p>
            <a:pPr marL="777240" lvl="1" indent="-457200" algn="just"/>
            <a:r>
              <a:rPr lang="vi-VN" sz="2600" dirty="0"/>
              <a:t>Optimising</a:t>
            </a:r>
          </a:p>
        </p:txBody>
      </p:sp>
    </p:spTree>
    <p:extLst>
      <p:ext uri="{BB962C8B-B14F-4D97-AF65-F5344CB8AC3E}">
        <p14:creationId xmlns:p14="http://schemas.microsoft.com/office/powerpoint/2010/main" val="575217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Methods and Frameworks </a:t>
            </a:r>
            <a:endParaRPr lang="vi-VN" dirty="0"/>
          </a:p>
        </p:txBody>
      </p:sp>
      <p:sp>
        <p:nvSpPr>
          <p:cNvPr id="3" name="Content Placeholder 2"/>
          <p:cNvSpPr>
            <a:spLocks noGrp="1"/>
          </p:cNvSpPr>
          <p:nvPr>
            <p:ph sz="quarter" idx="1"/>
          </p:nvPr>
        </p:nvSpPr>
        <p:spPr/>
        <p:txBody>
          <a:bodyPr/>
          <a:lstStyle/>
          <a:p>
            <a:pPr marL="788670" lvl="1" indent="-514350">
              <a:buFont typeface="+mj-lt"/>
              <a:buAutoNum type="arabicPeriod"/>
            </a:pPr>
            <a:r>
              <a:rPr lang="vi-VN" dirty="0">
                <a:latin typeface="Perpetua"/>
              </a:rPr>
              <a:t>Enterprise Architecture Methods</a:t>
            </a:r>
            <a:endParaRPr lang="en-US" dirty="0">
              <a:latin typeface="Perpetua"/>
            </a:endParaRPr>
          </a:p>
          <a:p>
            <a:pPr marL="788670" lvl="1" indent="-514350">
              <a:buFont typeface="+mj-lt"/>
              <a:buAutoNum type="arabicPeriod"/>
            </a:pPr>
            <a:r>
              <a:rPr lang="en-US" dirty="0">
                <a:latin typeface="Perpetua"/>
              </a:rPr>
              <a:t>Conceptual Foundation for Architecture: The IEEE  Standard 1471-2000</a:t>
            </a:r>
          </a:p>
          <a:p>
            <a:pPr marL="788670" lvl="1" indent="-514350">
              <a:buFont typeface="+mj-lt"/>
              <a:buAutoNum type="arabicPeriod"/>
            </a:pPr>
            <a:r>
              <a:rPr lang="vi-VN" dirty="0">
                <a:latin typeface="Perpetua"/>
              </a:rPr>
              <a:t>The Zachman Framework</a:t>
            </a:r>
            <a:endParaRPr lang="en-US" dirty="0">
              <a:latin typeface="Perpetua"/>
            </a:endParaRPr>
          </a:p>
          <a:p>
            <a:pPr marL="788670" lvl="1" indent="-514350">
              <a:buFont typeface="+mj-lt"/>
              <a:buAutoNum type="arabicPeriod"/>
            </a:pPr>
            <a:r>
              <a:rPr lang="en-US" dirty="0">
                <a:latin typeface="Perpetua"/>
              </a:rPr>
              <a:t>The Open Group Architecture Framework</a:t>
            </a:r>
          </a:p>
          <a:p>
            <a:pPr marL="788670" lvl="1" indent="-514350">
              <a:buFont typeface="+mj-lt"/>
              <a:buAutoNum type="arabicPeriod"/>
            </a:pPr>
            <a:r>
              <a:rPr lang="vi-VN" dirty="0">
                <a:latin typeface="Perpetua"/>
              </a:rPr>
              <a:t>OMG’s Model-Driven Architecture</a:t>
            </a:r>
            <a:endParaRPr lang="en-US" dirty="0">
              <a:latin typeface="Perpetua"/>
            </a:endParaRPr>
          </a:p>
          <a:p>
            <a:pPr marL="788670" lvl="1" indent="-514350">
              <a:buFont typeface="+mj-lt"/>
              <a:buAutoNum type="arabicPeriod"/>
            </a:pPr>
            <a:r>
              <a:rPr lang="vi-VN" dirty="0">
                <a:latin typeface="Perpetua"/>
              </a:rPr>
              <a:t>Other Frameworks</a:t>
            </a:r>
          </a:p>
        </p:txBody>
      </p:sp>
    </p:spTree>
    <p:extLst>
      <p:ext uri="{BB962C8B-B14F-4D97-AF65-F5344CB8AC3E}">
        <p14:creationId xmlns:p14="http://schemas.microsoft.com/office/powerpoint/2010/main" val="301452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vi-VN" dirty="0"/>
              <a:t>2.1. Enterprise Architecture Methods</a:t>
            </a:r>
          </a:p>
        </p:txBody>
      </p:sp>
      <p:sp>
        <p:nvSpPr>
          <p:cNvPr id="3" name="Content Placeholder 2"/>
          <p:cNvSpPr>
            <a:spLocks noGrp="1"/>
          </p:cNvSpPr>
          <p:nvPr>
            <p:ph sz="quarter" idx="1"/>
          </p:nvPr>
        </p:nvSpPr>
        <p:spPr/>
        <p:txBody>
          <a:bodyPr>
            <a:normAutofit/>
          </a:bodyPr>
          <a:lstStyle/>
          <a:p>
            <a:pPr algn="just"/>
            <a:r>
              <a:rPr lang="en-US" dirty="0"/>
              <a:t>An architecture method is a structured collection of techniques and process steps for creating and maintaining an enterprise architecture</a:t>
            </a:r>
            <a:r>
              <a:rPr lang="vi-VN" dirty="0"/>
              <a:t>.</a:t>
            </a:r>
          </a:p>
          <a:p>
            <a:pPr algn="just"/>
            <a:r>
              <a:rPr lang="en-US" dirty="0"/>
              <a:t>The following methods for architecture development are worth mentioning:</a:t>
            </a:r>
          </a:p>
          <a:p>
            <a:pPr lvl="1" algn="just">
              <a:buFont typeface="Arial" pitchFamily="34" charset="0"/>
              <a:buChar char="•"/>
            </a:pPr>
            <a:r>
              <a:rPr lang="en-US" dirty="0"/>
              <a:t>Although meant for software development, the Rational Unified Process (</a:t>
            </a:r>
            <a:r>
              <a:rPr lang="en-US" b="1" dirty="0"/>
              <a:t>RUP</a:t>
            </a:r>
            <a:r>
              <a:rPr lang="en-US" dirty="0"/>
              <a:t>) (Jacobson et al. 1999).</a:t>
            </a:r>
          </a:p>
          <a:p>
            <a:pPr lvl="1" algn="just">
              <a:buFont typeface="Arial" pitchFamily="34" charset="0"/>
              <a:buChar char="•"/>
            </a:pPr>
            <a:r>
              <a:rPr lang="en-US" dirty="0"/>
              <a:t>The UN/CEFACT </a:t>
            </a:r>
            <a:r>
              <a:rPr lang="en-US" dirty="0" err="1"/>
              <a:t>Modelling</a:t>
            </a:r>
            <a:r>
              <a:rPr lang="en-US" dirty="0"/>
              <a:t> Methodology (</a:t>
            </a:r>
            <a:r>
              <a:rPr lang="en-US" b="1" dirty="0"/>
              <a:t>UMM</a:t>
            </a:r>
            <a:r>
              <a:rPr lang="en-US" dirty="0"/>
              <a:t>).</a:t>
            </a:r>
          </a:p>
          <a:p>
            <a:pPr lvl="1" algn="just">
              <a:buFont typeface="Arial" pitchFamily="34" charset="0"/>
              <a:buChar char="•"/>
            </a:pPr>
            <a:r>
              <a:rPr lang="en-US" dirty="0"/>
              <a:t>The TOGAF Architecture Development Method (</a:t>
            </a:r>
            <a:r>
              <a:rPr lang="en-US" b="1" dirty="0"/>
              <a:t>ADM</a:t>
            </a:r>
            <a:r>
              <a:rPr lang="en-US" dirty="0"/>
              <a:t>) developed by The Open Group.</a:t>
            </a:r>
            <a:endParaRPr lang="vi-VN" dirty="0"/>
          </a:p>
        </p:txBody>
      </p:sp>
    </p:spTree>
    <p:extLst>
      <p:ext uri="{BB962C8B-B14F-4D97-AF65-F5344CB8AC3E}">
        <p14:creationId xmlns:p14="http://schemas.microsoft.com/office/powerpoint/2010/main" val="13779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vi-VN" dirty="0"/>
              <a:t>2.1. Enterprise Architecture Methods</a:t>
            </a:r>
          </a:p>
        </p:txBody>
      </p:sp>
      <p:sp>
        <p:nvSpPr>
          <p:cNvPr id="4" name="Content Placeholder 3"/>
          <p:cNvSpPr>
            <a:spLocks noGrp="1"/>
          </p:cNvSpPr>
          <p:nvPr>
            <p:ph sz="quarter" idx="1"/>
          </p:nvPr>
        </p:nvSpPr>
        <p:spPr/>
        <p:txBody>
          <a:bodyPr/>
          <a:lstStyle/>
          <a:p>
            <a:endParaRPr lang="vi-VN"/>
          </a:p>
        </p:txBody>
      </p:sp>
      <p:pic>
        <p:nvPicPr>
          <p:cNvPr id="2050" name="Picture 2"/>
          <p:cNvPicPr>
            <a:picLocks noChangeAspect="1" noChangeArrowheads="1"/>
          </p:cNvPicPr>
          <p:nvPr/>
        </p:nvPicPr>
        <p:blipFill>
          <a:blip r:embed="rId2"/>
          <a:srcRect/>
          <a:stretch>
            <a:fillRect/>
          </a:stretch>
        </p:blipFill>
        <p:spPr bwMode="auto">
          <a:xfrm>
            <a:off x="171450" y="1219200"/>
            <a:ext cx="8801100" cy="5286375"/>
          </a:xfrm>
          <a:prstGeom prst="rect">
            <a:avLst/>
          </a:prstGeom>
          <a:noFill/>
          <a:ln w="9525">
            <a:noFill/>
            <a:miter lim="800000"/>
            <a:headEnd/>
            <a:tailEnd/>
          </a:ln>
          <a:effectLst/>
        </p:spPr>
      </p:pic>
    </p:spTree>
    <p:extLst>
      <p:ext uri="{BB962C8B-B14F-4D97-AF65-F5344CB8AC3E}">
        <p14:creationId xmlns:p14="http://schemas.microsoft.com/office/powerpoint/2010/main" val="1093477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a:t>2.2. Conceptual Foundation for Architecture: The IEEE </a:t>
            </a:r>
            <a:br>
              <a:rPr lang="en-US" sz="2400" dirty="0"/>
            </a:br>
            <a:r>
              <a:rPr lang="en-US" sz="2400" dirty="0"/>
              <a:t>Standard 1471-2000</a:t>
            </a:r>
            <a:endParaRPr lang="vi-VN" sz="2400" dirty="0"/>
          </a:p>
        </p:txBody>
      </p:sp>
      <p:sp>
        <p:nvSpPr>
          <p:cNvPr id="3" name="Content Placeholder 2"/>
          <p:cNvSpPr>
            <a:spLocks noGrp="1"/>
          </p:cNvSpPr>
          <p:nvPr>
            <p:ph sz="quarter" idx="1"/>
          </p:nvPr>
        </p:nvSpPr>
        <p:spPr/>
        <p:txBody>
          <a:bodyPr/>
          <a:lstStyle/>
          <a:p>
            <a:pPr algn="just"/>
            <a:r>
              <a:rPr lang="en-US" dirty="0"/>
              <a:t>IEEE 1471 focuses mainly on software-intensive systems, such as information systems, embedded systems, and composite systems in the context of </a:t>
            </a:r>
            <a:r>
              <a:rPr lang="en-US" dirty="0" err="1"/>
              <a:t>computing.In</a:t>
            </a:r>
            <a:r>
              <a:rPr lang="en-US" dirty="0"/>
              <a:t> this sense, it is similar to the framework of </a:t>
            </a:r>
            <a:r>
              <a:rPr lang="en-US" dirty="0" err="1"/>
              <a:t>Zachman</a:t>
            </a:r>
            <a:r>
              <a:rPr lang="en-US" dirty="0"/>
              <a:t>.</a:t>
            </a:r>
          </a:p>
          <a:p>
            <a:pPr algn="just"/>
            <a:r>
              <a:rPr lang="en-US" dirty="0"/>
              <a:t>IEEE 1471 also does not try to </a:t>
            </a:r>
            <a:r>
              <a:rPr lang="en-US" dirty="0" err="1"/>
              <a:t>standardise</a:t>
            </a:r>
            <a:r>
              <a:rPr lang="en-US" dirty="0"/>
              <a:t> the process of developing architectures, and therefore does not recommend any </a:t>
            </a:r>
            <a:r>
              <a:rPr lang="en-US" dirty="0" err="1"/>
              <a:t>modelling</a:t>
            </a:r>
            <a:r>
              <a:rPr lang="en-US" dirty="0"/>
              <a:t> languages, methodologies, or standards.</a:t>
            </a:r>
            <a:endParaRPr lang="vi-VN" dirty="0"/>
          </a:p>
        </p:txBody>
      </p:sp>
    </p:spTree>
    <p:extLst>
      <p:ext uri="{BB962C8B-B14F-4D97-AF65-F5344CB8AC3E}">
        <p14:creationId xmlns:p14="http://schemas.microsoft.com/office/powerpoint/2010/main" val="3994413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a:t>2.2. Conceptual Foundation for Architecture: The IEEE </a:t>
            </a:r>
            <a:br>
              <a:rPr lang="en-US" sz="2400" dirty="0"/>
            </a:br>
            <a:r>
              <a:rPr lang="en-US" sz="2400" dirty="0"/>
              <a:t>Standard 1471-2000</a:t>
            </a:r>
            <a:endParaRPr lang="vi-VN" sz="2400" dirty="0"/>
          </a:p>
        </p:txBody>
      </p:sp>
      <p:sp>
        <p:nvSpPr>
          <p:cNvPr id="4" name="Content Placeholder 3"/>
          <p:cNvSpPr>
            <a:spLocks noGrp="1"/>
          </p:cNvSpPr>
          <p:nvPr>
            <p:ph sz="quarter" idx="1"/>
          </p:nvPr>
        </p:nvSpPr>
        <p:spPr/>
        <p:txBody>
          <a:bodyPr/>
          <a:lstStyle/>
          <a:p>
            <a:endParaRPr lang="vi-VN"/>
          </a:p>
        </p:txBody>
      </p:sp>
      <p:pic>
        <p:nvPicPr>
          <p:cNvPr id="3074" name="Picture 2"/>
          <p:cNvPicPr>
            <a:picLocks noChangeAspect="1" noChangeArrowheads="1"/>
          </p:cNvPicPr>
          <p:nvPr/>
        </p:nvPicPr>
        <p:blipFill>
          <a:blip r:embed="rId2"/>
          <a:srcRect/>
          <a:stretch>
            <a:fillRect/>
          </a:stretch>
        </p:blipFill>
        <p:spPr bwMode="auto">
          <a:xfrm>
            <a:off x="457200" y="1066800"/>
            <a:ext cx="8382000" cy="5306037"/>
          </a:xfrm>
          <a:prstGeom prst="rect">
            <a:avLst/>
          </a:prstGeom>
          <a:noFill/>
          <a:ln w="9525">
            <a:noFill/>
            <a:miter lim="800000"/>
            <a:headEnd/>
            <a:tailEnd/>
          </a:ln>
          <a:effectLst/>
        </p:spPr>
      </p:pic>
    </p:spTree>
    <p:extLst>
      <p:ext uri="{BB962C8B-B14F-4D97-AF65-F5344CB8AC3E}">
        <p14:creationId xmlns:p14="http://schemas.microsoft.com/office/powerpoint/2010/main" val="2471120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a:t>2.2. Conceptual Foundation for Architecture: The IEEE </a:t>
            </a:r>
            <a:br>
              <a:rPr lang="en-US" sz="2400" dirty="0"/>
            </a:br>
            <a:r>
              <a:rPr lang="en-US" sz="2400" dirty="0"/>
              <a:t>Standard 1471-2000</a:t>
            </a:r>
            <a:endParaRPr lang="vi-VN" sz="2400" dirty="0"/>
          </a:p>
        </p:txBody>
      </p:sp>
      <p:sp>
        <p:nvSpPr>
          <p:cNvPr id="4" name="Content Placeholder 3"/>
          <p:cNvSpPr>
            <a:spLocks noGrp="1"/>
          </p:cNvSpPr>
          <p:nvPr>
            <p:ph sz="quarter" idx="1"/>
          </p:nvPr>
        </p:nvSpPr>
        <p:spPr/>
        <p:txBody>
          <a:bodyPr>
            <a:normAutofit/>
          </a:bodyPr>
          <a:lstStyle/>
          <a:p>
            <a:pPr algn="just"/>
            <a:r>
              <a:rPr lang="en-US" dirty="0"/>
              <a:t>IEEE 1471 also provides a number of relevant architectural viewpoints together with their specifications in terms of concerns, languages, and </a:t>
            </a:r>
            <a:r>
              <a:rPr lang="en-US" dirty="0" err="1"/>
              <a:t>modelling</a:t>
            </a:r>
            <a:r>
              <a:rPr lang="en-US" dirty="0"/>
              <a:t> and analysis methods (see Annex D of the standard). It is important to note that architecture descriptions that are compliant with IEEE 1471 can be used to meet the requirements of other standards, like the Reference Model of Open Distributed Processing.</a:t>
            </a:r>
            <a:endParaRPr lang="vi-VN" dirty="0"/>
          </a:p>
        </p:txBody>
      </p:sp>
    </p:spTree>
    <p:extLst>
      <p:ext uri="{BB962C8B-B14F-4D97-AF65-F5344CB8AC3E}">
        <p14:creationId xmlns:p14="http://schemas.microsoft.com/office/powerpoint/2010/main" val="3386644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The </a:t>
            </a:r>
            <a:r>
              <a:rPr lang="en-US" dirty="0" err="1"/>
              <a:t>Zachman</a:t>
            </a:r>
            <a:r>
              <a:rPr lang="en-US" dirty="0"/>
              <a:t> Framework</a:t>
            </a:r>
            <a:endParaRPr lang="vi-VN" dirty="0"/>
          </a:p>
        </p:txBody>
      </p:sp>
      <p:sp>
        <p:nvSpPr>
          <p:cNvPr id="3" name="Content Placeholder 2"/>
          <p:cNvSpPr>
            <a:spLocks noGrp="1"/>
          </p:cNvSpPr>
          <p:nvPr>
            <p:ph sz="quarter" idx="1"/>
          </p:nvPr>
        </p:nvSpPr>
        <p:spPr/>
        <p:txBody>
          <a:bodyPr>
            <a:normAutofit/>
          </a:bodyPr>
          <a:lstStyle/>
          <a:p>
            <a:pPr algn="just"/>
            <a:r>
              <a:rPr lang="en-US" dirty="0"/>
              <a:t>In 1987, John </a:t>
            </a:r>
            <a:r>
              <a:rPr lang="en-US" dirty="0" err="1"/>
              <a:t>Zachman</a:t>
            </a:r>
            <a:r>
              <a:rPr lang="en-US" dirty="0"/>
              <a:t> introduced the first and best-known enterprise architecture framework (</a:t>
            </a:r>
            <a:r>
              <a:rPr lang="en-US" dirty="0" err="1"/>
              <a:t>Zachman</a:t>
            </a:r>
            <a:r>
              <a:rPr lang="en-US" dirty="0"/>
              <a:t> 1987), although back then it was called ‘Framework for Information Systems Architecture’.</a:t>
            </a:r>
          </a:p>
          <a:p>
            <a:pPr algn="just"/>
            <a:r>
              <a:rPr lang="en-US" dirty="0"/>
              <a:t>The framework as it applies to enterprises is simply a logical structure for classifying and </a:t>
            </a:r>
            <a:r>
              <a:rPr lang="en-US" dirty="0" err="1"/>
              <a:t>organising</a:t>
            </a:r>
            <a:r>
              <a:rPr lang="en-US" dirty="0"/>
              <a:t> the descriptive representations of an enterprise that are significant to the management of the enterprise as well as to the development of the enterprise’s systems.</a:t>
            </a:r>
            <a:endParaRPr lang="vi-VN" dirty="0"/>
          </a:p>
        </p:txBody>
      </p:sp>
    </p:spTree>
    <p:extLst>
      <p:ext uri="{BB962C8B-B14F-4D97-AF65-F5344CB8AC3E}">
        <p14:creationId xmlns:p14="http://schemas.microsoft.com/office/powerpoint/2010/main" val="335283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9" y="22964"/>
            <a:ext cx="8496717"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95370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The </a:t>
            </a:r>
            <a:r>
              <a:rPr lang="en-US" dirty="0" err="1"/>
              <a:t>Zachman</a:t>
            </a:r>
            <a:r>
              <a:rPr lang="en-US" dirty="0"/>
              <a:t> Framework</a:t>
            </a:r>
            <a:endParaRPr lang="vi-V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914400" y="1916351"/>
            <a:ext cx="7772400" cy="3634898"/>
          </a:xfrm>
          <a:prstGeom prst="rect">
            <a:avLst/>
          </a:prstGeom>
          <a:noFill/>
          <a:ln w="9525">
            <a:noFill/>
            <a:miter lim="800000"/>
            <a:headEnd/>
            <a:tailEnd/>
          </a:ln>
          <a:effectLst/>
        </p:spPr>
      </p:pic>
    </p:spTree>
    <p:extLst>
      <p:ext uri="{BB962C8B-B14F-4D97-AF65-F5344CB8AC3E}">
        <p14:creationId xmlns:p14="http://schemas.microsoft.com/office/powerpoint/2010/main" val="334225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2.4. The Open Group Architecture Framework</a:t>
            </a:r>
            <a:endParaRPr lang="vi-VN" dirty="0"/>
          </a:p>
        </p:txBody>
      </p:sp>
      <p:sp>
        <p:nvSpPr>
          <p:cNvPr id="3" name="Content Placeholder 2"/>
          <p:cNvSpPr>
            <a:spLocks noGrp="1"/>
          </p:cNvSpPr>
          <p:nvPr>
            <p:ph sz="quarter" idx="1"/>
          </p:nvPr>
        </p:nvSpPr>
        <p:spPr/>
        <p:txBody>
          <a:bodyPr/>
          <a:lstStyle/>
          <a:p>
            <a:r>
              <a:rPr lang="en-US" dirty="0"/>
              <a:t>The Open Group Architecture Framework (TOGAF) originated as a generic framework and methodology for development of technical architectures, but evolved into an enterprise architecture framework and method.</a:t>
            </a:r>
          </a:p>
          <a:p>
            <a:endParaRPr lang="vi-VN" dirty="0"/>
          </a:p>
        </p:txBody>
      </p:sp>
    </p:spTree>
    <p:extLst>
      <p:ext uri="{BB962C8B-B14F-4D97-AF65-F5344CB8AC3E}">
        <p14:creationId xmlns:p14="http://schemas.microsoft.com/office/powerpoint/2010/main" val="3680502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2.4. The Open Group Architecture Framework</a:t>
            </a:r>
            <a:endParaRPr lang="vi-VN" dirty="0"/>
          </a:p>
        </p:txBody>
      </p:sp>
      <p:sp>
        <p:nvSpPr>
          <p:cNvPr id="3" name="Content Placeholder 2"/>
          <p:cNvSpPr>
            <a:spLocks noGrp="1"/>
          </p:cNvSpPr>
          <p:nvPr>
            <p:ph sz="quarter" idx="1"/>
          </p:nvPr>
        </p:nvSpPr>
        <p:spPr>
          <a:xfrm>
            <a:off x="914400" y="1524000"/>
            <a:ext cx="7772400" cy="4572000"/>
          </a:xfrm>
        </p:spPr>
        <p:txBody>
          <a:bodyPr/>
          <a:lstStyle/>
          <a:p>
            <a:pPr algn="just"/>
            <a:r>
              <a:rPr lang="en-US" dirty="0"/>
              <a:t>TOGAF has four main components:</a:t>
            </a:r>
          </a:p>
          <a:p>
            <a:pPr lvl="1" algn="just">
              <a:buFont typeface="Arial" pitchFamily="34" charset="0"/>
              <a:buChar char="•"/>
            </a:pPr>
            <a:r>
              <a:rPr lang="en-US" dirty="0"/>
              <a:t>A high-level framework, based on some of the key concepts and a methodology called the Architecture Development Method (ADM).</a:t>
            </a:r>
          </a:p>
          <a:p>
            <a:pPr lvl="1" algn="just">
              <a:buFont typeface="Arial" pitchFamily="34" charset="0"/>
              <a:buChar char="•"/>
            </a:pPr>
            <a:r>
              <a:rPr lang="vi-VN" dirty="0">
                <a:latin typeface="Perpetua"/>
              </a:rPr>
              <a:t>The TOGAF Enterprise Continuum</a:t>
            </a:r>
            <a:endParaRPr lang="en-US" dirty="0">
              <a:latin typeface="Perpetua"/>
            </a:endParaRPr>
          </a:p>
          <a:p>
            <a:pPr lvl="1" algn="just">
              <a:buFont typeface="Arial" pitchFamily="34" charset="0"/>
              <a:buChar char="•"/>
            </a:pPr>
            <a:r>
              <a:rPr lang="en-US" dirty="0"/>
              <a:t>The TOGAF Resource Base, a set of tools and techniques available for use in applying TOGAF and the TOGAF ADM</a:t>
            </a:r>
          </a:p>
          <a:p>
            <a:pPr lvl="1" algn="just">
              <a:buFont typeface="Arial" pitchFamily="34" charset="0"/>
              <a:buChar char="•"/>
            </a:pPr>
            <a:r>
              <a:rPr lang="en-US" dirty="0"/>
              <a:t>TOGAF Reference Models</a:t>
            </a:r>
            <a:endParaRPr lang="vi-VN" dirty="0"/>
          </a:p>
        </p:txBody>
      </p:sp>
    </p:spTree>
    <p:extLst>
      <p:ext uri="{BB962C8B-B14F-4D97-AF65-F5344CB8AC3E}">
        <p14:creationId xmlns:p14="http://schemas.microsoft.com/office/powerpoint/2010/main" val="2101435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2.4. The Open Group Architecture Framework</a:t>
            </a:r>
            <a:endParaRPr lang="vi-V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903011" y="1447800"/>
            <a:ext cx="5795178" cy="4572000"/>
          </a:xfrm>
          <a:prstGeom prst="rect">
            <a:avLst/>
          </a:prstGeom>
          <a:noFill/>
          <a:ln w="9525">
            <a:noFill/>
            <a:miter lim="800000"/>
            <a:headEnd/>
            <a:tailEnd/>
          </a:ln>
          <a:effectLst/>
        </p:spPr>
      </p:pic>
    </p:spTree>
    <p:extLst>
      <p:ext uri="{BB962C8B-B14F-4D97-AF65-F5344CB8AC3E}">
        <p14:creationId xmlns:p14="http://schemas.microsoft.com/office/powerpoint/2010/main" val="104200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2.5. OMG’s Model-Driven Architecture</a:t>
            </a:r>
            <a:endParaRPr lang="vi-VN" dirty="0"/>
          </a:p>
        </p:txBody>
      </p:sp>
      <p:sp>
        <p:nvSpPr>
          <p:cNvPr id="3" name="Content Placeholder 2"/>
          <p:cNvSpPr>
            <a:spLocks noGrp="1"/>
          </p:cNvSpPr>
          <p:nvPr>
            <p:ph sz="quarter" idx="1"/>
          </p:nvPr>
        </p:nvSpPr>
        <p:spPr/>
        <p:txBody>
          <a:bodyPr>
            <a:normAutofit fontScale="92500" lnSpcReduction="10000"/>
          </a:bodyPr>
          <a:lstStyle/>
          <a:p>
            <a:pPr algn="just"/>
            <a:r>
              <a:rPr lang="en-US" dirty="0"/>
              <a:t>The Model-Driven Architecture (MDA) (Object Management Group Architecture Board 2001, Frankel 2003) aims to provide an open, vendor neutral approach to interoperability.</a:t>
            </a:r>
          </a:p>
          <a:p>
            <a:pPr algn="just"/>
            <a:r>
              <a:rPr lang="en-US" dirty="0"/>
              <a:t>It builds upon the Object Management Group’s </a:t>
            </a:r>
            <a:r>
              <a:rPr lang="en-US" dirty="0" err="1"/>
              <a:t>modelling</a:t>
            </a:r>
            <a:r>
              <a:rPr lang="en-US" dirty="0"/>
              <a:t> standards:</a:t>
            </a:r>
          </a:p>
          <a:p>
            <a:pPr lvl="1" algn="just">
              <a:buFont typeface="Arial" pitchFamily="34" charset="0"/>
              <a:buChar char="•"/>
            </a:pPr>
            <a:r>
              <a:rPr lang="vi-VN" dirty="0">
                <a:latin typeface="Perpetua"/>
              </a:rPr>
              <a:t>Unified Modeling Language (UML)</a:t>
            </a:r>
            <a:endParaRPr lang="en-US" dirty="0">
              <a:latin typeface="Perpetua"/>
            </a:endParaRPr>
          </a:p>
          <a:p>
            <a:pPr lvl="1" algn="just">
              <a:buFont typeface="Arial" pitchFamily="34" charset="0"/>
              <a:buChar char="•"/>
            </a:pPr>
            <a:r>
              <a:rPr lang="vi-VN" dirty="0">
                <a:latin typeface="Perpetua"/>
              </a:rPr>
              <a:t>Meta Object Facility (MOF)</a:t>
            </a:r>
            <a:endParaRPr lang="en-US" dirty="0">
              <a:latin typeface="Perpetua"/>
            </a:endParaRPr>
          </a:p>
          <a:p>
            <a:pPr lvl="1" algn="just">
              <a:buFont typeface="Arial" pitchFamily="34" charset="0"/>
              <a:buChar char="•"/>
            </a:pPr>
            <a:r>
              <a:rPr lang="en-US" dirty="0">
                <a:latin typeface="Perpetua"/>
              </a:rPr>
              <a:t>Common Warehouse Meta-model (CWM) </a:t>
            </a:r>
          </a:p>
          <a:p>
            <a:pPr algn="just"/>
            <a:r>
              <a:rPr lang="en-US" dirty="0"/>
              <a:t>Platform-independent application descriptions built with these standards can be </a:t>
            </a:r>
            <a:r>
              <a:rPr lang="en-US" dirty="0" err="1"/>
              <a:t>realised</a:t>
            </a:r>
            <a:r>
              <a:rPr lang="en-US" dirty="0"/>
              <a:t> using different open or proprietary platforms, such as CORBA, Java, .NET, XMI/XML, and Web services.</a:t>
            </a:r>
            <a:endParaRPr lang="vi-VN" dirty="0">
              <a:latin typeface="Perpetua"/>
            </a:endParaRPr>
          </a:p>
        </p:txBody>
      </p:sp>
    </p:spTree>
    <p:extLst>
      <p:ext uri="{BB962C8B-B14F-4D97-AF65-F5344CB8AC3E}">
        <p14:creationId xmlns:p14="http://schemas.microsoft.com/office/powerpoint/2010/main" val="331051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2.5. OMG’s Model-Driven Architecture</a:t>
            </a:r>
            <a:endParaRPr lang="vi-VN" dirty="0"/>
          </a:p>
        </p:txBody>
      </p:sp>
      <p:pic>
        <p:nvPicPr>
          <p:cNvPr id="6148" name="Picture 4"/>
          <p:cNvPicPr>
            <a:picLocks noGrp="1" noChangeAspect="1" noChangeArrowheads="1"/>
          </p:cNvPicPr>
          <p:nvPr>
            <p:ph sz="quarter" idx="1"/>
          </p:nvPr>
        </p:nvPicPr>
        <p:blipFill>
          <a:blip r:embed="rId2"/>
          <a:srcRect/>
          <a:stretch>
            <a:fillRect/>
          </a:stretch>
        </p:blipFill>
        <p:spPr bwMode="auto">
          <a:xfrm>
            <a:off x="2389642" y="1447800"/>
            <a:ext cx="4821916" cy="4572000"/>
          </a:xfrm>
          <a:prstGeom prst="rect">
            <a:avLst/>
          </a:prstGeom>
          <a:noFill/>
          <a:ln w="9525">
            <a:noFill/>
            <a:miter lim="800000"/>
            <a:headEnd/>
            <a:tailEnd/>
          </a:ln>
          <a:effectLst/>
        </p:spPr>
      </p:pic>
    </p:spTree>
    <p:extLst>
      <p:ext uri="{BB962C8B-B14F-4D97-AF65-F5344CB8AC3E}">
        <p14:creationId xmlns:p14="http://schemas.microsoft.com/office/powerpoint/2010/main" val="2505426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Other Frameworks</a:t>
            </a:r>
            <a:endParaRPr lang="vi-VN" dirty="0"/>
          </a:p>
        </p:txBody>
      </p:sp>
      <p:sp>
        <p:nvSpPr>
          <p:cNvPr id="3" name="Content Placeholder 2"/>
          <p:cNvSpPr>
            <a:spLocks noGrp="1"/>
          </p:cNvSpPr>
          <p:nvPr>
            <p:ph sz="quarter" idx="1"/>
          </p:nvPr>
        </p:nvSpPr>
        <p:spPr/>
        <p:txBody>
          <a:bodyPr/>
          <a:lstStyle/>
          <a:p>
            <a:pPr algn="just"/>
            <a:r>
              <a:rPr lang="vi-VN" b="1" dirty="0">
                <a:latin typeface="Perpetua"/>
              </a:rPr>
              <a:t>DoDAF/C4ISR</a:t>
            </a:r>
            <a:r>
              <a:rPr lang="vi-VN" dirty="0">
                <a:latin typeface="Perpetua"/>
              </a:rPr>
              <a:t>: The Command, Control, Communications, Computers, Intelligence, Surveillance, and Reconnaissance (C4ISR).</a:t>
            </a:r>
          </a:p>
          <a:p>
            <a:pPr algn="just"/>
            <a:r>
              <a:rPr lang="vi-VN" b="1" dirty="0">
                <a:latin typeface="Perpetua"/>
              </a:rPr>
              <a:t>RM-ODP</a:t>
            </a:r>
            <a:r>
              <a:rPr lang="vi-VN" dirty="0">
                <a:latin typeface="Perpetua"/>
              </a:rPr>
              <a:t>: </a:t>
            </a:r>
            <a:r>
              <a:rPr lang="en-US" dirty="0">
                <a:latin typeface="Perpetua"/>
              </a:rPr>
              <a:t>The Reference Model for Open Distributed Processing (RM-ODP) .</a:t>
            </a:r>
            <a:endParaRPr lang="vi-VN" dirty="0">
              <a:latin typeface="Perpetua"/>
            </a:endParaRPr>
          </a:p>
          <a:p>
            <a:pPr algn="just"/>
            <a:r>
              <a:rPr lang="vi-VN" b="1" dirty="0">
                <a:latin typeface="Perpetua"/>
              </a:rPr>
              <a:t>GERAM: </a:t>
            </a:r>
            <a:r>
              <a:rPr lang="en-US" dirty="0">
                <a:latin typeface="Perpetua"/>
              </a:rPr>
              <a:t>The Generic Enterprise Reference Architecture and Methodology (GERAM).</a:t>
            </a:r>
          </a:p>
          <a:p>
            <a:pPr algn="just"/>
            <a:r>
              <a:rPr lang="vi-VN" dirty="0">
                <a:latin typeface="Perpetua"/>
              </a:rPr>
              <a:t>Nolan Norton Framework (Zee, et al. 2000).</a:t>
            </a:r>
          </a:p>
        </p:txBody>
      </p:sp>
    </p:spTree>
    <p:extLst>
      <p:ext uri="{BB962C8B-B14F-4D97-AF65-F5344CB8AC3E}">
        <p14:creationId xmlns:p14="http://schemas.microsoft.com/office/powerpoint/2010/main" val="423515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Architecture Languages</a:t>
            </a:r>
          </a:p>
        </p:txBody>
      </p:sp>
      <p:sp>
        <p:nvSpPr>
          <p:cNvPr id="3" name="Content Placeholder 2"/>
          <p:cNvSpPr>
            <a:spLocks noGrp="1"/>
          </p:cNvSpPr>
          <p:nvPr>
            <p:ph sz="quarter" idx="1"/>
          </p:nvPr>
        </p:nvSpPr>
        <p:spPr/>
        <p:txBody>
          <a:bodyPr/>
          <a:lstStyle/>
          <a:p>
            <a:pPr marL="777240" lvl="1" indent="-457200">
              <a:buFont typeface="+mj-lt"/>
              <a:buAutoNum type="arabicPeriod"/>
            </a:pPr>
            <a:r>
              <a:rPr lang="vi-VN" dirty="0">
                <a:latin typeface="Perpetua"/>
              </a:rPr>
              <a:t>IDEF</a:t>
            </a:r>
          </a:p>
          <a:p>
            <a:pPr marL="777240" lvl="1" indent="-457200">
              <a:buFont typeface="+mj-lt"/>
              <a:buAutoNum type="arabicPeriod"/>
            </a:pPr>
            <a:r>
              <a:rPr lang="vi-VN" dirty="0">
                <a:latin typeface="Perpetua"/>
              </a:rPr>
              <a:t>BPMN</a:t>
            </a:r>
          </a:p>
          <a:p>
            <a:pPr marL="777240" lvl="1" indent="-457200">
              <a:buFont typeface="+mj-lt"/>
              <a:buAutoNum type="arabicPeriod"/>
            </a:pPr>
            <a:r>
              <a:rPr lang="vi-VN" dirty="0">
                <a:latin typeface="Perpetua"/>
              </a:rPr>
              <a:t>Testbed</a:t>
            </a:r>
          </a:p>
          <a:p>
            <a:pPr marL="777240" lvl="1" indent="-457200">
              <a:buFont typeface="+mj-lt"/>
              <a:buAutoNum type="arabicPeriod"/>
            </a:pPr>
            <a:r>
              <a:rPr lang="vi-VN" dirty="0">
                <a:latin typeface="Perpetua"/>
              </a:rPr>
              <a:t>ARIS</a:t>
            </a:r>
          </a:p>
          <a:p>
            <a:pPr marL="777240" lvl="1" indent="-457200">
              <a:buFont typeface="+mj-lt"/>
              <a:buAutoNum type="arabicPeriod"/>
            </a:pPr>
            <a:r>
              <a:rPr lang="vi-VN" dirty="0">
                <a:latin typeface="Perpetua"/>
              </a:rPr>
              <a:t>Unified Modeling Language</a:t>
            </a:r>
          </a:p>
          <a:p>
            <a:pPr marL="777240" lvl="1" indent="-457200">
              <a:buFont typeface="+mj-lt"/>
              <a:buAutoNum type="arabicPeriod"/>
            </a:pPr>
            <a:r>
              <a:rPr lang="vi-VN" dirty="0">
                <a:latin typeface="Perpetua"/>
              </a:rPr>
              <a:t>Architecture Description Languages</a:t>
            </a:r>
          </a:p>
          <a:p>
            <a:pPr marL="777240" lvl="1" indent="-457200">
              <a:buFont typeface="+mj-lt"/>
              <a:buAutoNum type="arabicPeriod"/>
            </a:pPr>
            <a:r>
              <a:rPr lang="vi-VN" dirty="0">
                <a:latin typeface="Perpetua"/>
              </a:rPr>
              <a:t>Suitability for Enterprise Architecture</a:t>
            </a:r>
          </a:p>
        </p:txBody>
      </p:sp>
    </p:spTree>
    <p:extLst>
      <p:ext uri="{BB962C8B-B14F-4D97-AF65-F5344CB8AC3E}">
        <p14:creationId xmlns:p14="http://schemas.microsoft.com/office/powerpoint/2010/main" val="2154960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62200" y="3886200"/>
            <a:ext cx="4000500" cy="28670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3.1. </a:t>
            </a:r>
            <a:r>
              <a:rPr lang="vi-VN" dirty="0"/>
              <a:t>IDEF</a:t>
            </a:r>
          </a:p>
        </p:txBody>
      </p:sp>
      <p:sp>
        <p:nvSpPr>
          <p:cNvPr id="3" name="Content Placeholder 2"/>
          <p:cNvSpPr>
            <a:spLocks noGrp="1"/>
          </p:cNvSpPr>
          <p:nvPr>
            <p:ph sz="quarter" idx="1"/>
          </p:nvPr>
        </p:nvSpPr>
        <p:spPr/>
        <p:txBody>
          <a:bodyPr/>
          <a:lstStyle/>
          <a:p>
            <a:r>
              <a:rPr lang="en-US" dirty="0"/>
              <a:t>The IDEF (Integrated Computer-Aided Manufacturing (ICAM) </a:t>
            </a:r>
            <a:r>
              <a:rPr lang="en-US" dirty="0" err="1"/>
              <a:t>DEFinition</a:t>
            </a:r>
            <a:r>
              <a:rPr lang="en-US" dirty="0"/>
              <a:t>) group of </a:t>
            </a:r>
            <a:r>
              <a:rPr lang="en-US" dirty="0" err="1"/>
              <a:t>ethods</a:t>
            </a:r>
            <a:r>
              <a:rPr lang="en-US" dirty="0"/>
              <a:t> have a military background.</a:t>
            </a:r>
          </a:p>
          <a:p>
            <a:r>
              <a:rPr lang="en-US" dirty="0"/>
              <a:t>There are 16 IDEF methods. IDEF0, IDEF3, and IDEF1X (‘the core’) are the most commonly used.</a:t>
            </a:r>
          </a:p>
          <a:p>
            <a:r>
              <a:rPr lang="en-US" dirty="0"/>
              <a:t>There are five elements to the IDEF0 functional model</a:t>
            </a:r>
            <a:endParaRPr lang="vi-VN" dirty="0"/>
          </a:p>
        </p:txBody>
      </p:sp>
    </p:spTree>
    <p:extLst>
      <p:ext uri="{BB962C8B-B14F-4D97-AF65-F5344CB8AC3E}">
        <p14:creationId xmlns:p14="http://schemas.microsoft.com/office/powerpoint/2010/main" val="3472441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BPMN</a:t>
            </a:r>
            <a:endParaRPr lang="vi-VN" dirty="0"/>
          </a:p>
        </p:txBody>
      </p:sp>
      <p:sp>
        <p:nvSpPr>
          <p:cNvPr id="3" name="Content Placeholder 2"/>
          <p:cNvSpPr>
            <a:spLocks noGrp="1"/>
          </p:cNvSpPr>
          <p:nvPr>
            <p:ph sz="quarter" idx="1"/>
          </p:nvPr>
        </p:nvSpPr>
        <p:spPr/>
        <p:txBody>
          <a:bodyPr/>
          <a:lstStyle/>
          <a:p>
            <a:r>
              <a:rPr lang="en-US" dirty="0"/>
              <a:t>The Business Process </a:t>
            </a:r>
            <a:r>
              <a:rPr lang="en-US" dirty="0" err="1"/>
              <a:t>Modelling</a:t>
            </a:r>
            <a:r>
              <a:rPr lang="en-US" dirty="0"/>
              <a:t> Notation (BPMN) is one of the standards being developed by the Business Process Management Initiative (BPMI).</a:t>
            </a:r>
          </a:p>
          <a:p>
            <a:r>
              <a:rPr lang="en-US" dirty="0"/>
              <a:t>BPMI is a not-for-profit </a:t>
            </a:r>
            <a:r>
              <a:rPr lang="en-US" dirty="0" err="1"/>
              <a:t>organisation</a:t>
            </a:r>
            <a:r>
              <a:rPr lang="en-US" dirty="0"/>
              <a:t>, which states as its goals: (1) the specification of open standards for process design, and (2) the support of suppliers and users of business process management techniques and tools.</a:t>
            </a:r>
            <a:endParaRPr lang="vi-VN" dirty="0"/>
          </a:p>
        </p:txBody>
      </p:sp>
    </p:spTree>
    <p:extLst>
      <p:ext uri="{BB962C8B-B14F-4D97-AF65-F5344CB8AC3E}">
        <p14:creationId xmlns:p14="http://schemas.microsoft.com/office/powerpoint/2010/main" val="65398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76200" y="140918"/>
            <a:ext cx="8404234" cy="608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71617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BPMN</a:t>
            </a:r>
            <a:endParaRPr lang="vi-V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047750" y="1476375"/>
            <a:ext cx="7505700" cy="4514850"/>
          </a:xfrm>
          <a:prstGeom prst="rect">
            <a:avLst/>
          </a:prstGeom>
          <a:noFill/>
          <a:ln w="9525">
            <a:noFill/>
            <a:miter lim="800000"/>
            <a:headEnd/>
            <a:tailEnd/>
          </a:ln>
          <a:effectLst/>
        </p:spPr>
      </p:pic>
    </p:spTree>
    <p:extLst>
      <p:ext uri="{BB962C8B-B14F-4D97-AF65-F5344CB8AC3E}">
        <p14:creationId xmlns:p14="http://schemas.microsoft.com/office/powerpoint/2010/main" val="3772601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BPMN</a:t>
            </a:r>
            <a:endParaRPr lang="vi-VN" dirty="0"/>
          </a:p>
        </p:txBody>
      </p:sp>
      <p:sp>
        <p:nvSpPr>
          <p:cNvPr id="4" name="Content Placeholder 3"/>
          <p:cNvSpPr>
            <a:spLocks noGrp="1"/>
          </p:cNvSpPr>
          <p:nvPr>
            <p:ph sz="quarter" idx="1"/>
          </p:nvPr>
        </p:nvSpPr>
        <p:spPr/>
        <p:txBody>
          <a:bodyPr/>
          <a:lstStyle/>
          <a:p>
            <a:r>
              <a:rPr lang="en-US" dirty="0"/>
              <a:t>BPMN is restricted to process </a:t>
            </a:r>
            <a:r>
              <a:rPr lang="en-US" dirty="0" err="1"/>
              <a:t>modelling</a:t>
            </a:r>
            <a:r>
              <a:rPr lang="en-US" dirty="0"/>
              <a:t>; applications or infrastructure are not covered by the language. </a:t>
            </a:r>
          </a:p>
          <a:p>
            <a:r>
              <a:rPr lang="en-US" dirty="0"/>
              <a:t>The main purpose of BPMN is to provide a uniform notation for </a:t>
            </a:r>
            <a:r>
              <a:rPr lang="en-US" dirty="0" err="1"/>
              <a:t>modelling</a:t>
            </a:r>
            <a:r>
              <a:rPr lang="en-US" dirty="0"/>
              <a:t> business processes in terms of activities and their relationships (Fig. 2.9)</a:t>
            </a:r>
            <a:endParaRPr lang="vi-VN" dirty="0"/>
          </a:p>
        </p:txBody>
      </p:sp>
    </p:spTree>
    <p:extLst>
      <p:ext uri="{BB962C8B-B14F-4D97-AF65-F5344CB8AC3E}">
        <p14:creationId xmlns:p14="http://schemas.microsoft.com/office/powerpoint/2010/main" val="3645111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Testbed</a:t>
            </a:r>
            <a:endParaRPr lang="vi-VN" dirty="0"/>
          </a:p>
        </p:txBody>
      </p:sp>
      <p:sp>
        <p:nvSpPr>
          <p:cNvPr id="3" name="Content Placeholder 2"/>
          <p:cNvSpPr>
            <a:spLocks noGrp="1"/>
          </p:cNvSpPr>
          <p:nvPr>
            <p:ph sz="quarter" idx="1"/>
          </p:nvPr>
        </p:nvSpPr>
        <p:spPr/>
        <p:txBody>
          <a:bodyPr>
            <a:normAutofit/>
          </a:bodyPr>
          <a:lstStyle/>
          <a:p>
            <a:r>
              <a:rPr lang="en-US" dirty="0" err="1"/>
              <a:t>Testbed</a:t>
            </a:r>
            <a:r>
              <a:rPr lang="en-US" dirty="0"/>
              <a:t> is a business </a:t>
            </a:r>
            <a:r>
              <a:rPr lang="en-US" dirty="0" err="1"/>
              <a:t>modelling</a:t>
            </a:r>
            <a:r>
              <a:rPr lang="en-US" dirty="0"/>
              <a:t> language and method originally developed by the </a:t>
            </a:r>
            <a:r>
              <a:rPr lang="en-US" dirty="0" err="1"/>
              <a:t>Telematica</a:t>
            </a:r>
            <a:r>
              <a:rPr lang="en-US" dirty="0"/>
              <a:t> </a:t>
            </a:r>
            <a:r>
              <a:rPr lang="en-US" dirty="0" err="1"/>
              <a:t>Instituut</a:t>
            </a:r>
            <a:r>
              <a:rPr lang="en-US" dirty="0"/>
              <a:t> together with a consortium of companies.</a:t>
            </a:r>
          </a:p>
          <a:p>
            <a:r>
              <a:rPr lang="en-US" dirty="0"/>
              <a:t>It is intended for business process and </a:t>
            </a:r>
            <a:r>
              <a:rPr lang="en-US" dirty="0" err="1"/>
              <a:t>organisation</a:t>
            </a:r>
            <a:r>
              <a:rPr lang="en-US" dirty="0"/>
              <a:t> </a:t>
            </a:r>
            <a:r>
              <a:rPr lang="en-US" dirty="0" err="1"/>
              <a:t>modelling</a:t>
            </a:r>
            <a:r>
              <a:rPr lang="en-US" dirty="0"/>
              <a:t> and its target users are mostly business consultants; consequently, the language lacks the architectural perspective of information systems and the concepts related to this.</a:t>
            </a:r>
            <a:endParaRPr lang="vi-VN" dirty="0"/>
          </a:p>
        </p:txBody>
      </p:sp>
    </p:spTree>
    <p:extLst>
      <p:ext uri="{BB962C8B-B14F-4D97-AF65-F5344CB8AC3E}">
        <p14:creationId xmlns:p14="http://schemas.microsoft.com/office/powerpoint/2010/main" val="367095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Testbed</a:t>
            </a:r>
            <a:endParaRPr lang="vi-V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914400" y="2035628"/>
            <a:ext cx="7772400" cy="3396343"/>
          </a:xfrm>
          <a:prstGeom prst="rect">
            <a:avLst/>
          </a:prstGeom>
          <a:noFill/>
          <a:ln w="9525">
            <a:noFill/>
            <a:miter lim="800000"/>
            <a:headEnd/>
            <a:tailEnd/>
          </a:ln>
          <a:effectLst/>
        </p:spPr>
      </p:pic>
    </p:spTree>
    <p:extLst>
      <p:ext uri="{BB962C8B-B14F-4D97-AF65-F5344CB8AC3E}">
        <p14:creationId xmlns:p14="http://schemas.microsoft.com/office/powerpoint/2010/main" val="28890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ARIS</a:t>
            </a:r>
            <a:endParaRPr lang="vi-VN" dirty="0"/>
          </a:p>
        </p:txBody>
      </p:sp>
      <p:sp>
        <p:nvSpPr>
          <p:cNvPr id="4" name="Content Placeholder 3"/>
          <p:cNvSpPr>
            <a:spLocks noGrp="1"/>
          </p:cNvSpPr>
          <p:nvPr>
            <p:ph sz="quarter" idx="1"/>
          </p:nvPr>
        </p:nvSpPr>
        <p:spPr/>
        <p:txBody>
          <a:bodyPr/>
          <a:lstStyle/>
          <a:p>
            <a:r>
              <a:rPr lang="en-US" dirty="0"/>
              <a:t>ARIS (‘Architecture of Integrated Information Systems’, </a:t>
            </a:r>
            <a:r>
              <a:rPr lang="en-US" dirty="0" err="1"/>
              <a:t>Scheer</a:t>
            </a:r>
            <a:r>
              <a:rPr lang="en-US" dirty="0"/>
              <a:t> 1994) is a well-known  approach to enterprise </a:t>
            </a:r>
            <a:r>
              <a:rPr lang="en-US" dirty="0" err="1"/>
              <a:t>modelling</a:t>
            </a:r>
            <a:r>
              <a:rPr lang="en-US" dirty="0"/>
              <a:t>.</a:t>
            </a:r>
          </a:p>
          <a:p>
            <a:r>
              <a:rPr lang="en-US" dirty="0"/>
              <a:t>To model business processes within an enterprise model, ARIS provides a </a:t>
            </a:r>
            <a:r>
              <a:rPr lang="en-US" dirty="0" err="1"/>
              <a:t>modelling</a:t>
            </a:r>
            <a:r>
              <a:rPr lang="en-US" dirty="0"/>
              <a:t> language known as event-driven process chains (EPCs).</a:t>
            </a:r>
            <a:endParaRPr lang="vi-VN" dirty="0"/>
          </a:p>
        </p:txBody>
      </p:sp>
    </p:spTree>
    <p:extLst>
      <p:ext uri="{BB962C8B-B14F-4D97-AF65-F5344CB8AC3E}">
        <p14:creationId xmlns:p14="http://schemas.microsoft.com/office/powerpoint/2010/main" val="1056917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ARIS</a:t>
            </a:r>
            <a:endParaRPr lang="vi-V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914400" y="1534492"/>
            <a:ext cx="7772400" cy="4398616"/>
          </a:xfrm>
          <a:prstGeom prst="rect">
            <a:avLst/>
          </a:prstGeom>
          <a:noFill/>
          <a:ln w="9525">
            <a:noFill/>
            <a:miter lim="800000"/>
            <a:headEnd/>
            <a:tailEnd/>
          </a:ln>
          <a:effectLst/>
        </p:spPr>
      </p:pic>
    </p:spTree>
    <p:extLst>
      <p:ext uri="{BB962C8B-B14F-4D97-AF65-F5344CB8AC3E}">
        <p14:creationId xmlns:p14="http://schemas.microsoft.com/office/powerpoint/2010/main" val="3375270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Unified Modeling Language</a:t>
            </a:r>
            <a:endParaRPr lang="vi-VN" dirty="0"/>
          </a:p>
        </p:txBody>
      </p:sp>
      <p:sp>
        <p:nvSpPr>
          <p:cNvPr id="4" name="Content Placeholder 3"/>
          <p:cNvSpPr>
            <a:spLocks noGrp="1"/>
          </p:cNvSpPr>
          <p:nvPr>
            <p:ph sz="quarter" idx="1"/>
          </p:nvPr>
        </p:nvSpPr>
        <p:spPr/>
        <p:txBody>
          <a:bodyPr/>
          <a:lstStyle/>
          <a:p>
            <a:r>
              <a:rPr lang="en-US" dirty="0"/>
              <a:t>The Unified Modeling Language (UML) (</a:t>
            </a:r>
            <a:r>
              <a:rPr lang="en-US" dirty="0" err="1"/>
              <a:t>Booch</a:t>
            </a:r>
            <a:r>
              <a:rPr lang="en-US" dirty="0"/>
              <a:t> et al. 1999) is currently the most important industry-standard language for specifying, </a:t>
            </a:r>
            <a:r>
              <a:rPr lang="en-US" dirty="0" err="1"/>
              <a:t>visualising</a:t>
            </a:r>
            <a:r>
              <a:rPr lang="en-US" dirty="0"/>
              <a:t>, constructing, and documenting the </a:t>
            </a:r>
            <a:r>
              <a:rPr lang="en-US" dirty="0" err="1"/>
              <a:t>artefacts</a:t>
            </a:r>
            <a:r>
              <a:rPr lang="en-US" dirty="0"/>
              <a:t> of software systems. </a:t>
            </a:r>
          </a:p>
          <a:p>
            <a:r>
              <a:rPr lang="en-US" dirty="0"/>
              <a:t>UML is intended to be used by system designers. </a:t>
            </a:r>
          </a:p>
          <a:p>
            <a:r>
              <a:rPr lang="en-US" dirty="0"/>
              <a:t>Through object orientation, UML covers all possible </a:t>
            </a:r>
            <a:r>
              <a:rPr lang="en-US" dirty="0" err="1"/>
              <a:t>modelling</a:t>
            </a:r>
            <a:r>
              <a:rPr lang="en-US" dirty="0"/>
              <a:t> domains one can think of.</a:t>
            </a:r>
          </a:p>
          <a:p>
            <a:r>
              <a:rPr lang="en-US" dirty="0"/>
              <a:t>UML partially has a formal basis.</a:t>
            </a:r>
            <a:endParaRPr lang="vi-VN" dirty="0"/>
          </a:p>
        </p:txBody>
      </p:sp>
    </p:spTree>
    <p:extLst>
      <p:ext uri="{BB962C8B-B14F-4D97-AF65-F5344CB8AC3E}">
        <p14:creationId xmlns:p14="http://schemas.microsoft.com/office/powerpoint/2010/main" val="3082664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3.6. Architecture Description Languages</a:t>
            </a:r>
            <a:endParaRPr lang="vi-VN" dirty="0"/>
          </a:p>
        </p:txBody>
      </p:sp>
      <p:sp>
        <p:nvSpPr>
          <p:cNvPr id="4" name="Content Placeholder 3"/>
          <p:cNvSpPr>
            <a:spLocks noGrp="1"/>
          </p:cNvSpPr>
          <p:nvPr>
            <p:ph sz="quarter" idx="1"/>
          </p:nvPr>
        </p:nvSpPr>
        <p:spPr/>
        <p:txBody>
          <a:bodyPr/>
          <a:lstStyle/>
          <a:p>
            <a:r>
              <a:rPr lang="en-US" dirty="0"/>
              <a:t>The term ‘Architecture Description Language‘ (ADL) is used to refer to a (usually formal) language to describe a software architecture in rather general terms.</a:t>
            </a:r>
          </a:p>
          <a:p>
            <a:r>
              <a:rPr lang="en-US" dirty="0"/>
              <a:t>Acme (1998) is claimed to be suitable as a general architecture description and interchange language.</a:t>
            </a:r>
          </a:p>
          <a:p>
            <a:r>
              <a:rPr lang="en-US" dirty="0"/>
              <a:t>ADLs like Acme generally have an academic background, and limited usage.</a:t>
            </a:r>
            <a:endParaRPr lang="vi-VN" dirty="0"/>
          </a:p>
        </p:txBody>
      </p:sp>
    </p:spTree>
    <p:extLst>
      <p:ext uri="{BB962C8B-B14F-4D97-AF65-F5344CB8AC3E}">
        <p14:creationId xmlns:p14="http://schemas.microsoft.com/office/powerpoint/2010/main" val="91995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normAutofit/>
          </a:bodyPr>
          <a:lstStyle/>
          <a:p>
            <a:r>
              <a:rPr lang="en-US" sz="3200" b="1" dirty="0"/>
              <a:t>3.7. Suitability for Enterprise Architecture</a:t>
            </a:r>
            <a:endParaRPr lang="vi-VN" sz="3200" b="1" dirty="0"/>
          </a:p>
        </p:txBody>
      </p:sp>
      <p:sp>
        <p:nvSpPr>
          <p:cNvPr id="4" name="Content Placeholder 3"/>
          <p:cNvSpPr>
            <a:spLocks noGrp="1"/>
          </p:cNvSpPr>
          <p:nvPr>
            <p:ph sz="quarter" idx="1"/>
          </p:nvPr>
        </p:nvSpPr>
        <p:spPr/>
        <p:txBody>
          <a:bodyPr>
            <a:normAutofit/>
          </a:bodyPr>
          <a:lstStyle/>
          <a:p>
            <a:r>
              <a:rPr lang="en-US" dirty="0"/>
              <a:t> there are a number of aspects on which almost all of these languages score low:</a:t>
            </a:r>
          </a:p>
          <a:p>
            <a:pPr lvl="1">
              <a:buFont typeface="Arial" pitchFamily="34" charset="0"/>
              <a:buChar char="•"/>
            </a:pPr>
            <a:r>
              <a:rPr lang="en-US" dirty="0"/>
              <a:t>The relations between domains (views) is poorly defined, and the models created in different views are not further integrated.</a:t>
            </a:r>
          </a:p>
          <a:p>
            <a:pPr lvl="1">
              <a:buFont typeface="Arial" pitchFamily="34" charset="0"/>
              <a:buChar char="•"/>
            </a:pPr>
            <a:r>
              <a:rPr lang="en-US" dirty="0"/>
              <a:t>Most languages have a weak formal basis and lack a clearly defined semantics.</a:t>
            </a:r>
          </a:p>
          <a:p>
            <a:pPr lvl="1">
              <a:buFont typeface="Arial" pitchFamily="34" charset="0"/>
              <a:buChar char="•"/>
            </a:pPr>
            <a:r>
              <a:rPr lang="en-US" dirty="0"/>
              <a:t>Most languages miss the overall architectural vision and are confined to either the business or the application and technology sub-domains.</a:t>
            </a:r>
            <a:endParaRPr lang="vi-VN" dirty="0"/>
          </a:p>
        </p:txBody>
      </p:sp>
    </p:spTree>
    <p:extLst>
      <p:ext uri="{BB962C8B-B14F-4D97-AF65-F5344CB8AC3E}">
        <p14:creationId xmlns:p14="http://schemas.microsoft.com/office/powerpoint/2010/main" val="3274222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Service-Oriented Architecture</a:t>
            </a:r>
            <a:endParaRPr lang="vi-VN" dirty="0"/>
          </a:p>
        </p:txBody>
      </p:sp>
      <p:sp>
        <p:nvSpPr>
          <p:cNvPr id="3" name="Content Placeholder 2"/>
          <p:cNvSpPr>
            <a:spLocks noGrp="1"/>
          </p:cNvSpPr>
          <p:nvPr>
            <p:ph sz="quarter" idx="1"/>
          </p:nvPr>
        </p:nvSpPr>
        <p:spPr/>
        <p:txBody>
          <a:bodyPr/>
          <a:lstStyle/>
          <a:p>
            <a:pPr marL="788670" lvl="1" indent="-514350">
              <a:buFont typeface="+mj-lt"/>
              <a:buAutoNum type="arabicPeriod"/>
            </a:pPr>
            <a:r>
              <a:rPr lang="vi-VN" dirty="0">
                <a:latin typeface="Perpetua"/>
              </a:rPr>
              <a:t>Service-Oriented Technologies</a:t>
            </a:r>
            <a:endParaRPr lang="en-US" dirty="0">
              <a:latin typeface="Perpetua"/>
            </a:endParaRPr>
          </a:p>
          <a:p>
            <a:pPr marL="788670" lvl="1" indent="-514350">
              <a:buFont typeface="+mj-lt"/>
              <a:buAutoNum type="arabicPeriod"/>
            </a:pPr>
            <a:r>
              <a:rPr lang="en-US" dirty="0"/>
              <a:t>Relevance and Benefits for Enterprise Architecture</a:t>
            </a:r>
            <a:endParaRPr lang="vi-VN" dirty="0"/>
          </a:p>
        </p:txBody>
      </p:sp>
    </p:spTree>
    <p:extLst>
      <p:ext uri="{BB962C8B-B14F-4D97-AF65-F5344CB8AC3E}">
        <p14:creationId xmlns:p14="http://schemas.microsoft.com/office/powerpoint/2010/main" val="419322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1" y="533400"/>
            <a:ext cx="8961329" cy="4325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0813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 Service-Oriented Technologies</a:t>
            </a:r>
            <a:endParaRPr lang="vi-VN" dirty="0"/>
          </a:p>
        </p:txBody>
      </p:sp>
      <p:sp>
        <p:nvSpPr>
          <p:cNvPr id="3" name="Content Placeholder 2"/>
          <p:cNvSpPr>
            <a:spLocks noGrp="1"/>
          </p:cNvSpPr>
          <p:nvPr>
            <p:ph sz="quarter" idx="1"/>
          </p:nvPr>
        </p:nvSpPr>
        <p:spPr/>
        <p:txBody>
          <a:bodyPr>
            <a:normAutofit lnSpcReduction="10000"/>
          </a:bodyPr>
          <a:lstStyle/>
          <a:p>
            <a:pPr marL="514350" indent="-514350"/>
            <a:r>
              <a:rPr lang="en-US" dirty="0"/>
              <a:t>Web services are a relatively young technology in full development, sustained by a rapidly evolving set of industry standards.</a:t>
            </a:r>
          </a:p>
          <a:p>
            <a:pPr marL="514350" indent="-514350"/>
            <a:r>
              <a:rPr lang="en-US" dirty="0"/>
              <a:t>We are witnessing strong competition for the leading positions in the Web services market. The list of competing companies includes big supporters of Web services such as Microsoft with its </a:t>
            </a:r>
            <a:r>
              <a:rPr lang="en-US" dirty="0" err="1"/>
              <a:t>.Net</a:t>
            </a:r>
            <a:r>
              <a:rPr lang="en-US" dirty="0"/>
              <a:t> strategy, IBM with its </a:t>
            </a:r>
            <a:r>
              <a:rPr lang="en-US" dirty="0" err="1"/>
              <a:t>WebSphere</a:t>
            </a:r>
            <a:r>
              <a:rPr lang="en-US" dirty="0"/>
              <a:t>, its ‘business on demand’ framework and its patterns for </a:t>
            </a:r>
            <a:r>
              <a:rPr lang="en-US" dirty="0" err="1"/>
              <a:t>ebusiness</a:t>
            </a:r>
            <a:r>
              <a:rPr lang="en-US" dirty="0"/>
              <a:t>, Novell with its DENIM (Directory-Enabled Net Infrastructure Model) cross-platform infrastructure, Sun with its ONE (Open Net Environment), BEA Systems with its </a:t>
            </a:r>
            <a:r>
              <a:rPr lang="en-US" dirty="0" err="1"/>
              <a:t>WebLogic</a:t>
            </a:r>
            <a:r>
              <a:rPr lang="en-US" dirty="0"/>
              <a:t>, and many others.</a:t>
            </a:r>
            <a:endParaRPr lang="vi-VN" dirty="0"/>
          </a:p>
        </p:txBody>
      </p:sp>
    </p:spTree>
    <p:extLst>
      <p:ext uri="{BB962C8B-B14F-4D97-AF65-F5344CB8AC3E}">
        <p14:creationId xmlns:p14="http://schemas.microsoft.com/office/powerpoint/2010/main" val="370824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normAutofit/>
          </a:bodyPr>
          <a:lstStyle/>
          <a:p>
            <a:r>
              <a:rPr lang="en-US" sz="2400" b="1" dirty="0"/>
              <a:t>4.2. Relevance and Benefits for Enterprise Architecture</a:t>
            </a:r>
            <a:endParaRPr lang="vi-VN" sz="2400" b="1" dirty="0"/>
          </a:p>
        </p:txBody>
      </p:sp>
      <p:sp>
        <p:nvSpPr>
          <p:cNvPr id="3" name="Content Placeholder 2"/>
          <p:cNvSpPr>
            <a:spLocks noGrp="1"/>
          </p:cNvSpPr>
          <p:nvPr>
            <p:ph sz="quarter" idx="1"/>
          </p:nvPr>
        </p:nvSpPr>
        <p:spPr/>
        <p:txBody>
          <a:bodyPr>
            <a:normAutofit fontScale="92500" lnSpcReduction="10000"/>
          </a:bodyPr>
          <a:lstStyle/>
          <a:p>
            <a:r>
              <a:rPr lang="en-US" dirty="0"/>
              <a:t>Service concept is used and understood in the different domains making up an enterprise. In using the service concept the business and IT people have a mutually understandable ‘language’, which facilitates their communication.</a:t>
            </a:r>
          </a:p>
          <a:p>
            <a:r>
              <a:rPr lang="en-US" dirty="0"/>
              <a:t>Service orientation has a positive effect on a number of key differentiators in current and future competitive markets, i.e., </a:t>
            </a:r>
            <a:r>
              <a:rPr lang="en-US" dirty="0" err="1"/>
              <a:t>interoperability,flexibility</a:t>
            </a:r>
            <a:r>
              <a:rPr lang="en-US" dirty="0"/>
              <a:t>, cost effectiveness, and innovation power.</a:t>
            </a:r>
          </a:p>
          <a:p>
            <a:r>
              <a:rPr lang="en-US" dirty="0"/>
              <a:t>By focusing on services, many opportunities for reuse of functionality will arise, resulting in more efficient use of existing resources.</a:t>
            </a:r>
          </a:p>
          <a:p>
            <a:r>
              <a:rPr lang="en-US" dirty="0"/>
              <a:t>Service orientation stimulates new ways of thinking.</a:t>
            </a:r>
          </a:p>
        </p:txBody>
      </p:sp>
    </p:spTree>
    <p:extLst>
      <p:ext uri="{BB962C8B-B14F-4D97-AF65-F5344CB8AC3E}">
        <p14:creationId xmlns:p14="http://schemas.microsoft.com/office/powerpoint/2010/main" val="3316069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endParaRPr lang="vi-VN" dirty="0"/>
          </a:p>
        </p:txBody>
      </p:sp>
      <p:sp>
        <p:nvSpPr>
          <p:cNvPr id="3" name="Content Placeholder 2"/>
          <p:cNvSpPr>
            <a:spLocks noGrp="1"/>
          </p:cNvSpPr>
          <p:nvPr>
            <p:ph sz="quarter" idx="1"/>
          </p:nvPr>
        </p:nvSpPr>
        <p:spPr/>
        <p:txBody>
          <a:bodyPr/>
          <a:lstStyle/>
          <a:p>
            <a:endParaRPr lang="vi-VN" dirty="0"/>
          </a:p>
        </p:txBody>
      </p:sp>
    </p:spTree>
    <p:extLst>
      <p:ext uri="{BB962C8B-B14F-4D97-AF65-F5344CB8AC3E}">
        <p14:creationId xmlns:p14="http://schemas.microsoft.com/office/powerpoint/2010/main" val="355413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vi-VN" dirty="0">
                <a:solidFill>
                  <a:schemeClr val="tx1">
                    <a:lumMod val="50000"/>
                    <a:lumOff val="50000"/>
                  </a:schemeClr>
                </a:solidFill>
              </a:rPr>
              <a:t>Chapter 1</a:t>
            </a:r>
          </a:p>
        </p:txBody>
      </p:sp>
      <p:sp>
        <p:nvSpPr>
          <p:cNvPr id="2" name="Title 1"/>
          <p:cNvSpPr>
            <a:spLocks noGrp="1"/>
          </p:cNvSpPr>
          <p:nvPr>
            <p:ph type="ctrTitle"/>
          </p:nvPr>
        </p:nvSpPr>
        <p:spPr/>
        <p:txBody>
          <a:bodyPr/>
          <a:lstStyle/>
          <a:p>
            <a:r>
              <a:rPr lang="vi-VN" dirty="0">
                <a:solidFill>
                  <a:schemeClr val="bg1"/>
                </a:solidFill>
              </a:rPr>
              <a:t>Introduction to Enterprise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a:latin typeface="Franklin Gothic Book "/>
              </a:rPr>
              <a:t>Introduction to Enterprise Architecture</a:t>
            </a:r>
          </a:p>
        </p:txBody>
      </p:sp>
      <p:sp>
        <p:nvSpPr>
          <p:cNvPr id="2" name="Content Placeholder 1"/>
          <p:cNvSpPr>
            <a:spLocks noGrp="1"/>
          </p:cNvSpPr>
          <p:nvPr>
            <p:ph sz="quarter" idx="1"/>
          </p:nvPr>
        </p:nvSpPr>
        <p:spPr/>
        <p:txBody>
          <a:bodyPr/>
          <a:lstStyle/>
          <a:p>
            <a:pPr marL="624078" indent="-514350">
              <a:buFont typeface="+mj-lt"/>
              <a:buAutoNum type="arabicPeriod"/>
            </a:pPr>
            <a:r>
              <a:rPr lang="vi-VN" dirty="0">
                <a:latin typeface="Perpetua"/>
              </a:rPr>
              <a:t>Architecture</a:t>
            </a:r>
          </a:p>
          <a:p>
            <a:pPr marL="624078" indent="-514350">
              <a:buFont typeface="+mj-lt"/>
              <a:buAutoNum type="arabicPeriod"/>
            </a:pPr>
            <a:r>
              <a:rPr lang="vi-VN" dirty="0">
                <a:latin typeface="Perpetua"/>
              </a:rPr>
              <a:t>Enterprise Architecture</a:t>
            </a:r>
          </a:p>
          <a:p>
            <a:pPr marL="624078" indent="-514350">
              <a:buFont typeface="+mj-lt"/>
              <a:buAutoNum type="arabicPeriod"/>
            </a:pPr>
            <a:r>
              <a:rPr lang="vi-VN" dirty="0">
                <a:latin typeface="Perpetua"/>
              </a:rPr>
              <a:t>The Architecture Process</a:t>
            </a:r>
          </a:p>
          <a:p>
            <a:pPr marL="624078" indent="-514350">
              <a:buFont typeface="+mj-lt"/>
              <a:buAutoNum type="arabicPeriod"/>
            </a:pPr>
            <a:r>
              <a:rPr lang="vi-VN" dirty="0">
                <a:latin typeface="Perpetua"/>
              </a:rPr>
              <a:t>Drivers for Enterprise Architecture </a:t>
            </a:r>
          </a:p>
          <a:p>
            <a:pPr marL="898398" lvl="2" indent="-514350">
              <a:spcBef>
                <a:spcPts val="580"/>
              </a:spcBef>
              <a:buClr>
                <a:schemeClr val="accent1"/>
              </a:buClr>
              <a:buFont typeface="+mj-lt"/>
              <a:buAutoNum type="arabicPeriod"/>
            </a:pPr>
            <a:r>
              <a:rPr lang="vi-VN" sz="2200" dirty="0">
                <a:latin typeface="Perpetua"/>
              </a:rPr>
              <a:t>Internal Drivers</a:t>
            </a:r>
          </a:p>
          <a:p>
            <a:pPr marL="898398" lvl="2" indent="-514350">
              <a:spcBef>
                <a:spcPts val="580"/>
              </a:spcBef>
              <a:buClr>
                <a:schemeClr val="accent1"/>
              </a:buClr>
              <a:buFont typeface="+mj-lt"/>
              <a:buAutoNum type="arabicPeriod"/>
            </a:pPr>
            <a:r>
              <a:rPr lang="vi-VN" sz="2200" dirty="0">
                <a:latin typeface="Perpetua"/>
              </a:rPr>
              <a:t>External Drivers</a:t>
            </a:r>
          </a:p>
          <a:p>
            <a:pPr marL="624078" indent="-514350">
              <a:buFont typeface="+mj-lt"/>
              <a:buAutoNum type="arabicPeriod"/>
            </a:pPr>
            <a:r>
              <a:rPr lang="vi-VN" dirty="0">
                <a:latin typeface="Perpetua"/>
              </a:rPr>
              <a:t>Summary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vi-VN" dirty="0">
                <a:latin typeface="Franklin Gothic Book "/>
              </a:rPr>
              <a:t>1. Architecture</a:t>
            </a:r>
          </a:p>
        </p:txBody>
      </p:sp>
      <p:sp>
        <p:nvSpPr>
          <p:cNvPr id="2" name="Content Placeholder 1"/>
          <p:cNvSpPr>
            <a:spLocks noGrp="1"/>
          </p:cNvSpPr>
          <p:nvPr>
            <p:ph sz="quarter" idx="1"/>
          </p:nvPr>
        </p:nvSpPr>
        <p:spPr/>
        <p:txBody>
          <a:bodyPr>
            <a:normAutofit/>
          </a:bodyPr>
          <a:lstStyle/>
          <a:p>
            <a:pPr marL="0" indent="263525" algn="just"/>
            <a:r>
              <a:rPr lang="en-US" b="1" dirty="0">
                <a:latin typeface="Perpetua"/>
              </a:rPr>
              <a:t>Architecture</a:t>
            </a:r>
            <a:r>
              <a:rPr lang="en-US" dirty="0">
                <a:latin typeface="Perpetua"/>
              </a:rPr>
              <a:t> is the fundamental Organization of a system embodied in its components, their relationships to each other, and to the environment, and the principle guiding its design and evolution.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F7F2D0"/>
      </a:hlink>
      <a:folHlink>
        <a:srgbClr val="7D0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808080"/>
          </a:solidFill>
          <a:prstDash val="solid"/>
          <a:round/>
          <a:headEnd type="none" w="med" len="med"/>
          <a:tailEnd type="none" w="med" len="med"/>
        </a:ln>
        <a:effectLst>
          <a:outerShdw dist="188799" dir="2536421" algn="ctr" rotWithShape="0">
            <a:schemeClr val="bg2"/>
          </a:outerShdw>
        </a:effectLst>
      </a:spPr>
      <a:bodyPr vert="horz" wrap="square" lIns="91440" tIns="45720" rIns="91440" bIns="45720" numCol="1" anchor="ctr" anchorCtr="0" compatLnSpc="1">
        <a:prstTxWarp prst="textNoShape">
          <a:avLst/>
        </a:prstTxWarp>
      </a:bodyPr>
      <a:lstStyle>
        <a:defPPr marL="457200" marR="0" indent="-457200" algn="l" defTabSz="914400" rtl="0" eaLnBrk="1" fontAlgn="base" latinLnBrk="0" hangingPunct="1">
          <a:lnSpc>
            <a:spcPct val="100000"/>
          </a:lnSpc>
          <a:spcBef>
            <a:spcPct val="0"/>
          </a:spcBef>
          <a:spcAft>
            <a:spcPct val="0"/>
          </a:spcAft>
          <a:buClrTx/>
          <a:buSzTx/>
          <a:buFont typeface="Wingdings" pitchFamily="2" charset="2"/>
          <a:buNone/>
          <a:tabLst/>
          <a:defRPr kumimoji="0" lang="en-US" altLang="en-US" sz="1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rgbClr val="808080"/>
          </a:solidFill>
          <a:prstDash val="solid"/>
          <a:round/>
          <a:headEnd type="none" w="med" len="med"/>
          <a:tailEnd type="none" w="med" len="med"/>
        </a:ln>
        <a:effectLst>
          <a:outerShdw dist="188799" dir="2536421" algn="ctr" rotWithShape="0">
            <a:schemeClr val="bg2"/>
          </a:outerShdw>
        </a:effectLst>
      </a:spPr>
      <a:bodyPr vert="horz" wrap="square" lIns="91440" tIns="45720" rIns="91440" bIns="45720" numCol="1" anchor="ctr" anchorCtr="0" compatLnSpc="1">
        <a:prstTxWarp prst="textNoShape">
          <a:avLst/>
        </a:prstTxWarp>
      </a:bodyPr>
      <a:lstStyle>
        <a:defPPr marL="457200" marR="0" indent="-457200" algn="l" defTabSz="914400" rtl="0" eaLnBrk="1" fontAlgn="base" latinLnBrk="0" hangingPunct="1">
          <a:lnSpc>
            <a:spcPct val="100000"/>
          </a:lnSpc>
          <a:spcBef>
            <a:spcPct val="0"/>
          </a:spcBef>
          <a:spcAft>
            <a:spcPct val="0"/>
          </a:spcAft>
          <a:buClrTx/>
          <a:buSzTx/>
          <a:buFont typeface="Wingdings" pitchFamily="2" charset="2"/>
          <a:buNone/>
          <a:tabLst/>
          <a:defRPr kumimoji="0" lang="en-US" altLang="en-US" sz="1600" b="1"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1416</TotalTime>
  <Words>3255</Words>
  <Application>Microsoft Office PowerPoint</Application>
  <PresentationFormat>On-screen Show (4:3)</PresentationFormat>
  <Paragraphs>248</Paragraphs>
  <Slides>62</Slides>
  <Notes>5</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65" baseType="lpstr">
      <vt:lpstr>Equity</vt:lpstr>
      <vt:lpstr>Default Design</vt:lpstr>
      <vt:lpstr>Microsoft Word Picture</vt:lpstr>
      <vt:lpstr>Linking Strategy, Program Management and Architecture at the Enterprise Level</vt:lpstr>
      <vt:lpstr>PowerPoint Presentation</vt:lpstr>
      <vt:lpstr>Text Books and reference's </vt:lpstr>
      <vt:lpstr>PowerPoint Presentation</vt:lpstr>
      <vt:lpstr>PowerPoint Presentation</vt:lpstr>
      <vt:lpstr>PowerPoint Presentation</vt:lpstr>
      <vt:lpstr>Introduction to Enterprise Architecture</vt:lpstr>
      <vt:lpstr>Introduction to Enterprise Architecture</vt:lpstr>
      <vt:lpstr>1. Architecture</vt:lpstr>
      <vt:lpstr>1. Architecture</vt:lpstr>
      <vt:lpstr>2. Enterprise Architecture</vt:lpstr>
      <vt:lpstr>2. Enterprise Architecture</vt:lpstr>
      <vt:lpstr>2. Enterprise Architecture</vt:lpstr>
      <vt:lpstr>3. The Architecture Process</vt:lpstr>
      <vt:lpstr>3. The Architecture Process</vt:lpstr>
      <vt:lpstr>4. Drivers for Enterprise Architecture</vt:lpstr>
      <vt:lpstr>4.1. Internal Drivers</vt:lpstr>
      <vt:lpstr>4.2. External Drivers </vt:lpstr>
      <vt:lpstr>Summary</vt:lpstr>
      <vt:lpstr>State of the Art</vt:lpstr>
      <vt:lpstr>State of the Art</vt:lpstr>
      <vt:lpstr>1. Enterprise Architecture and Other Governance Instruments</vt:lpstr>
      <vt:lpstr>1. Enterprise Architecture and Other Governance Instruments</vt:lpstr>
      <vt:lpstr>1.1. Strategic Management: Balanced Scorecard</vt:lpstr>
      <vt:lpstr>1.1. Strategic Management: Balanced Scorecard</vt:lpstr>
      <vt:lpstr>1.2. Strategy Execution: EFQM</vt:lpstr>
      <vt:lpstr>1.2. Strategy Execution: EFQM</vt:lpstr>
      <vt:lpstr>1.3. Quality Management: ISO 9001 </vt:lpstr>
      <vt:lpstr>1.4. IT Governance: COBIT</vt:lpstr>
      <vt:lpstr>1.5. IT Service Delivery and Support: ITIL</vt:lpstr>
      <vt:lpstr>1.6. IT Implementation: CMM and CMMI</vt:lpstr>
      <vt:lpstr>1.6. IT Implementation: CMM and CMMI</vt:lpstr>
      <vt:lpstr>2. Methods and Frameworks </vt:lpstr>
      <vt:lpstr>2.1. Enterprise Architecture Methods</vt:lpstr>
      <vt:lpstr>2.1. Enterprise Architecture Methods</vt:lpstr>
      <vt:lpstr>2.2. Conceptual Foundation for Architecture: The IEEE  Standard 1471-2000</vt:lpstr>
      <vt:lpstr>2.2. Conceptual Foundation for Architecture: The IEEE  Standard 1471-2000</vt:lpstr>
      <vt:lpstr>2.2. Conceptual Foundation for Architecture: The IEEE  Standard 1471-2000</vt:lpstr>
      <vt:lpstr>2.3. The Zachman Framework</vt:lpstr>
      <vt:lpstr>2.3. The Zachman Framework</vt:lpstr>
      <vt:lpstr>2.4. The Open Group Architecture Framework</vt:lpstr>
      <vt:lpstr>2.4. The Open Group Architecture Framework</vt:lpstr>
      <vt:lpstr>2.4. The Open Group Architecture Framework</vt:lpstr>
      <vt:lpstr>2.5. OMG’s Model-Driven Architecture</vt:lpstr>
      <vt:lpstr>2.5. OMG’s Model-Driven Architecture</vt:lpstr>
      <vt:lpstr>2.6. Other Frameworks</vt:lpstr>
      <vt:lpstr>3. Architecture Languages</vt:lpstr>
      <vt:lpstr>3.1. IDEF</vt:lpstr>
      <vt:lpstr>3.2. BPMN</vt:lpstr>
      <vt:lpstr>3.2. BPMN</vt:lpstr>
      <vt:lpstr>3.2. BPMN</vt:lpstr>
      <vt:lpstr>3.3. Testbed</vt:lpstr>
      <vt:lpstr>3.3. Testbed</vt:lpstr>
      <vt:lpstr>3.4. ARIS</vt:lpstr>
      <vt:lpstr>3.4. ARIS</vt:lpstr>
      <vt:lpstr>3.5. Unified Modeling Language</vt:lpstr>
      <vt:lpstr>3.6. Architecture Description Languages</vt:lpstr>
      <vt:lpstr>3.7. Suitability for Enterprise Architecture</vt:lpstr>
      <vt:lpstr>4. Service-Oriented Architecture</vt:lpstr>
      <vt:lpstr>4.1. Service-Oriented Technologies</vt:lpstr>
      <vt:lpstr>4.2. Relevance and Benefits for Enterprise Architecture</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at Work</dc:title>
  <dc:creator>sanchikaro</dc:creator>
  <cp:lastModifiedBy>AYATAHA</cp:lastModifiedBy>
  <cp:revision>136</cp:revision>
  <dcterms:created xsi:type="dcterms:W3CDTF">2006-08-16T00:00:00Z</dcterms:created>
  <dcterms:modified xsi:type="dcterms:W3CDTF">2021-10-17T08:54:24Z</dcterms:modified>
</cp:coreProperties>
</file>