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7" autoAdjust="0"/>
  </p:normalViewPr>
  <p:slideViewPr>
    <p:cSldViewPr>
      <p:cViewPr>
        <p:scale>
          <a:sx n="62" d="100"/>
          <a:sy n="62" d="100"/>
        </p:scale>
        <p:origin x="-15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08CE945-AB11-4389-90BA-37D3739715B3}" type="datetimeFigureOut">
              <a:rPr lang="ar-EG" smtClean="0"/>
              <a:t>24/03/1443</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8596D292-6E9D-4BCA-BFA7-CCF955A7C724}" type="slidenum">
              <a:rPr lang="ar-EG" smtClean="0"/>
              <a:t>‹#›</a:t>
            </a:fld>
            <a:endParaRPr lang="ar-EG"/>
          </a:p>
        </p:txBody>
      </p:sp>
    </p:spTree>
    <p:extLst>
      <p:ext uri="{BB962C8B-B14F-4D97-AF65-F5344CB8AC3E}">
        <p14:creationId xmlns:p14="http://schemas.microsoft.com/office/powerpoint/2010/main" val="213720815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معيار TOGAF هو إطار معماري. يوفر الأساليب والأدوات للمساعدة في قبول وإنتاج واستخدام وصيانة بنية المؤسسة.</a:t>
            </a:r>
          </a:p>
          <a:p>
            <a:r>
              <a:rPr lang="ar-EG" dirty="0" smtClean="0"/>
              <a:t> وهو يقوم على نموذج عملية تكرارية مدعومة بأفضل الممارسات ومجموعة قابلة لإعادة الاستخدام من القائمة الأصول المعمارية.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a:t>
            </a:fld>
            <a:endParaRPr lang="ar-EG"/>
          </a:p>
        </p:txBody>
      </p:sp>
    </p:spTree>
    <p:extLst>
      <p:ext uri="{BB962C8B-B14F-4D97-AF65-F5344CB8AC3E}">
        <p14:creationId xmlns:p14="http://schemas.microsoft.com/office/powerpoint/2010/main" val="3062205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التسليمات والادوات</a:t>
            </a:r>
            <a:r>
              <a:rPr lang="ar-EG" baseline="0" dirty="0" smtClean="0"/>
              <a:t> </a:t>
            </a:r>
            <a:r>
              <a:rPr lang="ar-EG" dirty="0" smtClean="0"/>
              <a:t> ولبنات البناء</a:t>
            </a:r>
          </a:p>
          <a:p>
            <a:r>
              <a:rPr lang="ar-EG" dirty="0" smtClean="0"/>
              <a:t>سينتج المهندسون المعماريون الذين يقومون بتنفيذ ADM عددًا من المخرجات نتيجة لجهودهم ، مثل كتدفقات العملية ، والمتطلبات المعمارية ، وخطط المشروع ، وتقييمات الامتثال للمشروع ، إلخ. يوفر إطار عمل TOGAF Architecture Content Framework (انظر الجزء الرابع ، الفصل 29) هيكلًا هيكليًا نموذج للمحتوى المعماري يسمح بتعريف منتجات العمل الرئيسية باستمرار ، منظم وعرض. يستخدم هيكل المحتوى البنيوي ما يلي</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11</a:t>
            </a:fld>
            <a:endParaRPr lang="ar-EG"/>
          </a:p>
        </p:txBody>
      </p:sp>
    </p:spTree>
    <p:extLst>
      <p:ext uri="{BB962C8B-B14F-4D97-AF65-F5344CB8AC3E}">
        <p14:creationId xmlns:p14="http://schemas.microsoft.com/office/powerpoint/2010/main" val="247119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لتسليم هو منتج عمل محدد تعاقديًا وبدوره رسميًا المراجعة والاتفاق والتوقيع من قبل أصحاب المصلحة تمثل التسليمات مخرجات المشاريع وعادة ما يتم أرشفة تلك التسليمات الموجودة في شكل وثائق عند الانتهاء من المشروع أو نقلها في مستودع معماري كنموذج مرجعي أو معيار أو لقطة لملف هندسة المناظر الطبيعية في وقت ما.</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12</a:t>
            </a:fld>
            <a:endParaRPr lang="ar-EG"/>
          </a:p>
        </p:txBody>
      </p:sp>
    </p:spTree>
    <p:extLst>
      <p:ext uri="{BB962C8B-B14F-4D97-AF65-F5344CB8AC3E}">
        <p14:creationId xmlns:p14="http://schemas.microsoft.com/office/powerpoint/2010/main" val="3459212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الادوات</a:t>
            </a:r>
            <a:r>
              <a:rPr lang="ar-EG" baseline="0" dirty="0" smtClean="0"/>
              <a:t> </a:t>
            </a:r>
            <a:r>
              <a:rPr lang="ar-EG" dirty="0" smtClean="0"/>
              <a:t>هي منتج عمل معماري يصف جانبًا من جوانب العمارة تصنف القطع الأثرية عمومًا على أنها كتالوجات (قوائم بالأشياء) ، مصفوفات (تظهر العلاقات بين الأشياء) والرسوم البيانية (صور الأشياء). تشمل الأمثلة أ كتالوج المتطلبات ومصفوفة تفاعل الأعمال ومخطط حالة الاستخدام. ان قد يحتوي التسليم المعماري على العديد من المصنوعات اليدوية وستشكل الادوات</a:t>
            </a:r>
            <a:r>
              <a:rPr lang="ar-EG" baseline="0" dirty="0" smtClean="0"/>
              <a:t> </a:t>
            </a:r>
            <a:r>
              <a:rPr lang="ar-EG" dirty="0" smtClean="0"/>
              <a:t>محتوى مستودع العمارة.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13</a:t>
            </a:fld>
            <a:endParaRPr lang="ar-EG"/>
          </a:p>
        </p:txBody>
      </p:sp>
    </p:spTree>
    <p:extLst>
      <p:ext uri="{BB962C8B-B14F-4D97-AF65-F5344CB8AC3E}">
        <p14:creationId xmlns:p14="http://schemas.microsoft.com/office/powerpoint/2010/main" val="2262874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حجر البناء</a:t>
            </a:r>
            <a:r>
              <a:rPr lang="ar-EG" baseline="0" dirty="0" smtClean="0"/>
              <a:t>    ي</a:t>
            </a:r>
            <a:r>
              <a:rPr lang="ar-EG" dirty="0" smtClean="0"/>
              <a:t>مثل مكونًا (يحتمل إعادة استخدامه) لقدرة المؤسسة التي يمكن دمجها مع اللبنات الأساسية الأخرى لتقديم البنى والحلول. يمكن تعريف اللبنات الأساسية على مستويات مختلفة من التفاصيل ، اعتمادًا على أي مرحلة تم الوصول إلى تطوير العمارة. على سبيل المثال ، في مرحلة مبكرة ، مبنى يمكن أن تتكون الكتلة ببساطة من اسم أو وصف مخطط تفصيلي. في وقت لاحق ، لبنة بناء يمكن أن تتحلل إلى كتل بناء داعمة متعددة وقد تكون مصحوبة بمواصفات كاملة. يمكن أن تتعلق اللبنات الأساسية "بالهياكل" أو "الحلول".</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14</a:t>
            </a:fld>
            <a:endParaRPr lang="ar-EG"/>
          </a:p>
        </p:txBody>
      </p:sp>
    </p:spTree>
    <p:extLst>
      <p:ext uri="{BB962C8B-B14F-4D97-AF65-F5344CB8AC3E}">
        <p14:creationId xmlns:p14="http://schemas.microsoft.com/office/powerpoint/2010/main" val="4176419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عادةً ما تصف كتل البناء المعمارية (ABBs) القدرة المطلوبة و تشكيل مواصفات اللبنات الأساسية للحل (SBBs) ؛</a:t>
            </a:r>
          </a:p>
          <a:p>
            <a:r>
              <a:rPr lang="ar-EG" dirty="0" smtClean="0"/>
              <a:t> على سبيل المثال ، أحد العملاء قد تكون قدرة الخدمات مطلوبة داخل المؤسسة ، مدعومة من قبل العديد من SBBs ، مثل العمليات والبيانات وبرامج التطبيقات </a:t>
            </a:r>
          </a:p>
          <a:p>
            <a:r>
              <a:rPr lang="ar-EG" dirty="0" smtClean="0"/>
              <a:t> حلول حجر البناء  تمثل للحل (SBBs) المكونات التي سيتم استخدامها تنفيذ القدرة المطلوبة ؛ على سبيل المثال ، الشبكة هي لبنة بناء يمكن وصفها من خلال القطع الأثرية التكميلية ثم استخدامها لتحقيقها حلول للمؤسسة.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15</a:t>
            </a:fld>
            <a:endParaRPr lang="ar-EG"/>
          </a:p>
        </p:txBody>
      </p:sp>
    </p:spTree>
    <p:extLst>
      <p:ext uri="{BB962C8B-B14F-4D97-AF65-F5344CB8AC3E}">
        <p14:creationId xmlns:p14="http://schemas.microsoft.com/office/powerpoint/2010/main" val="85079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على سبيل المثال ، وثيقة تعريف الهندسة المعمارية هي أحد التسليمات التي توثق وصف الهندسة المعمارية. ستحتوي هذه الوثيقة على عدد من القطع الأثرية التكميلية التي تمثل مناظر لبنات البناء ذات الصلة بالعمارة. على سبيل المثال ، تدفق العملية يمكن إنشاء رسم تخطيطي (قطعة أثرية) لوصف عملية معالجة المكالمات المستهدفة (مبنى منع). قد تصف هذه الأداة أيضًا كتل بناء أخرى ، مثل الجهات الفاعلة المشاركة في العملية (على سبيل المثال ، ممثل خدمة العملاء). مثال على العلاقات بين يتم توضيح المخرجات والقطع الأثرية وكتل البناء في الشكل 29-2.</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17</a:t>
            </a:fld>
            <a:endParaRPr lang="ar-EG"/>
          </a:p>
        </p:txBody>
      </p:sp>
    </p:spTree>
    <p:extLst>
      <p:ext uri="{BB962C8B-B14F-4D97-AF65-F5344CB8AC3E}">
        <p14:creationId xmlns:p14="http://schemas.microsoft.com/office/powerpoint/2010/main" val="351591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smtClean="0"/>
          </a:p>
          <a:p>
            <a:r>
              <a:rPr lang="ar-EG" dirty="0" smtClean="0"/>
              <a:t>يتضمن معيار TOGAF </a:t>
            </a:r>
            <a:r>
              <a:rPr lang="ar-EG" smtClean="0"/>
              <a:t>مفهوم  استمراريه المؤسسه Enterprise </a:t>
            </a:r>
            <a:r>
              <a:rPr lang="ar-EG" dirty="0" smtClean="0"/>
              <a:t>Continuum ، الذي يحدد السياق الأوسع للمهندس المعماري ويشرح كيف يمكن الاستفادة من الحلول العامة وتخصصها من أجل دعم متطلبات مؤسسة فردية. The Enterprise Continuum هو عرض لمستودع الهندسة المعمارية الذي يوفر طرقًا لتصنيف عناصر الهندسة المعمارية والحلول أثناء تطورها من البنى الأساسية العامة إلى البنى الخاصة بالمنظمة. تتكون سلسلة المؤسسة من مفهومين متكاملين: الاستمرارية المعمارية والحلول المستمرة.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18</a:t>
            </a:fld>
            <a:endParaRPr lang="ar-EG"/>
          </a:p>
        </p:txBody>
      </p:sp>
    </p:spTree>
    <p:extLst>
      <p:ext uri="{BB962C8B-B14F-4D97-AF65-F5344CB8AC3E}">
        <p14:creationId xmlns:p14="http://schemas.microsoft.com/office/powerpoint/2010/main" val="1737392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مستودع المعماريه   دعم Enterprise Continuum هو مفهوم المستودع المعماري الذي يمكن استخدامه لتخزين فئات مختلفة من المخرجات المعمارية على مستويات مختلفة من التجريد ، </a:t>
            </a:r>
          </a:p>
          <a:p>
            <a:r>
              <a:rPr lang="ar-EG" dirty="0" smtClean="0"/>
              <a:t>تم إنشاؤه بواسطة ADM. بهذه الطريقة ، يسهل معيار TOGAF الفهم والتعاون بين أصحاب المصلحة والممارسين على مستويات مختلفة من خلال Enterprise Continuum and Architecture Repository ، يتم تشجيع المهندسين المعماريين على الاستفادة من جميع الموارد والأصول المعمارية الأخرى ذات الصلة في تطوير بنية خاصة بالمنظمة.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20</a:t>
            </a:fld>
            <a:endParaRPr lang="ar-EG"/>
          </a:p>
        </p:txBody>
      </p:sp>
    </p:spTree>
    <p:extLst>
      <p:ext uri="{BB962C8B-B14F-4D97-AF65-F5344CB8AC3E}">
        <p14:creationId xmlns:p14="http://schemas.microsoft.com/office/powerpoint/2010/main" val="103984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a:r>
            <a:br>
              <a:rPr lang="ar-EG" dirty="0" smtClean="0"/>
            </a:br>
            <a:r>
              <a:rPr lang="ar-EG" sz="1200" b="0" i="0" kern="1200" dirty="0" smtClean="0">
                <a:solidFill>
                  <a:schemeClr val="tx1"/>
                </a:solidFill>
                <a:effectLst/>
                <a:latin typeface="+mn-lt"/>
                <a:ea typeface="+mn-ea"/>
                <a:cs typeface="+mn-cs"/>
              </a:rPr>
              <a:t>في هذا السياق ، يمكن اعتبار </a:t>
            </a:r>
            <a:r>
              <a:rPr lang="en-US" sz="1200" b="0" i="0" kern="1200" dirty="0" smtClean="0">
                <a:solidFill>
                  <a:schemeClr val="tx1"/>
                </a:solidFill>
                <a:effectLst/>
                <a:latin typeface="+mn-lt"/>
                <a:ea typeface="+mn-ea"/>
                <a:cs typeface="+mn-cs"/>
              </a:rPr>
              <a:t>TOGAF ADM </a:t>
            </a:r>
            <a:r>
              <a:rPr lang="ar-EG" sz="1200" b="0" i="0" kern="1200" dirty="0" smtClean="0">
                <a:solidFill>
                  <a:schemeClr val="tx1"/>
                </a:solidFill>
                <a:effectLst/>
                <a:latin typeface="+mn-lt"/>
                <a:ea typeface="+mn-ea"/>
                <a:cs typeface="+mn-cs"/>
              </a:rPr>
              <a:t>على أنه يصف دورة حياة العملية التي تعمل على مستويات متعددة داخل المنظمة ، وتعمل ضمن إطار عمل شامل للحوكمة وتنتج مخرجات متوائمة موجودة في مستودع معماري. </a:t>
            </a:r>
          </a:p>
          <a:p>
            <a:endParaRPr lang="ar-EG" sz="1200" b="0" i="0" kern="1200" dirty="0" smtClean="0">
              <a:solidFill>
                <a:schemeClr val="tx1"/>
              </a:solidFill>
              <a:effectLst/>
              <a:latin typeface="+mn-lt"/>
              <a:ea typeface="+mn-ea"/>
              <a:cs typeface="+mn-cs"/>
            </a:endParaRPr>
          </a:p>
          <a:p>
            <a:r>
              <a:rPr lang="ar-EG" sz="1200" b="0" i="0" kern="1200" dirty="0" smtClean="0">
                <a:solidFill>
                  <a:schemeClr val="tx1"/>
                </a:solidFill>
                <a:effectLst/>
                <a:latin typeface="+mn-lt"/>
                <a:ea typeface="+mn-ea"/>
                <a:cs typeface="+mn-cs"/>
              </a:rPr>
              <a:t>يوفر </a:t>
            </a:r>
            <a:r>
              <a:rPr lang="en-US" sz="1200" b="0" i="0" kern="1200" dirty="0" smtClean="0">
                <a:solidFill>
                  <a:schemeClr val="tx1"/>
                </a:solidFill>
                <a:effectLst/>
                <a:latin typeface="+mn-lt"/>
                <a:ea typeface="+mn-ea"/>
                <a:cs typeface="+mn-cs"/>
              </a:rPr>
              <a:t>Enterprise Continuum </a:t>
            </a:r>
            <a:r>
              <a:rPr lang="ar-EG" sz="1200" b="0" i="0" kern="1200" dirty="0" smtClean="0">
                <a:solidFill>
                  <a:schemeClr val="tx1"/>
                </a:solidFill>
                <a:effectLst/>
                <a:latin typeface="+mn-lt"/>
                <a:ea typeface="+mn-ea"/>
                <a:cs typeface="+mn-cs"/>
              </a:rPr>
              <a:t>سياقًا قيمًا لفهم النماذج المعمارية: فهو يظهر لبنات البناء وعلاقاتها ببعضها البعض ، والقيود والمتطلبات على دورة تطوير العمارة.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21</a:t>
            </a:fld>
            <a:endParaRPr lang="ar-EG"/>
          </a:p>
        </p:txBody>
      </p:sp>
    </p:spTree>
    <p:extLst>
      <p:ext uri="{BB962C8B-B14F-4D97-AF65-F5344CB8AC3E}">
        <p14:creationId xmlns:p14="http://schemas.microsoft.com/office/powerpoint/2010/main" val="3415705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المكونات الرئيسية داخل مستودع الهندسة المعمارية هي كما يلي:</a:t>
            </a:r>
          </a:p>
          <a:p>
            <a:r>
              <a:rPr lang="ar-EG" dirty="0" smtClean="0"/>
              <a:t> ■ Metamodel العمارة يصف التطبيق المصمم تنظيميًا لإطار عمل معماري ، بما في ذلك نموذج metamodel لمحتوى العمارة</a:t>
            </a:r>
          </a:p>
          <a:p>
            <a:r>
              <a:rPr lang="ar-EG" dirty="0" smtClean="0"/>
              <a:t> ■ تحدد القدرة المعمارية المعلمات والهياكل والعمليات التي تدعم حوكمة مستودع الهندسة المعمارية</a:t>
            </a:r>
          </a:p>
          <a:p>
            <a:r>
              <a:rPr lang="ar-EG" dirty="0" smtClean="0"/>
              <a:t> ■ مشهد او منظر  الهندسة المعمارية هو التمثيل المعماري للأصول المنتشرة داخل المؤسسة العاملة في وقت معين - من المحتمل أن يتواجد المشهد على مستويات متعددة من التجريد ليناسب أهداف الهندسة المختلفة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23</a:t>
            </a:fld>
            <a:endParaRPr lang="ar-EG"/>
          </a:p>
        </p:txBody>
      </p:sp>
    </p:spTree>
    <p:extLst>
      <p:ext uri="{BB962C8B-B14F-4D97-AF65-F5344CB8AC3E}">
        <p14:creationId xmlns:p14="http://schemas.microsoft.com/office/powerpoint/2010/main" val="867812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تحدد المواصفة القياسية ISO / IEC / IEEE 42010: 2011 "الهندسة المعمارية" على النحو التالي: "المفاهيم أو الخصائص الأساسية لنظام ما في بيئته المجسدة في عناصرها وعلاقاتها ومبادئ تصميمها وتطورها ". </a:t>
            </a:r>
          </a:p>
          <a:p>
            <a:r>
              <a:rPr lang="ar-EG" dirty="0" smtClean="0"/>
              <a:t>يحتضن معيار TOGAF ISO / IEC / IEEE 42010: 2011 ولكنه لا يلتزم بدقة المصطلح. بالإضافة إلى تعريف ISO / IEC / IEEE 42010: 2011 لـ "الهندسة المعمارية" ،</a:t>
            </a:r>
          </a:p>
          <a:p>
            <a:r>
              <a:rPr lang="ar-EG" dirty="0" smtClean="0"/>
              <a:t> يحدد معيار TOGAF المعنى الثاني اعتمادًا على السياق "هيكل المكونات وعلاقاتها المتبادلة والمبادئ والإرشادات التي تحكم تصميمها وتطورها متأخر، بعد فوات الوقت."</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3</a:t>
            </a:fld>
            <a:endParaRPr lang="ar-EG"/>
          </a:p>
        </p:txBody>
      </p:sp>
    </p:spTree>
    <p:extLst>
      <p:ext uri="{BB962C8B-B14F-4D97-AF65-F5344CB8AC3E}">
        <p14:creationId xmlns:p14="http://schemas.microsoft.com/office/powerpoint/2010/main" val="95865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قاعدة معلومات المعايير (SIB) تلتقط المعايير التي يجب أن تمتثل لها البنى الجديدة ، والتي قد تشمل معايير الصناعة ، والمنتجات والخدمات المختارة من الموردين ، أو الخدمات المشتركة التي تم نشرها بالفعل داخل المؤسسة </a:t>
            </a:r>
          </a:p>
          <a:p>
            <a:r>
              <a:rPr lang="ar-EG" dirty="0" smtClean="0"/>
              <a:t>■ توفر مكتبة المراجع إرشادات وقوالب وأنماط وأشكال أخرى من المواد المرجعية التي يمكن الاستفادة منها من أجل تسريع إنشاء بنى جديدة للمؤسسة </a:t>
            </a:r>
          </a:p>
          <a:p>
            <a:r>
              <a:rPr lang="ar-EG" dirty="0" smtClean="0"/>
              <a:t>■ يوفر "سجل الحوكمة" سجلاً لنشاط الحوكمة عبر المؤسسة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24</a:t>
            </a:fld>
            <a:endParaRPr lang="ar-EG"/>
          </a:p>
        </p:txBody>
      </p:sp>
    </p:spTree>
    <p:extLst>
      <p:ext uri="{BB962C8B-B14F-4D97-AF65-F5344CB8AC3E}">
        <p14:creationId xmlns:p14="http://schemas.microsoft.com/office/powerpoint/2010/main" val="23744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يوفر مستودع متطلبات العمارة عرضًا لجميع الهندسة المعمارية المعتمدة المتطلبات التي تم الاتفاق عليها مع مجلس العمارة</a:t>
            </a:r>
          </a:p>
          <a:p>
            <a:r>
              <a:rPr lang="ar-EG" dirty="0" smtClean="0"/>
              <a:t> ■ يقدم مشهد الحلول تمثيلًا معماريًا لـ SBBs التي تدعم المشهد المعماري الذي تم تخطيطه أو نشره بواسطة المؤسسة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25</a:t>
            </a:fld>
            <a:endParaRPr lang="ar-EG"/>
          </a:p>
        </p:txBody>
      </p:sp>
    </p:spTree>
    <p:extLst>
      <p:ext uri="{BB962C8B-B14F-4D97-AF65-F5344CB8AC3E}">
        <p14:creationId xmlns:p14="http://schemas.microsoft.com/office/powerpoint/2010/main" val="1826607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من أجل تنفيذ النشاط المعماري بشكل فعال داخل المؤسسة ، من الضروري وضع قدرة تجارية مناسبة للهندسة المعمارية ، من خلال الهياكل التنظيمية والأدوار والمسؤوليات والمهارات والعمليات. نظرة عامة على القدرة المعمارية TOGAF يظهر في الشكل 2-5.</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26</a:t>
            </a:fld>
            <a:endParaRPr lang="ar-EG"/>
          </a:p>
        </p:txBody>
      </p:sp>
    </p:spTree>
    <p:extLst>
      <p:ext uri="{BB962C8B-B14F-4D97-AF65-F5344CB8AC3E}">
        <p14:creationId xmlns:p14="http://schemas.microsoft.com/office/powerpoint/2010/main" val="3872027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تم إعداد قدرات Barring Architecture  المعماريه الاستثنائيه    لدعم برامج تسليم التغيير فقط ، ومن المعترف به بشكل متزايد أن ممارسة هندسة المؤسسة الناجحة يجب أن تكون على شركة الأساس التشغيلي. </a:t>
            </a:r>
          </a:p>
          <a:p>
            <a:r>
              <a:rPr lang="ar-EG" dirty="0" smtClean="0"/>
              <a:t>في الواقع ، يجب تشغيل ممارسة هندسة المؤسسة مثل أي وحدة تشغيلية أخرى داخل الشركة ؛ أي يجب أن يعامل مثل الأعمال التجارية. تحقيقا لهذه الغاية ، علاوة على العمليات الأساسية المحددة في ADM ، يجب أن تنشئ ممارسة هندسة المؤسسة قدرات في المجالات التالية: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28</a:t>
            </a:fld>
            <a:endParaRPr lang="ar-EG"/>
          </a:p>
        </p:txBody>
      </p:sp>
    </p:spTree>
    <p:extLst>
      <p:ext uri="{BB962C8B-B14F-4D97-AF65-F5344CB8AC3E}">
        <p14:creationId xmlns:p14="http://schemas.microsoft.com/office/powerpoint/2010/main" val="2203557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ادارة مالية</a:t>
            </a:r>
          </a:p>
          <a:p>
            <a:r>
              <a:rPr lang="ar-EG" dirty="0" smtClean="0"/>
              <a:t> ■ إدارة الأداء </a:t>
            </a:r>
          </a:p>
          <a:p>
            <a:r>
              <a:rPr lang="ar-EG" dirty="0" smtClean="0"/>
              <a:t>■ إدارة الخدمة</a:t>
            </a:r>
          </a:p>
          <a:p>
            <a:r>
              <a:rPr lang="ar-EG" dirty="0" smtClean="0"/>
              <a:t> ■ إدارة المخاطر (انظر القسم أ 54) ■</a:t>
            </a:r>
          </a:p>
          <a:p>
            <a:r>
              <a:rPr lang="ar-EG" dirty="0" smtClean="0"/>
              <a:t> إدارة الموارد</a:t>
            </a:r>
          </a:p>
          <a:p>
            <a:r>
              <a:rPr lang="ar-EG" dirty="0" smtClean="0"/>
              <a:t> ■ إدارة الاتصالات وأصحاب المصلحة (انظر القسم 3.33)</a:t>
            </a:r>
          </a:p>
          <a:p>
            <a:r>
              <a:rPr lang="ar-EG" dirty="0" smtClean="0"/>
              <a:t> ■ إدارة الجودة </a:t>
            </a:r>
          </a:p>
          <a:p>
            <a:r>
              <a:rPr lang="ar-EG" dirty="0" smtClean="0"/>
              <a:t>■ إدارة الموردين (انظر القسم أ .60) </a:t>
            </a:r>
          </a:p>
          <a:p>
            <a:r>
              <a:rPr lang="ar-EG" dirty="0" smtClean="0"/>
              <a:t>■ إدارة التكوين (انظر القسم أ .7)</a:t>
            </a:r>
          </a:p>
          <a:p>
            <a:r>
              <a:rPr lang="ar-EG" dirty="0" smtClean="0"/>
              <a:t> ■ إدارة البيئة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29</a:t>
            </a:fld>
            <a:endParaRPr lang="ar-EG"/>
          </a:p>
        </p:txBody>
      </p:sp>
    </p:spTree>
    <p:extLst>
      <p:ext uri="{BB962C8B-B14F-4D97-AF65-F5344CB8AC3E}">
        <p14:creationId xmlns:p14="http://schemas.microsoft.com/office/powerpoint/2010/main" val="2273034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من الأمور المركزية لفكرة تشغيل بنية مستمرة تنفيذ تعريف جيد و حوكمة فعالة ، حيث يتم التحكم في جميع الأنشطة الهامة من الناحية المعمارية ومواءمتها في إطار واحد. </a:t>
            </a:r>
          </a:p>
          <a:p>
            <a:endParaRPr lang="ar-EG" dirty="0" smtClean="0"/>
          </a:p>
          <a:p>
            <a:r>
              <a:rPr lang="ar-EG" dirty="0" smtClean="0"/>
              <a:t>نظرًا لأن الحوكمة أصبحت مطلبًا واضحًا بشكل متزايد للإدارة التنظيمية ، إن إدراج الحوكمة في معيار TOGAF ينسجم مع الإطار الحالي أفضل ممارسات الأعمال ويضمن أيضًا مستوى من الرؤية والتوجيه والرقابة التي ستدعم جميع متطلبات والتزامات أصحاب المصلحة في الهندسة.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30</a:t>
            </a:fld>
            <a:endParaRPr lang="ar-EG"/>
          </a:p>
        </p:txBody>
      </p:sp>
    </p:spTree>
    <p:extLst>
      <p:ext uri="{BB962C8B-B14F-4D97-AF65-F5344CB8AC3E}">
        <p14:creationId xmlns:p14="http://schemas.microsoft.com/office/powerpoint/2010/main" val="618692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زيادة شفافية المساءلة ، وتفويض السلطة المستنير</a:t>
            </a:r>
          </a:p>
          <a:p>
            <a:r>
              <a:rPr lang="ar-EG" dirty="0" smtClean="0"/>
              <a:t> ■ إدارة المخاطر الخاضعة للرقابة</a:t>
            </a:r>
          </a:p>
          <a:p>
            <a:r>
              <a:rPr lang="ar-EG" dirty="0" smtClean="0"/>
              <a:t> ■ حماية قاعدة الأصول الحالية من خلال تعظيم إعادة استخدام الهياكل القائمة عناصر</a:t>
            </a:r>
          </a:p>
          <a:p>
            <a:r>
              <a:rPr lang="ar-EG" dirty="0" smtClean="0"/>
              <a:t> ■ آليات استباقية للمراقبة والمراقبة والإدارة </a:t>
            </a:r>
          </a:p>
          <a:p>
            <a:r>
              <a:rPr lang="ar-EG" dirty="0" smtClean="0"/>
              <a:t>■ إعادة استخدام العملية والمفهوم والمكون عبر جميع وحدات الأعمال التنظيمية</a:t>
            </a:r>
          </a:p>
          <a:p>
            <a:r>
              <a:rPr lang="ar-EG" dirty="0" smtClean="0"/>
              <a:t> ■ خلق القيمة من خلال المراقبة والقياس والتقييم والتغذية الراجعة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31</a:t>
            </a:fld>
            <a:endParaRPr lang="ar-EG"/>
          </a:p>
        </p:txBody>
      </p:sp>
    </p:spTree>
    <p:extLst>
      <p:ext uri="{BB962C8B-B14F-4D97-AF65-F5344CB8AC3E}">
        <p14:creationId xmlns:p14="http://schemas.microsoft.com/office/powerpoint/2010/main" val="1907330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 زيادة الرؤية الداعمة للعمليات الداخلية ومتطلبات الأطراف الخارجية ؛ على وجه الخصوص ، فإن زيادة وضوح عملية صنع القرار على المستويات الأدنى يضمن الإشراف على المستوى المناسب داخل المؤسسة للقرارات التي قد يكون لها عواقب استراتيجية بعيدة المدى على المنظمة.</a:t>
            </a:r>
          </a:p>
          <a:p>
            <a:r>
              <a:rPr lang="ar-EG" dirty="0" smtClean="0"/>
              <a:t> ■ قيمة أكبر للمساهمين. على وجه الخصوص ، تمثل بنية المؤسسة بشكل متزايد الملكية الفكرية الأساسية للمؤسسة - أظهرت الدراسات وجود علاقة متبادلة بين زيادة قيمة المساهمين والشركات ذات الإدارة الجيدة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32</a:t>
            </a:fld>
            <a:endParaRPr lang="ar-EG"/>
          </a:p>
        </p:txBody>
      </p:sp>
    </p:spTree>
    <p:extLst>
      <p:ext uri="{BB962C8B-B14F-4D97-AF65-F5344CB8AC3E}">
        <p14:creationId xmlns:p14="http://schemas.microsoft.com/office/powerpoint/2010/main" val="304087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smtClean="0"/>
              <a:t>■ يتكامل مع العمليات والمنهجيات الحالية ويكمل الوظائف عن طريق إضافة قدرات التحكم مزيد من التفاصيل حول إنشاء "قدرة بنية المؤسسة" واردة في الجزء السادس ، الفصل 39.</a:t>
            </a:r>
            <a:endParaRPr lang="ar-EG"/>
          </a:p>
        </p:txBody>
      </p:sp>
      <p:sp>
        <p:nvSpPr>
          <p:cNvPr id="4" name="Slide Number Placeholder 3"/>
          <p:cNvSpPr>
            <a:spLocks noGrp="1"/>
          </p:cNvSpPr>
          <p:nvPr>
            <p:ph type="sldNum" sz="quarter" idx="10"/>
          </p:nvPr>
        </p:nvSpPr>
        <p:spPr/>
        <p:txBody>
          <a:bodyPr/>
          <a:lstStyle/>
          <a:p>
            <a:fld id="{8596D292-6E9D-4BCA-BFA7-CCF955A7C724}" type="slidenum">
              <a:rPr lang="ar-EG" smtClean="0"/>
              <a:t>33</a:t>
            </a:fld>
            <a:endParaRPr lang="ar-EG"/>
          </a:p>
        </p:txBody>
      </p:sp>
    </p:spTree>
    <p:extLst>
      <p:ext uri="{BB962C8B-B14F-4D97-AF65-F5344CB8AC3E}">
        <p14:creationId xmlns:p14="http://schemas.microsoft.com/office/powerpoint/2010/main" val="1108644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يعتبر معيار TOGAF المؤسسة كنظام ويسعى إلى تحقيق التوازن بين الترويج للمفاهيم والمصطلحات المستمدة من المعايير ذات الصلة ،</a:t>
            </a:r>
          </a:p>
          <a:p>
            <a:r>
              <a:rPr lang="ar-EG" dirty="0" smtClean="0"/>
              <a:t> و المصطلحات المقبولة بشكل عام والمألوفة لغالبية قراء TOGAF.</a:t>
            </a:r>
          </a:p>
          <a:p>
            <a:r>
              <a:rPr lang="ar-EG" dirty="0" smtClean="0"/>
              <a:t> ل المزيد عن المصطلحات ، راجع الفصل 3 والجزء الرابع ، الفصل 31.</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4</a:t>
            </a:fld>
            <a:endParaRPr lang="ar-EG"/>
          </a:p>
        </p:txBody>
      </p:sp>
    </p:spTree>
    <p:extLst>
      <p:ext uri="{BB962C8B-B14F-4D97-AF65-F5344CB8AC3E}">
        <p14:creationId xmlns:p14="http://schemas.microsoft.com/office/powerpoint/2010/main" val="2355320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هناك أربعة مجالات معمارية يتم قبولها بشكل عام كمجموعات فرعية من إجمالي بنية المؤسسة ، وكلها تم تصميم معيار TOGAF لدعم:</a:t>
            </a:r>
          </a:p>
          <a:p>
            <a:r>
              <a:rPr lang="ar-EG" dirty="0" smtClean="0"/>
              <a:t> ■ يحدد هيكل الأعمال استراتيجية العمل ، والحوكمة ، والتنظيم ، و العمليات التجارية الرئيسية</a:t>
            </a:r>
          </a:p>
          <a:p>
            <a:r>
              <a:rPr lang="ar-EG" dirty="0" smtClean="0"/>
              <a:t> ■ تصف بنية البيانات هيكل المنظمة المنطقي والمادي أصول البيانات وموارد إدارة البيانات</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5</a:t>
            </a:fld>
            <a:endParaRPr lang="ar-EG"/>
          </a:p>
        </p:txBody>
      </p:sp>
    </p:spTree>
    <p:extLst>
      <p:ext uri="{BB962C8B-B14F-4D97-AF65-F5344CB8AC3E}">
        <p14:creationId xmlns:p14="http://schemas.microsoft.com/office/powerpoint/2010/main" val="3120826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توفر بنية التطبيقات مخططًا للتطبيقات الفردية المنشورة وتفاعلاتهم وعلاقاتهم بالعمليات التجارية الأساسية لـ منظمة </a:t>
            </a:r>
          </a:p>
          <a:p>
            <a:r>
              <a:rPr lang="ar-EG" dirty="0" smtClean="0"/>
              <a:t>■ هندسة التكنولوجيا تصف البرامج المنطقية وإمكانيات الأجهزة التي مطلوبة لدعم نشر خدمات الأعمال والبيانات والتطبيقات ؛ هذه يشمل البنية التحتية لتكنولوجيا المعلومات ، والبرمجيات الوسيطة ، والشبكات ، والاتصالات ، والمعالجة ، والمعايير ،</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6</a:t>
            </a:fld>
            <a:endParaRPr lang="ar-EG"/>
          </a:p>
        </p:txBody>
      </p:sp>
    </p:spTree>
    <p:extLst>
      <p:ext uri="{BB962C8B-B14F-4D97-AF65-F5344CB8AC3E}">
        <p14:creationId xmlns:p14="http://schemas.microsoft.com/office/powerpoint/2010/main" val="107098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طريقة تطوير العمارة يوفر أسلوب تطوير الهندسة المعمارية TOGAF (ADM) عملية مختبرة وقابلة للتكرار لتطوير البنى. يتضمن ADM إنشاء إطار معماري ، تطوير محتوى العمارة ، والانتقال ، والتحكم في تحقيق البنى. يتم تنفيذ كل هذه الأنشطة ضمن دورة تكرارية من العمارة المستمرة التعريف والإدراك الذي يسمح للمنظمات بتحويل مؤسساتها إلى منطقة خاضعة للرقابة بطريقة استجابة لأهداف وفرص العمل.</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7</a:t>
            </a:fld>
            <a:endParaRPr lang="ar-EG"/>
          </a:p>
        </p:txBody>
      </p:sp>
    </p:spTree>
    <p:extLst>
      <p:ext uri="{BB962C8B-B14F-4D97-AF65-F5344CB8AC3E}">
        <p14:creationId xmlns:p14="http://schemas.microsoft.com/office/powerpoint/2010/main" val="209168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المراحل داخل ADM هي كما يلي</a:t>
            </a:r>
          </a:p>
          <a:p>
            <a:r>
              <a:rPr lang="ar-EG" dirty="0" smtClean="0"/>
              <a:t>: ■ المرحلة الأولية تصف أنشطة التحضير والبدء المطلوبة للإنشاء القدرة المعمارية بما في ذلك تخصيص إطار TOGAF و تعريف مبادئ العمارة</a:t>
            </a:r>
          </a:p>
          <a:p>
            <a:r>
              <a:rPr lang="ar-EG" dirty="0" smtClean="0"/>
              <a:t> ■ المرحلة أ: الرؤية المعمارية تصف المرحلة الأولية لتطوير العمارة دورة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8</a:t>
            </a:fld>
            <a:endParaRPr lang="ar-EG"/>
          </a:p>
        </p:txBody>
      </p:sp>
    </p:spTree>
    <p:extLst>
      <p:ext uri="{BB962C8B-B14F-4D97-AF65-F5344CB8AC3E}">
        <p14:creationId xmlns:p14="http://schemas.microsoft.com/office/powerpoint/2010/main" val="2033098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المرحلة ب: هندسة الأعمال يصف تطوير هندسة الأعمال ل دعم الرؤية المعمارية المتفق عليها</a:t>
            </a:r>
          </a:p>
          <a:p>
            <a:r>
              <a:rPr lang="ar-EG" dirty="0" smtClean="0"/>
              <a:t> ■ المرحلة ج: معماريات نظم المعلومات تصف تطور المعلومات معماريات الأنظمة لدعم الرؤية المعمارية المتفق عليها ■ </a:t>
            </a:r>
          </a:p>
          <a:p>
            <a:r>
              <a:rPr lang="ar-EG" dirty="0" smtClean="0"/>
              <a:t>المرحلة د: هندسة التكنولوجيا تصف تطور التكنولوجيا الهندسة المعمارية لدعم الرؤية المعمارية المتفق عليها ■</a:t>
            </a:r>
          </a:p>
          <a:p>
            <a:r>
              <a:rPr lang="ar-EG" dirty="0" smtClean="0"/>
              <a:t> المرحلة E: الفرص والحلول تجري تخطيط التنفيذ الأولي و تحديد مركبات التسليم للبنية المحددة في المراحل السابقة</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9</a:t>
            </a:fld>
            <a:endParaRPr lang="ar-EG"/>
          </a:p>
        </p:txBody>
      </p:sp>
    </p:spTree>
    <p:extLst>
      <p:ext uri="{BB962C8B-B14F-4D97-AF65-F5344CB8AC3E}">
        <p14:creationId xmlns:p14="http://schemas.microsoft.com/office/powerpoint/2010/main" val="2977311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smtClean="0"/>
              <a:t>المرحلة و: يتناول تخطيط الترحيل كيفية الانتقال من خط الأساس إلى الهدف البنى من خلال وضع اللمسات الأخيرة على خطة مفصلة للتنفيذ والترحيل </a:t>
            </a:r>
          </a:p>
          <a:p>
            <a:r>
              <a:rPr lang="ar-EG" dirty="0" smtClean="0"/>
              <a:t>■ المرحلة G: حوكمة التنفيذ توفر إشرافًا معماريًا على تطبيق </a:t>
            </a:r>
          </a:p>
          <a:p>
            <a:r>
              <a:rPr lang="ar-EG" dirty="0" smtClean="0"/>
              <a:t>■ المرحلة ح: إدارة تغيير الهندسة المعمارية تضع إجراءات لإدارة التغيير إلى العمارة الجديدة </a:t>
            </a:r>
          </a:p>
          <a:p>
            <a:r>
              <a:rPr lang="ar-EG" dirty="0" smtClean="0"/>
              <a:t>■ إدارة المتطلبات تدرس عملية إدارة متطلبات الهندسة المعمارية في جميع أنحاء ADM</a:t>
            </a:r>
            <a:endParaRPr lang="ar-EG" dirty="0"/>
          </a:p>
        </p:txBody>
      </p:sp>
      <p:sp>
        <p:nvSpPr>
          <p:cNvPr id="4" name="Slide Number Placeholder 3"/>
          <p:cNvSpPr>
            <a:spLocks noGrp="1"/>
          </p:cNvSpPr>
          <p:nvPr>
            <p:ph type="sldNum" sz="quarter" idx="10"/>
          </p:nvPr>
        </p:nvSpPr>
        <p:spPr/>
        <p:txBody>
          <a:bodyPr/>
          <a:lstStyle/>
          <a:p>
            <a:fld id="{8596D292-6E9D-4BCA-BFA7-CCF955A7C724}" type="slidenum">
              <a:rPr lang="ar-EG" smtClean="0"/>
              <a:t>10</a:t>
            </a:fld>
            <a:endParaRPr lang="ar-EG"/>
          </a:p>
        </p:txBody>
      </p:sp>
    </p:spTree>
    <p:extLst>
      <p:ext uri="{BB962C8B-B14F-4D97-AF65-F5344CB8AC3E}">
        <p14:creationId xmlns:p14="http://schemas.microsoft.com/office/powerpoint/2010/main" val="41898016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10/30/2021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10/30/2021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10/30/2021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10/30/2021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r" rtl="1"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r" rtl="1"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r" rtl="1"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r" rtl="1"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r" rtl="1"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r" rtl="1"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r" rtl="1"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r" rtl="1"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smtClean="0"/>
              <a:t>TOGAF </a:t>
            </a:r>
            <a:r>
              <a:rPr lang="en-US" b="0" dirty="0"/>
              <a:t>standard</a:t>
            </a:r>
            <a:endParaRPr lang="ar-EG" dirty="0"/>
          </a:p>
        </p:txBody>
      </p:sp>
      <p:sp>
        <p:nvSpPr>
          <p:cNvPr id="3" name="Subtitle 2"/>
          <p:cNvSpPr>
            <a:spLocks noGrp="1"/>
          </p:cNvSpPr>
          <p:nvPr>
            <p:ph type="subTitle" idx="1"/>
          </p:nvPr>
        </p:nvSpPr>
        <p:spPr/>
        <p:txBody>
          <a:bodyPr>
            <a:normAutofit/>
          </a:bodyPr>
          <a:lstStyle/>
          <a:p>
            <a:r>
              <a:rPr lang="en-US" sz="3200" b="1" dirty="0" smtClean="0"/>
              <a:t>Core concepts </a:t>
            </a:r>
            <a:endParaRPr lang="ar-EG" sz="3200" b="1" dirty="0"/>
          </a:p>
        </p:txBody>
      </p:sp>
    </p:spTree>
    <p:extLst>
      <p:ext uri="{BB962C8B-B14F-4D97-AF65-F5344CB8AC3E}">
        <p14:creationId xmlns:p14="http://schemas.microsoft.com/office/powerpoint/2010/main" val="2615461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b="1" dirty="0"/>
              <a:t>Phase F: Migration Planning </a:t>
            </a:r>
            <a:r>
              <a:rPr lang="en-US" dirty="0"/>
              <a:t>addresses how to move from the Baseline to the Target</a:t>
            </a:r>
          </a:p>
          <a:p>
            <a:pPr marL="109728" indent="0" algn="l">
              <a:buNone/>
            </a:pPr>
            <a:r>
              <a:rPr lang="en-US" dirty="0"/>
              <a:t>Architectures by finalizing a detailed Implementation and Migration Plan</a:t>
            </a:r>
          </a:p>
          <a:p>
            <a:pPr marL="109728" indent="0" algn="l">
              <a:buNone/>
            </a:pPr>
            <a:r>
              <a:rPr lang="en-US" dirty="0"/>
              <a:t>■ </a:t>
            </a:r>
            <a:r>
              <a:rPr lang="en-US" b="1" dirty="0"/>
              <a:t>Phase G: Implementation Governance </a:t>
            </a:r>
            <a:r>
              <a:rPr lang="en-US" dirty="0"/>
              <a:t>provides an architectural oversight of </a:t>
            </a:r>
            <a:r>
              <a:rPr lang="en-US" dirty="0" smtClean="0"/>
              <a:t>the implementation</a:t>
            </a:r>
            <a:endParaRPr lang="en-US" dirty="0"/>
          </a:p>
          <a:p>
            <a:pPr marL="109728" indent="0" algn="l">
              <a:buNone/>
            </a:pPr>
            <a:r>
              <a:rPr lang="en-US" dirty="0"/>
              <a:t>■ </a:t>
            </a:r>
            <a:r>
              <a:rPr lang="en-US" b="1" dirty="0"/>
              <a:t>Phase H: Architecture Change Management </a:t>
            </a:r>
            <a:r>
              <a:rPr lang="en-US" dirty="0"/>
              <a:t>establishes procedures for managing change</a:t>
            </a:r>
          </a:p>
          <a:p>
            <a:pPr marL="109728" indent="0" algn="l">
              <a:buNone/>
            </a:pPr>
            <a:r>
              <a:rPr lang="en-US" dirty="0"/>
              <a:t>to the new architecture</a:t>
            </a:r>
          </a:p>
          <a:p>
            <a:pPr marL="109728" indent="0" algn="l">
              <a:buNone/>
            </a:pPr>
            <a:r>
              <a:rPr lang="en-US" dirty="0"/>
              <a:t>■ </a:t>
            </a:r>
            <a:r>
              <a:rPr lang="en-US" b="1" dirty="0"/>
              <a:t>Requirements Management </a:t>
            </a:r>
            <a:r>
              <a:rPr lang="en-US" dirty="0"/>
              <a:t>examines the process of managing architecture requirements</a:t>
            </a:r>
          </a:p>
          <a:p>
            <a:pPr marL="109728" indent="0" algn="l">
              <a:buNone/>
            </a:pPr>
            <a:r>
              <a:rPr lang="en-US" dirty="0"/>
              <a:t>throughout the ADM</a:t>
            </a:r>
            <a:endParaRPr lang="ar-EG" dirty="0"/>
          </a:p>
        </p:txBody>
      </p:sp>
      <p:sp>
        <p:nvSpPr>
          <p:cNvPr id="3" name="Title 2"/>
          <p:cNvSpPr>
            <a:spLocks noGrp="1"/>
          </p:cNvSpPr>
          <p:nvPr>
            <p:ph type="title"/>
          </p:nvPr>
        </p:nvSpPr>
        <p:spPr/>
        <p:txBody>
          <a:bodyPr>
            <a:normAutofit fontScale="90000"/>
          </a:bodyPr>
          <a:lstStyle/>
          <a:p>
            <a:r>
              <a:rPr lang="en-US" dirty="0"/>
              <a:t>Architecture Development Method</a:t>
            </a:r>
            <a:endParaRPr lang="ar-EG" dirty="0"/>
          </a:p>
        </p:txBody>
      </p:sp>
    </p:spTree>
    <p:extLst>
      <p:ext uri="{BB962C8B-B14F-4D97-AF65-F5344CB8AC3E}">
        <p14:creationId xmlns:p14="http://schemas.microsoft.com/office/powerpoint/2010/main" val="292772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smtClean="0"/>
              <a:t>Architects </a:t>
            </a:r>
            <a:r>
              <a:rPr lang="en-US" dirty="0"/>
              <a:t>executing the ADM will produce a number of outputs as a result of their efforts, such</a:t>
            </a:r>
          </a:p>
          <a:p>
            <a:pPr marL="109728" indent="0" algn="l">
              <a:buNone/>
            </a:pPr>
            <a:r>
              <a:rPr lang="en-US" dirty="0"/>
              <a:t>as process flows, architectural requirements, project plans, project compliance assessments, etc.</a:t>
            </a:r>
          </a:p>
          <a:p>
            <a:pPr marL="109728" indent="0" algn="l">
              <a:buNone/>
            </a:pPr>
            <a:r>
              <a:rPr lang="en-US" dirty="0"/>
              <a:t>The TOGAF Architecture Content Framework (see Part IV, Chapter 29) provides a structural</a:t>
            </a:r>
          </a:p>
          <a:p>
            <a:pPr marL="109728" indent="0" algn="l">
              <a:buNone/>
            </a:pPr>
            <a:r>
              <a:rPr lang="en-US" dirty="0"/>
              <a:t>model for architectural content that allows major work products to be consistently defined,</a:t>
            </a:r>
          </a:p>
          <a:p>
            <a:pPr marL="109728" indent="0" algn="l">
              <a:buNone/>
            </a:pPr>
            <a:r>
              <a:rPr lang="en-US" dirty="0"/>
              <a:t>structured, and presented.</a:t>
            </a:r>
          </a:p>
          <a:p>
            <a:pPr marL="109728" indent="0" algn="l">
              <a:buNone/>
            </a:pPr>
            <a:r>
              <a:rPr lang="en-US" dirty="0"/>
              <a:t>The Architecture Content Framework uses the </a:t>
            </a:r>
            <a:r>
              <a:rPr lang="en-US" dirty="0" smtClean="0"/>
              <a:t>following</a:t>
            </a:r>
            <a:endParaRPr lang="ar-EG" dirty="0"/>
          </a:p>
        </p:txBody>
      </p:sp>
      <p:sp>
        <p:nvSpPr>
          <p:cNvPr id="3" name="Title 2"/>
          <p:cNvSpPr>
            <a:spLocks noGrp="1"/>
          </p:cNvSpPr>
          <p:nvPr>
            <p:ph type="title"/>
          </p:nvPr>
        </p:nvSpPr>
        <p:spPr>
          <a:xfrm>
            <a:off x="457200" y="685800"/>
            <a:ext cx="8229600" cy="838200"/>
          </a:xfrm>
        </p:spPr>
        <p:txBody>
          <a:bodyPr>
            <a:normAutofit fontScale="90000"/>
          </a:bodyPr>
          <a:lstStyle/>
          <a:p>
            <a:r>
              <a:rPr lang="en-US" dirty="0"/>
              <a:t>Deliverables, Artifacts, and Building Blocks</a:t>
            </a:r>
            <a:br>
              <a:rPr lang="en-US" dirty="0"/>
            </a:br>
            <a:endParaRPr lang="ar-EG" dirty="0"/>
          </a:p>
        </p:txBody>
      </p:sp>
    </p:spTree>
    <p:extLst>
      <p:ext uri="{BB962C8B-B14F-4D97-AF65-F5344CB8AC3E}">
        <p14:creationId xmlns:p14="http://schemas.microsoft.com/office/powerpoint/2010/main" val="175371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A </a:t>
            </a:r>
            <a:r>
              <a:rPr lang="en-US" b="1" dirty="0"/>
              <a:t>deliverable </a:t>
            </a:r>
            <a:r>
              <a:rPr lang="en-US" dirty="0"/>
              <a:t>is a work product that is contractually specified and in turn formally</a:t>
            </a:r>
          </a:p>
          <a:p>
            <a:pPr marL="109728" indent="0" algn="l">
              <a:buNone/>
            </a:pPr>
            <a:r>
              <a:rPr lang="en-US" dirty="0"/>
              <a:t>reviewed, agreed, and signed off by the stakeholders</a:t>
            </a:r>
          </a:p>
          <a:p>
            <a:pPr marL="109728" indent="0" algn="l">
              <a:buNone/>
            </a:pPr>
            <a:r>
              <a:rPr lang="en-US" dirty="0"/>
              <a:t>Deliverables represent the output of projects and those deliverables that are </a:t>
            </a:r>
            <a:r>
              <a:rPr lang="en-US" dirty="0" smtClean="0"/>
              <a:t>in documentation </a:t>
            </a:r>
            <a:r>
              <a:rPr lang="en-US" dirty="0"/>
              <a:t>form will typically be archived at completion of a project, or transitioned</a:t>
            </a:r>
          </a:p>
          <a:p>
            <a:pPr marL="109728" indent="0" algn="l">
              <a:buNone/>
            </a:pPr>
            <a:r>
              <a:rPr lang="en-US" dirty="0"/>
              <a:t>into an Architecture Repository as a reference model, standard, or snapshot of the</a:t>
            </a:r>
          </a:p>
          <a:p>
            <a:pPr marL="109728" indent="0" algn="l">
              <a:buNone/>
            </a:pPr>
            <a:r>
              <a:rPr lang="en-US" dirty="0"/>
              <a:t>Architecture Landscape at a point in time.</a:t>
            </a:r>
            <a:endParaRPr lang="ar-EG" dirty="0"/>
          </a:p>
        </p:txBody>
      </p:sp>
      <p:sp>
        <p:nvSpPr>
          <p:cNvPr id="3" name="Title 2"/>
          <p:cNvSpPr>
            <a:spLocks noGrp="1"/>
          </p:cNvSpPr>
          <p:nvPr>
            <p:ph type="title"/>
          </p:nvPr>
        </p:nvSpPr>
        <p:spPr/>
        <p:txBody>
          <a:bodyPr>
            <a:normAutofit fontScale="90000"/>
          </a:bodyPr>
          <a:lstStyle/>
          <a:p>
            <a:r>
              <a:rPr lang="en-US" dirty="0"/>
              <a:t>Deliverables, Artifacts, and Building Blocks</a:t>
            </a:r>
            <a:endParaRPr lang="ar-EG" dirty="0"/>
          </a:p>
        </p:txBody>
      </p:sp>
    </p:spTree>
    <p:extLst>
      <p:ext uri="{BB962C8B-B14F-4D97-AF65-F5344CB8AC3E}">
        <p14:creationId xmlns:p14="http://schemas.microsoft.com/office/powerpoint/2010/main" val="1746839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lgn="l">
              <a:buNone/>
            </a:pPr>
            <a:r>
              <a:rPr lang="en-US" dirty="0"/>
              <a:t>An </a:t>
            </a:r>
            <a:r>
              <a:rPr lang="en-US" b="1" dirty="0"/>
              <a:t>artifact </a:t>
            </a:r>
            <a:r>
              <a:rPr lang="en-US" dirty="0"/>
              <a:t>is an architectural work product that describes an aspect of the architecture</a:t>
            </a:r>
          </a:p>
          <a:p>
            <a:pPr marL="109728" indent="0" algn="l">
              <a:buNone/>
            </a:pPr>
            <a:r>
              <a:rPr lang="en-US" dirty="0"/>
              <a:t>Artifacts are generally classified as catalogs (lists of things), matrices (showing</a:t>
            </a:r>
          </a:p>
          <a:p>
            <a:pPr marL="109728" indent="0" algn="l">
              <a:buNone/>
            </a:pPr>
            <a:r>
              <a:rPr lang="en-US" dirty="0"/>
              <a:t>relationships between things), and diagrams (pictures of things). Examples include a</a:t>
            </a:r>
          </a:p>
          <a:p>
            <a:pPr marL="109728" indent="0" algn="l">
              <a:buNone/>
            </a:pPr>
            <a:r>
              <a:rPr lang="en-US" dirty="0"/>
              <a:t>requirements catalog, business interaction matrix, and a use-case diagram. An</a:t>
            </a:r>
          </a:p>
          <a:p>
            <a:pPr marL="109728" indent="0" algn="l">
              <a:buNone/>
            </a:pPr>
            <a:r>
              <a:rPr lang="en-US" dirty="0"/>
              <a:t>architectural deliverable may contain many artifacts and artifacts will form the content of</a:t>
            </a:r>
          </a:p>
          <a:p>
            <a:pPr marL="109728" indent="0" algn="l">
              <a:buNone/>
            </a:pPr>
            <a:r>
              <a:rPr lang="en-US" dirty="0"/>
              <a:t>the Architecture Repository.</a:t>
            </a:r>
            <a:endParaRPr lang="ar-EG" dirty="0"/>
          </a:p>
        </p:txBody>
      </p:sp>
      <p:sp>
        <p:nvSpPr>
          <p:cNvPr id="3" name="Title 2"/>
          <p:cNvSpPr>
            <a:spLocks noGrp="1"/>
          </p:cNvSpPr>
          <p:nvPr>
            <p:ph type="title"/>
          </p:nvPr>
        </p:nvSpPr>
        <p:spPr/>
        <p:txBody>
          <a:bodyPr>
            <a:normAutofit fontScale="90000"/>
          </a:bodyPr>
          <a:lstStyle/>
          <a:p>
            <a:r>
              <a:rPr lang="en-US" dirty="0"/>
              <a:t>Deliverables, Artifacts, and Building Blocks</a:t>
            </a:r>
            <a:endParaRPr lang="ar-EG" dirty="0"/>
          </a:p>
        </p:txBody>
      </p:sp>
    </p:spTree>
    <p:extLst>
      <p:ext uri="{BB962C8B-B14F-4D97-AF65-F5344CB8AC3E}">
        <p14:creationId xmlns:p14="http://schemas.microsoft.com/office/powerpoint/2010/main" val="3916516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lnSpcReduction="20000"/>
          </a:bodyPr>
          <a:lstStyle/>
          <a:p>
            <a:pPr marL="109728" indent="0" algn="l">
              <a:buNone/>
            </a:pPr>
            <a:r>
              <a:rPr lang="en-US" dirty="0"/>
              <a:t>A </a:t>
            </a:r>
            <a:r>
              <a:rPr lang="en-US" b="1" dirty="0"/>
              <a:t>building block </a:t>
            </a:r>
            <a:r>
              <a:rPr lang="en-US" b="1" dirty="0" smtClean="0"/>
              <a:t> </a:t>
            </a:r>
            <a:r>
              <a:rPr lang="en-US" dirty="0" smtClean="0"/>
              <a:t>represents </a:t>
            </a:r>
            <a:r>
              <a:rPr lang="en-US" dirty="0"/>
              <a:t>a (potentially re-usable) component of enterprise </a:t>
            </a:r>
            <a:r>
              <a:rPr lang="en-US" dirty="0" smtClean="0"/>
              <a:t>capability that </a:t>
            </a:r>
            <a:r>
              <a:rPr lang="en-US" dirty="0"/>
              <a:t>can be combined with other building blocks to </a:t>
            </a:r>
            <a:r>
              <a:rPr lang="en-US" dirty="0" smtClean="0"/>
              <a:t>deliver architectures </a:t>
            </a:r>
            <a:r>
              <a:rPr lang="en-US" dirty="0"/>
              <a:t>and </a:t>
            </a:r>
            <a:r>
              <a:rPr lang="en-US" dirty="0" smtClean="0"/>
              <a:t>solutions. </a:t>
            </a:r>
          </a:p>
          <a:p>
            <a:pPr marL="109728" indent="0" algn="l">
              <a:buNone/>
            </a:pPr>
            <a:endParaRPr lang="en-US" dirty="0" smtClean="0"/>
          </a:p>
          <a:p>
            <a:pPr marL="109728" indent="0" algn="l">
              <a:buNone/>
            </a:pPr>
            <a:r>
              <a:rPr lang="en-US" dirty="0" smtClean="0"/>
              <a:t>Building </a:t>
            </a:r>
            <a:r>
              <a:rPr lang="en-US" dirty="0"/>
              <a:t>blocks can be defined at various levels of detail, depending on what stage </a:t>
            </a:r>
            <a:r>
              <a:rPr lang="en-US" dirty="0" smtClean="0"/>
              <a:t>of architecture </a:t>
            </a:r>
            <a:r>
              <a:rPr lang="en-US" dirty="0"/>
              <a:t>development has been reached. </a:t>
            </a:r>
            <a:endParaRPr lang="en-US" dirty="0" smtClean="0"/>
          </a:p>
          <a:p>
            <a:pPr marL="109728" indent="0" algn="l">
              <a:buNone/>
            </a:pPr>
            <a:endParaRPr lang="en-US" dirty="0" smtClean="0"/>
          </a:p>
          <a:p>
            <a:pPr marL="109728" indent="0" algn="l">
              <a:buNone/>
            </a:pPr>
            <a:r>
              <a:rPr lang="en-US" dirty="0" smtClean="0"/>
              <a:t>For </a:t>
            </a:r>
            <a:r>
              <a:rPr lang="en-US" dirty="0"/>
              <a:t>instance, at an early stage, a </a:t>
            </a:r>
            <a:r>
              <a:rPr lang="en-US" dirty="0" smtClean="0"/>
              <a:t>building</a:t>
            </a:r>
            <a:r>
              <a:rPr lang="en-US" dirty="0"/>
              <a:t> </a:t>
            </a:r>
            <a:r>
              <a:rPr lang="en-US" dirty="0" smtClean="0"/>
              <a:t>block </a:t>
            </a:r>
            <a:r>
              <a:rPr lang="en-US" dirty="0"/>
              <a:t>can simply consist of a name or an outline description. Later on, a building </a:t>
            </a:r>
            <a:r>
              <a:rPr lang="en-US" dirty="0" smtClean="0"/>
              <a:t>block may </a:t>
            </a:r>
            <a:r>
              <a:rPr lang="en-US" dirty="0"/>
              <a:t>be decomposed into multiple supporting building blocks and may be </a:t>
            </a:r>
            <a:r>
              <a:rPr lang="en-US" dirty="0" smtClean="0"/>
              <a:t>accompanied by </a:t>
            </a:r>
            <a:r>
              <a:rPr lang="en-US" dirty="0"/>
              <a:t>a full specification. Building blocks can relate to "architectures" or "solutions".</a:t>
            </a:r>
            <a:endParaRPr lang="ar-EG" dirty="0"/>
          </a:p>
        </p:txBody>
      </p:sp>
      <p:sp>
        <p:nvSpPr>
          <p:cNvPr id="3" name="Title 2"/>
          <p:cNvSpPr>
            <a:spLocks noGrp="1"/>
          </p:cNvSpPr>
          <p:nvPr>
            <p:ph type="title"/>
          </p:nvPr>
        </p:nvSpPr>
        <p:spPr/>
        <p:txBody>
          <a:bodyPr>
            <a:normAutofit fontScale="90000"/>
          </a:bodyPr>
          <a:lstStyle/>
          <a:p>
            <a:r>
              <a:rPr lang="en-US" dirty="0"/>
              <a:t>Deliverables, Artifacts, and Building Blocks</a:t>
            </a:r>
            <a:endParaRPr lang="ar-EG" dirty="0"/>
          </a:p>
        </p:txBody>
      </p:sp>
    </p:spTree>
    <p:extLst>
      <p:ext uri="{BB962C8B-B14F-4D97-AF65-F5344CB8AC3E}">
        <p14:creationId xmlns:p14="http://schemas.microsoft.com/office/powerpoint/2010/main" val="179429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20000"/>
          </a:bodyPr>
          <a:lstStyle/>
          <a:p>
            <a:pPr marL="109728" indent="0" algn="l">
              <a:buNone/>
            </a:pPr>
            <a:r>
              <a:rPr lang="en-US" b="1" dirty="0"/>
              <a:t>Architecture Building Blocks (ABBs) </a:t>
            </a:r>
            <a:r>
              <a:rPr lang="en-US" dirty="0"/>
              <a:t>typically describe required capability </a:t>
            </a:r>
            <a:r>
              <a:rPr lang="en-US" dirty="0" smtClean="0"/>
              <a:t>and shape </a:t>
            </a:r>
            <a:r>
              <a:rPr lang="en-US" dirty="0"/>
              <a:t>the specification of Solution Building Blocks (SBBs); </a:t>
            </a:r>
            <a:endParaRPr lang="en-US" dirty="0" smtClean="0"/>
          </a:p>
          <a:p>
            <a:pPr marL="109728" indent="0" algn="l">
              <a:buNone/>
            </a:pPr>
            <a:r>
              <a:rPr lang="en-US" dirty="0" smtClean="0"/>
              <a:t>for </a:t>
            </a:r>
            <a:r>
              <a:rPr lang="en-US" dirty="0"/>
              <a:t>example, a </a:t>
            </a:r>
            <a:r>
              <a:rPr lang="en-US" dirty="0" smtClean="0"/>
              <a:t>customer services </a:t>
            </a:r>
            <a:r>
              <a:rPr lang="en-US" dirty="0"/>
              <a:t>capability may be required within an enterprise, supported by many </a:t>
            </a:r>
            <a:r>
              <a:rPr lang="en-US" dirty="0" smtClean="0"/>
              <a:t>SBBs, such </a:t>
            </a:r>
            <a:r>
              <a:rPr lang="en-US" dirty="0"/>
              <a:t>as processes, data, and application software</a:t>
            </a:r>
          </a:p>
          <a:p>
            <a:pPr marL="109728" indent="0" algn="l">
              <a:buNone/>
            </a:pPr>
            <a:r>
              <a:rPr lang="en-US" dirty="0" smtClean="0"/>
              <a:t> </a:t>
            </a:r>
          </a:p>
          <a:p>
            <a:pPr marL="109728" indent="0" algn="l">
              <a:buNone/>
            </a:pPr>
            <a:r>
              <a:rPr lang="en-US" b="1" dirty="0" smtClean="0"/>
              <a:t>Solution </a:t>
            </a:r>
            <a:r>
              <a:rPr lang="en-US" b="1" dirty="0"/>
              <a:t>Building Blocks (SBBs) </a:t>
            </a:r>
            <a:r>
              <a:rPr lang="en-US" dirty="0"/>
              <a:t>represent components that will be used </a:t>
            </a:r>
            <a:r>
              <a:rPr lang="en-US" dirty="0" smtClean="0"/>
              <a:t>to  implement </a:t>
            </a:r>
            <a:r>
              <a:rPr lang="en-US" dirty="0"/>
              <a:t>the required capability; </a:t>
            </a:r>
            <a:endParaRPr lang="en-US" dirty="0" smtClean="0"/>
          </a:p>
          <a:p>
            <a:pPr marL="109728" indent="0" algn="l">
              <a:buNone/>
            </a:pPr>
            <a:r>
              <a:rPr lang="en-US" dirty="0" smtClean="0"/>
              <a:t>for </a:t>
            </a:r>
            <a:r>
              <a:rPr lang="en-US" dirty="0"/>
              <a:t>example, a network is a building block that</a:t>
            </a:r>
          </a:p>
          <a:p>
            <a:pPr marL="109728" indent="0" algn="l">
              <a:buNone/>
            </a:pPr>
            <a:r>
              <a:rPr lang="en-US" dirty="0"/>
              <a:t>can be described through complementary artifacts and then put to use to realize</a:t>
            </a:r>
          </a:p>
          <a:p>
            <a:pPr marL="109728" indent="0" algn="l">
              <a:buNone/>
            </a:pPr>
            <a:r>
              <a:rPr lang="en-US" dirty="0"/>
              <a:t>solutions for the enterprise</a:t>
            </a:r>
            <a:endParaRPr lang="ar-EG" dirty="0"/>
          </a:p>
        </p:txBody>
      </p:sp>
      <p:sp>
        <p:nvSpPr>
          <p:cNvPr id="3" name="Title 2"/>
          <p:cNvSpPr>
            <a:spLocks noGrp="1"/>
          </p:cNvSpPr>
          <p:nvPr>
            <p:ph type="title"/>
          </p:nvPr>
        </p:nvSpPr>
        <p:spPr/>
        <p:txBody>
          <a:bodyPr>
            <a:normAutofit fontScale="90000"/>
          </a:bodyPr>
          <a:lstStyle/>
          <a:p>
            <a:r>
              <a:rPr lang="en-US" dirty="0"/>
              <a:t>Deliverables, Artifacts, and Building Blocks</a:t>
            </a:r>
            <a:endParaRPr lang="ar-EG" dirty="0"/>
          </a:p>
        </p:txBody>
      </p:sp>
    </p:spTree>
    <p:extLst>
      <p:ext uri="{BB962C8B-B14F-4D97-AF65-F5344CB8AC3E}">
        <p14:creationId xmlns:p14="http://schemas.microsoft.com/office/powerpoint/2010/main" val="321231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8600"/>
            <a:ext cx="8229600" cy="914400"/>
          </a:xfrm>
        </p:spPr>
        <p:txBody>
          <a:bodyPr>
            <a:normAutofit fontScale="90000"/>
          </a:bodyPr>
          <a:lstStyle/>
          <a:p>
            <a:r>
              <a:rPr lang="en-US" b="0" dirty="0" smtClean="0"/>
              <a:t/>
            </a:r>
            <a:br>
              <a:rPr lang="en-US" b="0" dirty="0" smtClean="0"/>
            </a:br>
            <a:r>
              <a:rPr lang="en-US" sz="3600" dirty="0" smtClean="0"/>
              <a:t>Relationships between Deliverables</a:t>
            </a:r>
            <a:r>
              <a:rPr lang="en-US" sz="3600" dirty="0"/>
              <a:t>, Artifacts, </a:t>
            </a:r>
            <a:r>
              <a:rPr lang="en-US" sz="3600" dirty="0" smtClean="0"/>
              <a:t>and Building </a:t>
            </a:r>
            <a:r>
              <a:rPr lang="en-US" sz="3600" dirty="0"/>
              <a:t>Blocks</a:t>
            </a:r>
            <a:endParaRPr lang="ar-EG"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906" y="1828800"/>
            <a:ext cx="7746188" cy="4178300"/>
          </a:xfrm>
        </p:spPr>
      </p:pic>
    </p:spTree>
    <p:extLst>
      <p:ext uri="{BB962C8B-B14F-4D97-AF65-F5344CB8AC3E}">
        <p14:creationId xmlns:p14="http://schemas.microsoft.com/office/powerpoint/2010/main" val="2522065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dirty="0"/>
              <a:t>For example, an Architecture Definition Document is a deliverable that documents </a:t>
            </a:r>
            <a:r>
              <a:rPr lang="en-US" dirty="0" smtClean="0"/>
              <a:t>an Architecture </a:t>
            </a:r>
            <a:r>
              <a:rPr lang="en-US" dirty="0"/>
              <a:t>Description. This document will contain a number of complementary artifacts </a:t>
            </a:r>
            <a:r>
              <a:rPr lang="en-US" dirty="0" smtClean="0"/>
              <a:t>that are </a:t>
            </a:r>
            <a:r>
              <a:rPr lang="en-US" dirty="0"/>
              <a:t>views of the building blocks relevant to the architecture</a:t>
            </a:r>
            <a:r>
              <a:rPr lang="en-US" dirty="0" smtClean="0"/>
              <a:t>.</a:t>
            </a:r>
          </a:p>
          <a:p>
            <a:pPr marL="109728" indent="0" algn="l">
              <a:buNone/>
            </a:pPr>
            <a:r>
              <a:rPr lang="en-US" dirty="0" smtClean="0"/>
              <a:t> </a:t>
            </a:r>
          </a:p>
          <a:p>
            <a:pPr marL="109728" indent="0" algn="l">
              <a:buNone/>
            </a:pPr>
            <a:r>
              <a:rPr lang="en-US" dirty="0" smtClean="0"/>
              <a:t>For </a:t>
            </a:r>
            <a:r>
              <a:rPr lang="en-US" dirty="0"/>
              <a:t>example, a process </a:t>
            </a:r>
            <a:r>
              <a:rPr lang="en-US" dirty="0" smtClean="0"/>
              <a:t>flow diagram </a:t>
            </a:r>
            <a:r>
              <a:rPr lang="en-US" dirty="0"/>
              <a:t>(an artifact) may be created to describe the target call handling process (a </a:t>
            </a:r>
            <a:r>
              <a:rPr lang="en-US" dirty="0" smtClean="0"/>
              <a:t>building block</a:t>
            </a:r>
            <a:r>
              <a:rPr lang="en-US" dirty="0"/>
              <a:t>). This artifact may also describe other building blocks, such as the actors involved in </a:t>
            </a:r>
            <a:r>
              <a:rPr lang="en-US" dirty="0" smtClean="0"/>
              <a:t>the process </a:t>
            </a:r>
            <a:r>
              <a:rPr lang="en-US" dirty="0"/>
              <a:t>(e.g., a Customer Services Representative). </a:t>
            </a:r>
            <a:endParaRPr lang="en-US" dirty="0" smtClean="0"/>
          </a:p>
          <a:p>
            <a:pPr marL="109728" indent="0" algn="l">
              <a:buNone/>
            </a:pPr>
            <a:r>
              <a:rPr lang="en-US" dirty="0" smtClean="0"/>
              <a:t>An </a:t>
            </a:r>
            <a:r>
              <a:rPr lang="en-US" dirty="0"/>
              <a:t>example of the relationships between</a:t>
            </a:r>
          </a:p>
          <a:p>
            <a:pPr marL="109728" indent="0" algn="l">
              <a:buNone/>
            </a:pPr>
            <a:r>
              <a:rPr lang="en-US" dirty="0"/>
              <a:t>deliverables, artifacts, and building blocks is illustrated in Figure 29-2.</a:t>
            </a:r>
            <a:endParaRPr lang="ar-EG" dirty="0"/>
          </a:p>
        </p:txBody>
      </p:sp>
      <p:sp>
        <p:nvSpPr>
          <p:cNvPr id="3" name="Title 2"/>
          <p:cNvSpPr>
            <a:spLocks noGrp="1"/>
          </p:cNvSpPr>
          <p:nvPr>
            <p:ph type="title"/>
          </p:nvPr>
        </p:nvSpPr>
        <p:spPr/>
        <p:txBody>
          <a:bodyPr>
            <a:normAutofit/>
          </a:bodyPr>
          <a:lstStyle/>
          <a:p>
            <a:r>
              <a:rPr lang="en-US" sz="3200" dirty="0"/>
              <a:t>Relationships between Deliverables, Artifacts, and Building Blocks</a:t>
            </a:r>
            <a:endParaRPr lang="ar-EG" sz="3200" dirty="0"/>
          </a:p>
        </p:txBody>
      </p:sp>
    </p:spTree>
    <p:extLst>
      <p:ext uri="{BB962C8B-B14F-4D97-AF65-F5344CB8AC3E}">
        <p14:creationId xmlns:p14="http://schemas.microsoft.com/office/powerpoint/2010/main" val="3573376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257800"/>
          </a:xfrm>
        </p:spPr>
        <p:txBody>
          <a:bodyPr>
            <a:normAutofit fontScale="85000" lnSpcReduction="20000"/>
          </a:bodyPr>
          <a:lstStyle/>
          <a:p>
            <a:pPr marL="109728" indent="0" algn="l">
              <a:buNone/>
            </a:pPr>
            <a:r>
              <a:rPr lang="en-US" dirty="0" smtClean="0"/>
              <a:t>The </a:t>
            </a:r>
            <a:r>
              <a:rPr lang="en-US" dirty="0"/>
              <a:t>TOGAF standard includes the concept of the Enterprise Continuum, which sets the </a:t>
            </a:r>
            <a:r>
              <a:rPr lang="en-US" dirty="0" smtClean="0"/>
              <a:t>broader context </a:t>
            </a:r>
            <a:r>
              <a:rPr lang="en-US" dirty="0"/>
              <a:t>for an architect and explains how generic solutions can be leveraged and specialized </a:t>
            </a:r>
            <a:r>
              <a:rPr lang="en-US" dirty="0" smtClean="0"/>
              <a:t>in order </a:t>
            </a:r>
            <a:r>
              <a:rPr lang="en-US" dirty="0"/>
              <a:t>to support the </a:t>
            </a:r>
            <a:r>
              <a:rPr lang="en-US" dirty="0" smtClean="0"/>
              <a:t>requirements </a:t>
            </a:r>
            <a:r>
              <a:rPr lang="en-US" dirty="0"/>
              <a:t>of an individual organization. </a:t>
            </a:r>
            <a:endParaRPr lang="en-US" dirty="0" smtClean="0"/>
          </a:p>
          <a:p>
            <a:pPr marL="109728" indent="0" algn="l">
              <a:buNone/>
            </a:pPr>
            <a:endParaRPr lang="en-US" dirty="0" smtClean="0"/>
          </a:p>
          <a:p>
            <a:pPr marL="109728" indent="0" algn="l">
              <a:buNone/>
            </a:pPr>
            <a:r>
              <a:rPr lang="en-US" dirty="0" smtClean="0"/>
              <a:t>The </a:t>
            </a:r>
            <a:r>
              <a:rPr lang="en-US" dirty="0"/>
              <a:t>Enterprise Continuum is </a:t>
            </a:r>
            <a:r>
              <a:rPr lang="en-US" dirty="0" smtClean="0"/>
              <a:t>a view </a:t>
            </a:r>
            <a:r>
              <a:rPr lang="en-US" dirty="0"/>
              <a:t>of the Architecture Repository that provides methods for classifying architecture </a:t>
            </a:r>
            <a:r>
              <a:rPr lang="en-US" dirty="0" smtClean="0"/>
              <a:t>and solution </a:t>
            </a:r>
            <a:r>
              <a:rPr lang="en-US" dirty="0"/>
              <a:t>artifacts as they evolve from generic Foundation Architectures to </a:t>
            </a:r>
            <a:r>
              <a:rPr lang="en-US" dirty="0" smtClean="0"/>
              <a:t>Organization-Specific Architectures</a:t>
            </a:r>
            <a:r>
              <a:rPr lang="en-US" dirty="0"/>
              <a:t>. </a:t>
            </a:r>
            <a:endParaRPr lang="en-US" dirty="0" smtClean="0"/>
          </a:p>
          <a:p>
            <a:pPr marL="109728" indent="0" algn="l">
              <a:buNone/>
            </a:pPr>
            <a:endParaRPr lang="en-US" dirty="0" smtClean="0"/>
          </a:p>
          <a:p>
            <a:pPr marL="109728" indent="0" algn="l">
              <a:buNone/>
            </a:pPr>
            <a:r>
              <a:rPr lang="en-US" dirty="0" smtClean="0"/>
              <a:t>The </a:t>
            </a:r>
            <a:r>
              <a:rPr lang="en-US" dirty="0"/>
              <a:t>Enterprise Continuum comprises </a:t>
            </a:r>
            <a:r>
              <a:rPr lang="en-US" dirty="0" smtClean="0"/>
              <a:t>two complementary </a:t>
            </a:r>
            <a:r>
              <a:rPr lang="en-US" dirty="0"/>
              <a:t>concepts: </a:t>
            </a:r>
            <a:endParaRPr lang="en-US" dirty="0" smtClean="0"/>
          </a:p>
          <a:p>
            <a:pPr marL="109728" indent="0" algn="l">
              <a:buNone/>
            </a:pPr>
            <a:r>
              <a:rPr lang="en-US" dirty="0" smtClean="0"/>
              <a:t>The Architecture </a:t>
            </a:r>
            <a:r>
              <a:rPr lang="en-US" dirty="0"/>
              <a:t>Continuum and the Solutions Continuum.</a:t>
            </a:r>
            <a:endParaRPr lang="ar-EG" dirty="0"/>
          </a:p>
        </p:txBody>
      </p:sp>
      <p:sp>
        <p:nvSpPr>
          <p:cNvPr id="3" name="Title 2"/>
          <p:cNvSpPr>
            <a:spLocks noGrp="1"/>
          </p:cNvSpPr>
          <p:nvPr>
            <p:ph type="title"/>
          </p:nvPr>
        </p:nvSpPr>
        <p:spPr>
          <a:xfrm>
            <a:off x="457200" y="533400"/>
            <a:ext cx="8229600" cy="884238"/>
          </a:xfrm>
        </p:spPr>
        <p:txBody>
          <a:bodyPr>
            <a:normAutofit fontScale="90000"/>
          </a:bodyPr>
          <a:lstStyle/>
          <a:p>
            <a:r>
              <a:rPr lang="en-US" dirty="0"/>
              <a:t>Enterprise Continuum</a:t>
            </a:r>
            <a:br>
              <a:rPr lang="en-US" dirty="0"/>
            </a:br>
            <a:endParaRPr lang="ar-EG" dirty="0"/>
          </a:p>
        </p:txBody>
      </p:sp>
    </p:spTree>
    <p:extLst>
      <p:ext uri="{BB962C8B-B14F-4D97-AF65-F5344CB8AC3E}">
        <p14:creationId xmlns:p14="http://schemas.microsoft.com/office/powerpoint/2010/main" val="71987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481138"/>
            <a:ext cx="7467600" cy="4691062"/>
          </a:xfrm>
        </p:spPr>
      </p:pic>
      <p:sp>
        <p:nvSpPr>
          <p:cNvPr id="3" name="Title 2"/>
          <p:cNvSpPr>
            <a:spLocks noGrp="1"/>
          </p:cNvSpPr>
          <p:nvPr>
            <p:ph type="title"/>
          </p:nvPr>
        </p:nvSpPr>
        <p:spPr/>
        <p:txBody>
          <a:bodyPr>
            <a:normAutofit/>
          </a:bodyPr>
          <a:lstStyle/>
          <a:p>
            <a:r>
              <a:rPr lang="en-US" dirty="0"/>
              <a:t>Enterprise </a:t>
            </a:r>
            <a:r>
              <a:rPr lang="en-US" dirty="0" smtClean="0"/>
              <a:t>Continuum</a:t>
            </a:r>
            <a:endParaRPr lang="ar-EG" dirty="0"/>
          </a:p>
        </p:txBody>
      </p:sp>
    </p:spTree>
    <p:extLst>
      <p:ext uri="{BB962C8B-B14F-4D97-AF65-F5344CB8AC3E}">
        <p14:creationId xmlns:p14="http://schemas.microsoft.com/office/powerpoint/2010/main" val="281858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gn="l">
              <a:buNone/>
            </a:pPr>
            <a:r>
              <a:rPr lang="en-US" dirty="0" smtClean="0"/>
              <a:t>The </a:t>
            </a:r>
            <a:r>
              <a:rPr lang="en-US" dirty="0"/>
              <a:t>TOGAF standard is an architecture framework. It provides the methods and tools </a:t>
            </a:r>
            <a:r>
              <a:rPr lang="en-US" dirty="0" smtClean="0"/>
              <a:t>for assisting </a:t>
            </a:r>
            <a:r>
              <a:rPr lang="en-US" dirty="0"/>
              <a:t>in the acceptance, production, use, and maintenance of an Enterprise Architecture. </a:t>
            </a:r>
            <a:endParaRPr lang="en-US" dirty="0" smtClean="0"/>
          </a:p>
          <a:p>
            <a:pPr marL="109728" indent="0" algn="l">
              <a:buNone/>
            </a:pPr>
            <a:endParaRPr lang="en-US" dirty="0" smtClean="0"/>
          </a:p>
          <a:p>
            <a:pPr marL="109728" indent="0" algn="l">
              <a:buNone/>
            </a:pPr>
            <a:r>
              <a:rPr lang="en-US" dirty="0" smtClean="0"/>
              <a:t>It is based </a:t>
            </a:r>
            <a:r>
              <a:rPr lang="en-US" dirty="0"/>
              <a:t>on an iterative process model supported by best practices and a re-usable set of </a:t>
            </a:r>
            <a:r>
              <a:rPr lang="en-US" dirty="0" smtClean="0"/>
              <a:t>existing architecture </a:t>
            </a:r>
            <a:r>
              <a:rPr lang="en-US" dirty="0"/>
              <a:t>assets.</a:t>
            </a:r>
            <a:endParaRPr lang="ar-EG" dirty="0"/>
          </a:p>
        </p:txBody>
      </p:sp>
      <p:sp>
        <p:nvSpPr>
          <p:cNvPr id="2" name="Title 1"/>
          <p:cNvSpPr>
            <a:spLocks noGrp="1"/>
          </p:cNvSpPr>
          <p:nvPr>
            <p:ph type="title"/>
          </p:nvPr>
        </p:nvSpPr>
        <p:spPr/>
        <p:txBody>
          <a:bodyPr>
            <a:normAutofit/>
          </a:bodyPr>
          <a:lstStyle/>
          <a:p>
            <a:r>
              <a:rPr lang="en-US" dirty="0"/>
              <a:t>What is the TOGAF Standard</a:t>
            </a:r>
            <a:r>
              <a:rPr lang="en-US" dirty="0" smtClean="0"/>
              <a:t>?</a:t>
            </a:r>
            <a:endParaRPr lang="ar-EG" dirty="0"/>
          </a:p>
        </p:txBody>
      </p:sp>
    </p:spTree>
    <p:extLst>
      <p:ext uri="{BB962C8B-B14F-4D97-AF65-F5344CB8AC3E}">
        <p14:creationId xmlns:p14="http://schemas.microsoft.com/office/powerpoint/2010/main" val="1531588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smtClean="0"/>
              <a:t>Supporting </a:t>
            </a:r>
            <a:r>
              <a:rPr lang="en-US" dirty="0"/>
              <a:t>the Enterprise Continuum is the concept of an Architecture Repository which can </a:t>
            </a:r>
            <a:r>
              <a:rPr lang="en-US" dirty="0" smtClean="0"/>
              <a:t>be used </a:t>
            </a:r>
            <a:r>
              <a:rPr lang="en-US" dirty="0"/>
              <a:t>to store different classes of architectural output at different </a:t>
            </a:r>
            <a:r>
              <a:rPr lang="en-US" dirty="0" smtClean="0"/>
              <a:t>levels </a:t>
            </a:r>
            <a:r>
              <a:rPr lang="en-US" dirty="0"/>
              <a:t>of abstraction, created </a:t>
            </a:r>
            <a:r>
              <a:rPr lang="en-US" dirty="0" smtClean="0"/>
              <a:t>by the </a:t>
            </a:r>
            <a:r>
              <a:rPr lang="en-US" dirty="0"/>
              <a:t>ADM. </a:t>
            </a:r>
            <a:endParaRPr lang="en-US" dirty="0" smtClean="0"/>
          </a:p>
          <a:p>
            <a:pPr marL="109728" indent="0" algn="l">
              <a:buNone/>
            </a:pPr>
            <a:endParaRPr lang="en-US" dirty="0" smtClean="0"/>
          </a:p>
          <a:p>
            <a:pPr marL="109728" indent="0" algn="l">
              <a:buNone/>
            </a:pPr>
            <a:r>
              <a:rPr lang="en-US" dirty="0" smtClean="0"/>
              <a:t>in </a:t>
            </a:r>
            <a:r>
              <a:rPr lang="en-US" dirty="0"/>
              <a:t>this way, the TOGAF standard </a:t>
            </a:r>
            <a:r>
              <a:rPr lang="en-US" dirty="0" smtClean="0"/>
              <a:t>facilitates understanding </a:t>
            </a:r>
            <a:r>
              <a:rPr lang="en-US" dirty="0"/>
              <a:t>and co-operation </a:t>
            </a:r>
            <a:r>
              <a:rPr lang="en-US" dirty="0" smtClean="0"/>
              <a:t>between stakeholders </a:t>
            </a:r>
            <a:r>
              <a:rPr lang="en-US" dirty="0"/>
              <a:t>and practitioners at different </a:t>
            </a:r>
            <a:r>
              <a:rPr lang="en-US" dirty="0" smtClean="0"/>
              <a:t>levels</a:t>
            </a:r>
            <a:r>
              <a:rPr lang="en-US" dirty="0"/>
              <a:t> </a:t>
            </a:r>
            <a:r>
              <a:rPr lang="en-US" dirty="0" smtClean="0"/>
              <a:t>By </a:t>
            </a:r>
            <a:r>
              <a:rPr lang="en-US" dirty="0"/>
              <a:t>means of the Enterprise Continuum and Architecture Repository, architects are </a:t>
            </a:r>
            <a:r>
              <a:rPr lang="en-US" dirty="0" smtClean="0"/>
              <a:t>encouraged to </a:t>
            </a:r>
            <a:r>
              <a:rPr lang="en-US" dirty="0"/>
              <a:t>leverage all other relevant architectural resources and assets in developing an </a:t>
            </a:r>
            <a:r>
              <a:rPr lang="en-US" dirty="0" smtClean="0"/>
              <a:t>Organization- Specific </a:t>
            </a:r>
            <a:r>
              <a:rPr lang="en-US" dirty="0"/>
              <a:t>Architecture.</a:t>
            </a:r>
            <a:endParaRPr lang="ar-EG" dirty="0"/>
          </a:p>
        </p:txBody>
      </p:sp>
      <p:sp>
        <p:nvSpPr>
          <p:cNvPr id="3" name="Title 2"/>
          <p:cNvSpPr>
            <a:spLocks noGrp="1"/>
          </p:cNvSpPr>
          <p:nvPr>
            <p:ph type="title"/>
          </p:nvPr>
        </p:nvSpPr>
        <p:spPr>
          <a:xfrm>
            <a:off x="457200" y="762000"/>
            <a:ext cx="8229600" cy="533400"/>
          </a:xfrm>
        </p:spPr>
        <p:txBody>
          <a:bodyPr>
            <a:normAutofit fontScale="90000"/>
          </a:bodyPr>
          <a:lstStyle/>
          <a:p>
            <a:r>
              <a:rPr lang="en-US" dirty="0"/>
              <a:t>Architecture Repository</a:t>
            </a:r>
            <a:br>
              <a:rPr lang="en-US" dirty="0"/>
            </a:br>
            <a:endParaRPr lang="ar-EG" dirty="0"/>
          </a:p>
        </p:txBody>
      </p:sp>
    </p:spTree>
    <p:extLst>
      <p:ext uri="{BB962C8B-B14F-4D97-AF65-F5344CB8AC3E}">
        <p14:creationId xmlns:p14="http://schemas.microsoft.com/office/powerpoint/2010/main" val="195224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85000" lnSpcReduction="10000"/>
          </a:bodyPr>
          <a:lstStyle/>
          <a:p>
            <a:pPr marL="109728" indent="0" algn="l">
              <a:buNone/>
            </a:pPr>
            <a:r>
              <a:rPr lang="en-US" dirty="0"/>
              <a:t>In this context, the TOGAF ADM can be regarded as describing a process lifecycle that </a:t>
            </a:r>
            <a:r>
              <a:rPr lang="en-US" dirty="0" smtClean="0"/>
              <a:t>operates at </a:t>
            </a:r>
            <a:r>
              <a:rPr lang="en-US" dirty="0"/>
              <a:t>multiple levels within the organization, operating within a holistic governance </a:t>
            </a:r>
            <a:r>
              <a:rPr lang="en-US" dirty="0" smtClean="0"/>
              <a:t>framework and </a:t>
            </a:r>
            <a:r>
              <a:rPr lang="en-US" dirty="0"/>
              <a:t>producing aligned outputs that reside in an Architecture Repository. </a:t>
            </a:r>
            <a:endParaRPr lang="en-US" dirty="0" smtClean="0"/>
          </a:p>
          <a:p>
            <a:pPr marL="109728" indent="0" algn="l">
              <a:buNone/>
            </a:pPr>
            <a:endParaRPr lang="en-US" dirty="0" smtClean="0"/>
          </a:p>
          <a:p>
            <a:pPr marL="109728" indent="0" algn="l">
              <a:buNone/>
            </a:pPr>
            <a:r>
              <a:rPr lang="en-US" dirty="0" smtClean="0"/>
              <a:t>The Enterprise Continuum </a:t>
            </a:r>
            <a:r>
              <a:rPr lang="en-US" dirty="0"/>
              <a:t>provides a valuable context for understanding architectural models: it </a:t>
            </a:r>
            <a:r>
              <a:rPr lang="en-US" dirty="0" smtClean="0"/>
              <a:t>shows</a:t>
            </a:r>
          </a:p>
          <a:p>
            <a:pPr marL="109728" indent="0" algn="l">
              <a:buNone/>
            </a:pPr>
            <a:r>
              <a:rPr lang="en-US" dirty="0" smtClean="0"/>
              <a:t>building blocks and their relationships to each other, and the constraints and requirements on a cycle </a:t>
            </a:r>
            <a:r>
              <a:rPr lang="en-US" dirty="0"/>
              <a:t>of </a:t>
            </a:r>
            <a:r>
              <a:rPr lang="en-US" dirty="0" smtClean="0"/>
              <a:t>architecture </a:t>
            </a:r>
            <a:r>
              <a:rPr lang="en-US" dirty="0"/>
              <a:t>development.</a:t>
            </a:r>
          </a:p>
          <a:p>
            <a:pPr marL="109728" indent="0" algn="l">
              <a:buNone/>
            </a:pPr>
            <a:endParaRPr lang="en-US" dirty="0" smtClean="0"/>
          </a:p>
          <a:p>
            <a:pPr marL="109728" indent="0" algn="l">
              <a:buNone/>
            </a:pPr>
            <a:r>
              <a:rPr lang="en-US" dirty="0" smtClean="0"/>
              <a:t>The </a:t>
            </a:r>
            <a:r>
              <a:rPr lang="en-US" dirty="0"/>
              <a:t>structure of the TOGAF Architecture Repository is shown in Figure 2-4.</a:t>
            </a:r>
            <a:endParaRPr lang="ar-EG" dirty="0"/>
          </a:p>
        </p:txBody>
      </p:sp>
      <p:sp>
        <p:nvSpPr>
          <p:cNvPr id="3" name="Title 2"/>
          <p:cNvSpPr>
            <a:spLocks noGrp="1"/>
          </p:cNvSpPr>
          <p:nvPr>
            <p:ph type="title"/>
          </p:nvPr>
        </p:nvSpPr>
        <p:spPr/>
        <p:txBody>
          <a:bodyPr/>
          <a:lstStyle/>
          <a:p>
            <a:r>
              <a:rPr lang="en-US" dirty="0"/>
              <a:t>Architecture Repository</a:t>
            </a:r>
            <a:endParaRPr lang="ar-EG" dirty="0"/>
          </a:p>
        </p:txBody>
      </p:sp>
    </p:spTree>
    <p:extLst>
      <p:ext uri="{BB962C8B-B14F-4D97-AF65-F5344CB8AC3E}">
        <p14:creationId xmlns:p14="http://schemas.microsoft.com/office/powerpoint/2010/main" val="2898586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81138"/>
            <a:ext cx="7620000" cy="4691062"/>
          </a:xfrm>
        </p:spPr>
      </p:pic>
      <p:sp>
        <p:nvSpPr>
          <p:cNvPr id="3" name="Title 2"/>
          <p:cNvSpPr>
            <a:spLocks noGrp="1"/>
          </p:cNvSpPr>
          <p:nvPr>
            <p:ph type="title"/>
          </p:nvPr>
        </p:nvSpPr>
        <p:spPr/>
        <p:txBody>
          <a:bodyPr/>
          <a:lstStyle/>
          <a:p>
            <a:r>
              <a:rPr lang="en-US" dirty="0"/>
              <a:t>Architecture Repository</a:t>
            </a:r>
            <a:endParaRPr lang="ar-EG" dirty="0"/>
          </a:p>
        </p:txBody>
      </p:sp>
    </p:spTree>
    <p:extLst>
      <p:ext uri="{BB962C8B-B14F-4D97-AF65-F5344CB8AC3E}">
        <p14:creationId xmlns:p14="http://schemas.microsoft.com/office/powerpoint/2010/main" val="232667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lnSpcReduction="20000"/>
          </a:bodyPr>
          <a:lstStyle/>
          <a:p>
            <a:pPr marL="109728" indent="0" algn="l">
              <a:buNone/>
            </a:pPr>
            <a:r>
              <a:rPr lang="en-US" dirty="0"/>
              <a:t>The major components within an Architecture Repository are as follows:</a:t>
            </a:r>
          </a:p>
          <a:p>
            <a:pPr marL="109728" indent="0" algn="l">
              <a:buNone/>
            </a:pPr>
            <a:r>
              <a:rPr lang="en-US" dirty="0"/>
              <a:t>■ The </a:t>
            </a:r>
            <a:r>
              <a:rPr lang="en-US" b="1" dirty="0"/>
              <a:t>Architecture Metamodel </a:t>
            </a:r>
            <a:r>
              <a:rPr lang="en-US" dirty="0"/>
              <a:t>describes the organizationally tailored application of </a:t>
            </a:r>
            <a:r>
              <a:rPr lang="en-US" dirty="0" smtClean="0"/>
              <a:t>an architecture </a:t>
            </a:r>
            <a:r>
              <a:rPr lang="en-US" dirty="0"/>
              <a:t>framework, including a metamodel for architecture content</a:t>
            </a:r>
          </a:p>
          <a:p>
            <a:pPr marL="109728" indent="0" algn="l">
              <a:buNone/>
            </a:pPr>
            <a:r>
              <a:rPr lang="en-US" dirty="0"/>
              <a:t>■ The </a:t>
            </a:r>
            <a:r>
              <a:rPr lang="en-US" b="1" dirty="0"/>
              <a:t>Architecture Capability </a:t>
            </a:r>
            <a:r>
              <a:rPr lang="en-US" dirty="0"/>
              <a:t>defines the parameters, structures, and processes that </a:t>
            </a:r>
            <a:r>
              <a:rPr lang="en-US" dirty="0" smtClean="0"/>
              <a:t>support governance </a:t>
            </a:r>
            <a:r>
              <a:rPr lang="en-US" dirty="0"/>
              <a:t>of the Architecture Repository</a:t>
            </a:r>
          </a:p>
          <a:p>
            <a:pPr marL="109728" indent="0" algn="l">
              <a:buNone/>
            </a:pPr>
            <a:r>
              <a:rPr lang="en-US" dirty="0"/>
              <a:t>■ The </a:t>
            </a:r>
            <a:r>
              <a:rPr lang="en-US" b="1" dirty="0"/>
              <a:t>Architecture Landscape </a:t>
            </a:r>
            <a:r>
              <a:rPr lang="en-US" dirty="0"/>
              <a:t>is the architectural representation of assets deployed </a:t>
            </a:r>
            <a:r>
              <a:rPr lang="en-US" dirty="0" smtClean="0"/>
              <a:t>within the </a:t>
            </a:r>
            <a:r>
              <a:rPr lang="en-US" dirty="0"/>
              <a:t>operating enterprise at a particular point in time — the landscape is likely to exist </a:t>
            </a:r>
            <a:r>
              <a:rPr lang="en-US" dirty="0" smtClean="0"/>
              <a:t>at multiple </a:t>
            </a:r>
            <a:r>
              <a:rPr lang="en-US" dirty="0"/>
              <a:t>levels of abstraction to suit different architecture </a:t>
            </a:r>
            <a:r>
              <a:rPr lang="en-US" dirty="0" smtClean="0"/>
              <a:t>objectives</a:t>
            </a:r>
            <a:endParaRPr lang="en-US" dirty="0"/>
          </a:p>
        </p:txBody>
      </p:sp>
      <p:sp>
        <p:nvSpPr>
          <p:cNvPr id="3" name="Title 2"/>
          <p:cNvSpPr>
            <a:spLocks noGrp="1"/>
          </p:cNvSpPr>
          <p:nvPr>
            <p:ph type="title"/>
          </p:nvPr>
        </p:nvSpPr>
        <p:spPr/>
        <p:txBody>
          <a:bodyPr/>
          <a:lstStyle/>
          <a:p>
            <a:r>
              <a:rPr lang="en-US" dirty="0"/>
              <a:t>Architecture Repository</a:t>
            </a:r>
            <a:endParaRPr lang="ar-EG" dirty="0"/>
          </a:p>
        </p:txBody>
      </p:sp>
    </p:spTree>
    <p:extLst>
      <p:ext uri="{BB962C8B-B14F-4D97-AF65-F5344CB8AC3E}">
        <p14:creationId xmlns:p14="http://schemas.microsoft.com/office/powerpoint/2010/main" val="8206442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071872"/>
          </a:xfrm>
        </p:spPr>
        <p:txBody>
          <a:bodyPr>
            <a:normAutofit fontScale="92500" lnSpcReduction="10000"/>
          </a:bodyPr>
          <a:lstStyle/>
          <a:p>
            <a:pPr marL="109728" indent="0" algn="l">
              <a:buNone/>
            </a:pPr>
            <a:r>
              <a:rPr lang="en-US" dirty="0"/>
              <a:t>The </a:t>
            </a:r>
            <a:r>
              <a:rPr lang="en-US" b="1" dirty="0"/>
              <a:t>Standards Information Base </a:t>
            </a:r>
            <a:r>
              <a:rPr lang="en-US" dirty="0"/>
              <a:t>(SIB) captures the standards with which </a:t>
            </a:r>
            <a:r>
              <a:rPr lang="en-US" dirty="0" smtClean="0"/>
              <a:t>new architectures </a:t>
            </a:r>
            <a:r>
              <a:rPr lang="en-US" dirty="0"/>
              <a:t>must comply, which may include industry standards, selected products </a:t>
            </a:r>
            <a:r>
              <a:rPr lang="en-US" dirty="0" smtClean="0"/>
              <a:t>and services </a:t>
            </a:r>
            <a:r>
              <a:rPr lang="en-US" dirty="0"/>
              <a:t>from suppliers, or shared services already deployed within the organization</a:t>
            </a:r>
          </a:p>
          <a:p>
            <a:pPr marL="109728" indent="0" algn="l">
              <a:buNone/>
            </a:pPr>
            <a:r>
              <a:rPr lang="en-US" dirty="0"/>
              <a:t>■ The </a:t>
            </a:r>
            <a:r>
              <a:rPr lang="en-US" b="1" dirty="0"/>
              <a:t>Reference Library </a:t>
            </a:r>
            <a:r>
              <a:rPr lang="en-US" dirty="0"/>
              <a:t>provides </a:t>
            </a:r>
            <a:r>
              <a:rPr lang="en-US" dirty="0" smtClean="0"/>
              <a:t>guidelines, templates</a:t>
            </a:r>
            <a:r>
              <a:rPr lang="en-US" dirty="0"/>
              <a:t>, patterns, and other forms </a:t>
            </a:r>
            <a:r>
              <a:rPr lang="en-US" dirty="0" smtClean="0"/>
              <a:t>of</a:t>
            </a:r>
            <a:r>
              <a:rPr lang="en-US" dirty="0"/>
              <a:t> </a:t>
            </a:r>
            <a:r>
              <a:rPr lang="en-US" dirty="0" smtClean="0"/>
              <a:t>reference </a:t>
            </a:r>
            <a:r>
              <a:rPr lang="en-US" dirty="0"/>
              <a:t>material that can be leveraged in order </a:t>
            </a:r>
            <a:r>
              <a:rPr lang="en-US" dirty="0" smtClean="0"/>
              <a:t>to accelerate </a:t>
            </a:r>
            <a:r>
              <a:rPr lang="en-US" dirty="0"/>
              <a:t>the creation of </a:t>
            </a:r>
            <a:r>
              <a:rPr lang="en-US" dirty="0" smtClean="0"/>
              <a:t>new architectures </a:t>
            </a:r>
            <a:r>
              <a:rPr lang="en-US" dirty="0"/>
              <a:t>for the </a:t>
            </a:r>
            <a:r>
              <a:rPr lang="en-US" dirty="0" smtClean="0"/>
              <a:t>enterprise</a:t>
            </a:r>
            <a:endParaRPr lang="en-US" dirty="0"/>
          </a:p>
          <a:p>
            <a:pPr marL="109728" indent="0" algn="l">
              <a:buNone/>
            </a:pPr>
            <a:r>
              <a:rPr lang="en-US" dirty="0"/>
              <a:t>■ The </a:t>
            </a:r>
            <a:r>
              <a:rPr lang="en-US" b="1" dirty="0"/>
              <a:t>Governance Log </a:t>
            </a:r>
            <a:r>
              <a:rPr lang="en-US" dirty="0"/>
              <a:t>provides a record of governance activity across the enterprise</a:t>
            </a:r>
            <a:endParaRPr lang="ar-EG" dirty="0"/>
          </a:p>
        </p:txBody>
      </p:sp>
      <p:sp>
        <p:nvSpPr>
          <p:cNvPr id="3" name="Title 2"/>
          <p:cNvSpPr>
            <a:spLocks noGrp="1"/>
          </p:cNvSpPr>
          <p:nvPr>
            <p:ph type="title"/>
          </p:nvPr>
        </p:nvSpPr>
        <p:spPr/>
        <p:txBody>
          <a:bodyPr/>
          <a:lstStyle/>
          <a:p>
            <a:r>
              <a:rPr lang="en-US" dirty="0"/>
              <a:t>Architecture Repository</a:t>
            </a:r>
            <a:endParaRPr lang="ar-EG" dirty="0"/>
          </a:p>
        </p:txBody>
      </p:sp>
    </p:spTree>
    <p:extLst>
      <p:ext uri="{BB962C8B-B14F-4D97-AF65-F5344CB8AC3E}">
        <p14:creationId xmlns:p14="http://schemas.microsoft.com/office/powerpoint/2010/main" val="2976014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The </a:t>
            </a:r>
            <a:r>
              <a:rPr lang="en-US" b="1" dirty="0"/>
              <a:t>Architecture Requirements Repository </a:t>
            </a:r>
            <a:r>
              <a:rPr lang="en-US" dirty="0"/>
              <a:t>provides a view of all authorized architecture</a:t>
            </a:r>
          </a:p>
          <a:p>
            <a:pPr marL="109728" indent="0" algn="l">
              <a:buNone/>
            </a:pPr>
            <a:r>
              <a:rPr lang="en-US" dirty="0"/>
              <a:t>requirements which have been agreed with the </a:t>
            </a:r>
            <a:r>
              <a:rPr lang="en-US" dirty="0" smtClean="0"/>
              <a:t>Architecture </a:t>
            </a:r>
            <a:r>
              <a:rPr lang="en-US" dirty="0"/>
              <a:t>Board</a:t>
            </a:r>
          </a:p>
          <a:p>
            <a:pPr marL="109728" indent="0" algn="l">
              <a:buNone/>
            </a:pPr>
            <a:endParaRPr lang="en-US" dirty="0" smtClean="0"/>
          </a:p>
          <a:p>
            <a:pPr marL="109728" indent="0" algn="l">
              <a:buNone/>
            </a:pPr>
            <a:r>
              <a:rPr lang="en-US" dirty="0" smtClean="0"/>
              <a:t>■ </a:t>
            </a:r>
            <a:r>
              <a:rPr lang="en-US" dirty="0"/>
              <a:t>The </a:t>
            </a:r>
            <a:r>
              <a:rPr lang="en-US" b="1" dirty="0"/>
              <a:t>Solutions Landscape </a:t>
            </a:r>
            <a:r>
              <a:rPr lang="en-US" dirty="0"/>
              <a:t>presents an architectural representation of the </a:t>
            </a:r>
            <a:r>
              <a:rPr lang="en-US" dirty="0" smtClean="0"/>
              <a:t>SBBs supporting the </a:t>
            </a:r>
            <a:r>
              <a:rPr lang="en-US" dirty="0"/>
              <a:t>Architecture Landscape which have been planned or deployed by the enterprise</a:t>
            </a:r>
            <a:endParaRPr lang="ar-EG" dirty="0"/>
          </a:p>
        </p:txBody>
      </p:sp>
      <p:sp>
        <p:nvSpPr>
          <p:cNvPr id="3" name="Title 2"/>
          <p:cNvSpPr>
            <a:spLocks noGrp="1"/>
          </p:cNvSpPr>
          <p:nvPr>
            <p:ph type="title"/>
          </p:nvPr>
        </p:nvSpPr>
        <p:spPr/>
        <p:txBody>
          <a:bodyPr/>
          <a:lstStyle/>
          <a:p>
            <a:r>
              <a:rPr lang="en-US" dirty="0"/>
              <a:t>Architecture Repository</a:t>
            </a:r>
            <a:endParaRPr lang="ar-EG" dirty="0"/>
          </a:p>
        </p:txBody>
      </p:sp>
    </p:spTree>
    <p:extLst>
      <p:ext uri="{BB962C8B-B14F-4D97-AF65-F5344CB8AC3E}">
        <p14:creationId xmlns:p14="http://schemas.microsoft.com/office/powerpoint/2010/main" val="294461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229600" cy="4178491"/>
          </a:xfrm>
        </p:spPr>
        <p:txBody>
          <a:bodyPr>
            <a:normAutofit/>
          </a:bodyPr>
          <a:lstStyle/>
          <a:p>
            <a:pPr marL="109728" indent="0" algn="l">
              <a:buNone/>
            </a:pPr>
            <a:r>
              <a:rPr lang="en-US" dirty="0" smtClean="0"/>
              <a:t>In </a:t>
            </a:r>
            <a:r>
              <a:rPr lang="en-US" dirty="0"/>
              <a:t>order to carry out architectural activity effectively within an enterprise, it is necessary to </a:t>
            </a:r>
            <a:r>
              <a:rPr lang="en-US" dirty="0" smtClean="0"/>
              <a:t>put in </a:t>
            </a:r>
            <a:r>
              <a:rPr lang="en-US" dirty="0"/>
              <a:t>place an appropriate </a:t>
            </a:r>
            <a:r>
              <a:rPr lang="en-US" dirty="0" smtClean="0"/>
              <a:t>business capability </a:t>
            </a:r>
            <a:r>
              <a:rPr lang="en-US" dirty="0"/>
              <a:t>for architecture, </a:t>
            </a:r>
            <a:r>
              <a:rPr lang="en-US" dirty="0" smtClean="0"/>
              <a:t>through organization structures, roles</a:t>
            </a:r>
            <a:r>
              <a:rPr lang="en-US" dirty="0"/>
              <a:t>, responsibilities, skills, and processes. An overview of </a:t>
            </a:r>
            <a:r>
              <a:rPr lang="en-US" dirty="0" smtClean="0"/>
              <a:t>the TOGAF </a:t>
            </a:r>
            <a:r>
              <a:rPr lang="en-US" dirty="0"/>
              <a:t>Architecture Capability</a:t>
            </a:r>
          </a:p>
          <a:p>
            <a:pPr marL="109728" indent="0" algn="l">
              <a:buNone/>
            </a:pPr>
            <a:r>
              <a:rPr lang="en-US" dirty="0"/>
              <a:t>is shown in Figure 2-5.</a:t>
            </a:r>
            <a:endParaRPr lang="ar-EG" dirty="0"/>
          </a:p>
        </p:txBody>
      </p:sp>
      <p:sp>
        <p:nvSpPr>
          <p:cNvPr id="3" name="Title 2"/>
          <p:cNvSpPr>
            <a:spLocks noGrp="1"/>
          </p:cNvSpPr>
          <p:nvPr>
            <p:ph type="title"/>
          </p:nvPr>
        </p:nvSpPr>
        <p:spPr>
          <a:xfrm>
            <a:off x="381000" y="838200"/>
            <a:ext cx="8229600" cy="808038"/>
          </a:xfrm>
        </p:spPr>
        <p:txBody>
          <a:bodyPr>
            <a:normAutofit fontScale="90000"/>
          </a:bodyPr>
          <a:lstStyle/>
          <a:p>
            <a:r>
              <a:rPr lang="en-US" dirty="0"/>
              <a:t>Establishing and Maintaining an Enterprise Architecture Capability</a:t>
            </a:r>
            <a:br>
              <a:rPr lang="en-US" dirty="0"/>
            </a:br>
            <a:endParaRPr lang="ar-EG" dirty="0"/>
          </a:p>
        </p:txBody>
      </p:sp>
    </p:spTree>
    <p:extLst>
      <p:ext uri="{BB962C8B-B14F-4D97-AF65-F5344CB8AC3E}">
        <p14:creationId xmlns:p14="http://schemas.microsoft.com/office/powerpoint/2010/main" val="3647063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95958"/>
            <a:ext cx="7848600" cy="4400042"/>
          </a:xfrm>
        </p:spPr>
      </p:pic>
      <p:sp>
        <p:nvSpPr>
          <p:cNvPr id="3" name="Title 2"/>
          <p:cNvSpPr>
            <a:spLocks noGrp="1"/>
          </p:cNvSpPr>
          <p:nvPr>
            <p:ph type="title"/>
          </p:nvPr>
        </p:nvSpPr>
        <p:spPr/>
        <p:txBody>
          <a:bodyPr>
            <a:normAutofit fontScale="90000"/>
          </a:bodyPr>
          <a:lstStyle/>
          <a:p>
            <a:r>
              <a:rPr lang="en-US" dirty="0"/>
              <a:t>Establishing and Maintaining an Enterprise Architecture Capability</a:t>
            </a:r>
            <a:endParaRPr lang="ar-EG" dirty="0"/>
          </a:p>
        </p:txBody>
      </p:sp>
    </p:spTree>
    <p:extLst>
      <p:ext uri="{BB962C8B-B14F-4D97-AF65-F5344CB8AC3E}">
        <p14:creationId xmlns:p14="http://schemas.microsoft.com/office/powerpoint/2010/main" val="419645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495800"/>
          </a:xfrm>
        </p:spPr>
        <p:txBody>
          <a:bodyPr>
            <a:normAutofit fontScale="92500" lnSpcReduction="20000"/>
          </a:bodyPr>
          <a:lstStyle/>
          <a:p>
            <a:pPr marL="109728" indent="0" algn="l">
              <a:buNone/>
            </a:pPr>
            <a:r>
              <a:rPr lang="en-US" dirty="0" smtClean="0"/>
              <a:t>Barring </a:t>
            </a:r>
            <a:r>
              <a:rPr lang="en-US" dirty="0"/>
              <a:t>Architecture Capabilities set up to purely support change delivery programs, it </a:t>
            </a:r>
            <a:r>
              <a:rPr lang="en-US" dirty="0" smtClean="0"/>
              <a:t>is increasingly </a:t>
            </a:r>
            <a:r>
              <a:rPr lang="en-US" dirty="0"/>
              <a:t>recognized that a </a:t>
            </a:r>
            <a:r>
              <a:rPr lang="en-US" dirty="0" smtClean="0"/>
              <a:t>successful Enterprise </a:t>
            </a:r>
            <a:r>
              <a:rPr lang="en-US" dirty="0"/>
              <a:t>Architecture practice must sit on a </a:t>
            </a:r>
            <a:r>
              <a:rPr lang="en-US" dirty="0" smtClean="0"/>
              <a:t>firm</a:t>
            </a:r>
            <a:endParaRPr lang="ar-EG" dirty="0" smtClean="0"/>
          </a:p>
          <a:p>
            <a:pPr marL="109728" indent="0" algn="l">
              <a:buNone/>
            </a:pPr>
            <a:r>
              <a:rPr lang="en-US" dirty="0" smtClean="0"/>
              <a:t>operational </a:t>
            </a:r>
            <a:r>
              <a:rPr lang="en-US" dirty="0"/>
              <a:t>footing. </a:t>
            </a:r>
            <a:endParaRPr lang="en-US" dirty="0" smtClean="0"/>
          </a:p>
          <a:p>
            <a:pPr marL="109728" indent="0" algn="l">
              <a:buNone/>
            </a:pPr>
            <a:endParaRPr lang="en-US" dirty="0" smtClean="0"/>
          </a:p>
          <a:p>
            <a:pPr marL="109728" indent="0" algn="l">
              <a:buNone/>
            </a:pPr>
            <a:r>
              <a:rPr lang="en-US" dirty="0" smtClean="0"/>
              <a:t>In </a:t>
            </a:r>
            <a:r>
              <a:rPr lang="en-US" dirty="0"/>
              <a:t>effect, an Enterprise Architecture practice must be run like any </a:t>
            </a:r>
            <a:r>
              <a:rPr lang="en-US" dirty="0" smtClean="0"/>
              <a:t>other operational </a:t>
            </a:r>
            <a:r>
              <a:rPr lang="en-US" dirty="0"/>
              <a:t>unit within a business; i.e., it should be treated like a business. To this end, and </a:t>
            </a:r>
            <a:r>
              <a:rPr lang="en-US" dirty="0" smtClean="0"/>
              <a:t>over and </a:t>
            </a:r>
            <a:r>
              <a:rPr lang="en-US" dirty="0"/>
              <a:t>above the core processes defined within the ADM, an Enterprise Architecture </a:t>
            </a:r>
            <a:r>
              <a:rPr lang="en-US" dirty="0" smtClean="0"/>
              <a:t>practice should </a:t>
            </a:r>
            <a:r>
              <a:rPr lang="en-US" dirty="0"/>
              <a:t>establish capabilities in the following areas:</a:t>
            </a:r>
            <a:endParaRPr lang="ar-EG" dirty="0"/>
          </a:p>
        </p:txBody>
      </p:sp>
      <p:sp>
        <p:nvSpPr>
          <p:cNvPr id="3" name="Title 2"/>
          <p:cNvSpPr>
            <a:spLocks noGrp="1"/>
          </p:cNvSpPr>
          <p:nvPr>
            <p:ph type="title"/>
          </p:nvPr>
        </p:nvSpPr>
        <p:spPr>
          <a:xfrm>
            <a:off x="457200" y="762000"/>
            <a:ext cx="8229600" cy="808038"/>
          </a:xfrm>
        </p:spPr>
        <p:txBody>
          <a:bodyPr>
            <a:normAutofit fontScale="90000"/>
          </a:bodyPr>
          <a:lstStyle/>
          <a:p>
            <a:r>
              <a:rPr lang="en-US" dirty="0"/>
              <a:t>Establishing the Architecture Capability as an Operational Entity</a:t>
            </a:r>
            <a:br>
              <a:rPr lang="en-US" dirty="0"/>
            </a:br>
            <a:endParaRPr lang="ar-EG" dirty="0"/>
          </a:p>
        </p:txBody>
      </p:sp>
    </p:spTree>
    <p:extLst>
      <p:ext uri="{BB962C8B-B14F-4D97-AF65-F5344CB8AC3E}">
        <p14:creationId xmlns:p14="http://schemas.microsoft.com/office/powerpoint/2010/main" val="16042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a:t>Financial Management</a:t>
            </a:r>
          </a:p>
          <a:p>
            <a:pPr marL="109728" indent="0" algn="l">
              <a:buNone/>
            </a:pPr>
            <a:r>
              <a:rPr lang="en-US" dirty="0"/>
              <a:t>■ Performance Management</a:t>
            </a:r>
          </a:p>
          <a:p>
            <a:pPr marL="109728" indent="0" algn="l">
              <a:buNone/>
            </a:pPr>
            <a:r>
              <a:rPr lang="en-US" dirty="0"/>
              <a:t>■ Service Management</a:t>
            </a:r>
          </a:p>
          <a:p>
            <a:pPr marL="109728" indent="0" algn="l">
              <a:buNone/>
            </a:pPr>
            <a:r>
              <a:rPr lang="en-US" dirty="0"/>
              <a:t>■ Risk Management (see Section A.54)</a:t>
            </a:r>
          </a:p>
          <a:p>
            <a:pPr marL="109728" indent="0" algn="l">
              <a:buNone/>
            </a:pPr>
            <a:r>
              <a:rPr lang="en-US" dirty="0"/>
              <a:t>■ Resource Management</a:t>
            </a:r>
          </a:p>
          <a:p>
            <a:pPr marL="109728" indent="0" algn="l">
              <a:buNone/>
            </a:pPr>
            <a:r>
              <a:rPr lang="en-US" dirty="0"/>
              <a:t>■ Communications and Stakeholder Management (see Section 3.33)</a:t>
            </a:r>
          </a:p>
          <a:p>
            <a:pPr marL="109728" indent="0" algn="l">
              <a:buNone/>
            </a:pPr>
            <a:r>
              <a:rPr lang="en-US" dirty="0"/>
              <a:t>■ Quality Management</a:t>
            </a:r>
          </a:p>
          <a:p>
            <a:pPr marL="109728" indent="0" algn="l">
              <a:buNone/>
            </a:pPr>
            <a:r>
              <a:rPr lang="en-US" dirty="0"/>
              <a:t>■ Supplier Management (see Section A.60)</a:t>
            </a:r>
          </a:p>
          <a:p>
            <a:pPr marL="109728" indent="0" algn="l">
              <a:buNone/>
            </a:pPr>
            <a:r>
              <a:rPr lang="en-US" dirty="0"/>
              <a:t>■ Configuration Management (see Section A.7)</a:t>
            </a:r>
          </a:p>
          <a:p>
            <a:pPr marL="109728" indent="0" algn="l">
              <a:buNone/>
            </a:pPr>
            <a:r>
              <a:rPr lang="en-US" dirty="0"/>
              <a:t>■ Environment Management</a:t>
            </a:r>
            <a:endParaRPr lang="ar-EG" dirty="0"/>
          </a:p>
        </p:txBody>
      </p:sp>
      <p:sp>
        <p:nvSpPr>
          <p:cNvPr id="3" name="Title 2"/>
          <p:cNvSpPr>
            <a:spLocks noGrp="1"/>
          </p:cNvSpPr>
          <p:nvPr>
            <p:ph type="title"/>
          </p:nvPr>
        </p:nvSpPr>
        <p:spPr/>
        <p:txBody>
          <a:bodyPr>
            <a:normAutofit fontScale="90000"/>
          </a:bodyPr>
          <a:lstStyle/>
          <a:p>
            <a:r>
              <a:rPr lang="en-US" dirty="0"/>
              <a:t>Establishing the Architecture Capability as an Operational Entity</a:t>
            </a:r>
            <a:endParaRPr lang="ar-EG" dirty="0"/>
          </a:p>
        </p:txBody>
      </p:sp>
    </p:spTree>
    <p:extLst>
      <p:ext uri="{BB962C8B-B14F-4D97-AF65-F5344CB8AC3E}">
        <p14:creationId xmlns:p14="http://schemas.microsoft.com/office/powerpoint/2010/main" val="415587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47800"/>
            <a:ext cx="8229600" cy="5257800"/>
          </a:xfrm>
        </p:spPr>
        <p:txBody>
          <a:bodyPr>
            <a:normAutofit fontScale="92500" lnSpcReduction="20000"/>
          </a:bodyPr>
          <a:lstStyle/>
          <a:p>
            <a:pPr marL="109728" indent="0" algn="l">
              <a:buNone/>
            </a:pPr>
            <a:r>
              <a:rPr lang="en-US" dirty="0" smtClean="0"/>
              <a:t>ISO/IEC/IEEE </a:t>
            </a:r>
            <a:r>
              <a:rPr lang="en-US" dirty="0"/>
              <a:t>42010: 2011 defines "architecture" as:</a:t>
            </a:r>
          </a:p>
          <a:p>
            <a:pPr marL="109728" indent="0" algn="l">
              <a:buNone/>
            </a:pPr>
            <a:r>
              <a:rPr lang="en-US" dirty="0">
                <a:solidFill>
                  <a:srgbClr val="FF0000"/>
                </a:solidFill>
              </a:rPr>
              <a:t>"The fundamental concepts or properties of a system in its environment embodied in its</a:t>
            </a:r>
          </a:p>
          <a:p>
            <a:pPr marL="109728" indent="0" algn="l">
              <a:buNone/>
            </a:pPr>
            <a:r>
              <a:rPr lang="en-US" dirty="0">
                <a:solidFill>
                  <a:srgbClr val="FF0000"/>
                </a:solidFill>
              </a:rPr>
              <a:t>elements, relationships, and in the principles of its design and evolution."</a:t>
            </a:r>
          </a:p>
          <a:p>
            <a:pPr marL="109728" indent="0" algn="l">
              <a:buNone/>
            </a:pPr>
            <a:r>
              <a:rPr lang="en-US" dirty="0"/>
              <a:t>The TOGAF standard embraces but does not strictly adhere to ISO/IEC/IEEE 42010: 2011</a:t>
            </a:r>
          </a:p>
          <a:p>
            <a:pPr marL="109728" indent="0" algn="l">
              <a:buNone/>
            </a:pPr>
            <a:r>
              <a:rPr lang="en-US" dirty="0"/>
              <a:t>terminology. In addition to the ISO/IEC/IEEE 42010: 2011 definition of "architecture", </a:t>
            </a:r>
            <a:r>
              <a:rPr lang="en-US" dirty="0" smtClean="0"/>
              <a:t>the TOGAF </a:t>
            </a:r>
            <a:r>
              <a:rPr lang="en-US" dirty="0"/>
              <a:t>standard defines a second meaning depending upon the </a:t>
            </a:r>
            <a:r>
              <a:rPr lang="en-US" dirty="0" smtClean="0"/>
              <a:t>context</a:t>
            </a:r>
            <a:r>
              <a:rPr lang="en-US" dirty="0"/>
              <a:t> </a:t>
            </a:r>
            <a:r>
              <a:rPr lang="en-US" dirty="0" smtClean="0"/>
              <a:t>"The </a:t>
            </a:r>
            <a:r>
              <a:rPr lang="en-US" dirty="0"/>
              <a:t>structure of components, their inter-relationships, and the principles and </a:t>
            </a:r>
            <a:r>
              <a:rPr lang="en-US" dirty="0" smtClean="0"/>
              <a:t>guidelines governing </a:t>
            </a:r>
            <a:r>
              <a:rPr lang="en-US" dirty="0"/>
              <a:t>their design and evolution over time."</a:t>
            </a:r>
          </a:p>
          <a:p>
            <a:pPr marL="109728" indent="0" algn="l">
              <a:buNone/>
            </a:pPr>
            <a:endParaRPr lang="en-US" dirty="0" smtClean="0"/>
          </a:p>
          <a:p>
            <a:pPr marL="109728" indent="0" algn="l">
              <a:buNone/>
            </a:pPr>
            <a:endParaRPr lang="ar-EG" dirty="0"/>
          </a:p>
        </p:txBody>
      </p:sp>
      <p:sp>
        <p:nvSpPr>
          <p:cNvPr id="3" name="Title 2"/>
          <p:cNvSpPr>
            <a:spLocks noGrp="1"/>
          </p:cNvSpPr>
          <p:nvPr>
            <p:ph type="title"/>
          </p:nvPr>
        </p:nvSpPr>
        <p:spPr>
          <a:xfrm>
            <a:off x="381000" y="381000"/>
            <a:ext cx="8229600" cy="838200"/>
          </a:xfrm>
        </p:spPr>
        <p:txBody>
          <a:bodyPr>
            <a:normAutofit fontScale="90000"/>
          </a:bodyPr>
          <a:lstStyle/>
          <a:p>
            <a:r>
              <a:rPr lang="en-US" dirty="0" smtClean="0"/>
              <a:t/>
            </a:r>
            <a:br>
              <a:rPr lang="en-US" dirty="0" smtClean="0"/>
            </a:br>
            <a:r>
              <a:rPr lang="en-US" dirty="0" smtClean="0"/>
              <a:t>What </a:t>
            </a:r>
            <a:r>
              <a:rPr lang="en-US" dirty="0"/>
              <a:t>is Architecture in the Context of the TOGAF Standard?</a:t>
            </a:r>
            <a:br>
              <a:rPr lang="en-US" dirty="0"/>
            </a:br>
            <a:endParaRPr lang="ar-EG" dirty="0"/>
          </a:p>
        </p:txBody>
      </p:sp>
    </p:spTree>
    <p:extLst>
      <p:ext uri="{BB962C8B-B14F-4D97-AF65-F5344CB8AC3E}">
        <p14:creationId xmlns:p14="http://schemas.microsoft.com/office/powerpoint/2010/main" val="3479917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95672"/>
          </a:xfrm>
        </p:spPr>
        <p:txBody>
          <a:bodyPr>
            <a:normAutofit fontScale="92500" lnSpcReduction="20000"/>
          </a:bodyPr>
          <a:lstStyle/>
          <a:p>
            <a:pPr marL="109728" indent="0" algn="l">
              <a:buNone/>
            </a:pPr>
            <a:r>
              <a:rPr lang="en-US" dirty="0"/>
              <a:t>Central to the notion of operating an ongoing architecture is the execution of well-defined and</a:t>
            </a:r>
          </a:p>
          <a:p>
            <a:pPr marL="109728" indent="0" algn="l">
              <a:buNone/>
            </a:pPr>
            <a:r>
              <a:rPr lang="en-US" dirty="0"/>
              <a:t>effective governance, whereby all architecturally significant activity is controlled and aligned</a:t>
            </a:r>
          </a:p>
          <a:p>
            <a:pPr marL="109728" indent="0" algn="l">
              <a:buNone/>
            </a:pPr>
            <a:r>
              <a:rPr lang="en-US" dirty="0" smtClean="0"/>
              <a:t>within </a:t>
            </a:r>
            <a:r>
              <a:rPr lang="en-US" dirty="0"/>
              <a:t>a single framework.</a:t>
            </a:r>
          </a:p>
          <a:p>
            <a:pPr marL="109728" indent="0" algn="l">
              <a:buNone/>
            </a:pPr>
            <a:endParaRPr lang="en-US" dirty="0" smtClean="0"/>
          </a:p>
          <a:p>
            <a:pPr marL="109728" indent="0" algn="l">
              <a:buNone/>
            </a:pPr>
            <a:r>
              <a:rPr lang="en-US" dirty="0" smtClean="0"/>
              <a:t>As </a:t>
            </a:r>
            <a:r>
              <a:rPr lang="en-US" dirty="0"/>
              <a:t>governance has become an increasingly visible requirement for organizational management,</a:t>
            </a:r>
          </a:p>
          <a:p>
            <a:pPr marL="109728" indent="0" algn="l">
              <a:buNone/>
            </a:pPr>
            <a:r>
              <a:rPr lang="en-US" dirty="0"/>
              <a:t>the inclusion of governance within the TOGAF standard aligns the framework with </a:t>
            </a:r>
            <a:r>
              <a:rPr lang="en-US" dirty="0" smtClean="0"/>
              <a:t>current</a:t>
            </a:r>
          </a:p>
          <a:p>
            <a:pPr marL="109728" indent="0" algn="l">
              <a:buNone/>
            </a:pPr>
            <a:r>
              <a:rPr lang="en-US" dirty="0" smtClean="0"/>
              <a:t>business best practice and also ensures a level of visibility, guidance, and control that will support </a:t>
            </a:r>
            <a:r>
              <a:rPr lang="en-US" dirty="0"/>
              <a:t>all architecture stakeholder requirements and obligations.</a:t>
            </a:r>
            <a:endParaRPr lang="ar-EG" dirty="0"/>
          </a:p>
        </p:txBody>
      </p:sp>
      <p:sp>
        <p:nvSpPr>
          <p:cNvPr id="3" name="Title 2"/>
          <p:cNvSpPr>
            <a:spLocks noGrp="1"/>
          </p:cNvSpPr>
          <p:nvPr>
            <p:ph type="title"/>
          </p:nvPr>
        </p:nvSpPr>
        <p:spPr/>
        <p:txBody>
          <a:bodyPr>
            <a:normAutofit fontScale="90000"/>
          </a:bodyPr>
          <a:lstStyle/>
          <a:p>
            <a:r>
              <a:rPr lang="en-US" dirty="0"/>
              <a:t>Establishing the Architecture Capability as an Operational Entity</a:t>
            </a:r>
            <a:endParaRPr lang="ar-EG" dirty="0"/>
          </a:p>
        </p:txBody>
      </p:sp>
    </p:spTree>
    <p:extLst>
      <p:ext uri="{BB962C8B-B14F-4D97-AF65-F5344CB8AC3E}">
        <p14:creationId xmlns:p14="http://schemas.microsoft.com/office/powerpoint/2010/main" val="13247345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109728" indent="0" algn="l">
              <a:buNone/>
            </a:pPr>
            <a:r>
              <a:rPr lang="en-US" dirty="0"/>
              <a:t>The benefits of Architecture Governance include:</a:t>
            </a:r>
          </a:p>
          <a:p>
            <a:pPr marL="109728" indent="0" algn="l">
              <a:buNone/>
            </a:pPr>
            <a:r>
              <a:rPr lang="en-US" dirty="0"/>
              <a:t>■ Increased transparency of accountability, and informed delegation of authority</a:t>
            </a:r>
          </a:p>
          <a:p>
            <a:pPr marL="109728" indent="0" algn="l">
              <a:buNone/>
            </a:pPr>
            <a:r>
              <a:rPr lang="en-US" dirty="0"/>
              <a:t>■ Controlled risk management</a:t>
            </a:r>
          </a:p>
          <a:p>
            <a:pPr marL="109728" indent="0" algn="l">
              <a:buNone/>
            </a:pPr>
            <a:r>
              <a:rPr lang="en-US" dirty="0"/>
              <a:t>■ Protection of the existing asset base through maximizing re-use of existing architectural</a:t>
            </a:r>
          </a:p>
          <a:p>
            <a:pPr marL="109728" indent="0" algn="l">
              <a:buNone/>
            </a:pPr>
            <a:r>
              <a:rPr lang="en-US" dirty="0"/>
              <a:t>components</a:t>
            </a:r>
          </a:p>
          <a:p>
            <a:pPr marL="109728" indent="0" algn="l">
              <a:buNone/>
            </a:pPr>
            <a:r>
              <a:rPr lang="en-US" dirty="0"/>
              <a:t>■ Proactive control, monitoring, and management mechanisms</a:t>
            </a:r>
          </a:p>
          <a:p>
            <a:pPr marL="109728" indent="0" algn="l">
              <a:buNone/>
            </a:pPr>
            <a:r>
              <a:rPr lang="en-US" dirty="0"/>
              <a:t>■ Process, concept, and component re-use across all organizational business units</a:t>
            </a:r>
          </a:p>
          <a:p>
            <a:pPr marL="109728" indent="0" algn="l">
              <a:buNone/>
            </a:pPr>
            <a:r>
              <a:rPr lang="en-US" dirty="0"/>
              <a:t>■ Value creation through monitoring, measuring, evaluation, and feedback</a:t>
            </a:r>
            <a:endParaRPr lang="ar-EG" dirty="0"/>
          </a:p>
        </p:txBody>
      </p:sp>
      <p:sp>
        <p:nvSpPr>
          <p:cNvPr id="3" name="Title 2"/>
          <p:cNvSpPr>
            <a:spLocks noGrp="1"/>
          </p:cNvSpPr>
          <p:nvPr>
            <p:ph type="title"/>
          </p:nvPr>
        </p:nvSpPr>
        <p:spPr/>
        <p:txBody>
          <a:bodyPr>
            <a:normAutofit fontScale="90000"/>
          </a:bodyPr>
          <a:lstStyle/>
          <a:p>
            <a:r>
              <a:rPr lang="en-US" dirty="0"/>
              <a:t>Establishing the Architecture Capability as an Operational Entity</a:t>
            </a:r>
            <a:endParaRPr lang="ar-EG" dirty="0"/>
          </a:p>
        </p:txBody>
      </p:sp>
    </p:spTree>
    <p:extLst>
      <p:ext uri="{BB962C8B-B14F-4D97-AF65-F5344CB8AC3E}">
        <p14:creationId xmlns:p14="http://schemas.microsoft.com/office/powerpoint/2010/main" val="916917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767072"/>
          </a:xfrm>
        </p:spPr>
        <p:txBody>
          <a:bodyPr>
            <a:normAutofit fontScale="92500" lnSpcReduction="20000"/>
          </a:bodyPr>
          <a:lstStyle/>
          <a:p>
            <a:pPr marL="109728" indent="0" algn="l">
              <a:buNone/>
            </a:pPr>
            <a:r>
              <a:rPr lang="en-US" dirty="0"/>
              <a:t>■ </a:t>
            </a:r>
            <a:r>
              <a:rPr lang="en-US" dirty="0" smtClean="0"/>
              <a:t>Increased </a:t>
            </a:r>
            <a:r>
              <a:rPr lang="en-US" dirty="0"/>
              <a:t>visibility supporting internal processes and external parties’ requirements; </a:t>
            </a:r>
            <a:r>
              <a:rPr lang="en-US" dirty="0" smtClean="0"/>
              <a:t>in particular</a:t>
            </a:r>
            <a:r>
              <a:rPr lang="en-US" dirty="0"/>
              <a:t>, increased visibility of decision-making at lower levels ensures oversight at </a:t>
            </a:r>
            <a:r>
              <a:rPr lang="en-US" dirty="0" smtClean="0"/>
              <a:t>an appropriate </a:t>
            </a:r>
            <a:r>
              <a:rPr lang="en-US" dirty="0"/>
              <a:t>level within the enterprise of decisions that may have far-reaching </a:t>
            </a:r>
            <a:r>
              <a:rPr lang="en-US" dirty="0" smtClean="0"/>
              <a:t>strategic consequences </a:t>
            </a:r>
            <a:r>
              <a:rPr lang="en-US" dirty="0"/>
              <a:t>for the </a:t>
            </a:r>
            <a:r>
              <a:rPr lang="en-US" dirty="0" smtClean="0"/>
              <a:t>organization.</a:t>
            </a:r>
          </a:p>
          <a:p>
            <a:pPr marL="109728" indent="0" algn="l">
              <a:buNone/>
            </a:pPr>
            <a:endParaRPr lang="en-US" dirty="0"/>
          </a:p>
          <a:p>
            <a:pPr marL="109728" indent="0" algn="l">
              <a:buNone/>
            </a:pPr>
            <a:r>
              <a:rPr lang="en-US" dirty="0"/>
              <a:t>■ Greater shareholder value; in particular, Enterprise Architecture increasingly represents</a:t>
            </a:r>
          </a:p>
          <a:p>
            <a:pPr marL="109728" indent="0" algn="l">
              <a:buNone/>
            </a:pPr>
            <a:r>
              <a:rPr lang="en-US" dirty="0"/>
              <a:t>the core intellectual property of the enterprise — studies have demonstrated a correlation</a:t>
            </a:r>
          </a:p>
          <a:p>
            <a:pPr marL="109728" indent="0" algn="l">
              <a:buNone/>
            </a:pPr>
            <a:r>
              <a:rPr lang="en-US" dirty="0"/>
              <a:t>between increased shareholder value and well-governed enterprises</a:t>
            </a:r>
            <a:endParaRPr lang="ar-EG" dirty="0"/>
          </a:p>
        </p:txBody>
      </p:sp>
      <p:sp>
        <p:nvSpPr>
          <p:cNvPr id="3" name="Title 2"/>
          <p:cNvSpPr>
            <a:spLocks noGrp="1"/>
          </p:cNvSpPr>
          <p:nvPr>
            <p:ph type="title"/>
          </p:nvPr>
        </p:nvSpPr>
        <p:spPr/>
        <p:txBody>
          <a:bodyPr>
            <a:normAutofit fontScale="90000"/>
          </a:bodyPr>
          <a:lstStyle/>
          <a:p>
            <a:r>
              <a:rPr lang="en-US" dirty="0"/>
              <a:t>Establishing the Architecture Capability as an Operational Entity</a:t>
            </a:r>
            <a:endParaRPr lang="ar-EG" dirty="0"/>
          </a:p>
        </p:txBody>
      </p:sp>
    </p:spTree>
    <p:extLst>
      <p:ext uri="{BB962C8B-B14F-4D97-AF65-F5344CB8AC3E}">
        <p14:creationId xmlns:p14="http://schemas.microsoft.com/office/powerpoint/2010/main" val="159593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 Integrates with existing processes and methodologies and complements functionality </a:t>
            </a:r>
            <a:r>
              <a:rPr lang="en-US" dirty="0" smtClean="0"/>
              <a:t>by adding </a:t>
            </a:r>
            <a:r>
              <a:rPr lang="en-US" dirty="0"/>
              <a:t>control </a:t>
            </a:r>
            <a:r>
              <a:rPr lang="en-US" dirty="0" smtClean="0"/>
              <a:t>capabilities Further </a:t>
            </a:r>
            <a:r>
              <a:rPr lang="en-US" dirty="0"/>
              <a:t>detail on establishing an Enterprise Architecture </a:t>
            </a:r>
            <a:r>
              <a:rPr lang="ar-EG" dirty="0" smtClean="0"/>
              <a:t>    </a:t>
            </a:r>
            <a:r>
              <a:rPr lang="en-US" dirty="0" smtClean="0"/>
              <a:t>Capability </a:t>
            </a:r>
            <a:r>
              <a:rPr lang="en-US" dirty="0"/>
              <a:t>is given in Part VI, </a:t>
            </a:r>
            <a:r>
              <a:rPr lang="en-US" dirty="0" smtClean="0"/>
              <a:t>Chapter</a:t>
            </a:r>
            <a:r>
              <a:rPr lang="en-US" dirty="0"/>
              <a:t> 39 </a:t>
            </a:r>
            <a:r>
              <a:rPr lang="en-US" dirty="0" smtClean="0"/>
              <a:t>.</a:t>
            </a:r>
            <a:endParaRPr lang="ar-EG" dirty="0"/>
          </a:p>
        </p:txBody>
      </p:sp>
      <p:sp>
        <p:nvSpPr>
          <p:cNvPr id="3" name="Title 2"/>
          <p:cNvSpPr>
            <a:spLocks noGrp="1"/>
          </p:cNvSpPr>
          <p:nvPr>
            <p:ph type="title"/>
          </p:nvPr>
        </p:nvSpPr>
        <p:spPr/>
        <p:txBody>
          <a:bodyPr>
            <a:normAutofit fontScale="90000"/>
          </a:bodyPr>
          <a:lstStyle/>
          <a:p>
            <a:r>
              <a:rPr lang="en-US" dirty="0"/>
              <a:t>Establishing the Architecture Capability as an Operational Entity</a:t>
            </a:r>
            <a:endParaRPr lang="ar-EG" dirty="0"/>
          </a:p>
        </p:txBody>
      </p:sp>
    </p:spTree>
    <p:extLst>
      <p:ext uri="{BB962C8B-B14F-4D97-AF65-F5344CB8AC3E}">
        <p14:creationId xmlns:p14="http://schemas.microsoft.com/office/powerpoint/2010/main" val="3180282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5257800"/>
          </a:xfrm>
        </p:spPr>
        <p:txBody>
          <a:bodyPr>
            <a:normAutofit fontScale="77500" lnSpcReduction="20000"/>
          </a:bodyPr>
          <a:lstStyle/>
          <a:p>
            <a:pPr marL="109728" indent="0" algn="l">
              <a:buNone/>
            </a:pPr>
            <a:endParaRPr lang="en-US" dirty="0" smtClean="0"/>
          </a:p>
          <a:p>
            <a:pPr marL="109728" indent="0" algn="l">
              <a:buNone/>
            </a:pPr>
            <a:r>
              <a:rPr lang="en-US" dirty="0" smtClean="0"/>
              <a:t>Two </a:t>
            </a:r>
            <a:r>
              <a:rPr lang="en-US" dirty="0"/>
              <a:t>of the key elements of any Enterprise Architecture </a:t>
            </a:r>
            <a:endParaRPr lang="ar-EG" dirty="0" smtClean="0"/>
          </a:p>
          <a:p>
            <a:pPr marL="109728" indent="0" algn="l">
              <a:buNone/>
            </a:pPr>
            <a:r>
              <a:rPr lang="en-US" dirty="0" smtClean="0"/>
              <a:t>framework </a:t>
            </a:r>
            <a:r>
              <a:rPr lang="en-US" dirty="0"/>
              <a:t>are:</a:t>
            </a:r>
          </a:p>
          <a:p>
            <a:pPr marL="109728" indent="0" algn="l">
              <a:buNone/>
            </a:pPr>
            <a:endParaRPr lang="ar-EG" dirty="0" smtClean="0"/>
          </a:p>
          <a:p>
            <a:pPr marL="109728" indent="0" algn="l">
              <a:buNone/>
            </a:pPr>
            <a:r>
              <a:rPr lang="en-US" dirty="0" smtClean="0"/>
              <a:t>■ </a:t>
            </a:r>
            <a:r>
              <a:rPr lang="en-US" dirty="0"/>
              <a:t>A definition of the deliverables that the architecting activity should </a:t>
            </a:r>
            <a:r>
              <a:rPr lang="en-US" dirty="0" smtClean="0"/>
              <a:t>produce.</a:t>
            </a:r>
            <a:endParaRPr lang="en-US" dirty="0"/>
          </a:p>
          <a:p>
            <a:pPr marL="109728" indent="0" algn="l">
              <a:buNone/>
            </a:pPr>
            <a:r>
              <a:rPr lang="en-US" dirty="0"/>
              <a:t>■ A description of the method by which this should be done</a:t>
            </a:r>
          </a:p>
          <a:p>
            <a:pPr marL="109728" indent="0" algn="l">
              <a:buNone/>
            </a:pPr>
            <a:r>
              <a:rPr lang="en-US" dirty="0"/>
              <a:t>With some exceptions, the majority of </a:t>
            </a:r>
            <a:r>
              <a:rPr lang="en-US" dirty="0" smtClean="0"/>
              <a:t>Enterprise Architecture </a:t>
            </a:r>
            <a:r>
              <a:rPr lang="en-US" dirty="0"/>
              <a:t>frameworks focus on the first </a:t>
            </a:r>
            <a:r>
              <a:rPr lang="en-US" dirty="0" smtClean="0"/>
              <a:t>of these </a:t>
            </a:r>
            <a:r>
              <a:rPr lang="en-US" dirty="0"/>
              <a:t>— the specific set of deliverables — and are relatively silent about the methods to be </a:t>
            </a:r>
            <a:r>
              <a:rPr lang="en-US" dirty="0" smtClean="0"/>
              <a:t>used to </a:t>
            </a:r>
            <a:r>
              <a:rPr lang="en-US" dirty="0"/>
              <a:t>generate them (intentionally so, </a:t>
            </a:r>
            <a:r>
              <a:rPr lang="en-US" dirty="0" smtClean="0"/>
              <a:t>in </a:t>
            </a:r>
            <a:r>
              <a:rPr lang="en-US" dirty="0"/>
              <a:t>some cases</a:t>
            </a:r>
            <a:r>
              <a:rPr lang="en-US" dirty="0" smtClean="0"/>
              <a:t>)</a:t>
            </a:r>
            <a:endParaRPr lang="en-US" dirty="0"/>
          </a:p>
          <a:p>
            <a:pPr marL="109728" indent="0" algn="l">
              <a:buNone/>
            </a:pPr>
            <a:endParaRPr lang="ar-EG" dirty="0" smtClean="0"/>
          </a:p>
          <a:p>
            <a:pPr marL="109728" indent="0" algn="l">
              <a:buNone/>
            </a:pPr>
            <a:r>
              <a:rPr lang="en-US" dirty="0" smtClean="0"/>
              <a:t>Because </a:t>
            </a:r>
            <a:r>
              <a:rPr lang="en-US" dirty="0"/>
              <a:t>the TOGAF standard is a generic framework and intended to be used in a wide variety</a:t>
            </a:r>
          </a:p>
          <a:p>
            <a:pPr marL="109728" indent="0" algn="l">
              <a:buNone/>
            </a:pPr>
            <a:r>
              <a:rPr lang="en-US" dirty="0"/>
              <a:t>of environments, it provides a flexible and extensible content framework that underpins a set of</a:t>
            </a:r>
          </a:p>
          <a:p>
            <a:pPr marL="109728" indent="0" algn="l">
              <a:buNone/>
            </a:pPr>
            <a:r>
              <a:rPr lang="en-US" dirty="0"/>
              <a:t>generic architecture deliverables.</a:t>
            </a:r>
            <a:endParaRPr lang="ar-EG" dirty="0"/>
          </a:p>
        </p:txBody>
      </p:sp>
      <p:sp>
        <p:nvSpPr>
          <p:cNvPr id="3" name="Title 2"/>
          <p:cNvSpPr>
            <a:spLocks noGrp="1"/>
          </p:cNvSpPr>
          <p:nvPr>
            <p:ph type="title"/>
          </p:nvPr>
        </p:nvSpPr>
        <p:spPr>
          <a:xfrm>
            <a:off x="457200" y="533400"/>
            <a:ext cx="8229600" cy="884238"/>
          </a:xfrm>
        </p:spPr>
        <p:txBody>
          <a:bodyPr>
            <a:normAutofit fontScale="90000"/>
          </a:bodyPr>
          <a:lstStyle/>
          <a:p>
            <a:r>
              <a:rPr lang="en-US" dirty="0"/>
              <a:t>Using the TOGAF Standard with Other Frameworks</a:t>
            </a:r>
            <a:br>
              <a:rPr lang="en-US" dirty="0"/>
            </a:br>
            <a:endParaRPr lang="ar-EG" dirty="0"/>
          </a:p>
        </p:txBody>
      </p:sp>
    </p:spTree>
    <p:extLst>
      <p:ext uri="{BB962C8B-B14F-4D97-AF65-F5344CB8AC3E}">
        <p14:creationId xmlns:p14="http://schemas.microsoft.com/office/powerpoint/2010/main" val="2989602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919472"/>
          </a:xfrm>
        </p:spPr>
        <p:txBody>
          <a:bodyPr>
            <a:normAutofit fontScale="85000" lnSpcReduction="20000"/>
          </a:bodyPr>
          <a:lstStyle/>
          <a:p>
            <a:pPr marL="109728" indent="0" algn="l">
              <a:buNone/>
            </a:pPr>
            <a:r>
              <a:rPr lang="en-US" dirty="0"/>
              <a:t>As a result, the TOGAF framework may be used either in its own right, with the </a:t>
            </a:r>
            <a:r>
              <a:rPr lang="en-US" dirty="0" smtClean="0"/>
              <a:t>generic deliverables </a:t>
            </a:r>
            <a:r>
              <a:rPr lang="en-US" dirty="0"/>
              <a:t>that it describes; or else these deliverables may be replaced or extended by a </a:t>
            </a:r>
            <a:r>
              <a:rPr lang="en-US" dirty="0" smtClean="0"/>
              <a:t>more specific </a:t>
            </a:r>
            <a:r>
              <a:rPr lang="en-US" dirty="0"/>
              <a:t>set, defined in any </a:t>
            </a:r>
            <a:endParaRPr lang="ar-EG" dirty="0" smtClean="0"/>
          </a:p>
          <a:p>
            <a:pPr marL="109728" indent="0" algn="l">
              <a:buNone/>
            </a:pPr>
            <a:r>
              <a:rPr lang="en-US" dirty="0" smtClean="0"/>
              <a:t>other framework </a:t>
            </a:r>
            <a:r>
              <a:rPr lang="en-US" dirty="0"/>
              <a:t>that the architect considers </a:t>
            </a:r>
            <a:r>
              <a:rPr lang="en-US" dirty="0" smtClean="0"/>
              <a:t>relevant.</a:t>
            </a:r>
            <a:endParaRPr lang="en-US" dirty="0"/>
          </a:p>
          <a:p>
            <a:pPr marL="109728" indent="0" algn="l">
              <a:buNone/>
            </a:pPr>
            <a:endParaRPr lang="en-US" dirty="0" smtClean="0"/>
          </a:p>
          <a:p>
            <a:pPr marL="109728" indent="0" algn="l">
              <a:buNone/>
            </a:pPr>
            <a:r>
              <a:rPr lang="en-US" dirty="0" smtClean="0"/>
              <a:t>In </a:t>
            </a:r>
            <a:r>
              <a:rPr lang="en-US" dirty="0"/>
              <a:t>all cases, it is expected that the architect will adapt and build on the TOGAF framework </a:t>
            </a:r>
            <a:r>
              <a:rPr lang="en-US" dirty="0" smtClean="0"/>
              <a:t>in order </a:t>
            </a:r>
            <a:r>
              <a:rPr lang="en-US" dirty="0"/>
              <a:t>to define a tailored method that is integrated into the processes and </a:t>
            </a:r>
            <a:r>
              <a:rPr lang="en-US" dirty="0" smtClean="0"/>
              <a:t>organization structures </a:t>
            </a:r>
            <a:r>
              <a:rPr lang="en-US" dirty="0"/>
              <a:t>of the enterprise. This architecture tailoring may include adopting elements </a:t>
            </a:r>
            <a:r>
              <a:rPr lang="en-US" dirty="0" smtClean="0"/>
              <a:t>from other </a:t>
            </a:r>
            <a:r>
              <a:rPr lang="en-US" dirty="0"/>
              <a:t>architecture frameworks, or integrating TOGAF methods with other standard </a:t>
            </a:r>
            <a:r>
              <a:rPr lang="en-US" dirty="0" smtClean="0"/>
              <a:t>frameworks or </a:t>
            </a:r>
            <a:r>
              <a:rPr lang="en-US" dirty="0"/>
              <a:t>best practices, such as ITIL®, CMMI®, COBIT®, PRINCE2®, PMBOK®, and MSP®. </a:t>
            </a:r>
            <a:endParaRPr lang="en-US" dirty="0" smtClean="0"/>
          </a:p>
          <a:p>
            <a:pPr marL="109728" indent="0" algn="l">
              <a:buNone/>
            </a:pPr>
            <a:r>
              <a:rPr lang="en-US" dirty="0" smtClean="0"/>
              <a:t>.</a:t>
            </a:r>
            <a:endParaRPr lang="ar-EG" dirty="0"/>
          </a:p>
        </p:txBody>
      </p:sp>
      <p:sp>
        <p:nvSpPr>
          <p:cNvPr id="3" name="Title 2"/>
          <p:cNvSpPr>
            <a:spLocks noGrp="1"/>
          </p:cNvSpPr>
          <p:nvPr>
            <p:ph type="title"/>
          </p:nvPr>
        </p:nvSpPr>
        <p:spPr>
          <a:xfrm>
            <a:off x="457200" y="609600"/>
            <a:ext cx="8229600" cy="1143000"/>
          </a:xfrm>
        </p:spPr>
        <p:txBody>
          <a:bodyPr>
            <a:normAutofit fontScale="90000"/>
          </a:bodyPr>
          <a:lstStyle/>
          <a:p>
            <a:r>
              <a:rPr lang="en-US" dirty="0"/>
              <a:t>Using the TOGAF Standard with Other Frameworks</a:t>
            </a:r>
            <a:br>
              <a:rPr lang="en-US" dirty="0"/>
            </a:br>
            <a:endParaRPr lang="ar-EG" dirty="0"/>
          </a:p>
        </p:txBody>
      </p:sp>
    </p:spTree>
    <p:extLst>
      <p:ext uri="{BB962C8B-B14F-4D97-AF65-F5344CB8AC3E}">
        <p14:creationId xmlns:p14="http://schemas.microsoft.com/office/powerpoint/2010/main" val="2064221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a:bodyPr>
          <a:lstStyle/>
          <a:p>
            <a:pPr marL="109728" indent="0" algn="l">
              <a:buNone/>
            </a:pPr>
            <a:r>
              <a:rPr lang="en-US" dirty="0"/>
              <a:t>As a generic framework and method for Enterprise Architecture, the TOGAF standard </a:t>
            </a:r>
            <a:r>
              <a:rPr lang="en-US" dirty="0" smtClean="0"/>
              <a:t>provides the </a:t>
            </a:r>
            <a:r>
              <a:rPr lang="en-US" dirty="0"/>
              <a:t>capability and the collaborative environment to </a:t>
            </a:r>
            <a:endParaRPr lang="ar-EG" dirty="0" smtClean="0"/>
          </a:p>
          <a:p>
            <a:pPr marL="109728" indent="0" algn="l">
              <a:buNone/>
            </a:pPr>
            <a:r>
              <a:rPr lang="en-US" dirty="0" smtClean="0"/>
              <a:t>integrate </a:t>
            </a:r>
            <a:r>
              <a:rPr lang="en-US" dirty="0"/>
              <a:t>with other frameworks.</a:t>
            </a:r>
          </a:p>
          <a:p>
            <a:pPr marL="109728" indent="0" algn="l">
              <a:buNone/>
            </a:pPr>
            <a:endParaRPr lang="en-US" dirty="0" smtClean="0"/>
          </a:p>
          <a:p>
            <a:pPr marL="109728" indent="0" algn="l">
              <a:buNone/>
            </a:pPr>
            <a:r>
              <a:rPr lang="en-US" dirty="0" smtClean="0"/>
              <a:t>Organizations </a:t>
            </a:r>
            <a:r>
              <a:rPr lang="en-US" dirty="0"/>
              <a:t>are able to fully utilize vertical business domains, horizontal technology areas</a:t>
            </a:r>
          </a:p>
          <a:p>
            <a:pPr marL="109728" indent="0" algn="l">
              <a:buNone/>
            </a:pPr>
            <a:r>
              <a:rPr lang="en-US" dirty="0"/>
              <a:t>(such as security or manageability), or application areas (such as e-Commerce) to produce a</a:t>
            </a:r>
          </a:p>
          <a:p>
            <a:pPr marL="109728" indent="0" algn="l">
              <a:buNone/>
            </a:pPr>
            <a:r>
              <a:rPr lang="en-US" dirty="0"/>
              <a:t>competitive Enterprise Architecture framework which maximizes their business opportunities.</a:t>
            </a:r>
            <a:endParaRPr lang="ar-EG" dirty="0"/>
          </a:p>
        </p:txBody>
      </p:sp>
      <p:sp>
        <p:nvSpPr>
          <p:cNvPr id="3" name="Title 2"/>
          <p:cNvSpPr>
            <a:spLocks noGrp="1"/>
          </p:cNvSpPr>
          <p:nvPr>
            <p:ph type="title"/>
          </p:nvPr>
        </p:nvSpPr>
        <p:spPr/>
        <p:txBody>
          <a:bodyPr>
            <a:normAutofit fontScale="90000"/>
          </a:bodyPr>
          <a:lstStyle/>
          <a:p>
            <a:r>
              <a:rPr lang="en-US" dirty="0" smtClean="0"/>
              <a:t>Using the TOGAF Standard with Other Frameworks</a:t>
            </a:r>
            <a:br>
              <a:rPr lang="en-US" dirty="0" smtClean="0"/>
            </a:br>
            <a:endParaRPr lang="ar-EG" dirty="0"/>
          </a:p>
        </p:txBody>
      </p:sp>
    </p:spTree>
    <p:extLst>
      <p:ext uri="{BB962C8B-B14F-4D97-AF65-F5344CB8AC3E}">
        <p14:creationId xmlns:p14="http://schemas.microsoft.com/office/powerpoint/2010/main" val="165763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The TOGAF standard considers the enterprise as a system and endeavors to strike a balance</a:t>
            </a:r>
          </a:p>
          <a:p>
            <a:pPr marL="109728" indent="0" algn="l">
              <a:buNone/>
            </a:pPr>
            <a:r>
              <a:rPr lang="en-US" dirty="0"/>
              <a:t>between promoting the concepts and terminology drawn from relevant standards, </a:t>
            </a:r>
            <a:r>
              <a:rPr lang="en-US" dirty="0" smtClean="0"/>
              <a:t>and commonly </a:t>
            </a:r>
            <a:r>
              <a:rPr lang="en-US" dirty="0"/>
              <a:t>accepted terminology that is familiar to the majority of the TOGAF readership. </a:t>
            </a:r>
            <a:endParaRPr lang="en-US" dirty="0" smtClean="0"/>
          </a:p>
          <a:p>
            <a:pPr marL="109728" indent="0" algn="l">
              <a:buNone/>
            </a:pPr>
            <a:r>
              <a:rPr lang="en-US" dirty="0" smtClean="0"/>
              <a:t>For more </a:t>
            </a:r>
            <a:r>
              <a:rPr lang="en-US" dirty="0"/>
              <a:t>on terminology, refer to Chapter 3 and Part IV, Chapter 31.</a:t>
            </a:r>
            <a:endParaRPr lang="ar-EG" dirty="0"/>
          </a:p>
        </p:txBody>
      </p:sp>
      <p:sp>
        <p:nvSpPr>
          <p:cNvPr id="3" name="Title 2"/>
          <p:cNvSpPr>
            <a:spLocks noGrp="1"/>
          </p:cNvSpPr>
          <p:nvPr>
            <p:ph type="title"/>
          </p:nvPr>
        </p:nvSpPr>
        <p:spPr>
          <a:xfrm>
            <a:off x="457200" y="609600"/>
            <a:ext cx="8229600" cy="808038"/>
          </a:xfrm>
        </p:spPr>
        <p:txBody>
          <a:bodyPr>
            <a:normAutofit fontScale="90000"/>
          </a:bodyPr>
          <a:lstStyle/>
          <a:p>
            <a:r>
              <a:rPr lang="en-US" dirty="0"/>
              <a:t>What is Architecture in the Context of the TOGAF Standard?</a:t>
            </a:r>
            <a:br>
              <a:rPr lang="en-US" dirty="0"/>
            </a:br>
            <a:endParaRPr lang="ar-EG" dirty="0"/>
          </a:p>
        </p:txBody>
      </p:sp>
    </p:spTree>
    <p:extLst>
      <p:ext uri="{BB962C8B-B14F-4D97-AF65-F5344CB8AC3E}">
        <p14:creationId xmlns:p14="http://schemas.microsoft.com/office/powerpoint/2010/main" val="179130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marL="109728" indent="0" algn="l">
              <a:buNone/>
            </a:pPr>
            <a:r>
              <a:rPr lang="en-US" dirty="0" smtClean="0"/>
              <a:t>There </a:t>
            </a:r>
            <a:r>
              <a:rPr lang="en-US" dirty="0"/>
              <a:t>are four architecture domains that are commonly accepted as subsets of an overall</a:t>
            </a:r>
          </a:p>
          <a:p>
            <a:pPr marL="109728" indent="0" algn="l">
              <a:buNone/>
            </a:pPr>
            <a:r>
              <a:rPr lang="en-US" dirty="0"/>
              <a:t>Enterprise Architecture, all of which the TOGAF standard is designed to support:</a:t>
            </a:r>
          </a:p>
          <a:p>
            <a:pPr marL="109728" indent="0" algn="l">
              <a:buNone/>
            </a:pPr>
            <a:r>
              <a:rPr lang="en-US" dirty="0"/>
              <a:t>■ The </a:t>
            </a:r>
            <a:r>
              <a:rPr lang="en-US" b="1" dirty="0"/>
              <a:t>Business Architecture </a:t>
            </a:r>
            <a:r>
              <a:rPr lang="en-US" dirty="0"/>
              <a:t>defines the business strategy, governance, organization, and</a:t>
            </a:r>
          </a:p>
          <a:p>
            <a:pPr marL="109728" indent="0" algn="l">
              <a:buNone/>
            </a:pPr>
            <a:r>
              <a:rPr lang="en-US" dirty="0"/>
              <a:t>key business processes</a:t>
            </a:r>
          </a:p>
          <a:p>
            <a:pPr marL="109728" indent="0" algn="l">
              <a:buNone/>
            </a:pPr>
            <a:r>
              <a:rPr lang="en-US" dirty="0"/>
              <a:t>■ The </a:t>
            </a:r>
            <a:r>
              <a:rPr lang="en-US" b="1" dirty="0"/>
              <a:t>Data Architecture </a:t>
            </a:r>
            <a:r>
              <a:rPr lang="en-US" dirty="0"/>
              <a:t>describes the structure of an organization’s logical and physical</a:t>
            </a:r>
          </a:p>
          <a:p>
            <a:pPr marL="109728" indent="0" algn="l">
              <a:buNone/>
            </a:pPr>
            <a:r>
              <a:rPr lang="en-US" dirty="0"/>
              <a:t>data assets and data management resources</a:t>
            </a:r>
            <a:endParaRPr lang="ar-EG" dirty="0"/>
          </a:p>
        </p:txBody>
      </p:sp>
      <p:sp>
        <p:nvSpPr>
          <p:cNvPr id="3" name="Title 2"/>
          <p:cNvSpPr>
            <a:spLocks noGrp="1"/>
          </p:cNvSpPr>
          <p:nvPr>
            <p:ph type="title"/>
          </p:nvPr>
        </p:nvSpPr>
        <p:spPr>
          <a:xfrm>
            <a:off x="457200" y="457200"/>
            <a:ext cx="8229600" cy="762000"/>
          </a:xfrm>
        </p:spPr>
        <p:txBody>
          <a:bodyPr>
            <a:normAutofit fontScale="90000"/>
          </a:bodyPr>
          <a:lstStyle/>
          <a:p>
            <a:r>
              <a:rPr lang="en-US" dirty="0" smtClean="0"/>
              <a:t/>
            </a:r>
            <a:br>
              <a:rPr lang="en-US" dirty="0" smtClean="0"/>
            </a:br>
            <a:r>
              <a:rPr lang="en-US" dirty="0" smtClean="0"/>
              <a:t>What </a:t>
            </a:r>
            <a:r>
              <a:rPr lang="en-US" dirty="0"/>
              <a:t>Kind of Architecture Does the TOGAF Standard Deal With?</a:t>
            </a:r>
            <a:br>
              <a:rPr lang="en-US" dirty="0"/>
            </a:br>
            <a:endParaRPr lang="ar-EG" dirty="0"/>
          </a:p>
        </p:txBody>
      </p:sp>
    </p:spTree>
    <p:extLst>
      <p:ext uri="{BB962C8B-B14F-4D97-AF65-F5344CB8AC3E}">
        <p14:creationId xmlns:p14="http://schemas.microsoft.com/office/powerpoint/2010/main" val="171291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109728" indent="0" algn="l">
              <a:buNone/>
            </a:pPr>
            <a:r>
              <a:rPr lang="en-US" dirty="0"/>
              <a:t>The </a:t>
            </a:r>
            <a:r>
              <a:rPr lang="en-US" b="1" dirty="0"/>
              <a:t>Application Architecture </a:t>
            </a:r>
            <a:r>
              <a:rPr lang="en-US" dirty="0"/>
              <a:t>provides a blueprint for the individual applications to be</a:t>
            </a:r>
          </a:p>
          <a:p>
            <a:pPr marL="109728" indent="0" algn="l">
              <a:buNone/>
            </a:pPr>
            <a:r>
              <a:rPr lang="en-US" dirty="0"/>
              <a:t>deployed, their interactions, and their relationships to the core business processes of the</a:t>
            </a:r>
          </a:p>
          <a:p>
            <a:pPr marL="109728" indent="0" algn="l">
              <a:buNone/>
            </a:pPr>
            <a:r>
              <a:rPr lang="en-US" dirty="0"/>
              <a:t>organization</a:t>
            </a:r>
          </a:p>
          <a:p>
            <a:pPr marL="109728" indent="0" algn="l">
              <a:buNone/>
            </a:pPr>
            <a:r>
              <a:rPr lang="en-US" dirty="0"/>
              <a:t>■ The </a:t>
            </a:r>
            <a:r>
              <a:rPr lang="en-US" b="1" dirty="0"/>
              <a:t>Technology Architecture </a:t>
            </a:r>
            <a:r>
              <a:rPr lang="en-US" dirty="0"/>
              <a:t>describes the logical software and hardware capabilities that</a:t>
            </a:r>
          </a:p>
          <a:p>
            <a:pPr marL="109728" indent="0" algn="l">
              <a:buNone/>
            </a:pPr>
            <a:r>
              <a:rPr lang="en-US" dirty="0"/>
              <a:t>are required to support the deployment of business, data, and application services; this</a:t>
            </a:r>
          </a:p>
          <a:p>
            <a:pPr marL="109728" indent="0" algn="l">
              <a:buNone/>
            </a:pPr>
            <a:r>
              <a:rPr lang="en-US" dirty="0"/>
              <a:t>includes IT infrastructure, middleware, networks, communications, processing, standards,</a:t>
            </a:r>
            <a:endParaRPr lang="ar-EG" dirty="0"/>
          </a:p>
        </p:txBody>
      </p:sp>
      <p:sp>
        <p:nvSpPr>
          <p:cNvPr id="3" name="Title 2"/>
          <p:cNvSpPr>
            <a:spLocks noGrp="1"/>
          </p:cNvSpPr>
          <p:nvPr>
            <p:ph type="title"/>
          </p:nvPr>
        </p:nvSpPr>
        <p:spPr>
          <a:xfrm>
            <a:off x="457200" y="609600"/>
            <a:ext cx="8229600" cy="808038"/>
          </a:xfrm>
        </p:spPr>
        <p:txBody>
          <a:bodyPr>
            <a:normAutofit fontScale="90000"/>
          </a:bodyPr>
          <a:lstStyle/>
          <a:p>
            <a:r>
              <a:rPr lang="en-US" dirty="0"/>
              <a:t>What Kind of Architecture Does the TOGAF Standard Deal With?</a:t>
            </a:r>
            <a:br>
              <a:rPr lang="en-US" dirty="0"/>
            </a:br>
            <a:endParaRPr lang="ar-EG" dirty="0"/>
          </a:p>
        </p:txBody>
      </p:sp>
    </p:spTree>
    <p:extLst>
      <p:ext uri="{BB962C8B-B14F-4D97-AF65-F5344CB8AC3E}">
        <p14:creationId xmlns:p14="http://schemas.microsoft.com/office/powerpoint/2010/main" val="142464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4843272"/>
          </a:xfrm>
        </p:spPr>
        <p:txBody>
          <a:bodyPr>
            <a:normAutofit fontScale="92500" lnSpcReduction="10000"/>
          </a:bodyPr>
          <a:lstStyle/>
          <a:p>
            <a:pPr marL="109728" indent="0" algn="l">
              <a:buNone/>
            </a:pPr>
            <a:r>
              <a:rPr lang="en-US" dirty="0" smtClean="0"/>
              <a:t>The </a:t>
            </a:r>
            <a:r>
              <a:rPr lang="en-US" dirty="0"/>
              <a:t>TOGAF Architecture Development Method (ADM) provides a tested and repeatable process</a:t>
            </a:r>
          </a:p>
          <a:p>
            <a:pPr marL="109728" indent="0" algn="l">
              <a:buNone/>
            </a:pPr>
            <a:r>
              <a:rPr lang="en-US" dirty="0"/>
              <a:t>for developing architectures. The ADM includes establishing an architecture </a:t>
            </a:r>
            <a:r>
              <a:rPr lang="en-US" dirty="0" smtClean="0"/>
              <a:t>framework, developing </a:t>
            </a:r>
            <a:r>
              <a:rPr lang="en-US" dirty="0"/>
              <a:t>architecture content, transitioning, and governing the realization of architectures.</a:t>
            </a:r>
          </a:p>
          <a:p>
            <a:pPr marL="109728" indent="0" algn="l">
              <a:buNone/>
            </a:pPr>
            <a:endParaRPr lang="en-US" dirty="0" smtClean="0"/>
          </a:p>
          <a:p>
            <a:pPr marL="109728" indent="0" algn="l">
              <a:buNone/>
            </a:pPr>
            <a:r>
              <a:rPr lang="en-US" dirty="0" smtClean="0"/>
              <a:t>All </a:t>
            </a:r>
            <a:r>
              <a:rPr lang="en-US" dirty="0"/>
              <a:t>of these activities are carried out within an iterative cycle of continuous </a:t>
            </a:r>
            <a:r>
              <a:rPr lang="en-US" dirty="0" smtClean="0"/>
              <a:t>architecture definition </a:t>
            </a:r>
            <a:r>
              <a:rPr lang="en-US" dirty="0"/>
              <a:t>and realization that allows organizations to transform their enterprises in a controlled</a:t>
            </a:r>
          </a:p>
          <a:p>
            <a:pPr marL="109728" indent="0" algn="l">
              <a:buNone/>
            </a:pPr>
            <a:r>
              <a:rPr lang="en-US" dirty="0"/>
              <a:t>manner in response to business goals and opportunities.</a:t>
            </a:r>
          </a:p>
          <a:p>
            <a:pPr marL="109728" indent="0" algn="l">
              <a:buNone/>
            </a:pPr>
            <a:endParaRPr lang="ar-EG" dirty="0"/>
          </a:p>
        </p:txBody>
      </p:sp>
      <p:sp>
        <p:nvSpPr>
          <p:cNvPr id="3" name="Title 2"/>
          <p:cNvSpPr>
            <a:spLocks noGrp="1"/>
          </p:cNvSpPr>
          <p:nvPr>
            <p:ph type="title"/>
          </p:nvPr>
        </p:nvSpPr>
        <p:spPr>
          <a:xfrm>
            <a:off x="457200" y="457200"/>
            <a:ext cx="8229600" cy="685800"/>
          </a:xfrm>
        </p:spPr>
        <p:txBody>
          <a:bodyPr>
            <a:normAutofit fontScale="90000"/>
          </a:bodyPr>
          <a:lstStyle/>
          <a:p>
            <a:r>
              <a:rPr lang="en-US" dirty="0"/>
              <a:t>Architecture Development Method</a:t>
            </a:r>
            <a:br>
              <a:rPr lang="en-US" dirty="0"/>
            </a:br>
            <a:endParaRPr lang="ar-EG" dirty="0"/>
          </a:p>
        </p:txBody>
      </p:sp>
    </p:spTree>
    <p:extLst>
      <p:ext uri="{BB962C8B-B14F-4D97-AF65-F5344CB8AC3E}">
        <p14:creationId xmlns:p14="http://schemas.microsoft.com/office/powerpoint/2010/main" val="18533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l">
              <a:buNone/>
            </a:pPr>
            <a:r>
              <a:rPr lang="en-US" dirty="0"/>
              <a:t>Phases within the ADM are as follows:</a:t>
            </a:r>
          </a:p>
          <a:p>
            <a:pPr marL="109728" indent="0" algn="l">
              <a:buNone/>
            </a:pPr>
            <a:r>
              <a:rPr lang="en-US" dirty="0"/>
              <a:t>■ The </a:t>
            </a:r>
            <a:r>
              <a:rPr lang="en-US" b="1" dirty="0"/>
              <a:t>Preliminary Phase </a:t>
            </a:r>
            <a:r>
              <a:rPr lang="en-US" dirty="0"/>
              <a:t>describes the preparation and initiation activities required to </a:t>
            </a:r>
            <a:r>
              <a:rPr lang="en-US" dirty="0" smtClean="0"/>
              <a:t>create an </a:t>
            </a:r>
            <a:r>
              <a:rPr lang="en-US" dirty="0"/>
              <a:t>Architecture Capability including customization of the TOGAF framework and</a:t>
            </a:r>
          </a:p>
          <a:p>
            <a:pPr marL="109728" indent="0" algn="l">
              <a:buNone/>
            </a:pPr>
            <a:r>
              <a:rPr lang="en-US" dirty="0"/>
              <a:t>definition of Architecture Principles</a:t>
            </a:r>
          </a:p>
          <a:p>
            <a:pPr marL="109728" indent="0" algn="l">
              <a:buNone/>
            </a:pPr>
            <a:endParaRPr lang="en-US" dirty="0" smtClean="0"/>
          </a:p>
          <a:p>
            <a:pPr marL="109728" indent="0" algn="l">
              <a:buNone/>
            </a:pPr>
            <a:r>
              <a:rPr lang="en-US" dirty="0" smtClean="0"/>
              <a:t>■ </a:t>
            </a:r>
            <a:r>
              <a:rPr lang="en-US" b="1" dirty="0"/>
              <a:t>Phase A: Architecture Vision </a:t>
            </a:r>
            <a:r>
              <a:rPr lang="en-US" dirty="0"/>
              <a:t>describes the initial phase of an architecture development</a:t>
            </a:r>
          </a:p>
          <a:p>
            <a:pPr marL="109728" indent="0" algn="l">
              <a:buNone/>
            </a:pPr>
            <a:r>
              <a:rPr lang="en-US" dirty="0"/>
              <a:t>cycle</a:t>
            </a:r>
            <a:endParaRPr lang="ar-EG" dirty="0"/>
          </a:p>
        </p:txBody>
      </p:sp>
      <p:sp>
        <p:nvSpPr>
          <p:cNvPr id="3" name="Title 2"/>
          <p:cNvSpPr>
            <a:spLocks noGrp="1"/>
          </p:cNvSpPr>
          <p:nvPr>
            <p:ph type="title"/>
          </p:nvPr>
        </p:nvSpPr>
        <p:spPr/>
        <p:txBody>
          <a:bodyPr>
            <a:normAutofit fontScale="90000"/>
          </a:bodyPr>
          <a:lstStyle/>
          <a:p>
            <a:r>
              <a:rPr lang="en-US" dirty="0"/>
              <a:t>Architecture Development Method</a:t>
            </a:r>
            <a:endParaRPr lang="ar-EG" dirty="0"/>
          </a:p>
        </p:txBody>
      </p:sp>
    </p:spTree>
    <p:extLst>
      <p:ext uri="{BB962C8B-B14F-4D97-AF65-F5344CB8AC3E}">
        <p14:creationId xmlns:p14="http://schemas.microsoft.com/office/powerpoint/2010/main" val="181107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109728" indent="0" algn="l">
              <a:buNone/>
            </a:pPr>
            <a:r>
              <a:rPr lang="en-US" b="1" dirty="0"/>
              <a:t>Phase B: Business Architecture </a:t>
            </a:r>
            <a:r>
              <a:rPr lang="en-US" dirty="0"/>
              <a:t>describes the development of a Business Architecture to</a:t>
            </a:r>
          </a:p>
          <a:p>
            <a:pPr marL="109728" indent="0" algn="l">
              <a:buNone/>
            </a:pPr>
            <a:r>
              <a:rPr lang="en-US" dirty="0"/>
              <a:t>support the agreed Architecture Vision</a:t>
            </a:r>
          </a:p>
          <a:p>
            <a:pPr marL="109728" indent="0" algn="l">
              <a:buNone/>
            </a:pPr>
            <a:r>
              <a:rPr lang="en-US" dirty="0"/>
              <a:t>■ </a:t>
            </a:r>
            <a:r>
              <a:rPr lang="en-US" b="1" dirty="0"/>
              <a:t>Phase C: Information Systems Architectures </a:t>
            </a:r>
            <a:r>
              <a:rPr lang="en-US" dirty="0"/>
              <a:t>describes the development of Information</a:t>
            </a:r>
          </a:p>
          <a:p>
            <a:pPr marL="109728" indent="0" algn="l">
              <a:buNone/>
            </a:pPr>
            <a:r>
              <a:rPr lang="en-US" dirty="0"/>
              <a:t>Systems Architectures to support the agreed Architecture Vision</a:t>
            </a:r>
          </a:p>
          <a:p>
            <a:pPr marL="109728" indent="0" algn="l">
              <a:buNone/>
            </a:pPr>
            <a:r>
              <a:rPr lang="en-US" dirty="0"/>
              <a:t>■ </a:t>
            </a:r>
            <a:r>
              <a:rPr lang="en-US" b="1" dirty="0"/>
              <a:t>Phase D: Technology Architecture </a:t>
            </a:r>
            <a:r>
              <a:rPr lang="en-US" dirty="0"/>
              <a:t>describes the development of the </a:t>
            </a:r>
            <a:r>
              <a:rPr lang="en-US" dirty="0" smtClean="0"/>
              <a:t>Technology Architecture </a:t>
            </a:r>
            <a:r>
              <a:rPr lang="en-US" dirty="0"/>
              <a:t>to support the agreed Architecture </a:t>
            </a:r>
            <a:r>
              <a:rPr lang="en-US" dirty="0" smtClean="0"/>
              <a:t>Vision</a:t>
            </a:r>
            <a:endParaRPr lang="en-US" dirty="0"/>
          </a:p>
          <a:p>
            <a:pPr marL="109728" indent="0" algn="l">
              <a:buNone/>
            </a:pPr>
            <a:r>
              <a:rPr lang="en-US" dirty="0" smtClean="0"/>
              <a:t>■ </a:t>
            </a:r>
            <a:r>
              <a:rPr lang="en-US" b="1" dirty="0"/>
              <a:t>Phase E: Opportunities &amp; Solutions </a:t>
            </a:r>
            <a:r>
              <a:rPr lang="en-US" dirty="0"/>
              <a:t>conducts initial implementation planning and </a:t>
            </a:r>
            <a:r>
              <a:rPr lang="en-US" dirty="0" smtClean="0"/>
              <a:t>the identification </a:t>
            </a:r>
            <a:r>
              <a:rPr lang="en-US" dirty="0"/>
              <a:t>of delivery vehicles for the architecture defined in the previous phases</a:t>
            </a:r>
            <a:endParaRPr lang="ar-EG" dirty="0"/>
          </a:p>
        </p:txBody>
      </p:sp>
      <p:sp>
        <p:nvSpPr>
          <p:cNvPr id="3" name="Title 2"/>
          <p:cNvSpPr>
            <a:spLocks noGrp="1"/>
          </p:cNvSpPr>
          <p:nvPr>
            <p:ph type="title"/>
          </p:nvPr>
        </p:nvSpPr>
        <p:spPr/>
        <p:txBody>
          <a:bodyPr>
            <a:normAutofit fontScale="90000"/>
          </a:bodyPr>
          <a:lstStyle/>
          <a:p>
            <a:r>
              <a:rPr lang="en-US" dirty="0"/>
              <a:t>Architecture Development Method</a:t>
            </a:r>
            <a:endParaRPr lang="ar-EG" dirty="0"/>
          </a:p>
        </p:txBody>
      </p:sp>
    </p:spTree>
    <p:extLst>
      <p:ext uri="{BB962C8B-B14F-4D97-AF65-F5344CB8AC3E}">
        <p14:creationId xmlns:p14="http://schemas.microsoft.com/office/powerpoint/2010/main" val="3817705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TotalTime>
  <Words>4310</Words>
  <Application>Microsoft Office PowerPoint</Application>
  <PresentationFormat>On-screen Show (4:3)</PresentationFormat>
  <Paragraphs>306</Paragraphs>
  <Slides>36</Slides>
  <Notes>28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Concourse</vt:lpstr>
      <vt:lpstr>TOGAF standard</vt:lpstr>
      <vt:lpstr>What is the TOGAF Standard?</vt:lpstr>
      <vt:lpstr> What is Architecture in the Context of the TOGAF Standard? </vt:lpstr>
      <vt:lpstr>What is Architecture in the Context of the TOGAF Standard? </vt:lpstr>
      <vt:lpstr> What Kind of Architecture Does the TOGAF Standard Deal With? </vt:lpstr>
      <vt:lpstr>What Kind of Architecture Does the TOGAF Standard Deal With? </vt:lpstr>
      <vt:lpstr>Architecture Development Method </vt:lpstr>
      <vt:lpstr>Architecture Development Method</vt:lpstr>
      <vt:lpstr>Architecture Development Method</vt:lpstr>
      <vt:lpstr>Architecture Development Method</vt:lpstr>
      <vt:lpstr>Deliverables, Artifacts, and Building Blocks </vt:lpstr>
      <vt:lpstr>Deliverables, Artifacts, and Building Blocks</vt:lpstr>
      <vt:lpstr>Deliverables, Artifacts, and Building Blocks</vt:lpstr>
      <vt:lpstr>Deliverables, Artifacts, and Building Blocks</vt:lpstr>
      <vt:lpstr>Deliverables, Artifacts, and Building Blocks</vt:lpstr>
      <vt:lpstr> Relationships between Deliverables, Artifacts, and Building Blocks</vt:lpstr>
      <vt:lpstr>Relationships between Deliverables, Artifacts, and Building Blocks</vt:lpstr>
      <vt:lpstr>Enterprise Continuum </vt:lpstr>
      <vt:lpstr>Enterprise Continuum</vt:lpstr>
      <vt:lpstr>Architecture Repository </vt:lpstr>
      <vt:lpstr>Architecture Repository</vt:lpstr>
      <vt:lpstr>Architecture Repository</vt:lpstr>
      <vt:lpstr>Architecture Repository</vt:lpstr>
      <vt:lpstr>Architecture Repository</vt:lpstr>
      <vt:lpstr>Architecture Repository</vt:lpstr>
      <vt:lpstr>Establishing and Maintaining an Enterprise Architecture Capability </vt:lpstr>
      <vt:lpstr>Establishing and Maintaining an Enterprise Architecture Capability</vt:lpstr>
      <vt:lpstr>Establishing the Architecture Capability as an Operational Entity </vt:lpstr>
      <vt:lpstr>Establishing the Architecture Capability as an Operational Entity</vt:lpstr>
      <vt:lpstr>Establishing the Architecture Capability as an Operational Entity</vt:lpstr>
      <vt:lpstr>Establishing the Architecture Capability as an Operational Entity</vt:lpstr>
      <vt:lpstr>Establishing the Architecture Capability as an Operational Entity</vt:lpstr>
      <vt:lpstr>Establishing the Architecture Capability as an Operational Entity</vt:lpstr>
      <vt:lpstr>Using the TOGAF Standard with Other Frameworks </vt:lpstr>
      <vt:lpstr>Using the TOGAF Standard with Other Frameworks </vt:lpstr>
      <vt:lpstr>Using the TOGAF Standard with Other Frameworks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AYATAHA</dc:creator>
  <cp:lastModifiedBy>AYATAHA</cp:lastModifiedBy>
  <cp:revision>25</cp:revision>
  <dcterms:created xsi:type="dcterms:W3CDTF">2006-08-16T00:00:00Z</dcterms:created>
  <dcterms:modified xsi:type="dcterms:W3CDTF">2021-10-30T06:48:28Z</dcterms:modified>
</cp:coreProperties>
</file>