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157" autoAdjust="0"/>
  </p:normalViewPr>
  <p:slideViewPr>
    <p:cSldViewPr>
      <p:cViewPr>
        <p:scale>
          <a:sx n="60" d="100"/>
          <a:sy n="60" d="100"/>
        </p:scale>
        <p:origin x="-1644" y="12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ar-EG"/>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585CC50B-0238-47B8-8087-4A9CD1B1CE5A}" type="datetimeFigureOut">
              <a:rPr lang="ar-EG" smtClean="0"/>
              <a:t>11/04/1443</a:t>
            </a:fld>
            <a:endParaRPr lang="ar-E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ar-E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ar-EG"/>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ACE9F88C-354A-44DC-8B8C-4305CBC17CA5}" type="slidenum">
              <a:rPr lang="ar-EG" smtClean="0"/>
              <a:t>‹#›</a:t>
            </a:fld>
            <a:endParaRPr lang="ar-EG"/>
          </a:p>
        </p:txBody>
      </p:sp>
    </p:spTree>
    <p:extLst>
      <p:ext uri="{BB962C8B-B14F-4D97-AF65-F5344CB8AC3E}">
        <p14:creationId xmlns:p14="http://schemas.microsoft.com/office/powerpoint/2010/main" val="2974380665"/>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تقوم المرحلة الأولية بإعداد منظمة للقيام بمشاريع بنية مؤسسية ناجحة.</a:t>
            </a:r>
            <a:endParaRPr lang="ar-EG" dirty="0"/>
          </a:p>
        </p:txBody>
      </p:sp>
      <p:sp>
        <p:nvSpPr>
          <p:cNvPr id="4" name="Slide Number Placeholder 3"/>
          <p:cNvSpPr>
            <a:spLocks noGrp="1"/>
          </p:cNvSpPr>
          <p:nvPr>
            <p:ph type="sldNum" sz="quarter" idx="10"/>
          </p:nvPr>
        </p:nvSpPr>
        <p:spPr/>
        <p:txBody>
          <a:bodyPr/>
          <a:lstStyle/>
          <a:p>
            <a:fld id="{ACE9F88C-354A-44DC-8B8C-4305CBC17CA5}" type="slidenum">
              <a:rPr lang="ar-EG" smtClean="0"/>
              <a:t>2</a:t>
            </a:fld>
            <a:endParaRPr lang="ar-EG"/>
          </a:p>
        </p:txBody>
      </p:sp>
    </p:spTree>
    <p:extLst>
      <p:ext uri="{BB962C8B-B14F-4D97-AF65-F5344CB8AC3E}">
        <p14:creationId xmlns:p14="http://schemas.microsoft.com/office/powerpoint/2010/main" val="25327402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إنشاء مشروع الهندسة المعمارية</a:t>
            </a:r>
          </a:p>
          <a:p>
            <a:r>
              <a:rPr lang="ar-EG" dirty="0" smtClean="0"/>
              <a:t> تحديد أصحاب المصلحة والمخاوف ومتطلبات العمل </a:t>
            </a:r>
          </a:p>
          <a:p>
            <a:r>
              <a:rPr lang="ar-EG" dirty="0" smtClean="0"/>
              <a:t> تأكيد وتوضيح أهداف العمل ومحركات الأعمال والقيود</a:t>
            </a:r>
          </a:p>
          <a:p>
            <a:r>
              <a:rPr lang="ar-EG" dirty="0" smtClean="0"/>
              <a:t>  تقييم القدرات</a:t>
            </a:r>
          </a:p>
          <a:p>
            <a:r>
              <a:rPr lang="ar-EG" dirty="0" smtClean="0"/>
              <a:t>  تقييم الاستعداد لتحويل الأعمال</a:t>
            </a:r>
          </a:p>
          <a:p>
            <a:r>
              <a:rPr lang="ar-EG" dirty="0" smtClean="0"/>
              <a:t>  تحديد النطاق </a:t>
            </a:r>
          </a:p>
          <a:p>
            <a:r>
              <a:rPr lang="ar-EG" dirty="0" smtClean="0"/>
              <a:t> تأكيد وتفصيل مبادئ الهندسة المعمارية ، بما في ذلك مبادئ العمل</a:t>
            </a:r>
            <a:endParaRPr lang="ar-EG" dirty="0"/>
          </a:p>
        </p:txBody>
      </p:sp>
      <p:sp>
        <p:nvSpPr>
          <p:cNvPr id="4" name="Slide Number Placeholder 3"/>
          <p:cNvSpPr>
            <a:spLocks noGrp="1"/>
          </p:cNvSpPr>
          <p:nvPr>
            <p:ph type="sldNum" sz="quarter" idx="10"/>
          </p:nvPr>
        </p:nvSpPr>
        <p:spPr/>
        <p:txBody>
          <a:bodyPr/>
          <a:lstStyle/>
          <a:p>
            <a:fld id="{ACE9F88C-354A-44DC-8B8C-4305CBC17CA5}" type="slidenum">
              <a:rPr lang="ar-EG" smtClean="0"/>
              <a:t>11</a:t>
            </a:fld>
            <a:endParaRPr lang="ar-EG"/>
          </a:p>
        </p:txBody>
      </p:sp>
    </p:spTree>
    <p:extLst>
      <p:ext uri="{BB962C8B-B14F-4D97-AF65-F5344CB8AC3E}">
        <p14:creationId xmlns:p14="http://schemas.microsoft.com/office/powerpoint/2010/main" val="1061815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 تطوير الرؤية المعمارية</a:t>
            </a:r>
          </a:p>
          <a:p>
            <a:r>
              <a:rPr lang="ar-EG" dirty="0" smtClean="0"/>
              <a:t>  تحديد مقترحات قيمة الهندسة المستهدفة ومؤشرات الأداء الرئيسية</a:t>
            </a:r>
          </a:p>
          <a:p>
            <a:r>
              <a:rPr lang="ar-EG" dirty="0" smtClean="0"/>
              <a:t>  تحديد مخاطر تحول الأعمال وأنشطة التخفيف</a:t>
            </a:r>
          </a:p>
          <a:p>
            <a:r>
              <a:rPr lang="ar-EG" dirty="0" smtClean="0"/>
              <a:t>  وضع "بيان أعمال الهندسة المعمارية" ، الحصول على موافقة آمنة</a:t>
            </a:r>
            <a:endParaRPr lang="ar-EG" dirty="0"/>
          </a:p>
        </p:txBody>
      </p:sp>
      <p:sp>
        <p:nvSpPr>
          <p:cNvPr id="4" name="Slide Number Placeholder 3"/>
          <p:cNvSpPr>
            <a:spLocks noGrp="1"/>
          </p:cNvSpPr>
          <p:nvPr>
            <p:ph type="sldNum" sz="quarter" idx="10"/>
          </p:nvPr>
        </p:nvSpPr>
        <p:spPr/>
        <p:txBody>
          <a:bodyPr/>
          <a:lstStyle/>
          <a:p>
            <a:fld id="{ACE9F88C-354A-44DC-8B8C-4305CBC17CA5}" type="slidenum">
              <a:rPr lang="ar-EG" smtClean="0"/>
              <a:t>12</a:t>
            </a:fld>
            <a:endParaRPr lang="ar-EG"/>
          </a:p>
        </p:txBody>
      </p:sp>
    </p:spTree>
    <p:extLst>
      <p:ext uri="{BB962C8B-B14F-4D97-AF65-F5344CB8AC3E}">
        <p14:creationId xmlns:p14="http://schemas.microsoft.com/office/powerpoint/2010/main" val="8344982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طلب عمل معماري </a:t>
            </a:r>
          </a:p>
          <a:p>
            <a:r>
              <a:rPr lang="ar-EG" dirty="0" smtClean="0"/>
              <a:t> مبادئ العمل وأهداف العمل ومحركات الأعمال</a:t>
            </a:r>
          </a:p>
          <a:p>
            <a:r>
              <a:rPr lang="ar-EG" dirty="0" smtClean="0"/>
              <a:t>  النموذج التنظيمي لهندسة المشاريع</a:t>
            </a:r>
          </a:p>
          <a:p>
            <a:r>
              <a:rPr lang="ar-EG" dirty="0" smtClean="0"/>
              <a:t>  إطار عمل معماري مصمم خصيصًا ، بما في ذلك أسلوب التصميم المصمم خصيصًا ، ومحتوى العمارة ، ومبادئ الهندسة ، والأدوات التي تم تكوينها ونشرها</a:t>
            </a:r>
          </a:p>
          <a:p>
            <a:r>
              <a:rPr lang="ar-EG" dirty="0" smtClean="0"/>
              <a:t>  مستودع العمارة المأهولة. أي توثيق البنية الحالية (وصف إطار العمل ، أوصاف البنية ، أو أوصاف الأساس الحالية ، وما إلى ذلك)</a:t>
            </a:r>
            <a:endParaRPr lang="ar-EG" dirty="0"/>
          </a:p>
        </p:txBody>
      </p:sp>
      <p:sp>
        <p:nvSpPr>
          <p:cNvPr id="4" name="Slide Number Placeholder 3"/>
          <p:cNvSpPr>
            <a:spLocks noGrp="1"/>
          </p:cNvSpPr>
          <p:nvPr>
            <p:ph type="sldNum" sz="quarter" idx="10"/>
          </p:nvPr>
        </p:nvSpPr>
        <p:spPr/>
        <p:txBody>
          <a:bodyPr/>
          <a:lstStyle/>
          <a:p>
            <a:fld id="{ACE9F88C-354A-44DC-8B8C-4305CBC17CA5}" type="slidenum">
              <a:rPr lang="ar-EG" smtClean="0"/>
              <a:t>13</a:t>
            </a:fld>
            <a:endParaRPr lang="ar-EG"/>
          </a:p>
        </p:txBody>
      </p:sp>
    </p:spTree>
    <p:extLst>
      <p:ext uri="{BB962C8B-B14F-4D97-AF65-F5344CB8AC3E}">
        <p14:creationId xmlns:p14="http://schemas.microsoft.com/office/powerpoint/2010/main" val="644829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بيان معماري معتمد بيانات مصقولة لمبادئ العمل وأهداف العمل ومحركات الأعمال </a:t>
            </a:r>
          </a:p>
          <a:p>
            <a:r>
              <a:rPr lang="ar-EG" dirty="0" smtClean="0"/>
              <a:t> مبادئ العمارة</a:t>
            </a:r>
          </a:p>
          <a:p>
            <a:r>
              <a:rPr lang="ar-EG" dirty="0" smtClean="0"/>
              <a:t>  تقييم القدرة</a:t>
            </a:r>
          </a:p>
          <a:p>
            <a:r>
              <a:rPr lang="ar-EG" dirty="0" smtClean="0"/>
              <a:t>  إطار معماري مخصص </a:t>
            </a:r>
          </a:p>
          <a:p>
            <a:r>
              <a:rPr lang="ar-EG" dirty="0" smtClean="0"/>
              <a:t>رؤية معمارية ، بما في ذلك: متطلبات أصحاب المصلحة رفيعي المستوى الرئيسية المصقولة</a:t>
            </a:r>
            <a:endParaRPr lang="ar-EG" dirty="0"/>
          </a:p>
        </p:txBody>
      </p:sp>
      <p:sp>
        <p:nvSpPr>
          <p:cNvPr id="4" name="Slide Number Placeholder 3"/>
          <p:cNvSpPr>
            <a:spLocks noGrp="1"/>
          </p:cNvSpPr>
          <p:nvPr>
            <p:ph type="sldNum" sz="quarter" idx="10"/>
          </p:nvPr>
        </p:nvSpPr>
        <p:spPr/>
        <p:txBody>
          <a:bodyPr/>
          <a:lstStyle/>
          <a:p>
            <a:fld id="{ACE9F88C-354A-44DC-8B8C-4305CBC17CA5}" type="slidenum">
              <a:rPr lang="ar-EG" smtClean="0"/>
              <a:t>14</a:t>
            </a:fld>
            <a:endParaRPr lang="ar-EG"/>
          </a:p>
        </p:txBody>
      </p:sp>
    </p:spTree>
    <p:extLst>
      <p:ext uri="{BB962C8B-B14F-4D97-AF65-F5344CB8AC3E}">
        <p14:creationId xmlns:p14="http://schemas.microsoft.com/office/powerpoint/2010/main" val="37012145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سودة وثيقة تعريف العمارة ، بما في ذلك (عندما تكون في النطاق):</a:t>
            </a:r>
          </a:p>
          <a:p>
            <a:r>
              <a:rPr lang="ar-EG" dirty="0" smtClean="0"/>
              <a:t> هندسة الأعمال الأساسية (عالية المستوى) </a:t>
            </a:r>
          </a:p>
          <a:p>
            <a:r>
              <a:rPr lang="ar-EG" dirty="0" smtClean="0"/>
              <a:t>هندسة البيانات الأساسية (عالية المستوى) </a:t>
            </a:r>
          </a:p>
          <a:p>
            <a:r>
              <a:rPr lang="ar-EG" dirty="0" smtClean="0"/>
              <a:t>بنية التطبيق الأساسية (عالية المستوى)</a:t>
            </a:r>
          </a:p>
          <a:p>
            <a:r>
              <a:rPr lang="ar-EG" dirty="0" smtClean="0"/>
              <a:t> بنية تقنية الأساس (عالي المستوى)</a:t>
            </a:r>
          </a:p>
          <a:p>
            <a:r>
              <a:rPr lang="ar-EG" dirty="0" smtClean="0"/>
              <a:t> الهدف هندسة الأعمال (عالي المستوى)</a:t>
            </a:r>
          </a:p>
          <a:p>
            <a:r>
              <a:rPr lang="ar-EG" dirty="0" smtClean="0"/>
              <a:t> هندسة البيانات المستهدفة (عالية المستوى) </a:t>
            </a:r>
          </a:p>
          <a:p>
            <a:r>
              <a:rPr lang="ar-EG" dirty="0" smtClean="0"/>
              <a:t>هندسة التطبيقات المستهدفة (عالية المستوى) الهدف بنية التكنولوجيا (عالي المستوى)</a:t>
            </a:r>
          </a:p>
          <a:p>
            <a:r>
              <a:rPr lang="ar-EG" dirty="0" smtClean="0"/>
              <a:t>  خطة الاتصالات محتوى إضافي يملأ مستودع الهندسة المعمارية</a:t>
            </a:r>
            <a:endParaRPr lang="ar-EG" dirty="0"/>
          </a:p>
        </p:txBody>
      </p:sp>
      <p:sp>
        <p:nvSpPr>
          <p:cNvPr id="4" name="Slide Number Placeholder 3"/>
          <p:cNvSpPr>
            <a:spLocks noGrp="1"/>
          </p:cNvSpPr>
          <p:nvPr>
            <p:ph type="sldNum" sz="quarter" idx="10"/>
          </p:nvPr>
        </p:nvSpPr>
        <p:spPr/>
        <p:txBody>
          <a:bodyPr/>
          <a:lstStyle/>
          <a:p>
            <a:fld id="{ACE9F88C-354A-44DC-8B8C-4305CBC17CA5}" type="slidenum">
              <a:rPr lang="ar-EG" smtClean="0"/>
              <a:t>15</a:t>
            </a:fld>
            <a:endParaRPr lang="ar-EG"/>
          </a:p>
        </p:txBody>
      </p:sp>
    </p:spTree>
    <p:extLst>
      <p:ext uri="{BB962C8B-B14F-4D97-AF65-F5344CB8AC3E}">
        <p14:creationId xmlns:p14="http://schemas.microsoft.com/office/powerpoint/2010/main" val="24848662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المرحلة ب تدور حول تطوير هندسة الأعمال. تمثيل شامل لقدرات العمل ، وتقديم القيمة الشاملة ، والمعلومات ، والهيكل التنظيمي ، جنبًا إلى جنب مع العلاقات مع الاستراتيجيات والمنتجات والسياسات والمبادرات وأصحاب المصلحة.</a:t>
            </a:r>
            <a:endParaRPr lang="ar-EG" dirty="0"/>
          </a:p>
        </p:txBody>
      </p:sp>
      <p:sp>
        <p:nvSpPr>
          <p:cNvPr id="4" name="Slide Number Placeholder 3"/>
          <p:cNvSpPr>
            <a:spLocks noGrp="1"/>
          </p:cNvSpPr>
          <p:nvPr>
            <p:ph type="sldNum" sz="quarter" idx="10"/>
          </p:nvPr>
        </p:nvSpPr>
        <p:spPr/>
        <p:txBody>
          <a:bodyPr/>
          <a:lstStyle/>
          <a:p>
            <a:fld id="{ACE9F88C-354A-44DC-8B8C-4305CBC17CA5}" type="slidenum">
              <a:rPr lang="ar-EG" smtClean="0"/>
              <a:t>16</a:t>
            </a:fld>
            <a:endParaRPr lang="ar-EG"/>
          </a:p>
        </p:txBody>
      </p:sp>
    </p:spTree>
    <p:extLst>
      <p:ext uri="{BB962C8B-B14F-4D97-AF65-F5344CB8AC3E}">
        <p14:creationId xmlns:p14="http://schemas.microsoft.com/office/powerpoint/2010/main" val="839825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تطوير بنية الأعمال المستهدفة التي تصف كيف تحتاج المؤسسة للعمل لتحقيق أهداف العمل ، والاستجابة للدوافع الإستراتيجية المنصوص عليها في رؤية الهندسة المعمارية بطريقة تعالج بيان عمل الهندسة المعمارية ومخاوف أصحاب المصلحة</a:t>
            </a:r>
          </a:p>
          <a:p>
            <a:endParaRPr lang="ar-EG" dirty="0" smtClean="0"/>
          </a:p>
          <a:p>
            <a:r>
              <a:rPr lang="ar-EG" dirty="0" smtClean="0"/>
              <a:t> حدد مكونات خارطة طريق الهندسة المعمارية المرشحة بناءً على الفجوات بين بنيتي الأعمال الأساسية والهدف</a:t>
            </a:r>
            <a:endParaRPr lang="ar-EG" dirty="0"/>
          </a:p>
        </p:txBody>
      </p:sp>
      <p:sp>
        <p:nvSpPr>
          <p:cNvPr id="4" name="Slide Number Placeholder 3"/>
          <p:cNvSpPr>
            <a:spLocks noGrp="1"/>
          </p:cNvSpPr>
          <p:nvPr>
            <p:ph type="sldNum" sz="quarter" idx="10"/>
          </p:nvPr>
        </p:nvSpPr>
        <p:spPr/>
        <p:txBody>
          <a:bodyPr/>
          <a:lstStyle/>
          <a:p>
            <a:fld id="{ACE9F88C-354A-44DC-8B8C-4305CBC17CA5}" type="slidenum">
              <a:rPr lang="ar-EG" smtClean="0"/>
              <a:t>17</a:t>
            </a:fld>
            <a:endParaRPr lang="ar-EG"/>
          </a:p>
        </p:txBody>
      </p:sp>
    </p:spTree>
    <p:extLst>
      <p:ext uri="{BB962C8B-B14F-4D97-AF65-F5344CB8AC3E}">
        <p14:creationId xmlns:p14="http://schemas.microsoft.com/office/powerpoint/2010/main" val="37751275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 حدد النماذج المرجعية ووجهات النظر والأدوات</a:t>
            </a:r>
          </a:p>
          <a:p>
            <a:r>
              <a:rPr lang="ar-EG" dirty="0" smtClean="0"/>
              <a:t>  تطوير وصف هندسة الأعمال الأساسية </a:t>
            </a:r>
          </a:p>
          <a:p>
            <a:r>
              <a:rPr lang="ar-EG" dirty="0" smtClean="0"/>
              <a:t> تطوير وصف هندسة الأعمال المستهدفة قم بإجراء تحليل للفجوات تحديد مكونات خارطة الطريق المرشحة حل التأثيرات عبر المشهد المعماري </a:t>
            </a:r>
          </a:p>
          <a:p>
            <a:r>
              <a:rPr lang="ar-EG" dirty="0" smtClean="0"/>
              <a:t> إجراء مراجعة رسمية لأصحاب المصلحة </a:t>
            </a:r>
          </a:p>
          <a:p>
            <a:r>
              <a:rPr lang="ar-EG" dirty="0" smtClean="0"/>
              <a:t> استكمال هندسة الأعمال </a:t>
            </a:r>
          </a:p>
          <a:p>
            <a:r>
              <a:rPr lang="ar-EG" dirty="0" smtClean="0"/>
              <a:t> إنشاء وثيقة تعريف العمارة</a:t>
            </a:r>
            <a:endParaRPr lang="ar-EG" dirty="0"/>
          </a:p>
        </p:txBody>
      </p:sp>
      <p:sp>
        <p:nvSpPr>
          <p:cNvPr id="4" name="Slide Number Placeholder 3"/>
          <p:cNvSpPr>
            <a:spLocks noGrp="1"/>
          </p:cNvSpPr>
          <p:nvPr>
            <p:ph type="sldNum" sz="quarter" idx="10"/>
          </p:nvPr>
        </p:nvSpPr>
        <p:spPr/>
        <p:txBody>
          <a:bodyPr/>
          <a:lstStyle/>
          <a:p>
            <a:fld id="{ACE9F88C-354A-44DC-8B8C-4305CBC17CA5}" type="slidenum">
              <a:rPr lang="ar-EG" smtClean="0"/>
              <a:t>18</a:t>
            </a:fld>
            <a:endParaRPr lang="ar-EG"/>
          </a:p>
        </p:txBody>
      </p:sp>
    </p:spTree>
    <p:extLst>
      <p:ext uri="{BB962C8B-B14F-4D97-AF65-F5344CB8AC3E}">
        <p14:creationId xmlns:p14="http://schemas.microsoft.com/office/powerpoint/2010/main" val="32198440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طلب مبادئ أعمال الهندسة المعمارية وأهداف العمل ومحركات الأعمال</a:t>
            </a:r>
          </a:p>
          <a:p>
            <a:r>
              <a:rPr lang="ar-EG" dirty="0" smtClean="0"/>
              <a:t>  تقييم القدرة </a:t>
            </a:r>
          </a:p>
          <a:p>
            <a:r>
              <a:rPr lang="ar-EG" dirty="0" smtClean="0"/>
              <a:t> خطة الاتصالات </a:t>
            </a:r>
          </a:p>
          <a:p>
            <a:r>
              <a:rPr lang="ar-EG" dirty="0" smtClean="0"/>
              <a:t> النموذج التنظيمي لهندسة المشاريع</a:t>
            </a:r>
          </a:p>
          <a:p>
            <a:r>
              <a:rPr lang="ar-EG" dirty="0" smtClean="0"/>
              <a:t>  إطار معماري مخصص بيان معماري معتمد مبادئ الهندسة المعمارية ، بما في ذلك مبادئ الأعمال ، عندما تكون موجودة مسبقًا </a:t>
            </a:r>
          </a:p>
          <a:p>
            <a:r>
              <a:rPr lang="ar-EG" dirty="0" smtClean="0"/>
              <a:t> مؤسسة استمرارية</a:t>
            </a:r>
            <a:endParaRPr lang="ar-EG" dirty="0"/>
          </a:p>
        </p:txBody>
      </p:sp>
      <p:sp>
        <p:nvSpPr>
          <p:cNvPr id="4" name="Slide Number Placeholder 3"/>
          <p:cNvSpPr>
            <a:spLocks noGrp="1"/>
          </p:cNvSpPr>
          <p:nvPr>
            <p:ph type="sldNum" sz="quarter" idx="10"/>
          </p:nvPr>
        </p:nvSpPr>
        <p:spPr/>
        <p:txBody>
          <a:bodyPr/>
          <a:lstStyle/>
          <a:p>
            <a:fld id="{ACE9F88C-354A-44DC-8B8C-4305CBC17CA5}" type="slidenum">
              <a:rPr lang="ar-EG" smtClean="0"/>
              <a:t>19</a:t>
            </a:fld>
            <a:endParaRPr lang="ar-EG"/>
          </a:p>
        </p:txBody>
      </p:sp>
    </p:spTree>
    <p:extLst>
      <p:ext uri="{BB962C8B-B14F-4D97-AF65-F5344CB8AC3E}">
        <p14:creationId xmlns:p14="http://schemas.microsoft.com/office/powerpoint/2010/main" val="19106349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الرؤية المعمارية وتشمل: </a:t>
            </a:r>
          </a:p>
          <a:p>
            <a:r>
              <a:rPr lang="ar-EG" dirty="0" smtClean="0"/>
              <a:t>مصقول متطلبات أصحاب المصلحة رفيعي المستوى الرئيسية مسودة </a:t>
            </a:r>
          </a:p>
          <a:p>
            <a:r>
              <a:rPr lang="ar-EG" dirty="0" smtClean="0"/>
              <a:t>وثيقة تعريف العمارة ، بما في ذلك: </a:t>
            </a:r>
          </a:p>
          <a:p>
            <a:r>
              <a:rPr lang="ar-EG" dirty="0" smtClean="0"/>
              <a:t>هندسة الأعمال الأساسية (عالية المستوى) </a:t>
            </a:r>
          </a:p>
          <a:p>
            <a:r>
              <a:rPr lang="ar-EG" dirty="0" smtClean="0"/>
              <a:t>هندسة البيانات الأساسية (عالية المستوى) </a:t>
            </a:r>
          </a:p>
          <a:p>
            <a:r>
              <a:rPr lang="ar-EG" dirty="0" smtClean="0"/>
              <a:t>بنية التطبيق الأساسية (عالية المستوى) </a:t>
            </a:r>
          </a:p>
          <a:p>
            <a:r>
              <a:rPr lang="ar-EG" dirty="0" smtClean="0"/>
              <a:t>بنية تقنية الأساس (عالي المستوى)</a:t>
            </a:r>
          </a:p>
          <a:p>
            <a:r>
              <a:rPr lang="ar-EG" dirty="0" smtClean="0"/>
              <a:t> الهدف هندسة الأعمال (عالي المستوى) </a:t>
            </a:r>
          </a:p>
          <a:p>
            <a:r>
              <a:rPr lang="ar-EG" dirty="0" smtClean="0"/>
              <a:t>هندسة البيانات المستهدفة (عالية المستوى)</a:t>
            </a:r>
          </a:p>
          <a:p>
            <a:r>
              <a:rPr lang="ar-EG" dirty="0" smtClean="0"/>
              <a:t> هندسة التطبيقات المستهدفة (عالية المستوى)</a:t>
            </a:r>
          </a:p>
          <a:p>
            <a:r>
              <a:rPr lang="ar-EG" dirty="0" smtClean="0"/>
              <a:t> الهدف بنية التكنولوجيا (عالي المستوى)</a:t>
            </a:r>
            <a:endParaRPr lang="ar-EG" dirty="0"/>
          </a:p>
        </p:txBody>
      </p:sp>
      <p:sp>
        <p:nvSpPr>
          <p:cNvPr id="4" name="Slide Number Placeholder 3"/>
          <p:cNvSpPr>
            <a:spLocks noGrp="1"/>
          </p:cNvSpPr>
          <p:nvPr>
            <p:ph type="sldNum" sz="quarter" idx="10"/>
          </p:nvPr>
        </p:nvSpPr>
        <p:spPr/>
        <p:txBody>
          <a:bodyPr/>
          <a:lstStyle/>
          <a:p>
            <a:fld id="{ACE9F88C-354A-44DC-8B8C-4305CBC17CA5}" type="slidenum">
              <a:rPr lang="ar-EG" smtClean="0"/>
              <a:t>20</a:t>
            </a:fld>
            <a:endParaRPr lang="ar-EG"/>
          </a:p>
        </p:txBody>
      </p:sp>
    </p:spTree>
    <p:extLst>
      <p:ext uri="{BB962C8B-B14F-4D97-AF65-F5344CB8AC3E}">
        <p14:creationId xmlns:p14="http://schemas.microsoft.com/office/powerpoint/2010/main" val="4150428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تحديد القدرة المعمارية التي تريدها المنظمة:</a:t>
            </a:r>
          </a:p>
          <a:p>
            <a:r>
              <a:rPr lang="ar-EG" dirty="0" smtClean="0"/>
              <a:t>  مراجعة السياق التنظيمي لإجراء هندسة المؤسسة </a:t>
            </a:r>
          </a:p>
          <a:p>
            <a:r>
              <a:rPr lang="ar-EG" dirty="0" smtClean="0"/>
              <a:t>تحديد ونطاق عناصر مؤسسات المؤسسات المتأثرة بالقدرة المعمارية </a:t>
            </a:r>
          </a:p>
          <a:p>
            <a:r>
              <a:rPr lang="ar-EG" dirty="0" smtClean="0"/>
              <a:t> تحديد الأطر والأساليب والعمليات المعمول بها التي تتقاطع مع "القدرة المعمارية" </a:t>
            </a:r>
          </a:p>
          <a:p>
            <a:r>
              <a:rPr lang="ar-EG" dirty="0" smtClean="0"/>
              <a:t> تحديد هدف "نضج القدرات"</a:t>
            </a:r>
            <a:endParaRPr lang="ar-EG" dirty="0"/>
          </a:p>
        </p:txBody>
      </p:sp>
      <p:sp>
        <p:nvSpPr>
          <p:cNvPr id="4" name="Slide Number Placeholder 3"/>
          <p:cNvSpPr>
            <a:spLocks noGrp="1"/>
          </p:cNvSpPr>
          <p:nvPr>
            <p:ph type="sldNum" sz="quarter" idx="10"/>
          </p:nvPr>
        </p:nvSpPr>
        <p:spPr/>
        <p:txBody>
          <a:bodyPr/>
          <a:lstStyle/>
          <a:p>
            <a:fld id="{ACE9F88C-354A-44DC-8B8C-4305CBC17CA5}" type="slidenum">
              <a:rPr lang="ar-EG" smtClean="0"/>
              <a:t>3</a:t>
            </a:fld>
            <a:endParaRPr lang="ar-EG"/>
          </a:p>
        </p:txBody>
      </p:sp>
    </p:spTree>
    <p:extLst>
      <p:ext uri="{BB962C8B-B14F-4D97-AF65-F5344CB8AC3E}">
        <p14:creationId xmlns:p14="http://schemas.microsoft.com/office/powerpoint/2010/main" val="17251031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بيان الأعمال المعمارية ، محدث إذا لزم الأمر</a:t>
            </a:r>
          </a:p>
          <a:p>
            <a:r>
              <a:rPr lang="ar-EG" dirty="0" smtClean="0"/>
              <a:t>  التحقق من صحة مبادئ العمل وأهداف العمل ومحركات الأعمال </a:t>
            </a:r>
          </a:p>
          <a:p>
            <a:r>
              <a:rPr lang="ar-EG" dirty="0" smtClean="0"/>
              <a:t> مبادئ معمارية مصقولة ومحدثة ، إن وجدت</a:t>
            </a:r>
          </a:p>
          <a:p>
            <a:r>
              <a:rPr lang="ar-EG" dirty="0" smtClean="0"/>
              <a:t>  مكونات هندسة الأعمال لخارطة طريق معمارية</a:t>
            </a:r>
            <a:endParaRPr lang="ar-EG" dirty="0"/>
          </a:p>
        </p:txBody>
      </p:sp>
      <p:sp>
        <p:nvSpPr>
          <p:cNvPr id="4" name="Slide Number Placeholder 3"/>
          <p:cNvSpPr>
            <a:spLocks noGrp="1"/>
          </p:cNvSpPr>
          <p:nvPr>
            <p:ph type="sldNum" sz="quarter" idx="10"/>
          </p:nvPr>
        </p:nvSpPr>
        <p:spPr/>
        <p:txBody>
          <a:bodyPr/>
          <a:lstStyle/>
          <a:p>
            <a:fld id="{ACE9F88C-354A-44DC-8B8C-4305CBC17CA5}" type="slidenum">
              <a:rPr lang="ar-EG" smtClean="0"/>
              <a:t>21</a:t>
            </a:fld>
            <a:endParaRPr lang="ar-EG"/>
          </a:p>
        </p:txBody>
      </p:sp>
    </p:spTree>
    <p:extLst>
      <p:ext uri="{BB962C8B-B14F-4D97-AF65-F5344CB8AC3E}">
        <p14:creationId xmlns:p14="http://schemas.microsoft.com/office/powerpoint/2010/main" val="25261772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مسودة وثيقة تعريف البنية التي تحتوي على تحديثات المحتوى: </a:t>
            </a:r>
          </a:p>
          <a:p>
            <a:pPr marL="171450" indent="-171450">
              <a:buFontTx/>
              <a:buChar char="-"/>
            </a:pPr>
            <a:r>
              <a:rPr lang="ar-EG" dirty="0" smtClean="0"/>
              <a:t>هندسة الأعمال الأساسية (مفصلة) ، إذا كان ذلك مناسبًا</a:t>
            </a:r>
          </a:p>
          <a:p>
            <a:pPr marL="171450" indent="-171450">
              <a:buFontTx/>
              <a:buChar char="-"/>
            </a:pPr>
            <a:r>
              <a:rPr lang="ar-EG" dirty="0" smtClean="0"/>
              <a:t> - هندسة الأعمال المستهدفة (مفصلة بإمكانيات الأعمال ، وتدفقات القيمة ، وخريطة المنظمة كأدوات أساسية) </a:t>
            </a:r>
          </a:p>
          <a:p>
            <a:pPr marL="171450" indent="-171450">
              <a:buFontTx/>
              <a:buChar char="-"/>
            </a:pPr>
            <a:r>
              <a:rPr lang="ar-EG" dirty="0" smtClean="0"/>
              <a:t>- وجهات النظر المقابلة لوجهات النظر المختارة التي تتناول اهتمامات أصحاب المصلحة الرئيسية</a:t>
            </a:r>
          </a:p>
          <a:p>
            <a:pPr marL="0" indent="0">
              <a:buFontTx/>
              <a:buNone/>
            </a:pPr>
            <a:endParaRPr lang="ar-EG" dirty="0" smtClean="0"/>
          </a:p>
          <a:p>
            <a:pPr marL="0" indent="0">
              <a:buFontTx/>
              <a:buNone/>
            </a:pPr>
            <a:r>
              <a:rPr lang="ar-EG" dirty="0" smtClean="0"/>
              <a:t>  مسودة مواصفات متطلبات البنية بما في ذلك تحديثات المحتوى: </a:t>
            </a:r>
          </a:p>
          <a:p>
            <a:pPr marL="171450" indent="-171450">
              <a:buFontTx/>
              <a:buChar char="-"/>
            </a:pPr>
            <a:r>
              <a:rPr lang="ar-EG" dirty="0" smtClean="0"/>
              <a:t>نتائج تحليل الثغرات </a:t>
            </a:r>
          </a:p>
          <a:p>
            <a:pPr marL="171450" indent="-171450">
              <a:buFontTx/>
              <a:buChar char="-"/>
            </a:pPr>
            <a:r>
              <a:rPr lang="ar-EG" smtClean="0"/>
              <a:t>- متطلبات تقنية </a:t>
            </a:r>
          </a:p>
          <a:p>
            <a:pPr marL="171450" indent="-171450">
              <a:buFontTx/>
              <a:buChar char="-"/>
            </a:pPr>
            <a:r>
              <a:rPr lang="ar-EG" smtClean="0"/>
              <a:t>- متطلبات العمل المحدثة</a:t>
            </a:r>
            <a:endParaRPr lang="ar-EG"/>
          </a:p>
        </p:txBody>
      </p:sp>
      <p:sp>
        <p:nvSpPr>
          <p:cNvPr id="4" name="Slide Number Placeholder 3"/>
          <p:cNvSpPr>
            <a:spLocks noGrp="1"/>
          </p:cNvSpPr>
          <p:nvPr>
            <p:ph type="sldNum" sz="quarter" idx="10"/>
          </p:nvPr>
        </p:nvSpPr>
        <p:spPr/>
        <p:txBody>
          <a:bodyPr/>
          <a:lstStyle/>
          <a:p>
            <a:fld id="{ACE9F88C-354A-44DC-8B8C-4305CBC17CA5}" type="slidenum">
              <a:rPr lang="ar-EG" smtClean="0"/>
              <a:t>22</a:t>
            </a:fld>
            <a:endParaRPr lang="ar-EG"/>
          </a:p>
        </p:txBody>
      </p:sp>
    </p:spTree>
    <p:extLst>
      <p:ext uri="{BB962C8B-B14F-4D97-AF65-F5344CB8AC3E}">
        <p14:creationId xmlns:p14="http://schemas.microsoft.com/office/powerpoint/2010/main" val="3006280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نشاء القدرة المعمارية:</a:t>
            </a:r>
          </a:p>
          <a:p>
            <a:r>
              <a:rPr lang="ar-EG" dirty="0" smtClean="0"/>
              <a:t>  تحديد وإنشاء النموذج التنظيمي لبنية المؤسسة</a:t>
            </a:r>
          </a:p>
          <a:p>
            <a:r>
              <a:rPr lang="ar-EG" dirty="0" smtClean="0"/>
              <a:t> تحديد وتأسيس العملية التفصيلية والموارد لإدارة الهندسة المعمارية </a:t>
            </a:r>
          </a:p>
          <a:p>
            <a:r>
              <a:rPr lang="ar-EG" dirty="0" smtClean="0"/>
              <a:t>تحديد وتنفيذ الأدوات التي تدعم "القدرة المعمارية"  تحديد مبادئ العمارة</a:t>
            </a:r>
            <a:endParaRPr lang="ar-EG" dirty="0"/>
          </a:p>
        </p:txBody>
      </p:sp>
      <p:sp>
        <p:nvSpPr>
          <p:cNvPr id="4" name="Slide Number Placeholder 3"/>
          <p:cNvSpPr>
            <a:spLocks noGrp="1"/>
          </p:cNvSpPr>
          <p:nvPr>
            <p:ph type="sldNum" sz="quarter" idx="10"/>
          </p:nvPr>
        </p:nvSpPr>
        <p:spPr/>
        <p:txBody>
          <a:bodyPr/>
          <a:lstStyle/>
          <a:p>
            <a:fld id="{ACE9F88C-354A-44DC-8B8C-4305CBC17CA5}" type="slidenum">
              <a:rPr lang="ar-EG" smtClean="0"/>
              <a:t>4</a:t>
            </a:fld>
            <a:endParaRPr lang="ar-EG"/>
          </a:p>
        </p:txBody>
      </p:sp>
    </p:spTree>
    <p:extLst>
      <p:ext uri="{BB962C8B-B14F-4D97-AF65-F5344CB8AC3E}">
        <p14:creationId xmlns:p14="http://schemas.microsoft.com/office/powerpoint/2010/main" val="1340949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تحديد نطاق مؤسسات المؤسسة التي تأثرت تأكيد أطر الحوكمة والدعم </a:t>
            </a:r>
          </a:p>
          <a:p>
            <a:r>
              <a:rPr lang="ar-EG" dirty="0" smtClean="0"/>
              <a:t>تحديد وتأسيس فريق هندسة المؤسسة وتنظيمها</a:t>
            </a:r>
          </a:p>
          <a:p>
            <a:r>
              <a:rPr lang="ar-EG" dirty="0" smtClean="0"/>
              <a:t> تحديد وإنشاء مبادئ الهندسة المعمارية قم بتخصيص إطار عمل TOGAF وأطر معمارية أخرى مختارة ، إن وجدت </a:t>
            </a:r>
          </a:p>
          <a:p>
            <a:r>
              <a:rPr lang="ar-EG" dirty="0" smtClean="0"/>
              <a:t> وضع إستراتيجية وخطط تنفيذية للأدوات والتقنيات</a:t>
            </a:r>
            <a:endParaRPr lang="ar-EG" dirty="0"/>
          </a:p>
        </p:txBody>
      </p:sp>
      <p:sp>
        <p:nvSpPr>
          <p:cNvPr id="4" name="Slide Number Placeholder 3"/>
          <p:cNvSpPr>
            <a:spLocks noGrp="1"/>
          </p:cNvSpPr>
          <p:nvPr>
            <p:ph type="sldNum" sz="quarter" idx="10"/>
          </p:nvPr>
        </p:nvSpPr>
        <p:spPr/>
        <p:txBody>
          <a:bodyPr/>
          <a:lstStyle/>
          <a:p>
            <a:fld id="{ACE9F88C-354A-44DC-8B8C-4305CBC17CA5}" type="slidenum">
              <a:rPr lang="ar-EG" smtClean="0"/>
              <a:t>5</a:t>
            </a:fld>
            <a:endParaRPr lang="ar-EG"/>
          </a:p>
        </p:txBody>
      </p:sp>
    </p:spTree>
    <p:extLst>
      <p:ext uri="{BB962C8B-B14F-4D97-AF65-F5344CB8AC3E}">
        <p14:creationId xmlns:p14="http://schemas.microsoft.com/office/powerpoint/2010/main" val="2122207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مكتبة </a:t>
            </a:r>
          </a:p>
          <a:p>
            <a:r>
              <a:rPr lang="ar-EG" dirty="0" smtClean="0"/>
              <a:t>TOGAF  أطر معمارية أخرى</a:t>
            </a:r>
          </a:p>
          <a:p>
            <a:r>
              <a:rPr lang="ar-EG" dirty="0" smtClean="0"/>
              <a:t>  إستراتيجيات مجلس الإدارة ، وخطط العمل ، وإستراتيجية العمل ، وإستراتيجية تكنولوجيا المعلومات ، ومبادئ العمل ، وأهداف العمل ، ومحركات الأعمال  الأطر الرئيسية العاملة في الأعمال التجارية الحوكمة والأطر القانونية</a:t>
            </a:r>
          </a:p>
          <a:p>
            <a:r>
              <a:rPr lang="ar-EG" dirty="0" smtClean="0"/>
              <a:t> القدرة المعمارية </a:t>
            </a:r>
          </a:p>
          <a:p>
            <a:r>
              <a:rPr lang="ar-EG" dirty="0" smtClean="0"/>
              <a:t> اتفاقيات الشراكة والعقود</a:t>
            </a:r>
            <a:endParaRPr lang="ar-EG" dirty="0"/>
          </a:p>
        </p:txBody>
      </p:sp>
      <p:sp>
        <p:nvSpPr>
          <p:cNvPr id="4" name="Slide Number Placeholder 3"/>
          <p:cNvSpPr>
            <a:spLocks noGrp="1"/>
          </p:cNvSpPr>
          <p:nvPr>
            <p:ph type="sldNum" sz="quarter" idx="10"/>
          </p:nvPr>
        </p:nvSpPr>
        <p:spPr/>
        <p:txBody>
          <a:bodyPr/>
          <a:lstStyle/>
          <a:p>
            <a:fld id="{ACE9F88C-354A-44DC-8B8C-4305CBC17CA5}" type="slidenum">
              <a:rPr lang="ar-EG" smtClean="0"/>
              <a:t>6</a:t>
            </a:fld>
            <a:endParaRPr lang="ar-EG"/>
          </a:p>
        </p:txBody>
      </p:sp>
    </p:spTree>
    <p:extLst>
      <p:ext uri="{BB962C8B-B14F-4D97-AF65-F5344CB8AC3E}">
        <p14:creationId xmlns:p14="http://schemas.microsoft.com/office/powerpoint/2010/main" val="1808086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النموذج التنظيمي الحالي لهندسة المشاريع.</a:t>
            </a:r>
          </a:p>
          <a:p>
            <a:r>
              <a:rPr lang="ar-EG" dirty="0" smtClean="0"/>
              <a:t>  إطار عمل معماري قائم ، إن وجد ، بما في ذلك</a:t>
            </a:r>
          </a:p>
          <a:p>
            <a:r>
              <a:rPr lang="ar-EG" dirty="0" smtClean="0"/>
              <a:t>: طريقة العمارة</a:t>
            </a:r>
          </a:p>
          <a:p>
            <a:r>
              <a:rPr lang="ar-EG" dirty="0" smtClean="0"/>
              <a:t> محتوى معماري</a:t>
            </a:r>
          </a:p>
          <a:p>
            <a:r>
              <a:rPr lang="ar-EG" dirty="0" smtClean="0"/>
              <a:t> أدوات تم تكوينها ونشرها</a:t>
            </a:r>
          </a:p>
          <a:p>
            <a:r>
              <a:rPr lang="ar-EG" dirty="0" smtClean="0"/>
              <a:t> مبادئ العمارة </a:t>
            </a:r>
          </a:p>
          <a:p>
            <a:r>
              <a:rPr lang="ar-EG" dirty="0" smtClean="0"/>
              <a:t>مستودع العمارة</a:t>
            </a:r>
            <a:endParaRPr lang="ar-EG" dirty="0"/>
          </a:p>
        </p:txBody>
      </p:sp>
      <p:sp>
        <p:nvSpPr>
          <p:cNvPr id="4" name="Slide Number Placeholder 3"/>
          <p:cNvSpPr>
            <a:spLocks noGrp="1"/>
          </p:cNvSpPr>
          <p:nvPr>
            <p:ph type="sldNum" sz="quarter" idx="10"/>
          </p:nvPr>
        </p:nvSpPr>
        <p:spPr/>
        <p:txBody>
          <a:bodyPr/>
          <a:lstStyle/>
          <a:p>
            <a:fld id="{ACE9F88C-354A-44DC-8B8C-4305CBC17CA5}" type="slidenum">
              <a:rPr lang="ar-EG" smtClean="0"/>
              <a:t>7</a:t>
            </a:fld>
            <a:endParaRPr lang="ar-EG"/>
          </a:p>
        </p:txBody>
      </p:sp>
    </p:spTree>
    <p:extLst>
      <p:ext uri="{BB962C8B-B14F-4D97-AF65-F5344CB8AC3E}">
        <p14:creationId xmlns:p14="http://schemas.microsoft.com/office/powerpoint/2010/main" val="1174221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النموذج التنظيمي لهندسة المشاريع </a:t>
            </a:r>
          </a:p>
          <a:p>
            <a:r>
              <a:rPr lang="ar-EG" dirty="0" smtClean="0"/>
              <a:t> إطار معماري مخصص ، بما في ذلك مبادئ العمارة</a:t>
            </a:r>
          </a:p>
          <a:p>
            <a:r>
              <a:rPr lang="ar-EG" dirty="0" smtClean="0"/>
              <a:t> إعادة صياغة مستودع العمارة المبدئية أو الرجوع إلى مبادئ العمل وأهداف العمل ومحركات الأعمال </a:t>
            </a:r>
          </a:p>
          <a:p>
            <a:r>
              <a:rPr lang="ar-EG" dirty="0" smtClean="0"/>
              <a:t>طلب عمل معماري</a:t>
            </a:r>
          </a:p>
          <a:p>
            <a:r>
              <a:rPr lang="ar-EG" dirty="0" smtClean="0"/>
              <a:t> إطار حوكمة العمارة</a:t>
            </a:r>
            <a:endParaRPr lang="ar-EG" dirty="0"/>
          </a:p>
        </p:txBody>
      </p:sp>
      <p:sp>
        <p:nvSpPr>
          <p:cNvPr id="4" name="Slide Number Placeholder 3"/>
          <p:cNvSpPr>
            <a:spLocks noGrp="1"/>
          </p:cNvSpPr>
          <p:nvPr>
            <p:ph type="sldNum" sz="quarter" idx="10"/>
          </p:nvPr>
        </p:nvSpPr>
        <p:spPr/>
        <p:txBody>
          <a:bodyPr/>
          <a:lstStyle/>
          <a:p>
            <a:fld id="{ACE9F88C-354A-44DC-8B8C-4305CBC17CA5}" type="slidenum">
              <a:rPr lang="ar-EG" smtClean="0"/>
              <a:t>8</a:t>
            </a:fld>
            <a:endParaRPr lang="ar-EG"/>
          </a:p>
        </p:txBody>
      </p:sp>
    </p:spTree>
    <p:extLst>
      <p:ext uri="{BB962C8B-B14F-4D97-AF65-F5344CB8AC3E}">
        <p14:creationId xmlns:p14="http://schemas.microsoft.com/office/powerpoint/2010/main" val="513627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المرحلة أ يتعلق بإنشاء المشروع ويبدأ في تكرار دورة تطوير الهندسة المعمارية ، وتحديد النطاق والقيود والتوقعات للتكرار. </a:t>
            </a:r>
          </a:p>
          <a:p>
            <a:endParaRPr lang="ar-EG" dirty="0" smtClean="0"/>
          </a:p>
          <a:p>
            <a:r>
              <a:rPr lang="ar-EG" dirty="0" smtClean="0"/>
              <a:t>مطلوب من أجل التحقق من صحة سياق الأعمال وإنشاء بيان العمل الهندسي المعتمد.</a:t>
            </a:r>
            <a:endParaRPr lang="ar-EG" dirty="0"/>
          </a:p>
        </p:txBody>
      </p:sp>
      <p:sp>
        <p:nvSpPr>
          <p:cNvPr id="4" name="Slide Number Placeholder 3"/>
          <p:cNvSpPr>
            <a:spLocks noGrp="1"/>
          </p:cNvSpPr>
          <p:nvPr>
            <p:ph type="sldNum" sz="quarter" idx="10"/>
          </p:nvPr>
        </p:nvSpPr>
        <p:spPr/>
        <p:txBody>
          <a:bodyPr/>
          <a:lstStyle/>
          <a:p>
            <a:fld id="{ACE9F88C-354A-44DC-8B8C-4305CBC17CA5}" type="slidenum">
              <a:rPr lang="ar-EG" smtClean="0"/>
              <a:t>9</a:t>
            </a:fld>
            <a:endParaRPr lang="ar-EG"/>
          </a:p>
        </p:txBody>
      </p:sp>
    </p:spTree>
    <p:extLst>
      <p:ext uri="{BB962C8B-B14F-4D97-AF65-F5344CB8AC3E}">
        <p14:creationId xmlns:p14="http://schemas.microsoft.com/office/powerpoint/2010/main" val="1230640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تطوير رؤية طموحة عالية المستوى للقدرات وقيمة الأعمال التي سيتم تسليمها كنتيجة لهيكل المؤسسة المقترح الحصول على الموافقة على "بيان العمل المعماري" الذي </a:t>
            </a:r>
          </a:p>
          <a:p>
            <a:endParaRPr lang="ar-EG" dirty="0" smtClean="0"/>
          </a:p>
          <a:p>
            <a:r>
              <a:rPr lang="ar-EG" dirty="0" smtClean="0"/>
              <a:t>يحدد برنامج الأعمال لتطوير ونشر البنية الموضحة في رؤية الهندسة المعمارية</a:t>
            </a:r>
            <a:endParaRPr lang="ar-EG" dirty="0"/>
          </a:p>
        </p:txBody>
      </p:sp>
      <p:sp>
        <p:nvSpPr>
          <p:cNvPr id="4" name="Slide Number Placeholder 3"/>
          <p:cNvSpPr>
            <a:spLocks noGrp="1"/>
          </p:cNvSpPr>
          <p:nvPr>
            <p:ph type="sldNum" sz="quarter" idx="10"/>
          </p:nvPr>
        </p:nvSpPr>
        <p:spPr/>
        <p:txBody>
          <a:bodyPr/>
          <a:lstStyle/>
          <a:p>
            <a:fld id="{ACE9F88C-354A-44DC-8B8C-4305CBC17CA5}" type="slidenum">
              <a:rPr lang="ar-EG" smtClean="0"/>
              <a:t>10</a:t>
            </a:fld>
            <a:endParaRPr lang="ar-EG"/>
          </a:p>
        </p:txBody>
      </p:sp>
    </p:spTree>
    <p:extLst>
      <p:ext uri="{BB962C8B-B14F-4D97-AF65-F5344CB8AC3E}">
        <p14:creationId xmlns:p14="http://schemas.microsoft.com/office/powerpoint/2010/main" val="26612922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11/16/2021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11/16/2021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11/16/2021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11/16/2021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11/16/2021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11/16/2021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11/16/2021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11/16/2021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11/16/2021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11/16/2021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11/16/2021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11/16/2021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1"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r" rtl="1"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r" rtl="1"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r" rtl="1"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r" rtl="1"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r" rtl="1"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r" rtl="1"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r" rtl="1"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r" rtl="1"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r" rtl="1"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ar-EG"/>
          </a:p>
        </p:txBody>
      </p:sp>
      <p:sp>
        <p:nvSpPr>
          <p:cNvPr id="3" name="Subtitle 2"/>
          <p:cNvSpPr>
            <a:spLocks noGrp="1"/>
          </p:cNvSpPr>
          <p:nvPr>
            <p:ph type="subTitle" idx="1"/>
          </p:nvPr>
        </p:nvSpPr>
        <p:spPr/>
        <p:txBody>
          <a:bodyPr/>
          <a:lstStyle/>
          <a:p>
            <a:endParaRPr lang="ar-EG"/>
          </a:p>
        </p:txBody>
      </p:sp>
    </p:spTree>
    <p:extLst>
      <p:ext uri="{BB962C8B-B14F-4D97-AF65-F5344CB8AC3E}">
        <p14:creationId xmlns:p14="http://schemas.microsoft.com/office/powerpoint/2010/main" val="402445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229600" cy="4525963"/>
          </a:xfrm>
        </p:spPr>
        <p:txBody>
          <a:bodyPr/>
          <a:lstStyle/>
          <a:p>
            <a:pPr marL="109728" indent="0" algn="l">
              <a:buNone/>
            </a:pPr>
            <a:r>
              <a:rPr lang="en-US" dirty="0"/>
              <a:t>Develop a high-level aspirational vision of the capabilities and business value to be delivered as a result of the proposed Enterprise Architecture </a:t>
            </a:r>
          </a:p>
          <a:p>
            <a:pPr marL="109728" indent="0" algn="l">
              <a:buNone/>
            </a:pPr>
            <a:endParaRPr lang="en-US" dirty="0" smtClean="0"/>
          </a:p>
          <a:p>
            <a:pPr marL="109728" indent="0" algn="l">
              <a:buNone/>
            </a:pPr>
            <a:r>
              <a:rPr lang="en-US" dirty="0" smtClean="0"/>
              <a:t>Obtain </a:t>
            </a:r>
            <a:r>
              <a:rPr lang="en-US" dirty="0"/>
              <a:t>approval for a Statement of Architecture Work that defines a program of works to develop and deploy the architecture outlined in the Architecture </a:t>
            </a:r>
            <a:r>
              <a:rPr lang="en-US" dirty="0" smtClean="0"/>
              <a:t>Vision     </a:t>
            </a:r>
            <a:r>
              <a:rPr lang="en-US" dirty="0"/>
              <a:t>	</a:t>
            </a:r>
          </a:p>
          <a:p>
            <a:pPr marL="109728" indent="0" algn="l">
              <a:buNone/>
            </a:pPr>
            <a:endParaRPr lang="ar-EG" dirty="0"/>
          </a:p>
        </p:txBody>
      </p:sp>
      <p:sp>
        <p:nvSpPr>
          <p:cNvPr id="3" name="Title 2"/>
          <p:cNvSpPr>
            <a:spLocks noGrp="1"/>
          </p:cNvSpPr>
          <p:nvPr>
            <p:ph type="title"/>
          </p:nvPr>
        </p:nvSpPr>
        <p:spPr/>
        <p:txBody>
          <a:bodyPr/>
          <a:lstStyle/>
          <a:p>
            <a:r>
              <a:rPr lang="en-US" dirty="0"/>
              <a:t>Architecture </a:t>
            </a:r>
            <a:r>
              <a:rPr lang="en-US" dirty="0" smtClean="0"/>
              <a:t>Vision(objectives)</a:t>
            </a:r>
            <a:endParaRPr lang="ar-EG" dirty="0"/>
          </a:p>
        </p:txBody>
      </p:sp>
    </p:spTree>
    <p:extLst>
      <p:ext uri="{BB962C8B-B14F-4D97-AF65-F5344CB8AC3E}">
        <p14:creationId xmlns:p14="http://schemas.microsoft.com/office/powerpoint/2010/main" val="2144319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lgn="l">
              <a:buNone/>
            </a:pPr>
            <a:r>
              <a:rPr lang="en-US" sz="2800" dirty="0"/>
              <a:t> </a:t>
            </a:r>
            <a:r>
              <a:rPr lang="en-US" sz="2800" dirty="0" smtClean="0"/>
              <a:t> </a:t>
            </a:r>
            <a:r>
              <a:rPr lang="en-US" dirty="0" smtClean="0"/>
              <a:t>Establish </a:t>
            </a:r>
            <a:r>
              <a:rPr lang="en-US" dirty="0"/>
              <a:t>the architecture project </a:t>
            </a:r>
            <a:r>
              <a:rPr lang="en-US" dirty="0" smtClean="0"/>
              <a:t>Identify </a:t>
            </a:r>
            <a:r>
              <a:rPr lang="en-US" dirty="0"/>
              <a:t>stakeholders, concerns, and business requirements </a:t>
            </a:r>
          </a:p>
          <a:p>
            <a:pPr marL="109728" indent="0" algn="l">
              <a:buNone/>
            </a:pPr>
            <a:r>
              <a:rPr lang="en-US" sz="2800" dirty="0"/>
              <a:t> </a:t>
            </a:r>
            <a:r>
              <a:rPr lang="en-US" sz="2800" dirty="0" smtClean="0"/>
              <a:t> </a:t>
            </a:r>
            <a:r>
              <a:rPr lang="en-US" dirty="0" smtClean="0"/>
              <a:t>Confirm </a:t>
            </a:r>
            <a:r>
              <a:rPr lang="en-US" dirty="0"/>
              <a:t>and elaborate business </a:t>
            </a:r>
            <a:r>
              <a:rPr lang="en-US" dirty="0" smtClean="0"/>
              <a:t>goals ,business </a:t>
            </a:r>
            <a:r>
              <a:rPr lang="en-US" dirty="0"/>
              <a:t>drivers, and constraints </a:t>
            </a:r>
          </a:p>
          <a:p>
            <a:pPr marL="109728" indent="0" algn="l">
              <a:buNone/>
            </a:pPr>
            <a:r>
              <a:rPr lang="en-US" sz="2800" dirty="0"/>
              <a:t> </a:t>
            </a:r>
            <a:r>
              <a:rPr lang="en-US" sz="2800" dirty="0" smtClean="0"/>
              <a:t> </a:t>
            </a:r>
            <a:r>
              <a:rPr lang="en-US" dirty="0" smtClean="0"/>
              <a:t>Evaluate </a:t>
            </a:r>
            <a:r>
              <a:rPr lang="en-US" dirty="0"/>
              <a:t>capabilities </a:t>
            </a:r>
          </a:p>
          <a:p>
            <a:pPr marL="109728" indent="0" algn="l">
              <a:buNone/>
            </a:pPr>
            <a:r>
              <a:rPr lang="en-US" sz="2800" dirty="0"/>
              <a:t> </a:t>
            </a:r>
            <a:r>
              <a:rPr lang="en-US" dirty="0" smtClean="0"/>
              <a:t>Assess </a:t>
            </a:r>
            <a:r>
              <a:rPr lang="en-US" dirty="0"/>
              <a:t>readiness for business transformation </a:t>
            </a:r>
          </a:p>
          <a:p>
            <a:pPr marL="109728" indent="0" algn="l">
              <a:buNone/>
            </a:pPr>
            <a:r>
              <a:rPr lang="en-US" sz="2800" dirty="0"/>
              <a:t> </a:t>
            </a:r>
            <a:r>
              <a:rPr lang="en-US" dirty="0" smtClean="0"/>
              <a:t>Define </a:t>
            </a:r>
            <a:r>
              <a:rPr lang="en-US" dirty="0"/>
              <a:t>scope </a:t>
            </a:r>
          </a:p>
          <a:p>
            <a:pPr marL="109728" indent="0" algn="l">
              <a:buNone/>
            </a:pPr>
            <a:r>
              <a:rPr lang="en-US" sz="2800" dirty="0"/>
              <a:t> </a:t>
            </a:r>
            <a:r>
              <a:rPr lang="en-US" dirty="0" smtClean="0"/>
              <a:t>Confirm </a:t>
            </a:r>
            <a:r>
              <a:rPr lang="en-US" dirty="0"/>
              <a:t>and elaborate Architecture Principles, including business </a:t>
            </a:r>
            <a:r>
              <a:rPr lang="en-US" dirty="0" smtClean="0"/>
              <a:t>principles     </a:t>
            </a:r>
            <a:r>
              <a:rPr lang="en-US" dirty="0"/>
              <a:t>	</a:t>
            </a:r>
          </a:p>
          <a:p>
            <a:pPr marL="109728" indent="0" algn="l">
              <a:buNone/>
            </a:pPr>
            <a:endParaRPr lang="ar-EG" dirty="0"/>
          </a:p>
        </p:txBody>
      </p:sp>
      <p:sp>
        <p:nvSpPr>
          <p:cNvPr id="3" name="Title 2"/>
          <p:cNvSpPr>
            <a:spLocks noGrp="1"/>
          </p:cNvSpPr>
          <p:nvPr>
            <p:ph type="title"/>
          </p:nvPr>
        </p:nvSpPr>
        <p:spPr/>
        <p:txBody>
          <a:bodyPr/>
          <a:lstStyle/>
          <a:p>
            <a:r>
              <a:rPr lang="en-US" dirty="0"/>
              <a:t>Architecture </a:t>
            </a:r>
            <a:r>
              <a:rPr lang="en-US" dirty="0" smtClean="0"/>
              <a:t>Vision(steps)</a:t>
            </a:r>
            <a:endParaRPr lang="ar-EG" dirty="0"/>
          </a:p>
        </p:txBody>
      </p:sp>
    </p:spTree>
    <p:extLst>
      <p:ext uri="{BB962C8B-B14F-4D97-AF65-F5344CB8AC3E}">
        <p14:creationId xmlns:p14="http://schemas.microsoft.com/office/powerpoint/2010/main" val="1316323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l">
              <a:buNone/>
            </a:pPr>
            <a:endParaRPr lang="en-US" sz="2400" dirty="0" smtClean="0"/>
          </a:p>
          <a:p>
            <a:pPr marL="109728" indent="0" algn="l">
              <a:buNone/>
            </a:pPr>
            <a:r>
              <a:rPr lang="en-US" sz="2400" dirty="0" smtClean="0"/>
              <a:t> </a:t>
            </a:r>
            <a:r>
              <a:rPr lang="en-US" dirty="0" smtClean="0"/>
              <a:t>Develop </a:t>
            </a:r>
            <a:r>
              <a:rPr lang="en-US" dirty="0"/>
              <a:t>Architecture Vision </a:t>
            </a:r>
          </a:p>
          <a:p>
            <a:pPr marL="109728" indent="0" algn="l">
              <a:buNone/>
            </a:pPr>
            <a:r>
              <a:rPr lang="en-US" sz="2400" dirty="0"/>
              <a:t> </a:t>
            </a:r>
            <a:r>
              <a:rPr lang="en-US" dirty="0" smtClean="0"/>
              <a:t>Define </a:t>
            </a:r>
            <a:r>
              <a:rPr lang="en-US" dirty="0"/>
              <a:t>the Target Architecture </a:t>
            </a:r>
            <a:r>
              <a:rPr lang="en-US" dirty="0" smtClean="0"/>
              <a:t>value     propositions </a:t>
            </a:r>
            <a:r>
              <a:rPr lang="en-US" dirty="0"/>
              <a:t>and KPIs </a:t>
            </a:r>
          </a:p>
          <a:p>
            <a:pPr marL="109728" indent="0" algn="l">
              <a:buNone/>
            </a:pPr>
            <a:r>
              <a:rPr lang="en-US" sz="2400" dirty="0"/>
              <a:t> </a:t>
            </a:r>
            <a:r>
              <a:rPr lang="en-US" dirty="0" smtClean="0"/>
              <a:t>Identify </a:t>
            </a:r>
            <a:r>
              <a:rPr lang="en-US" dirty="0"/>
              <a:t>the business transformation risks and mitigation activities </a:t>
            </a:r>
          </a:p>
          <a:p>
            <a:pPr marL="109728" indent="0" algn="l">
              <a:buNone/>
            </a:pPr>
            <a:r>
              <a:rPr lang="en-US" sz="2400" dirty="0"/>
              <a:t> </a:t>
            </a:r>
            <a:r>
              <a:rPr lang="en-US" dirty="0" smtClean="0"/>
              <a:t>Develop </a:t>
            </a:r>
            <a:r>
              <a:rPr lang="en-US" dirty="0"/>
              <a:t>Statement of Architecture </a:t>
            </a:r>
            <a:r>
              <a:rPr lang="en-US" dirty="0" smtClean="0"/>
              <a:t>Work,</a:t>
            </a:r>
            <a:r>
              <a:rPr lang="en-US" sz="2400" dirty="0" smtClean="0"/>
              <a:t> </a:t>
            </a:r>
            <a:r>
              <a:rPr lang="en-US" dirty="0" smtClean="0"/>
              <a:t>secure approval</a:t>
            </a:r>
            <a:r>
              <a:rPr lang="en-US" dirty="0"/>
              <a:t>	</a:t>
            </a:r>
          </a:p>
          <a:p>
            <a:pPr marL="109728" indent="0" algn="l">
              <a:buNone/>
            </a:pPr>
            <a:endParaRPr lang="ar-EG" dirty="0"/>
          </a:p>
        </p:txBody>
      </p:sp>
      <p:sp>
        <p:nvSpPr>
          <p:cNvPr id="3" name="Title 2"/>
          <p:cNvSpPr>
            <a:spLocks noGrp="1"/>
          </p:cNvSpPr>
          <p:nvPr>
            <p:ph type="title"/>
          </p:nvPr>
        </p:nvSpPr>
        <p:spPr/>
        <p:txBody>
          <a:bodyPr/>
          <a:lstStyle/>
          <a:p>
            <a:r>
              <a:rPr lang="en-US" dirty="0"/>
              <a:t>Architecture Vision(steps)</a:t>
            </a:r>
            <a:endParaRPr lang="ar-EG" dirty="0"/>
          </a:p>
        </p:txBody>
      </p:sp>
    </p:spTree>
    <p:extLst>
      <p:ext uri="{BB962C8B-B14F-4D97-AF65-F5344CB8AC3E}">
        <p14:creationId xmlns:p14="http://schemas.microsoft.com/office/powerpoint/2010/main" val="1955329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109728" indent="0" algn="l">
              <a:buNone/>
            </a:pPr>
            <a:r>
              <a:rPr lang="en-US" sz="2800" dirty="0"/>
              <a:t> </a:t>
            </a:r>
            <a:r>
              <a:rPr lang="en-US" dirty="0" smtClean="0"/>
              <a:t>Request </a:t>
            </a:r>
            <a:r>
              <a:rPr lang="en-US" dirty="0"/>
              <a:t>for Architecture Work </a:t>
            </a:r>
            <a:endParaRPr lang="en-US" dirty="0" smtClean="0"/>
          </a:p>
          <a:p>
            <a:pPr marL="109728" indent="0" algn="l">
              <a:buNone/>
            </a:pPr>
            <a:r>
              <a:rPr lang="en-US" sz="2800" dirty="0"/>
              <a:t> </a:t>
            </a:r>
            <a:r>
              <a:rPr lang="en-US" dirty="0" smtClean="0"/>
              <a:t>Business </a:t>
            </a:r>
            <a:r>
              <a:rPr lang="en-US" dirty="0"/>
              <a:t>principles, business goals, and business drivers </a:t>
            </a:r>
            <a:endParaRPr lang="en-US" dirty="0" smtClean="0"/>
          </a:p>
          <a:p>
            <a:pPr marL="109728" indent="0" algn="l">
              <a:buNone/>
            </a:pPr>
            <a:r>
              <a:rPr lang="en-US" sz="2800" dirty="0"/>
              <a:t> </a:t>
            </a:r>
            <a:r>
              <a:rPr lang="en-US" dirty="0" smtClean="0"/>
              <a:t>Organization </a:t>
            </a:r>
            <a:r>
              <a:rPr lang="en-US" dirty="0"/>
              <a:t>Model for Enterprise Architecture </a:t>
            </a:r>
          </a:p>
          <a:p>
            <a:pPr marL="109728" indent="0" algn="l">
              <a:buNone/>
            </a:pPr>
            <a:r>
              <a:rPr lang="en-US" sz="2800" dirty="0"/>
              <a:t> </a:t>
            </a:r>
            <a:r>
              <a:rPr lang="en-US" dirty="0" smtClean="0"/>
              <a:t>Tailored </a:t>
            </a:r>
            <a:r>
              <a:rPr lang="en-US" dirty="0"/>
              <a:t>Architecture Framework, including </a:t>
            </a:r>
            <a:r>
              <a:rPr lang="en-US" dirty="0" smtClean="0"/>
              <a:t>tailored </a:t>
            </a:r>
            <a:r>
              <a:rPr lang="en-US" dirty="0"/>
              <a:t>architecture method, architecture content, Architecture Principles, configured and deployed tools </a:t>
            </a:r>
          </a:p>
          <a:p>
            <a:pPr marL="109728" indent="0" algn="l">
              <a:buNone/>
            </a:pPr>
            <a:r>
              <a:rPr lang="en-US" sz="2800" dirty="0"/>
              <a:t> </a:t>
            </a:r>
            <a:r>
              <a:rPr lang="en-US" dirty="0" smtClean="0"/>
              <a:t>Populated </a:t>
            </a:r>
            <a:r>
              <a:rPr lang="en-US" dirty="0"/>
              <a:t>Architecture Repository; that is, existing architecture documentation (framework description, architecture descriptions, existing baseline descriptions, etc.) 	</a:t>
            </a:r>
          </a:p>
          <a:p>
            <a:pPr marL="109728" indent="0" algn="l">
              <a:buNone/>
            </a:pPr>
            <a:endParaRPr lang="ar-EG" dirty="0"/>
          </a:p>
        </p:txBody>
      </p:sp>
      <p:sp>
        <p:nvSpPr>
          <p:cNvPr id="3" name="Title 2"/>
          <p:cNvSpPr>
            <a:spLocks noGrp="1"/>
          </p:cNvSpPr>
          <p:nvPr>
            <p:ph type="title"/>
          </p:nvPr>
        </p:nvSpPr>
        <p:spPr/>
        <p:txBody>
          <a:bodyPr/>
          <a:lstStyle/>
          <a:p>
            <a:r>
              <a:rPr lang="en-US" dirty="0"/>
              <a:t>Architecture </a:t>
            </a:r>
            <a:r>
              <a:rPr lang="en-US" dirty="0" smtClean="0"/>
              <a:t>Vision(inputs)</a:t>
            </a:r>
            <a:endParaRPr lang="ar-EG" dirty="0"/>
          </a:p>
        </p:txBody>
      </p:sp>
    </p:spTree>
    <p:extLst>
      <p:ext uri="{BB962C8B-B14F-4D97-AF65-F5344CB8AC3E}">
        <p14:creationId xmlns:p14="http://schemas.microsoft.com/office/powerpoint/2010/main" val="3861891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l">
              <a:buNone/>
            </a:pPr>
            <a:r>
              <a:rPr lang="en-US" dirty="0"/>
              <a:t> </a:t>
            </a:r>
            <a:r>
              <a:rPr lang="en-US" dirty="0" smtClean="0"/>
              <a:t>Approved </a:t>
            </a:r>
            <a:r>
              <a:rPr lang="en-US" dirty="0"/>
              <a:t>Statement of Architecture Work </a:t>
            </a:r>
          </a:p>
          <a:p>
            <a:pPr marL="109728" indent="0" algn="l">
              <a:buNone/>
            </a:pPr>
            <a:r>
              <a:rPr lang="en-US" dirty="0"/>
              <a:t>Refined statements of business principles, business goals, and business drivers </a:t>
            </a:r>
          </a:p>
          <a:p>
            <a:pPr marL="109728" indent="0" algn="l">
              <a:buNone/>
            </a:pPr>
            <a:r>
              <a:rPr lang="en-US" dirty="0"/>
              <a:t> </a:t>
            </a:r>
            <a:r>
              <a:rPr lang="en-US" dirty="0" smtClean="0"/>
              <a:t>Architecture </a:t>
            </a:r>
            <a:r>
              <a:rPr lang="en-US" dirty="0"/>
              <a:t>Principles </a:t>
            </a:r>
          </a:p>
          <a:p>
            <a:pPr marL="109728" indent="0" algn="l">
              <a:buNone/>
            </a:pPr>
            <a:r>
              <a:rPr lang="en-US" dirty="0"/>
              <a:t> </a:t>
            </a:r>
            <a:r>
              <a:rPr lang="en-US" dirty="0" smtClean="0"/>
              <a:t>Capability </a:t>
            </a:r>
            <a:r>
              <a:rPr lang="en-US" dirty="0"/>
              <a:t>assessment </a:t>
            </a:r>
          </a:p>
          <a:p>
            <a:pPr marL="109728" indent="0" algn="l">
              <a:buNone/>
            </a:pPr>
            <a:r>
              <a:rPr lang="en-US" dirty="0"/>
              <a:t> </a:t>
            </a:r>
            <a:r>
              <a:rPr lang="en-US" dirty="0" smtClean="0"/>
              <a:t>Tailored </a:t>
            </a:r>
            <a:r>
              <a:rPr lang="en-US" dirty="0"/>
              <a:t>Architecture Framework </a:t>
            </a:r>
          </a:p>
          <a:p>
            <a:pPr marL="109728" indent="0" algn="l">
              <a:buNone/>
            </a:pPr>
            <a:r>
              <a:rPr lang="en-US" dirty="0"/>
              <a:t> </a:t>
            </a:r>
            <a:r>
              <a:rPr lang="en-US" dirty="0" smtClean="0"/>
              <a:t>Architecture </a:t>
            </a:r>
            <a:r>
              <a:rPr lang="en-US" dirty="0"/>
              <a:t>Vision, </a:t>
            </a:r>
            <a:r>
              <a:rPr lang="en-US" dirty="0" smtClean="0"/>
              <a:t>including: Refined </a:t>
            </a:r>
            <a:r>
              <a:rPr lang="en-US" dirty="0"/>
              <a:t>key high-level stakeholder requirements </a:t>
            </a:r>
          </a:p>
          <a:p>
            <a:pPr marL="109728" indent="0" algn="l">
              <a:buNone/>
            </a:pPr>
            <a:r>
              <a:rPr lang="ar-EG" dirty="0"/>
              <a:t>	</a:t>
            </a:r>
          </a:p>
          <a:p>
            <a:pPr marL="109728" indent="0" algn="l">
              <a:buNone/>
            </a:pPr>
            <a:endParaRPr lang="ar-EG" dirty="0"/>
          </a:p>
        </p:txBody>
      </p:sp>
      <p:sp>
        <p:nvSpPr>
          <p:cNvPr id="3" name="Title 2"/>
          <p:cNvSpPr>
            <a:spLocks noGrp="1"/>
          </p:cNvSpPr>
          <p:nvPr>
            <p:ph type="title"/>
          </p:nvPr>
        </p:nvSpPr>
        <p:spPr/>
        <p:txBody>
          <a:bodyPr/>
          <a:lstStyle/>
          <a:p>
            <a:r>
              <a:rPr lang="en-US" dirty="0"/>
              <a:t>Architecture </a:t>
            </a:r>
            <a:r>
              <a:rPr lang="en-US" dirty="0" smtClean="0"/>
              <a:t>Vision(outputs</a:t>
            </a:r>
            <a:r>
              <a:rPr lang="en-US" dirty="0"/>
              <a:t>)</a:t>
            </a:r>
            <a:endParaRPr lang="ar-EG" dirty="0"/>
          </a:p>
        </p:txBody>
      </p:sp>
    </p:spTree>
    <p:extLst>
      <p:ext uri="{BB962C8B-B14F-4D97-AF65-F5344CB8AC3E}">
        <p14:creationId xmlns:p14="http://schemas.microsoft.com/office/powerpoint/2010/main" val="1584040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109728" indent="0" algn="l">
              <a:buNone/>
            </a:pPr>
            <a:r>
              <a:rPr lang="en-US" dirty="0"/>
              <a:t> </a:t>
            </a:r>
            <a:r>
              <a:rPr lang="en-US" dirty="0" smtClean="0"/>
              <a:t>Draft </a:t>
            </a:r>
            <a:r>
              <a:rPr lang="en-US" dirty="0"/>
              <a:t>Architecture Definition Document, including (when in scope): </a:t>
            </a:r>
          </a:p>
          <a:p>
            <a:pPr marL="109728" indent="0" algn="l">
              <a:buNone/>
            </a:pPr>
            <a:r>
              <a:rPr lang="en-US" dirty="0"/>
              <a:t> </a:t>
            </a:r>
            <a:r>
              <a:rPr lang="en-US" dirty="0" smtClean="0"/>
              <a:t>  Baseline </a:t>
            </a:r>
            <a:r>
              <a:rPr lang="en-US" dirty="0"/>
              <a:t>Business Architecture (high-level) </a:t>
            </a:r>
          </a:p>
          <a:p>
            <a:pPr marL="109728" indent="0" algn="l">
              <a:buNone/>
            </a:pPr>
            <a:r>
              <a:rPr lang="en-US" dirty="0"/>
              <a:t> </a:t>
            </a:r>
            <a:r>
              <a:rPr lang="en-US" dirty="0" smtClean="0"/>
              <a:t> </a:t>
            </a:r>
            <a:r>
              <a:rPr lang="en-US" dirty="0"/>
              <a:t>Baseline Data Architecture (high-level) </a:t>
            </a:r>
          </a:p>
          <a:p>
            <a:pPr marL="109728" indent="0" algn="l">
              <a:buNone/>
            </a:pPr>
            <a:r>
              <a:rPr lang="en-US" dirty="0"/>
              <a:t> </a:t>
            </a:r>
            <a:r>
              <a:rPr lang="en-US" dirty="0" smtClean="0"/>
              <a:t> Baseline </a:t>
            </a:r>
            <a:r>
              <a:rPr lang="en-US" dirty="0"/>
              <a:t>Application Architecture (high-level) </a:t>
            </a:r>
          </a:p>
          <a:p>
            <a:pPr marL="109728" indent="0" algn="l">
              <a:buNone/>
            </a:pPr>
            <a:r>
              <a:rPr lang="en-US" dirty="0"/>
              <a:t> </a:t>
            </a:r>
            <a:r>
              <a:rPr lang="en-US" dirty="0" smtClean="0"/>
              <a:t> Baseline </a:t>
            </a:r>
            <a:r>
              <a:rPr lang="en-US" dirty="0"/>
              <a:t>Technology Architecture (high-level) </a:t>
            </a:r>
          </a:p>
          <a:p>
            <a:pPr marL="109728" indent="0" algn="l">
              <a:buNone/>
            </a:pPr>
            <a:r>
              <a:rPr lang="en-US" dirty="0"/>
              <a:t> </a:t>
            </a:r>
            <a:r>
              <a:rPr lang="en-US" dirty="0" smtClean="0"/>
              <a:t> Target </a:t>
            </a:r>
            <a:r>
              <a:rPr lang="en-US" dirty="0"/>
              <a:t>Business Architecture (high-level) </a:t>
            </a:r>
          </a:p>
          <a:p>
            <a:pPr marL="109728" indent="0" algn="l">
              <a:buNone/>
            </a:pPr>
            <a:r>
              <a:rPr lang="en-US" dirty="0"/>
              <a:t> </a:t>
            </a:r>
            <a:r>
              <a:rPr lang="en-US" dirty="0" smtClean="0"/>
              <a:t> Target </a:t>
            </a:r>
            <a:r>
              <a:rPr lang="en-US" dirty="0"/>
              <a:t>Data Architecture (high-level) </a:t>
            </a:r>
          </a:p>
          <a:p>
            <a:pPr marL="109728" indent="0" algn="l">
              <a:buNone/>
            </a:pPr>
            <a:r>
              <a:rPr lang="en-US" dirty="0"/>
              <a:t> </a:t>
            </a:r>
            <a:r>
              <a:rPr lang="en-US" dirty="0" smtClean="0"/>
              <a:t> Target </a:t>
            </a:r>
            <a:r>
              <a:rPr lang="en-US" dirty="0"/>
              <a:t>Application Architecture (high-level) </a:t>
            </a:r>
          </a:p>
          <a:p>
            <a:pPr marL="109728" indent="0" algn="l">
              <a:buNone/>
            </a:pPr>
            <a:r>
              <a:rPr lang="en-US" dirty="0"/>
              <a:t> </a:t>
            </a:r>
            <a:r>
              <a:rPr lang="en-US" dirty="0" smtClean="0"/>
              <a:t> Target </a:t>
            </a:r>
            <a:r>
              <a:rPr lang="en-US" dirty="0"/>
              <a:t>Technology Architecture (high-level) </a:t>
            </a:r>
          </a:p>
          <a:p>
            <a:pPr marL="109728" indent="0" algn="l">
              <a:buNone/>
            </a:pPr>
            <a:endParaRPr lang="ar-EG" dirty="0"/>
          </a:p>
          <a:p>
            <a:pPr marL="109728" indent="0" algn="l">
              <a:buNone/>
            </a:pPr>
            <a:r>
              <a:rPr lang="en-US" dirty="0"/>
              <a:t> </a:t>
            </a:r>
            <a:r>
              <a:rPr lang="en-US" dirty="0" smtClean="0"/>
              <a:t>Communications </a:t>
            </a:r>
            <a:r>
              <a:rPr lang="en-US" dirty="0"/>
              <a:t>Plan </a:t>
            </a:r>
          </a:p>
          <a:p>
            <a:pPr marL="109728" indent="0" algn="l">
              <a:buNone/>
            </a:pPr>
            <a:r>
              <a:rPr lang="en-US" dirty="0"/>
              <a:t> </a:t>
            </a:r>
            <a:r>
              <a:rPr lang="en-US" dirty="0" smtClean="0"/>
              <a:t>Additional </a:t>
            </a:r>
            <a:r>
              <a:rPr lang="en-US" dirty="0"/>
              <a:t>content populating the Architecture Repository 	</a:t>
            </a:r>
          </a:p>
          <a:p>
            <a:pPr marL="109728" indent="0" algn="l">
              <a:buNone/>
            </a:pPr>
            <a:endParaRPr lang="ar-EG" dirty="0"/>
          </a:p>
        </p:txBody>
      </p:sp>
      <p:sp>
        <p:nvSpPr>
          <p:cNvPr id="3" name="Title 2"/>
          <p:cNvSpPr>
            <a:spLocks noGrp="1"/>
          </p:cNvSpPr>
          <p:nvPr>
            <p:ph type="title"/>
          </p:nvPr>
        </p:nvSpPr>
        <p:spPr/>
        <p:txBody>
          <a:bodyPr/>
          <a:lstStyle/>
          <a:p>
            <a:r>
              <a:rPr lang="en-US" dirty="0"/>
              <a:t>Architecture Vision(outputs)</a:t>
            </a:r>
            <a:endParaRPr lang="ar-EG" dirty="0"/>
          </a:p>
        </p:txBody>
      </p:sp>
    </p:spTree>
    <p:extLst>
      <p:ext uri="{BB962C8B-B14F-4D97-AF65-F5344CB8AC3E}">
        <p14:creationId xmlns:p14="http://schemas.microsoft.com/office/powerpoint/2010/main" val="1205464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l">
              <a:buNone/>
            </a:pPr>
            <a:endParaRPr lang="en-US" dirty="0" smtClean="0"/>
          </a:p>
          <a:p>
            <a:pPr marL="109728" indent="0" algn="l">
              <a:buNone/>
            </a:pPr>
            <a:endParaRPr lang="en-US" dirty="0" smtClean="0"/>
          </a:p>
          <a:p>
            <a:pPr marL="109728" indent="0" algn="l">
              <a:buNone/>
            </a:pPr>
            <a:r>
              <a:rPr lang="en-US" dirty="0" smtClean="0"/>
              <a:t>Phase </a:t>
            </a:r>
            <a:r>
              <a:rPr lang="en-US" dirty="0"/>
              <a:t>B is about development of Business Architecture; a holistic representation of business capabilities, end-to-end value delivery, information, and organizational structure, along with the relationships to strategies, products, policies, initiatives, and stakeholders. </a:t>
            </a:r>
            <a:endParaRPr lang="ar-EG" dirty="0"/>
          </a:p>
        </p:txBody>
      </p:sp>
      <p:sp>
        <p:nvSpPr>
          <p:cNvPr id="3" name="Title 2"/>
          <p:cNvSpPr>
            <a:spLocks noGrp="1"/>
          </p:cNvSpPr>
          <p:nvPr>
            <p:ph type="title"/>
          </p:nvPr>
        </p:nvSpPr>
        <p:spPr/>
        <p:txBody>
          <a:bodyPr/>
          <a:lstStyle/>
          <a:p>
            <a:r>
              <a:rPr lang="en-US" dirty="0"/>
              <a:t>Phase B: Business Architecture </a:t>
            </a:r>
            <a:endParaRPr lang="ar-EG" dirty="0"/>
          </a:p>
        </p:txBody>
      </p:sp>
    </p:spTree>
    <p:extLst>
      <p:ext uri="{BB962C8B-B14F-4D97-AF65-F5344CB8AC3E}">
        <p14:creationId xmlns:p14="http://schemas.microsoft.com/office/powerpoint/2010/main" val="2919479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lgn="l">
              <a:buNone/>
            </a:pPr>
            <a:r>
              <a:rPr lang="en-US" dirty="0"/>
              <a:t>Develop the Target Business Architecture that describes how the enterprise needs to operate to achieve the business goals, and respond to the strategic drivers set out in the Architecture Vision in a way that addresses the Statement of Architecture Work and stakeholder concerns </a:t>
            </a:r>
          </a:p>
          <a:p>
            <a:pPr marL="109728" indent="0" algn="l">
              <a:buNone/>
            </a:pPr>
            <a:endParaRPr lang="en-US" dirty="0" smtClean="0"/>
          </a:p>
          <a:p>
            <a:pPr marL="109728" indent="0" algn="l">
              <a:buNone/>
            </a:pPr>
            <a:r>
              <a:rPr lang="en-US" dirty="0" smtClean="0"/>
              <a:t>Identify </a:t>
            </a:r>
            <a:r>
              <a:rPr lang="en-US" dirty="0"/>
              <a:t>candidate Architecture Roadmap components based upon gaps between the Baseline and Target Business Architectures 	</a:t>
            </a:r>
          </a:p>
          <a:p>
            <a:pPr marL="109728" indent="0" algn="l">
              <a:buNone/>
            </a:pPr>
            <a:endParaRPr lang="ar-EG" dirty="0"/>
          </a:p>
        </p:txBody>
      </p:sp>
      <p:sp>
        <p:nvSpPr>
          <p:cNvPr id="3" name="Title 2"/>
          <p:cNvSpPr>
            <a:spLocks noGrp="1"/>
          </p:cNvSpPr>
          <p:nvPr>
            <p:ph type="title"/>
          </p:nvPr>
        </p:nvSpPr>
        <p:spPr/>
        <p:txBody>
          <a:bodyPr>
            <a:normAutofit fontScale="90000"/>
          </a:bodyPr>
          <a:lstStyle/>
          <a:p>
            <a:r>
              <a:rPr lang="en-US" dirty="0"/>
              <a:t>Business Architecture </a:t>
            </a:r>
            <a:r>
              <a:rPr lang="en-US" dirty="0" smtClean="0"/>
              <a:t>(objectives)</a:t>
            </a:r>
            <a:endParaRPr lang="ar-EG" dirty="0"/>
          </a:p>
        </p:txBody>
      </p:sp>
    </p:spTree>
    <p:extLst>
      <p:ext uri="{BB962C8B-B14F-4D97-AF65-F5344CB8AC3E}">
        <p14:creationId xmlns:p14="http://schemas.microsoft.com/office/powerpoint/2010/main" val="1468285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224272"/>
          </a:xfrm>
        </p:spPr>
        <p:txBody>
          <a:bodyPr>
            <a:normAutofit fontScale="92500"/>
          </a:bodyPr>
          <a:lstStyle/>
          <a:p>
            <a:pPr marL="109728" indent="0" algn="l">
              <a:buNone/>
            </a:pPr>
            <a:r>
              <a:rPr lang="en-US" dirty="0"/>
              <a:t> </a:t>
            </a:r>
            <a:r>
              <a:rPr lang="en-US" dirty="0" smtClean="0"/>
              <a:t>Select </a:t>
            </a:r>
            <a:r>
              <a:rPr lang="en-US" dirty="0"/>
              <a:t>reference models, viewpoints, and tools </a:t>
            </a:r>
          </a:p>
          <a:p>
            <a:pPr marL="109728" indent="0" algn="l">
              <a:buNone/>
            </a:pPr>
            <a:r>
              <a:rPr lang="en-US" dirty="0"/>
              <a:t> </a:t>
            </a:r>
            <a:r>
              <a:rPr lang="en-US" dirty="0" smtClean="0"/>
              <a:t>Develop </a:t>
            </a:r>
            <a:r>
              <a:rPr lang="en-US" dirty="0"/>
              <a:t>Baseline Business Architecture Description </a:t>
            </a:r>
          </a:p>
          <a:p>
            <a:pPr marL="109728" indent="0" algn="l">
              <a:buNone/>
            </a:pPr>
            <a:r>
              <a:rPr lang="en-US" dirty="0"/>
              <a:t> </a:t>
            </a:r>
            <a:r>
              <a:rPr lang="en-US" dirty="0" smtClean="0"/>
              <a:t>Develop </a:t>
            </a:r>
            <a:r>
              <a:rPr lang="en-US" dirty="0"/>
              <a:t>Target Business Architecture Description </a:t>
            </a:r>
          </a:p>
          <a:p>
            <a:pPr marL="109728" indent="0" algn="l">
              <a:buNone/>
            </a:pPr>
            <a:r>
              <a:rPr lang="en-US" dirty="0"/>
              <a:t>Perform gap analysis </a:t>
            </a:r>
          </a:p>
          <a:p>
            <a:pPr marL="109728" indent="0" algn="l">
              <a:buNone/>
            </a:pPr>
            <a:r>
              <a:rPr lang="en-US" dirty="0"/>
              <a:t> </a:t>
            </a:r>
            <a:r>
              <a:rPr lang="en-US" dirty="0" smtClean="0"/>
              <a:t>Define </a:t>
            </a:r>
            <a:r>
              <a:rPr lang="en-US" dirty="0"/>
              <a:t>candidate roadmap components </a:t>
            </a:r>
          </a:p>
          <a:p>
            <a:pPr marL="109728" indent="0" algn="l">
              <a:buNone/>
            </a:pPr>
            <a:r>
              <a:rPr lang="en-US" dirty="0"/>
              <a:t> </a:t>
            </a:r>
            <a:r>
              <a:rPr lang="en-US" dirty="0" smtClean="0"/>
              <a:t>Resolve </a:t>
            </a:r>
            <a:r>
              <a:rPr lang="en-US" dirty="0"/>
              <a:t>impacts across the Architecture Landscape </a:t>
            </a:r>
          </a:p>
          <a:p>
            <a:pPr marL="109728" indent="0" algn="l">
              <a:buNone/>
            </a:pPr>
            <a:r>
              <a:rPr lang="en-US" dirty="0"/>
              <a:t> </a:t>
            </a:r>
            <a:r>
              <a:rPr lang="en-US" dirty="0" smtClean="0"/>
              <a:t>Conduct </a:t>
            </a:r>
            <a:r>
              <a:rPr lang="en-US" dirty="0"/>
              <a:t>formal stakeholder review </a:t>
            </a:r>
          </a:p>
          <a:p>
            <a:pPr marL="109728" indent="0" algn="l">
              <a:buNone/>
            </a:pPr>
            <a:r>
              <a:rPr lang="en-US" dirty="0"/>
              <a:t> </a:t>
            </a:r>
            <a:r>
              <a:rPr lang="en-US" dirty="0" smtClean="0"/>
              <a:t>Finalize </a:t>
            </a:r>
            <a:r>
              <a:rPr lang="en-US" dirty="0"/>
              <a:t>the Business Architecture </a:t>
            </a:r>
            <a:endParaRPr lang="en-US" dirty="0" smtClean="0"/>
          </a:p>
          <a:p>
            <a:pPr marL="109728" indent="0" algn="l">
              <a:buNone/>
            </a:pPr>
            <a:r>
              <a:rPr lang="en-US" dirty="0" smtClean="0"/>
              <a:t>  Create </a:t>
            </a:r>
            <a:r>
              <a:rPr lang="en-US" dirty="0"/>
              <a:t>Architecture Definition Document </a:t>
            </a:r>
            <a:r>
              <a:rPr lang="en-US" dirty="0" smtClean="0"/>
              <a:t>     </a:t>
            </a:r>
            <a:r>
              <a:rPr lang="en-US" dirty="0"/>
              <a:t>	</a:t>
            </a:r>
          </a:p>
          <a:p>
            <a:pPr marL="109728" indent="0" algn="l">
              <a:buNone/>
            </a:pPr>
            <a:endParaRPr lang="ar-EG" dirty="0"/>
          </a:p>
        </p:txBody>
      </p:sp>
      <p:sp>
        <p:nvSpPr>
          <p:cNvPr id="3" name="Title 2"/>
          <p:cNvSpPr>
            <a:spLocks noGrp="1"/>
          </p:cNvSpPr>
          <p:nvPr>
            <p:ph type="title"/>
          </p:nvPr>
        </p:nvSpPr>
        <p:spPr/>
        <p:txBody>
          <a:bodyPr>
            <a:normAutofit/>
          </a:bodyPr>
          <a:lstStyle/>
          <a:p>
            <a:r>
              <a:rPr lang="en-US" dirty="0"/>
              <a:t>Business Architecture </a:t>
            </a:r>
            <a:r>
              <a:rPr lang="en-US" dirty="0" smtClean="0"/>
              <a:t>(steps)</a:t>
            </a:r>
            <a:endParaRPr lang="ar-EG" dirty="0"/>
          </a:p>
        </p:txBody>
      </p:sp>
    </p:spTree>
    <p:extLst>
      <p:ext uri="{BB962C8B-B14F-4D97-AF65-F5344CB8AC3E}">
        <p14:creationId xmlns:p14="http://schemas.microsoft.com/office/powerpoint/2010/main" val="129098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109728" indent="0" algn="l">
              <a:buNone/>
            </a:pPr>
            <a:r>
              <a:rPr lang="en-US" dirty="0"/>
              <a:t> </a:t>
            </a:r>
            <a:r>
              <a:rPr lang="en-US" dirty="0" smtClean="0"/>
              <a:t>Request </a:t>
            </a:r>
            <a:r>
              <a:rPr lang="en-US" dirty="0"/>
              <a:t>for Architecture Work </a:t>
            </a:r>
            <a:r>
              <a:rPr lang="en-US" dirty="0" smtClean="0"/>
              <a:t>Business </a:t>
            </a:r>
            <a:r>
              <a:rPr lang="en-US" dirty="0"/>
              <a:t>principles, business goals, and business drivers </a:t>
            </a:r>
          </a:p>
          <a:p>
            <a:pPr marL="109728" indent="0" algn="l">
              <a:buNone/>
            </a:pPr>
            <a:r>
              <a:rPr lang="en-US" dirty="0"/>
              <a:t> </a:t>
            </a:r>
            <a:r>
              <a:rPr lang="en-US" dirty="0" smtClean="0"/>
              <a:t>Capability </a:t>
            </a:r>
            <a:r>
              <a:rPr lang="en-US" dirty="0"/>
              <a:t>Assessment </a:t>
            </a:r>
          </a:p>
          <a:p>
            <a:pPr marL="109728" indent="0" algn="l">
              <a:buNone/>
            </a:pPr>
            <a:r>
              <a:rPr lang="en-US" dirty="0"/>
              <a:t> </a:t>
            </a:r>
            <a:r>
              <a:rPr lang="en-US" dirty="0" smtClean="0"/>
              <a:t>Communications </a:t>
            </a:r>
            <a:r>
              <a:rPr lang="en-US" dirty="0"/>
              <a:t>Plan </a:t>
            </a:r>
          </a:p>
          <a:p>
            <a:pPr marL="109728" indent="0" algn="l">
              <a:buNone/>
            </a:pPr>
            <a:r>
              <a:rPr lang="en-US" dirty="0"/>
              <a:t> </a:t>
            </a:r>
            <a:r>
              <a:rPr lang="en-US" dirty="0" smtClean="0"/>
              <a:t>Organization </a:t>
            </a:r>
            <a:r>
              <a:rPr lang="en-US" dirty="0"/>
              <a:t>Model for Enterprise Architecture </a:t>
            </a:r>
          </a:p>
          <a:p>
            <a:pPr marL="109728" indent="0" algn="l">
              <a:buNone/>
            </a:pPr>
            <a:r>
              <a:rPr lang="en-US" dirty="0"/>
              <a:t> </a:t>
            </a:r>
            <a:r>
              <a:rPr lang="en-US" dirty="0" smtClean="0"/>
              <a:t>Tailored </a:t>
            </a:r>
            <a:r>
              <a:rPr lang="en-US" dirty="0"/>
              <a:t>Architecture Framework </a:t>
            </a:r>
          </a:p>
          <a:p>
            <a:pPr marL="109728" indent="0" algn="l">
              <a:buNone/>
            </a:pPr>
            <a:r>
              <a:rPr lang="en-US" dirty="0"/>
              <a:t> </a:t>
            </a:r>
            <a:r>
              <a:rPr lang="en-US" dirty="0" smtClean="0"/>
              <a:t>Approved </a:t>
            </a:r>
            <a:r>
              <a:rPr lang="en-US" dirty="0"/>
              <a:t>Statement of Architecture Work </a:t>
            </a:r>
          </a:p>
          <a:p>
            <a:pPr marL="109728" indent="0" algn="l">
              <a:buNone/>
            </a:pPr>
            <a:r>
              <a:rPr lang="en-US" dirty="0"/>
              <a:t> </a:t>
            </a:r>
            <a:r>
              <a:rPr lang="en-US" dirty="0" smtClean="0"/>
              <a:t>Architecture </a:t>
            </a:r>
            <a:r>
              <a:rPr lang="en-US" dirty="0"/>
              <a:t>Principles, including business principles, when pre-existing </a:t>
            </a:r>
          </a:p>
          <a:p>
            <a:pPr marL="109728" indent="0" algn="l">
              <a:buNone/>
            </a:pPr>
            <a:r>
              <a:rPr lang="en-US" dirty="0"/>
              <a:t> </a:t>
            </a:r>
            <a:r>
              <a:rPr lang="en-US" dirty="0" smtClean="0"/>
              <a:t>Enterprise </a:t>
            </a:r>
            <a:r>
              <a:rPr lang="en-US" dirty="0"/>
              <a:t>Continuum </a:t>
            </a:r>
            <a:endParaRPr lang="en-US" dirty="0" smtClean="0"/>
          </a:p>
          <a:p>
            <a:pPr marL="109728" indent="0" algn="l">
              <a:buNone/>
            </a:pPr>
            <a:r>
              <a:rPr lang="ar-EG" dirty="0" smtClean="0"/>
              <a:t>                        </a:t>
            </a:r>
            <a:r>
              <a:rPr lang="en-US" dirty="0" smtClean="0"/>
              <a:t>  Architecture </a:t>
            </a:r>
            <a:r>
              <a:rPr lang="en-US" dirty="0"/>
              <a:t>Repository 	</a:t>
            </a:r>
          </a:p>
          <a:p>
            <a:pPr marL="109728" indent="0" algn="l">
              <a:buNone/>
            </a:pPr>
            <a:endParaRPr lang="ar-EG" dirty="0"/>
          </a:p>
        </p:txBody>
      </p:sp>
      <p:sp>
        <p:nvSpPr>
          <p:cNvPr id="3" name="Title 2"/>
          <p:cNvSpPr>
            <a:spLocks noGrp="1"/>
          </p:cNvSpPr>
          <p:nvPr>
            <p:ph type="title"/>
          </p:nvPr>
        </p:nvSpPr>
        <p:spPr/>
        <p:txBody>
          <a:bodyPr/>
          <a:lstStyle/>
          <a:p>
            <a:r>
              <a:rPr lang="en-US" dirty="0"/>
              <a:t>Business Architecture </a:t>
            </a:r>
            <a:r>
              <a:rPr lang="en-US" dirty="0" smtClean="0"/>
              <a:t>(inputs</a:t>
            </a:r>
            <a:r>
              <a:rPr lang="en-US" dirty="0"/>
              <a:t>)</a:t>
            </a:r>
            <a:endParaRPr lang="ar-EG" dirty="0"/>
          </a:p>
        </p:txBody>
      </p:sp>
    </p:spTree>
    <p:extLst>
      <p:ext uri="{BB962C8B-B14F-4D97-AF65-F5344CB8AC3E}">
        <p14:creationId xmlns:p14="http://schemas.microsoft.com/office/powerpoint/2010/main" val="539800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09728" indent="0" algn="l">
              <a:buNone/>
            </a:pPr>
            <a:endParaRPr lang="en-US" dirty="0"/>
          </a:p>
          <a:p>
            <a:pPr marL="109728" indent="0" algn="l">
              <a:buNone/>
            </a:pPr>
            <a:endParaRPr lang="en-US" dirty="0"/>
          </a:p>
          <a:p>
            <a:pPr marL="109728" indent="0" algn="l">
              <a:buNone/>
            </a:pPr>
            <a:endParaRPr lang="en-US" dirty="0" smtClean="0"/>
          </a:p>
          <a:p>
            <a:pPr marL="109728" indent="0" algn="l">
              <a:buNone/>
            </a:pPr>
            <a:r>
              <a:rPr lang="en-US" dirty="0" smtClean="0"/>
              <a:t>The </a:t>
            </a:r>
            <a:r>
              <a:rPr lang="en-US" dirty="0"/>
              <a:t>Preliminary Phase prepares an organization to undertake successful Enterprise Architecture projects. </a:t>
            </a:r>
            <a:endParaRPr lang="en-US" dirty="0" smtClean="0"/>
          </a:p>
          <a:p>
            <a:pPr marL="109728" indent="0" algn="l">
              <a:buNone/>
            </a:pPr>
            <a:endParaRPr lang="en-US" dirty="0"/>
          </a:p>
          <a:p>
            <a:pPr marL="109728" indent="0" algn="l">
              <a:buNone/>
            </a:pPr>
            <a:r>
              <a:rPr lang="en-US" dirty="0"/>
              <a:t>	</a:t>
            </a:r>
          </a:p>
          <a:p>
            <a:pPr marL="109728" indent="0" algn="l">
              <a:buNone/>
            </a:pPr>
            <a:endParaRPr lang="ar-EG" dirty="0"/>
          </a:p>
        </p:txBody>
      </p:sp>
      <p:sp>
        <p:nvSpPr>
          <p:cNvPr id="2" name="Title 1"/>
          <p:cNvSpPr>
            <a:spLocks noGrp="1"/>
          </p:cNvSpPr>
          <p:nvPr>
            <p:ph type="title"/>
          </p:nvPr>
        </p:nvSpPr>
        <p:spPr/>
        <p:txBody>
          <a:bodyPr/>
          <a:lstStyle/>
          <a:p>
            <a:r>
              <a:rPr lang="en-US" dirty="0"/>
              <a:t>Preliminary Phase </a:t>
            </a:r>
            <a:endParaRPr lang="ar-EG" dirty="0"/>
          </a:p>
        </p:txBody>
      </p:sp>
    </p:spTree>
    <p:extLst>
      <p:ext uri="{BB962C8B-B14F-4D97-AF65-F5344CB8AC3E}">
        <p14:creationId xmlns:p14="http://schemas.microsoft.com/office/powerpoint/2010/main" val="4266837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109728" indent="0" algn="l">
              <a:buNone/>
            </a:pPr>
            <a:r>
              <a:rPr lang="en-US" dirty="0"/>
              <a:t> </a:t>
            </a:r>
            <a:r>
              <a:rPr lang="en-US" dirty="0" smtClean="0"/>
              <a:t>Architecture </a:t>
            </a:r>
            <a:r>
              <a:rPr lang="en-US" dirty="0"/>
              <a:t>Vision, including: </a:t>
            </a:r>
          </a:p>
          <a:p>
            <a:pPr marL="109728" indent="0" algn="l">
              <a:buNone/>
            </a:pPr>
            <a:r>
              <a:rPr lang="en-US" dirty="0" smtClean="0"/>
              <a:t>Refined </a:t>
            </a:r>
            <a:r>
              <a:rPr lang="en-US" dirty="0"/>
              <a:t>key high-level stakeholder requirements </a:t>
            </a:r>
          </a:p>
          <a:p>
            <a:pPr marL="109728" indent="0" algn="l">
              <a:buNone/>
            </a:pPr>
            <a:endParaRPr lang="ar-EG" dirty="0"/>
          </a:p>
          <a:p>
            <a:pPr marL="109728" indent="0" algn="l">
              <a:buNone/>
            </a:pPr>
            <a:r>
              <a:rPr lang="en-US" dirty="0"/>
              <a:t> </a:t>
            </a:r>
            <a:r>
              <a:rPr lang="en-US" dirty="0" smtClean="0"/>
              <a:t>Draft </a:t>
            </a:r>
            <a:r>
              <a:rPr lang="en-US" dirty="0"/>
              <a:t>Architecture Definition Document, including: </a:t>
            </a:r>
          </a:p>
          <a:p>
            <a:pPr marL="109728" indent="0" algn="l">
              <a:buNone/>
            </a:pPr>
            <a:r>
              <a:rPr lang="en-US" dirty="0"/>
              <a:t> </a:t>
            </a:r>
            <a:r>
              <a:rPr lang="en-US" dirty="0" smtClean="0"/>
              <a:t>  </a:t>
            </a:r>
            <a:r>
              <a:rPr lang="en-US" dirty="0"/>
              <a:t>Baseline Business Architecture (high-level) </a:t>
            </a:r>
          </a:p>
          <a:p>
            <a:pPr marL="109728" indent="0" algn="l">
              <a:buNone/>
            </a:pPr>
            <a:r>
              <a:rPr lang="en-US" dirty="0" smtClean="0"/>
              <a:t>   Baseline </a:t>
            </a:r>
            <a:r>
              <a:rPr lang="en-US" dirty="0"/>
              <a:t>Data Architecture (high-level) </a:t>
            </a:r>
          </a:p>
          <a:p>
            <a:pPr marL="109728" indent="0" algn="l">
              <a:buNone/>
            </a:pPr>
            <a:r>
              <a:rPr lang="en-US" dirty="0"/>
              <a:t> </a:t>
            </a:r>
            <a:r>
              <a:rPr lang="en-US" dirty="0" smtClean="0"/>
              <a:t>  Baseline </a:t>
            </a:r>
            <a:r>
              <a:rPr lang="en-US" dirty="0"/>
              <a:t>Application Architecture (high-level) </a:t>
            </a:r>
          </a:p>
          <a:p>
            <a:pPr marL="109728" indent="0" algn="l">
              <a:buNone/>
            </a:pPr>
            <a:r>
              <a:rPr lang="en-US" dirty="0"/>
              <a:t> </a:t>
            </a:r>
            <a:r>
              <a:rPr lang="en-US" dirty="0" smtClean="0"/>
              <a:t>  Baseline </a:t>
            </a:r>
            <a:r>
              <a:rPr lang="en-US" dirty="0"/>
              <a:t>Technology Architecture (high-level) </a:t>
            </a:r>
          </a:p>
          <a:p>
            <a:pPr marL="109728" indent="0" algn="l">
              <a:buNone/>
            </a:pPr>
            <a:r>
              <a:rPr lang="en-US" dirty="0"/>
              <a:t> </a:t>
            </a:r>
            <a:r>
              <a:rPr lang="en-US" dirty="0" smtClean="0"/>
              <a:t> Target </a:t>
            </a:r>
            <a:r>
              <a:rPr lang="en-US" dirty="0"/>
              <a:t>Business Architecture (high-level) </a:t>
            </a:r>
          </a:p>
          <a:p>
            <a:pPr marL="109728" indent="0" algn="l">
              <a:buNone/>
            </a:pPr>
            <a:r>
              <a:rPr lang="en-US" dirty="0"/>
              <a:t> </a:t>
            </a:r>
            <a:r>
              <a:rPr lang="en-US" dirty="0" smtClean="0"/>
              <a:t> Target </a:t>
            </a:r>
            <a:r>
              <a:rPr lang="en-US" dirty="0"/>
              <a:t>Data Architecture (high-level) </a:t>
            </a:r>
          </a:p>
          <a:p>
            <a:pPr marL="109728" indent="0" algn="l">
              <a:buNone/>
            </a:pPr>
            <a:r>
              <a:rPr lang="en-US" dirty="0"/>
              <a:t> </a:t>
            </a:r>
            <a:r>
              <a:rPr lang="en-US" dirty="0" smtClean="0"/>
              <a:t> Target </a:t>
            </a:r>
            <a:r>
              <a:rPr lang="en-US" dirty="0"/>
              <a:t>Application Architecture (high-level) </a:t>
            </a:r>
          </a:p>
          <a:p>
            <a:pPr marL="109728" indent="0" algn="l">
              <a:buNone/>
            </a:pPr>
            <a:r>
              <a:rPr lang="en-US" dirty="0"/>
              <a:t> </a:t>
            </a:r>
            <a:r>
              <a:rPr lang="en-US" dirty="0" smtClean="0"/>
              <a:t> Target </a:t>
            </a:r>
            <a:r>
              <a:rPr lang="en-US" dirty="0"/>
              <a:t>Technology Architecture (high-level) </a:t>
            </a:r>
          </a:p>
          <a:p>
            <a:pPr marL="109728" indent="0" algn="l">
              <a:buNone/>
            </a:pPr>
            <a:r>
              <a:rPr lang="ar-EG" dirty="0"/>
              <a:t>	</a:t>
            </a:r>
          </a:p>
          <a:p>
            <a:pPr marL="109728" indent="0" algn="l">
              <a:buNone/>
            </a:pPr>
            <a:endParaRPr lang="ar-EG" dirty="0"/>
          </a:p>
        </p:txBody>
      </p:sp>
      <p:sp>
        <p:nvSpPr>
          <p:cNvPr id="3" name="Title 2"/>
          <p:cNvSpPr>
            <a:spLocks noGrp="1"/>
          </p:cNvSpPr>
          <p:nvPr>
            <p:ph type="title"/>
          </p:nvPr>
        </p:nvSpPr>
        <p:spPr/>
        <p:txBody>
          <a:bodyPr/>
          <a:lstStyle/>
          <a:p>
            <a:r>
              <a:rPr lang="en-US" dirty="0"/>
              <a:t>Business Architecture (inputs)</a:t>
            </a:r>
            <a:endParaRPr lang="ar-EG" dirty="0"/>
          </a:p>
        </p:txBody>
      </p:sp>
    </p:spTree>
    <p:extLst>
      <p:ext uri="{BB962C8B-B14F-4D97-AF65-F5344CB8AC3E}">
        <p14:creationId xmlns:p14="http://schemas.microsoft.com/office/powerpoint/2010/main" val="3282483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l">
              <a:buNone/>
            </a:pPr>
            <a:r>
              <a:rPr lang="en-US" dirty="0"/>
              <a:t> </a:t>
            </a:r>
            <a:r>
              <a:rPr lang="en-US" dirty="0" smtClean="0"/>
              <a:t>Statement of Architecture Work, updated if necessary </a:t>
            </a:r>
          </a:p>
          <a:p>
            <a:pPr marL="109728" indent="0" algn="l">
              <a:buNone/>
            </a:pPr>
            <a:r>
              <a:rPr lang="en-US" dirty="0"/>
              <a:t> </a:t>
            </a:r>
            <a:r>
              <a:rPr lang="en-US" dirty="0" smtClean="0"/>
              <a:t>Validated </a:t>
            </a:r>
            <a:r>
              <a:rPr lang="en-US" dirty="0"/>
              <a:t>business principles, business goals, and business drivers </a:t>
            </a:r>
          </a:p>
          <a:p>
            <a:pPr marL="109728" indent="0" algn="l">
              <a:buNone/>
            </a:pPr>
            <a:r>
              <a:rPr lang="en-US" dirty="0"/>
              <a:t> </a:t>
            </a:r>
            <a:r>
              <a:rPr lang="en-US" dirty="0" smtClean="0"/>
              <a:t>Refined </a:t>
            </a:r>
            <a:r>
              <a:rPr lang="en-US" dirty="0"/>
              <a:t>and updated Architecture Principles, if </a:t>
            </a:r>
            <a:r>
              <a:rPr lang="en-US" dirty="0" smtClean="0"/>
              <a:t>applicable</a:t>
            </a:r>
          </a:p>
          <a:p>
            <a:pPr marL="109728" indent="0" algn="l">
              <a:buNone/>
            </a:pPr>
            <a:r>
              <a:rPr lang="en-US" dirty="0"/>
              <a:t> </a:t>
            </a:r>
            <a:r>
              <a:rPr lang="en-US" dirty="0" smtClean="0"/>
              <a:t>Business </a:t>
            </a:r>
            <a:r>
              <a:rPr lang="en-US" dirty="0"/>
              <a:t>Architecture components of </a:t>
            </a:r>
            <a:r>
              <a:rPr lang="en-US" dirty="0" smtClean="0"/>
              <a:t>an Architecture </a:t>
            </a:r>
            <a:r>
              <a:rPr lang="en-US" dirty="0"/>
              <a:t>Roadmap </a:t>
            </a:r>
            <a:r>
              <a:rPr lang="en-US" dirty="0" smtClean="0"/>
              <a:t>   </a:t>
            </a:r>
            <a:r>
              <a:rPr lang="en-US" dirty="0"/>
              <a:t>	</a:t>
            </a:r>
          </a:p>
          <a:p>
            <a:pPr marL="109728" indent="0" algn="l">
              <a:buNone/>
            </a:pPr>
            <a:r>
              <a:rPr lang="en-US" dirty="0"/>
              <a:t>	</a:t>
            </a:r>
          </a:p>
          <a:p>
            <a:pPr marL="109728" indent="0" algn="l">
              <a:buNone/>
            </a:pPr>
            <a:endParaRPr lang="ar-EG" dirty="0"/>
          </a:p>
        </p:txBody>
      </p:sp>
      <p:sp>
        <p:nvSpPr>
          <p:cNvPr id="3" name="Title 2"/>
          <p:cNvSpPr>
            <a:spLocks noGrp="1"/>
          </p:cNvSpPr>
          <p:nvPr>
            <p:ph type="title"/>
          </p:nvPr>
        </p:nvSpPr>
        <p:spPr/>
        <p:txBody>
          <a:bodyPr/>
          <a:lstStyle/>
          <a:p>
            <a:r>
              <a:rPr lang="en-US" dirty="0"/>
              <a:t>Business Architecture </a:t>
            </a:r>
            <a:r>
              <a:rPr lang="en-US" dirty="0" smtClean="0"/>
              <a:t>(outputs</a:t>
            </a:r>
            <a:r>
              <a:rPr lang="en-US" dirty="0"/>
              <a:t>)</a:t>
            </a:r>
            <a:endParaRPr lang="ar-EG" dirty="0"/>
          </a:p>
        </p:txBody>
      </p:sp>
    </p:spTree>
    <p:extLst>
      <p:ext uri="{BB962C8B-B14F-4D97-AF65-F5344CB8AC3E}">
        <p14:creationId xmlns:p14="http://schemas.microsoft.com/office/powerpoint/2010/main" val="9582578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109728" indent="0" algn="l">
              <a:buNone/>
            </a:pPr>
            <a:r>
              <a:rPr lang="en-US" dirty="0"/>
              <a:t> </a:t>
            </a:r>
            <a:r>
              <a:rPr lang="en-US" dirty="0" smtClean="0"/>
              <a:t>Draft </a:t>
            </a:r>
            <a:r>
              <a:rPr lang="en-US" dirty="0"/>
              <a:t>Architecture Definition Document containing content updates: </a:t>
            </a:r>
          </a:p>
          <a:p>
            <a:pPr marL="109728" indent="0" algn="l">
              <a:buNone/>
            </a:pPr>
            <a:r>
              <a:rPr lang="en-US" dirty="0" smtClean="0"/>
              <a:t>  -  Baseline </a:t>
            </a:r>
            <a:r>
              <a:rPr lang="en-US" dirty="0"/>
              <a:t>Business Architecture (detailed), if appropriate </a:t>
            </a:r>
          </a:p>
          <a:p>
            <a:pPr marL="109728" indent="0" algn="l">
              <a:buNone/>
            </a:pPr>
            <a:r>
              <a:rPr lang="en-US" dirty="0"/>
              <a:t> </a:t>
            </a:r>
            <a:r>
              <a:rPr lang="en-US" dirty="0" smtClean="0"/>
              <a:t> -  Target </a:t>
            </a:r>
            <a:r>
              <a:rPr lang="en-US" dirty="0"/>
              <a:t>Business Architecture (detailed with Business Capabilities, Value Streams, and Organization Map as core artifacts) </a:t>
            </a:r>
          </a:p>
          <a:p>
            <a:pPr marL="109728" indent="0" algn="l">
              <a:buNone/>
            </a:pPr>
            <a:r>
              <a:rPr lang="en-US" dirty="0"/>
              <a:t> </a:t>
            </a:r>
            <a:r>
              <a:rPr lang="en-US" dirty="0" smtClean="0"/>
              <a:t>  -  Views </a:t>
            </a:r>
            <a:r>
              <a:rPr lang="en-US" dirty="0"/>
              <a:t>corresponding to selected viewpoints addressing key stakeholder concerns </a:t>
            </a:r>
          </a:p>
          <a:p>
            <a:pPr marL="109728" indent="0" algn="l">
              <a:buNone/>
            </a:pPr>
            <a:endParaRPr lang="ar-EG" dirty="0"/>
          </a:p>
          <a:p>
            <a:pPr marL="109728" indent="0" algn="l">
              <a:buNone/>
            </a:pPr>
            <a:r>
              <a:rPr lang="en-US" dirty="0"/>
              <a:t> </a:t>
            </a:r>
            <a:r>
              <a:rPr lang="en-US" dirty="0" smtClean="0"/>
              <a:t>Draft </a:t>
            </a:r>
            <a:r>
              <a:rPr lang="en-US" dirty="0"/>
              <a:t>Architecture Requirements Specification including content updates: </a:t>
            </a:r>
          </a:p>
          <a:p>
            <a:pPr marL="109728" indent="0" algn="l">
              <a:buNone/>
            </a:pPr>
            <a:r>
              <a:rPr lang="en-US" dirty="0" smtClean="0"/>
              <a:t>-  Gap </a:t>
            </a:r>
            <a:r>
              <a:rPr lang="en-US" dirty="0"/>
              <a:t>analysis results </a:t>
            </a:r>
          </a:p>
          <a:p>
            <a:pPr marL="109728" indent="0" algn="l">
              <a:buNone/>
            </a:pPr>
            <a:r>
              <a:rPr lang="en-US" dirty="0" smtClean="0"/>
              <a:t>-  Technical </a:t>
            </a:r>
            <a:r>
              <a:rPr lang="en-US" dirty="0"/>
              <a:t>requirements </a:t>
            </a:r>
          </a:p>
          <a:p>
            <a:pPr marL="109728" indent="0" algn="l">
              <a:buNone/>
            </a:pPr>
            <a:r>
              <a:rPr lang="en-US" dirty="0" smtClean="0"/>
              <a:t>-  Updated </a:t>
            </a:r>
            <a:r>
              <a:rPr lang="en-US" dirty="0"/>
              <a:t>business requirements </a:t>
            </a:r>
          </a:p>
          <a:p>
            <a:pPr marL="109728" indent="0" algn="l">
              <a:buNone/>
            </a:pPr>
            <a:r>
              <a:rPr lang="ar-EG" dirty="0"/>
              <a:t>	</a:t>
            </a:r>
          </a:p>
          <a:p>
            <a:pPr marL="109728" indent="0" algn="l">
              <a:buNone/>
            </a:pPr>
            <a:endParaRPr lang="ar-EG" dirty="0"/>
          </a:p>
        </p:txBody>
      </p:sp>
      <p:sp>
        <p:nvSpPr>
          <p:cNvPr id="3" name="Title 2"/>
          <p:cNvSpPr>
            <a:spLocks noGrp="1"/>
          </p:cNvSpPr>
          <p:nvPr>
            <p:ph type="title"/>
          </p:nvPr>
        </p:nvSpPr>
        <p:spPr/>
        <p:txBody>
          <a:bodyPr/>
          <a:lstStyle/>
          <a:p>
            <a:r>
              <a:rPr lang="en-US" dirty="0"/>
              <a:t>Business Architecture (outputs)</a:t>
            </a:r>
            <a:endParaRPr lang="ar-EG" dirty="0"/>
          </a:p>
        </p:txBody>
      </p:sp>
    </p:spTree>
    <p:extLst>
      <p:ext uri="{BB962C8B-B14F-4D97-AF65-F5344CB8AC3E}">
        <p14:creationId xmlns:p14="http://schemas.microsoft.com/office/powerpoint/2010/main" val="3839094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681472"/>
          </a:xfrm>
        </p:spPr>
        <p:txBody>
          <a:bodyPr>
            <a:normAutofit/>
          </a:bodyPr>
          <a:lstStyle/>
          <a:p>
            <a:pPr marL="109728" indent="0" algn="l">
              <a:buNone/>
            </a:pPr>
            <a:r>
              <a:rPr lang="en-US" dirty="0"/>
              <a:t>Determine the Architecture Capability desired by the organization: </a:t>
            </a:r>
          </a:p>
          <a:p>
            <a:pPr marL="109728" indent="0" algn="l">
              <a:buNone/>
            </a:pPr>
            <a:r>
              <a:rPr lang="en-US" dirty="0"/>
              <a:t> Review the organizational context for conducting Enterprise Architecture </a:t>
            </a:r>
          </a:p>
          <a:p>
            <a:pPr marL="109728" indent="0" algn="l">
              <a:buNone/>
            </a:pPr>
            <a:r>
              <a:rPr lang="en-US" dirty="0"/>
              <a:t> Identify and scope the elements of the </a:t>
            </a:r>
            <a:r>
              <a:rPr lang="en-US" dirty="0" smtClean="0"/>
              <a:t> enterprise </a:t>
            </a:r>
            <a:r>
              <a:rPr lang="en-US" dirty="0"/>
              <a:t>organizations affected by the Architecture Capability </a:t>
            </a:r>
          </a:p>
          <a:p>
            <a:pPr marL="109728" indent="0" algn="l">
              <a:buNone/>
            </a:pPr>
            <a:r>
              <a:rPr lang="en-US" dirty="0"/>
              <a:t> Identify the established </a:t>
            </a:r>
            <a:r>
              <a:rPr lang="en-US" dirty="0" smtClean="0"/>
              <a:t>frameworks</a:t>
            </a:r>
            <a:r>
              <a:rPr lang="en-US" dirty="0" smtClean="0"/>
              <a:t>, methods</a:t>
            </a:r>
            <a:r>
              <a:rPr lang="en-US" dirty="0"/>
              <a:t>, and processes that intersect with the Architecture Capability </a:t>
            </a:r>
          </a:p>
          <a:p>
            <a:pPr marL="109728" indent="0" algn="l">
              <a:buNone/>
            </a:pPr>
            <a:r>
              <a:rPr lang="en-US" dirty="0"/>
              <a:t> Establish Capability Maturity target </a:t>
            </a:r>
          </a:p>
          <a:p>
            <a:pPr marL="109728" indent="0" algn="l">
              <a:buNone/>
            </a:pPr>
            <a:r>
              <a:rPr lang="ar-EG" dirty="0"/>
              <a:t>	</a:t>
            </a:r>
          </a:p>
          <a:p>
            <a:pPr marL="109728" indent="0" algn="l">
              <a:buNone/>
            </a:pPr>
            <a:endParaRPr lang="ar-EG" dirty="0"/>
          </a:p>
        </p:txBody>
      </p:sp>
      <p:sp>
        <p:nvSpPr>
          <p:cNvPr id="3" name="Title 2"/>
          <p:cNvSpPr>
            <a:spLocks noGrp="1"/>
          </p:cNvSpPr>
          <p:nvPr>
            <p:ph type="title"/>
          </p:nvPr>
        </p:nvSpPr>
        <p:spPr/>
        <p:txBody>
          <a:bodyPr/>
          <a:lstStyle/>
          <a:p>
            <a:r>
              <a:rPr lang="en-US" dirty="0"/>
              <a:t>Preliminary Phase </a:t>
            </a:r>
            <a:r>
              <a:rPr lang="en-US" dirty="0" smtClean="0"/>
              <a:t>(objectives)</a:t>
            </a:r>
            <a:endParaRPr lang="ar-EG" dirty="0"/>
          </a:p>
        </p:txBody>
      </p:sp>
    </p:spTree>
    <p:extLst>
      <p:ext uri="{BB962C8B-B14F-4D97-AF65-F5344CB8AC3E}">
        <p14:creationId xmlns:p14="http://schemas.microsoft.com/office/powerpoint/2010/main" val="1294423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l">
              <a:buNone/>
            </a:pPr>
            <a:r>
              <a:rPr lang="en-US" dirty="0"/>
              <a:t>Establish the Architecture Capability: </a:t>
            </a:r>
          </a:p>
          <a:p>
            <a:pPr marL="109728" indent="0" algn="l">
              <a:buNone/>
            </a:pPr>
            <a:r>
              <a:rPr lang="en-US" dirty="0"/>
              <a:t> Define and establish the Organizational Model for Enterprise Architecture </a:t>
            </a:r>
          </a:p>
          <a:p>
            <a:pPr marL="109728" indent="0" algn="l">
              <a:buNone/>
            </a:pPr>
            <a:r>
              <a:rPr lang="en-US" dirty="0"/>
              <a:t> Define and establish the detailed process and resources for Architecture Governance </a:t>
            </a:r>
          </a:p>
          <a:p>
            <a:pPr marL="109728" indent="0" algn="l">
              <a:buNone/>
            </a:pPr>
            <a:r>
              <a:rPr lang="en-US" dirty="0"/>
              <a:t> Select and implement tools that support the Architecture Capability </a:t>
            </a:r>
          </a:p>
          <a:p>
            <a:pPr marL="109728" indent="0" algn="l">
              <a:buNone/>
            </a:pPr>
            <a:r>
              <a:rPr lang="en-US" dirty="0"/>
              <a:t> Define the Architecture Principles </a:t>
            </a:r>
          </a:p>
          <a:p>
            <a:pPr marL="109728" indent="0" algn="l">
              <a:buNone/>
            </a:pPr>
            <a:r>
              <a:rPr lang="ar-EG" dirty="0"/>
              <a:t>	</a:t>
            </a:r>
          </a:p>
          <a:p>
            <a:pPr marL="109728" indent="0" algn="l">
              <a:buNone/>
            </a:pPr>
            <a:endParaRPr lang="ar-EG" dirty="0"/>
          </a:p>
        </p:txBody>
      </p:sp>
      <p:sp>
        <p:nvSpPr>
          <p:cNvPr id="3" name="Title 2"/>
          <p:cNvSpPr>
            <a:spLocks noGrp="1"/>
          </p:cNvSpPr>
          <p:nvPr>
            <p:ph type="title"/>
          </p:nvPr>
        </p:nvSpPr>
        <p:spPr/>
        <p:txBody>
          <a:bodyPr/>
          <a:lstStyle/>
          <a:p>
            <a:r>
              <a:rPr lang="en-US" dirty="0"/>
              <a:t>Preliminary Phase (objectives)</a:t>
            </a:r>
            <a:endParaRPr lang="ar-EG" dirty="0"/>
          </a:p>
        </p:txBody>
      </p:sp>
    </p:spTree>
    <p:extLst>
      <p:ext uri="{BB962C8B-B14F-4D97-AF65-F5344CB8AC3E}">
        <p14:creationId xmlns:p14="http://schemas.microsoft.com/office/powerpoint/2010/main" val="4111094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l">
              <a:buNone/>
            </a:pPr>
            <a:r>
              <a:rPr lang="en-US" dirty="0"/>
              <a:t> </a:t>
            </a:r>
            <a:r>
              <a:rPr lang="en-US" dirty="0" smtClean="0"/>
              <a:t>Scope </a:t>
            </a:r>
            <a:r>
              <a:rPr lang="en-US" dirty="0"/>
              <a:t>the enterprise organizations impacted </a:t>
            </a:r>
          </a:p>
          <a:p>
            <a:pPr marL="109728" indent="0" algn="l">
              <a:buNone/>
            </a:pPr>
            <a:r>
              <a:rPr lang="en-US" dirty="0"/>
              <a:t>Confirm governance and support frameworks </a:t>
            </a:r>
          </a:p>
          <a:p>
            <a:pPr marL="109728" indent="0" algn="l">
              <a:buNone/>
            </a:pPr>
            <a:r>
              <a:rPr lang="en-US" dirty="0"/>
              <a:t> </a:t>
            </a:r>
            <a:r>
              <a:rPr lang="en-US" dirty="0" smtClean="0"/>
              <a:t>Define </a:t>
            </a:r>
            <a:r>
              <a:rPr lang="en-US" dirty="0"/>
              <a:t>and establish the Enterprise Architecture team and organization </a:t>
            </a:r>
          </a:p>
          <a:p>
            <a:pPr marL="109728" indent="0" algn="l">
              <a:buNone/>
            </a:pPr>
            <a:r>
              <a:rPr lang="en-US" dirty="0"/>
              <a:t> </a:t>
            </a:r>
            <a:r>
              <a:rPr lang="en-US" dirty="0" smtClean="0"/>
              <a:t>Identify </a:t>
            </a:r>
            <a:r>
              <a:rPr lang="en-US" dirty="0"/>
              <a:t>and establish Architecture Principles </a:t>
            </a:r>
          </a:p>
          <a:p>
            <a:pPr marL="109728" indent="0" algn="l">
              <a:buNone/>
            </a:pPr>
            <a:r>
              <a:rPr lang="en-US" dirty="0"/>
              <a:t>Tailor the TOGAF framework and, if any, other selected architecture frameworks </a:t>
            </a:r>
          </a:p>
          <a:p>
            <a:pPr marL="109728" indent="0" algn="l">
              <a:buNone/>
            </a:pPr>
            <a:r>
              <a:rPr lang="en-US" sz="2800" dirty="0"/>
              <a:t></a:t>
            </a:r>
            <a:r>
              <a:rPr lang="en-US" dirty="0"/>
              <a:t> </a:t>
            </a:r>
            <a:r>
              <a:rPr lang="en-US" dirty="0" smtClean="0"/>
              <a:t>Develop </a:t>
            </a:r>
            <a:r>
              <a:rPr lang="en-US" dirty="0"/>
              <a:t>strategy and implementation plans for tools and techniques 	</a:t>
            </a:r>
          </a:p>
          <a:p>
            <a:pPr marL="109728" indent="0" algn="l">
              <a:buNone/>
            </a:pPr>
            <a:endParaRPr lang="ar-EG" dirty="0"/>
          </a:p>
        </p:txBody>
      </p:sp>
      <p:sp>
        <p:nvSpPr>
          <p:cNvPr id="3" name="Title 2"/>
          <p:cNvSpPr>
            <a:spLocks noGrp="1"/>
          </p:cNvSpPr>
          <p:nvPr>
            <p:ph type="title"/>
          </p:nvPr>
        </p:nvSpPr>
        <p:spPr/>
        <p:txBody>
          <a:bodyPr/>
          <a:lstStyle/>
          <a:p>
            <a:r>
              <a:rPr lang="en-US" dirty="0"/>
              <a:t>Preliminary Phase </a:t>
            </a:r>
            <a:r>
              <a:rPr lang="en-US" dirty="0" smtClean="0"/>
              <a:t>(steps)</a:t>
            </a:r>
            <a:endParaRPr lang="ar-EG" dirty="0"/>
          </a:p>
        </p:txBody>
      </p:sp>
    </p:spTree>
    <p:extLst>
      <p:ext uri="{BB962C8B-B14F-4D97-AF65-F5344CB8AC3E}">
        <p14:creationId xmlns:p14="http://schemas.microsoft.com/office/powerpoint/2010/main" val="3013971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986272"/>
          </a:xfrm>
        </p:spPr>
        <p:txBody>
          <a:bodyPr>
            <a:normAutofit/>
          </a:bodyPr>
          <a:lstStyle/>
          <a:p>
            <a:pPr marL="109728" indent="0" algn="l">
              <a:buNone/>
            </a:pPr>
            <a:r>
              <a:rPr lang="en-US" sz="2400" dirty="0"/>
              <a:t> </a:t>
            </a:r>
            <a:r>
              <a:rPr lang="en-US" dirty="0" smtClean="0"/>
              <a:t>The </a:t>
            </a:r>
            <a:r>
              <a:rPr lang="en-US" dirty="0"/>
              <a:t>TOGAF Library </a:t>
            </a:r>
          </a:p>
          <a:p>
            <a:pPr marL="109728" indent="0" algn="l">
              <a:buNone/>
            </a:pPr>
            <a:r>
              <a:rPr lang="en-US" sz="2400" dirty="0"/>
              <a:t> </a:t>
            </a:r>
            <a:r>
              <a:rPr lang="en-US" sz="2400" dirty="0" smtClean="0"/>
              <a:t> </a:t>
            </a:r>
            <a:r>
              <a:rPr lang="en-US" dirty="0" smtClean="0"/>
              <a:t>Other </a:t>
            </a:r>
            <a:r>
              <a:rPr lang="en-US" dirty="0"/>
              <a:t>architecture framework(s) </a:t>
            </a:r>
          </a:p>
          <a:p>
            <a:pPr marL="109728" indent="0" algn="l">
              <a:buNone/>
            </a:pPr>
            <a:r>
              <a:rPr lang="en-US" sz="2400" dirty="0"/>
              <a:t> </a:t>
            </a:r>
            <a:r>
              <a:rPr lang="en-US" dirty="0" smtClean="0"/>
              <a:t>Board </a:t>
            </a:r>
            <a:r>
              <a:rPr lang="en-US" dirty="0"/>
              <a:t>strategies, business plans, business strategy, IT Strategy, business principles, business goals, and business drivers </a:t>
            </a:r>
          </a:p>
          <a:p>
            <a:pPr marL="109728" indent="0" algn="l">
              <a:buNone/>
            </a:pPr>
            <a:r>
              <a:rPr lang="en-US" sz="2400" dirty="0"/>
              <a:t> </a:t>
            </a:r>
            <a:r>
              <a:rPr lang="en-US" dirty="0" smtClean="0"/>
              <a:t>Major </a:t>
            </a:r>
            <a:r>
              <a:rPr lang="en-US" dirty="0"/>
              <a:t>frameworks operating in the business </a:t>
            </a:r>
          </a:p>
          <a:p>
            <a:pPr marL="109728" indent="0" algn="l">
              <a:buNone/>
            </a:pPr>
            <a:r>
              <a:rPr lang="en-US" dirty="0"/>
              <a:t>Governance and legal frameworks </a:t>
            </a:r>
          </a:p>
          <a:p>
            <a:pPr marL="109728" indent="0" algn="l">
              <a:buNone/>
            </a:pPr>
            <a:r>
              <a:rPr lang="en-US" sz="2400" dirty="0"/>
              <a:t> </a:t>
            </a:r>
            <a:r>
              <a:rPr lang="en-US" dirty="0" smtClean="0"/>
              <a:t>Architecture </a:t>
            </a:r>
            <a:r>
              <a:rPr lang="en-US" dirty="0"/>
              <a:t>Capability </a:t>
            </a:r>
          </a:p>
          <a:p>
            <a:pPr marL="109728" indent="0" algn="l">
              <a:buNone/>
            </a:pPr>
            <a:r>
              <a:rPr lang="en-US" sz="2400" dirty="0"/>
              <a:t> </a:t>
            </a:r>
            <a:r>
              <a:rPr lang="en-US" dirty="0" smtClean="0"/>
              <a:t>Partnership </a:t>
            </a:r>
            <a:r>
              <a:rPr lang="en-US" dirty="0"/>
              <a:t>and contract agreements </a:t>
            </a:r>
          </a:p>
          <a:p>
            <a:pPr marL="109728" indent="0" algn="l">
              <a:buNone/>
            </a:pPr>
            <a:r>
              <a:rPr lang="en-US" dirty="0"/>
              <a:t>	</a:t>
            </a:r>
          </a:p>
          <a:p>
            <a:pPr marL="109728" indent="0" algn="l">
              <a:buNone/>
            </a:pPr>
            <a:endParaRPr lang="ar-EG" dirty="0"/>
          </a:p>
        </p:txBody>
      </p:sp>
      <p:sp>
        <p:nvSpPr>
          <p:cNvPr id="3" name="Title 2"/>
          <p:cNvSpPr>
            <a:spLocks noGrp="1"/>
          </p:cNvSpPr>
          <p:nvPr>
            <p:ph type="title"/>
          </p:nvPr>
        </p:nvSpPr>
        <p:spPr/>
        <p:txBody>
          <a:bodyPr/>
          <a:lstStyle/>
          <a:p>
            <a:r>
              <a:rPr lang="en-US" dirty="0"/>
              <a:t>Preliminary Phase </a:t>
            </a:r>
            <a:r>
              <a:rPr lang="en-US" dirty="0" smtClean="0"/>
              <a:t>(inputs)</a:t>
            </a:r>
            <a:endParaRPr lang="ar-EG" dirty="0"/>
          </a:p>
        </p:txBody>
      </p:sp>
    </p:spTree>
    <p:extLst>
      <p:ext uri="{BB962C8B-B14F-4D97-AF65-F5344CB8AC3E}">
        <p14:creationId xmlns:p14="http://schemas.microsoft.com/office/powerpoint/2010/main" val="181559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109728" indent="0" algn="l">
              <a:buNone/>
            </a:pPr>
            <a:r>
              <a:rPr lang="en-US" sz="2400" dirty="0"/>
              <a:t> </a:t>
            </a:r>
            <a:r>
              <a:rPr lang="en-US" dirty="0"/>
              <a:t>Existing organizational model for Enterprise </a:t>
            </a:r>
            <a:r>
              <a:rPr lang="en-US" dirty="0" smtClean="0"/>
              <a:t>Architecture.</a:t>
            </a:r>
          </a:p>
          <a:p>
            <a:pPr marL="109728" indent="0" algn="l">
              <a:buNone/>
            </a:pPr>
            <a:endParaRPr lang="en-US" dirty="0" smtClean="0"/>
          </a:p>
          <a:p>
            <a:pPr marL="109728" indent="0" algn="l">
              <a:buNone/>
            </a:pPr>
            <a:r>
              <a:rPr lang="en-US" sz="2800" dirty="0"/>
              <a:t> </a:t>
            </a:r>
            <a:r>
              <a:rPr lang="en-US" dirty="0" smtClean="0"/>
              <a:t>Existing </a:t>
            </a:r>
            <a:r>
              <a:rPr lang="en-US" dirty="0"/>
              <a:t>architecture framework, if any, including: </a:t>
            </a:r>
          </a:p>
          <a:p>
            <a:pPr marL="109728" indent="0" algn="l">
              <a:buNone/>
            </a:pPr>
            <a:r>
              <a:rPr lang="en-US" dirty="0" smtClean="0"/>
              <a:t> </a:t>
            </a:r>
            <a:r>
              <a:rPr lang="en-US" dirty="0"/>
              <a:t>Architecture method </a:t>
            </a:r>
          </a:p>
          <a:p>
            <a:pPr marL="109728" indent="0" algn="l">
              <a:buNone/>
            </a:pPr>
            <a:r>
              <a:rPr lang="en-US" dirty="0"/>
              <a:t> </a:t>
            </a:r>
            <a:r>
              <a:rPr lang="en-US" dirty="0" smtClean="0"/>
              <a:t>Architecture </a:t>
            </a:r>
            <a:r>
              <a:rPr lang="en-US" dirty="0"/>
              <a:t>content </a:t>
            </a:r>
          </a:p>
          <a:p>
            <a:pPr marL="109728" indent="0" algn="l">
              <a:buNone/>
            </a:pPr>
            <a:r>
              <a:rPr lang="en-US" dirty="0"/>
              <a:t> </a:t>
            </a:r>
            <a:r>
              <a:rPr lang="en-US" dirty="0" smtClean="0"/>
              <a:t>Configured </a:t>
            </a:r>
            <a:r>
              <a:rPr lang="en-US" dirty="0"/>
              <a:t>and deployed tools </a:t>
            </a:r>
          </a:p>
          <a:p>
            <a:pPr marL="109728" indent="0" algn="l">
              <a:buNone/>
            </a:pPr>
            <a:r>
              <a:rPr lang="en-US" dirty="0"/>
              <a:t> </a:t>
            </a:r>
            <a:r>
              <a:rPr lang="en-US" dirty="0" smtClean="0"/>
              <a:t>Architecture </a:t>
            </a:r>
            <a:r>
              <a:rPr lang="en-US" dirty="0"/>
              <a:t>Principles </a:t>
            </a:r>
          </a:p>
          <a:p>
            <a:pPr marL="109728" indent="0" algn="l">
              <a:buNone/>
            </a:pPr>
            <a:r>
              <a:rPr lang="en-US" dirty="0"/>
              <a:t> </a:t>
            </a:r>
            <a:r>
              <a:rPr lang="en-US" dirty="0" smtClean="0"/>
              <a:t>Architecture </a:t>
            </a:r>
            <a:r>
              <a:rPr lang="en-US" dirty="0"/>
              <a:t>Repository </a:t>
            </a:r>
          </a:p>
          <a:p>
            <a:pPr marL="109728" indent="0" algn="l">
              <a:buNone/>
            </a:pPr>
            <a:r>
              <a:rPr lang="ar-EG" dirty="0"/>
              <a:t>	</a:t>
            </a:r>
          </a:p>
          <a:p>
            <a:pPr marL="109728" indent="0" algn="l">
              <a:buNone/>
            </a:pPr>
            <a:endParaRPr lang="en-US" dirty="0"/>
          </a:p>
        </p:txBody>
      </p:sp>
      <p:sp>
        <p:nvSpPr>
          <p:cNvPr id="3" name="Title 2"/>
          <p:cNvSpPr>
            <a:spLocks noGrp="1"/>
          </p:cNvSpPr>
          <p:nvPr>
            <p:ph type="title"/>
          </p:nvPr>
        </p:nvSpPr>
        <p:spPr/>
        <p:txBody>
          <a:bodyPr/>
          <a:lstStyle/>
          <a:p>
            <a:r>
              <a:rPr lang="en-US" dirty="0"/>
              <a:t>Preliminary Phase (inputs)</a:t>
            </a:r>
            <a:endParaRPr lang="ar-EG" dirty="0"/>
          </a:p>
        </p:txBody>
      </p:sp>
    </p:spTree>
    <p:extLst>
      <p:ext uri="{BB962C8B-B14F-4D97-AF65-F5344CB8AC3E}">
        <p14:creationId xmlns:p14="http://schemas.microsoft.com/office/powerpoint/2010/main" val="2767920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l">
              <a:buNone/>
            </a:pPr>
            <a:r>
              <a:rPr lang="en-US" sz="2400" dirty="0"/>
              <a:t> </a:t>
            </a:r>
            <a:r>
              <a:rPr lang="en-US" dirty="0" smtClean="0"/>
              <a:t>Organizational </a:t>
            </a:r>
            <a:r>
              <a:rPr lang="en-US" dirty="0"/>
              <a:t>Model for Enterprise Architecture </a:t>
            </a:r>
          </a:p>
          <a:p>
            <a:pPr marL="109728" indent="0" algn="l">
              <a:buNone/>
            </a:pPr>
            <a:r>
              <a:rPr lang="en-US" sz="2400" dirty="0"/>
              <a:t> </a:t>
            </a:r>
            <a:r>
              <a:rPr lang="en-US" dirty="0" smtClean="0"/>
              <a:t>Tailored </a:t>
            </a:r>
            <a:r>
              <a:rPr lang="en-US" dirty="0"/>
              <a:t>Architecture Framework, including Architecture Principles </a:t>
            </a:r>
          </a:p>
          <a:p>
            <a:pPr marL="109728" indent="0" algn="l">
              <a:buNone/>
            </a:pPr>
            <a:r>
              <a:rPr lang="en-US" sz="2400" dirty="0"/>
              <a:t> </a:t>
            </a:r>
            <a:r>
              <a:rPr lang="en-US" dirty="0" smtClean="0"/>
              <a:t>Initial </a:t>
            </a:r>
            <a:r>
              <a:rPr lang="en-US" dirty="0"/>
              <a:t>Architecture Repository </a:t>
            </a:r>
            <a:r>
              <a:rPr lang="en-US" dirty="0" smtClean="0"/>
              <a:t> Restatement </a:t>
            </a:r>
            <a:r>
              <a:rPr lang="en-US" dirty="0"/>
              <a:t>of, or reference to, business principles, business goals, and business drivers </a:t>
            </a:r>
          </a:p>
          <a:p>
            <a:pPr marL="109728" indent="0" algn="l">
              <a:buNone/>
            </a:pPr>
            <a:r>
              <a:rPr lang="en-US" sz="2400" dirty="0"/>
              <a:t> </a:t>
            </a:r>
            <a:r>
              <a:rPr lang="en-US" dirty="0" smtClean="0"/>
              <a:t>Request </a:t>
            </a:r>
            <a:r>
              <a:rPr lang="en-US" dirty="0"/>
              <a:t>for Architecture Work </a:t>
            </a:r>
            <a:endParaRPr lang="en-US" dirty="0" smtClean="0"/>
          </a:p>
          <a:p>
            <a:pPr marL="109728" indent="0" algn="l">
              <a:buNone/>
            </a:pPr>
            <a:r>
              <a:rPr lang="en-US" sz="2400" dirty="0"/>
              <a:t> </a:t>
            </a:r>
            <a:r>
              <a:rPr lang="en-US" dirty="0" smtClean="0"/>
              <a:t>Architecture Governance Framework	</a:t>
            </a:r>
          </a:p>
          <a:p>
            <a:pPr marL="109728" indent="0" algn="l">
              <a:buNone/>
            </a:pPr>
            <a:endParaRPr lang="ar-EG" dirty="0"/>
          </a:p>
        </p:txBody>
      </p:sp>
      <p:sp>
        <p:nvSpPr>
          <p:cNvPr id="3" name="Title 2"/>
          <p:cNvSpPr>
            <a:spLocks noGrp="1"/>
          </p:cNvSpPr>
          <p:nvPr>
            <p:ph type="title"/>
          </p:nvPr>
        </p:nvSpPr>
        <p:spPr/>
        <p:txBody>
          <a:bodyPr/>
          <a:lstStyle/>
          <a:p>
            <a:r>
              <a:rPr lang="en-US" dirty="0"/>
              <a:t>Preliminary Phase </a:t>
            </a:r>
            <a:r>
              <a:rPr lang="en-US" dirty="0" smtClean="0"/>
              <a:t>(outputs</a:t>
            </a:r>
            <a:r>
              <a:rPr lang="en-US" dirty="0"/>
              <a:t>)</a:t>
            </a:r>
            <a:endParaRPr lang="ar-EG" dirty="0"/>
          </a:p>
        </p:txBody>
      </p:sp>
    </p:spTree>
    <p:extLst>
      <p:ext uri="{BB962C8B-B14F-4D97-AF65-F5344CB8AC3E}">
        <p14:creationId xmlns:p14="http://schemas.microsoft.com/office/powerpoint/2010/main" val="3912098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l">
              <a:buNone/>
            </a:pPr>
            <a:endParaRPr lang="en-US" dirty="0" smtClean="0"/>
          </a:p>
          <a:p>
            <a:pPr marL="109728" indent="0" algn="l">
              <a:buNone/>
            </a:pPr>
            <a:r>
              <a:rPr lang="en-US" dirty="0" smtClean="0"/>
              <a:t>Phase </a:t>
            </a:r>
            <a:r>
              <a:rPr lang="en-US" dirty="0"/>
              <a:t>A </a:t>
            </a:r>
            <a:endParaRPr lang="en-US" dirty="0" smtClean="0"/>
          </a:p>
          <a:p>
            <a:pPr marL="109728" indent="0" algn="l">
              <a:buNone/>
            </a:pPr>
            <a:r>
              <a:rPr lang="en-US" dirty="0" smtClean="0"/>
              <a:t>is </a:t>
            </a:r>
            <a:r>
              <a:rPr lang="en-US" dirty="0"/>
              <a:t>about project establishment and initiates an iteration of the architecture development cycle, setting the scope, constraints, and expectations for the iteration. </a:t>
            </a:r>
            <a:endParaRPr lang="en-US" dirty="0" smtClean="0"/>
          </a:p>
          <a:p>
            <a:pPr marL="109728" indent="0" algn="l">
              <a:buNone/>
            </a:pPr>
            <a:endParaRPr lang="en-US" dirty="0"/>
          </a:p>
          <a:p>
            <a:pPr marL="109728" indent="0" algn="l">
              <a:buNone/>
            </a:pPr>
            <a:r>
              <a:rPr lang="en-US" dirty="0" smtClean="0"/>
              <a:t>It </a:t>
            </a:r>
            <a:r>
              <a:rPr lang="en-US" dirty="0"/>
              <a:t>is required in order to validate the business context and to create the approved Statement of Architecture Work. </a:t>
            </a:r>
            <a:endParaRPr lang="ar-EG" dirty="0"/>
          </a:p>
        </p:txBody>
      </p:sp>
      <p:sp>
        <p:nvSpPr>
          <p:cNvPr id="3" name="Title 2"/>
          <p:cNvSpPr>
            <a:spLocks noGrp="1"/>
          </p:cNvSpPr>
          <p:nvPr>
            <p:ph type="title"/>
          </p:nvPr>
        </p:nvSpPr>
        <p:spPr/>
        <p:txBody>
          <a:bodyPr/>
          <a:lstStyle/>
          <a:p>
            <a:r>
              <a:rPr lang="en-US" dirty="0"/>
              <a:t>Phase A: Architecture Vision </a:t>
            </a:r>
            <a:endParaRPr lang="ar-EG" dirty="0"/>
          </a:p>
        </p:txBody>
      </p:sp>
    </p:spTree>
    <p:extLst>
      <p:ext uri="{BB962C8B-B14F-4D97-AF65-F5344CB8AC3E}">
        <p14:creationId xmlns:p14="http://schemas.microsoft.com/office/powerpoint/2010/main" val="22091584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106</TotalTime>
  <Words>2099</Words>
  <Application>Microsoft Office PowerPoint</Application>
  <PresentationFormat>On-screen Show (4:3)</PresentationFormat>
  <Paragraphs>290</Paragraphs>
  <Slides>22</Slides>
  <Notes>21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Concourse</vt:lpstr>
      <vt:lpstr>PowerPoint Presentation</vt:lpstr>
      <vt:lpstr>Preliminary Phase </vt:lpstr>
      <vt:lpstr>Preliminary Phase (objectives)</vt:lpstr>
      <vt:lpstr>Preliminary Phase (objectives)</vt:lpstr>
      <vt:lpstr>Preliminary Phase (steps)</vt:lpstr>
      <vt:lpstr>Preliminary Phase (inputs)</vt:lpstr>
      <vt:lpstr>Preliminary Phase (inputs)</vt:lpstr>
      <vt:lpstr>Preliminary Phase (outputs)</vt:lpstr>
      <vt:lpstr>Phase A: Architecture Vision </vt:lpstr>
      <vt:lpstr>Architecture Vision(objectives)</vt:lpstr>
      <vt:lpstr>Architecture Vision(steps)</vt:lpstr>
      <vt:lpstr>Architecture Vision(steps)</vt:lpstr>
      <vt:lpstr>Architecture Vision(inputs)</vt:lpstr>
      <vt:lpstr>Architecture Vision(outputs)</vt:lpstr>
      <vt:lpstr>Architecture Vision(outputs)</vt:lpstr>
      <vt:lpstr>Phase B: Business Architecture </vt:lpstr>
      <vt:lpstr>Business Architecture (objectives)</vt:lpstr>
      <vt:lpstr>Business Architecture (steps)</vt:lpstr>
      <vt:lpstr>Business Architecture (inputs)</vt:lpstr>
      <vt:lpstr>Business Architecture (inputs)</vt:lpstr>
      <vt:lpstr>Business Architecture (outputs)</vt:lpstr>
      <vt:lpstr>Business Architecture (outputs)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AYATAHA</dc:creator>
  <cp:lastModifiedBy>AYATAHA</cp:lastModifiedBy>
  <cp:revision>27</cp:revision>
  <dcterms:created xsi:type="dcterms:W3CDTF">2006-08-16T00:00:00Z</dcterms:created>
  <dcterms:modified xsi:type="dcterms:W3CDTF">2021-11-16T12:28:20Z</dcterms:modified>
</cp:coreProperties>
</file>