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1" autoAdjust="0"/>
  </p:normalViewPr>
  <p:slideViewPr>
    <p:cSldViewPr>
      <p:cViewPr varScale="1">
        <p:scale>
          <a:sx n="58" d="100"/>
          <a:sy n="58" d="100"/>
        </p:scale>
        <p:origin x="-17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7EED3B5A-954C-4C2A-BCFA-8A561EB6F438}" type="datetimeFigureOut">
              <a:rPr lang="ar-EG" smtClean="0"/>
              <a:t>09/04/1443</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EB64EB8-62CC-439D-8A0A-6F24FF2C2B21}" type="slidenum">
              <a:rPr lang="ar-EG" smtClean="0"/>
              <a:t>‹#›</a:t>
            </a:fld>
            <a:endParaRPr lang="ar-EG"/>
          </a:p>
        </p:txBody>
      </p:sp>
    </p:spTree>
    <p:extLst>
      <p:ext uri="{BB962C8B-B14F-4D97-AF65-F5344CB8AC3E}">
        <p14:creationId xmlns:p14="http://schemas.microsoft.com/office/powerpoint/2010/main" val="393287447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إعداد المنظمة لمشاريع هندسة TOGAF الناجحة. </a:t>
            </a:r>
          </a:p>
          <a:p>
            <a:r>
              <a:rPr lang="ar-EG" dirty="0" smtClean="0"/>
              <a:t>القيام بأنشطة التحضير والبدء المطلوبة لإنشاء قدرة معمارية ، بما في ذلك تخصيص إطار TOGAF واختيار الأدوات وتعريف مبادئ الهندسة المعمارية.</a:t>
            </a:r>
            <a:endParaRPr lang="ar-EG" dirty="0"/>
          </a:p>
        </p:txBody>
      </p:sp>
      <p:sp>
        <p:nvSpPr>
          <p:cNvPr id="4" name="Slide Number Placeholder 3"/>
          <p:cNvSpPr>
            <a:spLocks noGrp="1"/>
          </p:cNvSpPr>
          <p:nvPr>
            <p:ph type="sldNum" sz="quarter" idx="10"/>
          </p:nvPr>
        </p:nvSpPr>
        <p:spPr/>
        <p:txBody>
          <a:bodyPr/>
          <a:lstStyle/>
          <a:p>
            <a:fld id="{1EB64EB8-62CC-439D-8A0A-6F24FF2C2B21}" type="slidenum">
              <a:rPr lang="ar-EG" smtClean="0"/>
              <a:t>3</a:t>
            </a:fld>
            <a:endParaRPr lang="ar-EG"/>
          </a:p>
        </p:txBody>
      </p:sp>
    </p:spTree>
    <p:extLst>
      <p:ext uri="{BB962C8B-B14F-4D97-AF65-F5344CB8AC3E}">
        <p14:creationId xmlns:p14="http://schemas.microsoft.com/office/powerpoint/2010/main" val="4147260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تعتمد كل مرحلة من مراحل مشروع TOGAF على متطلبات العمل والتحقق منها. </a:t>
            </a:r>
          </a:p>
          <a:p>
            <a:endParaRPr lang="ar-EG" dirty="0" smtClean="0"/>
          </a:p>
          <a:p>
            <a:r>
              <a:rPr lang="ar-EG" dirty="0" smtClean="0"/>
              <a:t>يتم تحديد المتطلبات وتخزينها وإدخالها في مراحل ADM ذات الصلة والخروج منها ، والتي تتخلص من المتطلبات وتعالجها وترتيب أولوياتها.</a:t>
            </a:r>
            <a:endParaRPr lang="ar-EG" dirty="0"/>
          </a:p>
        </p:txBody>
      </p:sp>
      <p:sp>
        <p:nvSpPr>
          <p:cNvPr id="4" name="Slide Number Placeholder 3"/>
          <p:cNvSpPr>
            <a:spLocks noGrp="1"/>
          </p:cNvSpPr>
          <p:nvPr>
            <p:ph type="sldNum" sz="quarter" idx="10"/>
          </p:nvPr>
        </p:nvSpPr>
        <p:spPr/>
        <p:txBody>
          <a:bodyPr/>
          <a:lstStyle/>
          <a:p>
            <a:fld id="{1EB64EB8-62CC-439D-8A0A-6F24FF2C2B21}" type="slidenum">
              <a:rPr lang="ar-EG" smtClean="0"/>
              <a:t>4</a:t>
            </a:fld>
            <a:endParaRPr lang="ar-EG"/>
          </a:p>
        </p:txBody>
      </p:sp>
    </p:spTree>
    <p:extLst>
      <p:ext uri="{BB962C8B-B14F-4D97-AF65-F5344CB8AC3E}">
        <p14:creationId xmlns:p14="http://schemas.microsoft.com/office/powerpoint/2010/main" val="131635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حدد النطاق والقيود والتوقعات لمشروع TOGAF. </a:t>
            </a:r>
          </a:p>
          <a:p>
            <a:r>
              <a:rPr lang="ar-EG" dirty="0" smtClean="0"/>
              <a:t>خلق رؤية معمارية. </a:t>
            </a:r>
          </a:p>
          <a:p>
            <a:r>
              <a:rPr lang="ar-EG" dirty="0" smtClean="0"/>
              <a:t>تحديد أصحاب المصلحة. </a:t>
            </a:r>
          </a:p>
          <a:p>
            <a:r>
              <a:rPr lang="ar-EG" dirty="0" smtClean="0"/>
              <a:t>تحقق من صحة سياق الأعمال وأنشئ بيان العمل المعماري.</a:t>
            </a:r>
          </a:p>
          <a:p>
            <a:r>
              <a:rPr lang="ar-EG" dirty="0" smtClean="0"/>
              <a:t> الحصول على الموافقات.</a:t>
            </a:r>
            <a:endParaRPr lang="ar-EG" dirty="0"/>
          </a:p>
        </p:txBody>
      </p:sp>
      <p:sp>
        <p:nvSpPr>
          <p:cNvPr id="4" name="Slide Number Placeholder 3"/>
          <p:cNvSpPr>
            <a:spLocks noGrp="1"/>
          </p:cNvSpPr>
          <p:nvPr>
            <p:ph type="sldNum" sz="quarter" idx="10"/>
          </p:nvPr>
        </p:nvSpPr>
        <p:spPr/>
        <p:txBody>
          <a:bodyPr/>
          <a:lstStyle/>
          <a:p>
            <a:fld id="{1EB64EB8-62CC-439D-8A0A-6F24FF2C2B21}" type="slidenum">
              <a:rPr lang="ar-EG" smtClean="0"/>
              <a:t>5</a:t>
            </a:fld>
            <a:endParaRPr lang="ar-EG"/>
          </a:p>
        </p:txBody>
      </p:sp>
    </p:spTree>
    <p:extLst>
      <p:ext uri="{BB962C8B-B14F-4D97-AF65-F5344CB8AC3E}">
        <p14:creationId xmlns:p14="http://schemas.microsoft.com/office/powerpoint/2010/main" val="227889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تطوير البنى في أربعة مجالات:</a:t>
            </a:r>
          </a:p>
          <a:p>
            <a:r>
              <a:rPr lang="ar-EG" dirty="0" smtClean="0"/>
              <a:t> 1. الأعمال 2. نظم المعلومات - التطبيق 3. نظم المعلومات - البيانات 4. التكنولوجيا في كل حالة ، قم بتطوير البنية الأساسية والهدف وتحليل الفجوات</a:t>
            </a:r>
            <a:endParaRPr lang="ar-EG" dirty="0"/>
          </a:p>
        </p:txBody>
      </p:sp>
      <p:sp>
        <p:nvSpPr>
          <p:cNvPr id="4" name="Slide Number Placeholder 3"/>
          <p:cNvSpPr>
            <a:spLocks noGrp="1"/>
          </p:cNvSpPr>
          <p:nvPr>
            <p:ph type="sldNum" sz="quarter" idx="10"/>
          </p:nvPr>
        </p:nvSpPr>
        <p:spPr/>
        <p:txBody>
          <a:bodyPr/>
          <a:lstStyle/>
          <a:p>
            <a:fld id="{1EB64EB8-62CC-439D-8A0A-6F24FF2C2B21}" type="slidenum">
              <a:rPr lang="ar-EG" smtClean="0"/>
              <a:t>6</a:t>
            </a:fld>
            <a:endParaRPr lang="ar-EG"/>
          </a:p>
        </p:txBody>
      </p:sp>
    </p:spTree>
    <p:extLst>
      <p:ext uri="{BB962C8B-B14F-4D97-AF65-F5344CB8AC3E}">
        <p14:creationId xmlns:p14="http://schemas.microsoft.com/office/powerpoint/2010/main" val="183541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قم بإجراء تخطيط التنفيذ الأولي وتحديد مركبات التسليم للكتل الأساسية المحددة في المراحل السابقة. </a:t>
            </a:r>
          </a:p>
          <a:p>
            <a:r>
              <a:rPr lang="ar-EG" dirty="0" smtClean="0"/>
              <a:t>حدد ما إذا كان نهجًا تدريجيًا مطلوبًا ، وإذا كان الأمر كذلك ، حدد بنيات الانتقال.</a:t>
            </a:r>
            <a:endParaRPr lang="ar-EG" dirty="0"/>
          </a:p>
        </p:txBody>
      </p:sp>
      <p:sp>
        <p:nvSpPr>
          <p:cNvPr id="4" name="Slide Number Placeholder 3"/>
          <p:cNvSpPr>
            <a:spLocks noGrp="1"/>
          </p:cNvSpPr>
          <p:nvPr>
            <p:ph type="sldNum" sz="quarter" idx="10"/>
          </p:nvPr>
        </p:nvSpPr>
        <p:spPr/>
        <p:txBody>
          <a:bodyPr/>
          <a:lstStyle/>
          <a:p>
            <a:fld id="{1EB64EB8-62CC-439D-8A0A-6F24FF2C2B21}" type="slidenum">
              <a:rPr lang="ar-EG" smtClean="0"/>
              <a:t>7</a:t>
            </a:fld>
            <a:endParaRPr lang="ar-EG"/>
          </a:p>
        </p:txBody>
      </p:sp>
    </p:spTree>
    <p:extLst>
      <p:ext uri="{BB962C8B-B14F-4D97-AF65-F5344CB8AC3E}">
        <p14:creationId xmlns:p14="http://schemas.microsoft.com/office/powerpoint/2010/main" val="106363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قم بالتخطيط الأولي والمعلن والمركبات التسليم للكتل الأساسي في المراحل السابقة. حدد نهج إجراء تدريجيًا ، إذا كان الأمر كذلك ، حدد بنيات.</a:t>
            </a:r>
            <a:endParaRPr lang="ar-EG" dirty="0"/>
          </a:p>
        </p:txBody>
      </p:sp>
      <p:sp>
        <p:nvSpPr>
          <p:cNvPr id="4" name="Slide Number Placeholder 3"/>
          <p:cNvSpPr>
            <a:spLocks noGrp="1"/>
          </p:cNvSpPr>
          <p:nvPr>
            <p:ph type="sldNum" sz="quarter" idx="10"/>
          </p:nvPr>
        </p:nvSpPr>
        <p:spPr/>
        <p:txBody>
          <a:bodyPr/>
          <a:lstStyle/>
          <a:p>
            <a:fld id="{1EB64EB8-62CC-439D-8A0A-6F24FF2C2B21}" type="slidenum">
              <a:rPr lang="ar-EG" smtClean="0"/>
              <a:t>8</a:t>
            </a:fld>
            <a:endParaRPr lang="ar-EG"/>
          </a:p>
        </p:txBody>
      </p:sp>
    </p:spTree>
    <p:extLst>
      <p:ext uri="{BB962C8B-B14F-4D97-AF65-F5344CB8AC3E}">
        <p14:creationId xmlns:p14="http://schemas.microsoft.com/office/powerpoint/2010/main" val="3597393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sz="1200" b="0" i="0" kern="1200" dirty="0" smtClean="0">
                <a:solidFill>
                  <a:schemeClr val="tx1"/>
                </a:solidFill>
                <a:effectLst/>
                <a:latin typeface="+mn-lt"/>
                <a:ea typeface="+mn-ea"/>
                <a:cs typeface="+mn-cs"/>
              </a:rPr>
              <a:t>توفير الإشراف المعماري على التنفيذ. إعداد وإصدار عقود الهندسة المعمارية. التأكد من أن مشروع التنفيذ يتوافق مع البنية</a:t>
            </a:r>
          </a:p>
          <a:p>
            <a:r>
              <a:rPr lang="ar-EG" sz="1200" b="0" i="0" kern="1200" dirty="0" smtClean="0">
                <a:solidFill>
                  <a:schemeClr val="tx1"/>
                </a:solidFill>
                <a:effectLst/>
                <a:latin typeface="+mn-lt"/>
                <a:ea typeface="+mn-ea"/>
                <a:cs typeface="+mn-cs"/>
              </a:rPr>
              <a:t/>
            </a:r>
            <a:br>
              <a:rPr lang="ar-EG" sz="1200" b="0" i="0" kern="1200" dirty="0" smtClean="0">
                <a:solidFill>
                  <a:schemeClr val="tx1"/>
                </a:solidFill>
                <a:effectLst/>
                <a:latin typeface="+mn-lt"/>
                <a:ea typeface="+mn-ea"/>
                <a:cs typeface="+mn-cs"/>
              </a:rPr>
            </a:br>
            <a:endParaRPr lang="ar-EG" dirty="0"/>
          </a:p>
        </p:txBody>
      </p:sp>
      <p:sp>
        <p:nvSpPr>
          <p:cNvPr id="4" name="Slide Number Placeholder 3"/>
          <p:cNvSpPr>
            <a:spLocks noGrp="1"/>
          </p:cNvSpPr>
          <p:nvPr>
            <p:ph type="sldNum" sz="quarter" idx="10"/>
          </p:nvPr>
        </p:nvSpPr>
        <p:spPr/>
        <p:txBody>
          <a:bodyPr/>
          <a:lstStyle/>
          <a:p>
            <a:fld id="{1EB64EB8-62CC-439D-8A0A-6F24FF2C2B21}" type="slidenum">
              <a:rPr lang="ar-EG" smtClean="0"/>
              <a:t>9</a:t>
            </a:fld>
            <a:endParaRPr lang="ar-EG"/>
          </a:p>
        </p:txBody>
      </p:sp>
    </p:spTree>
    <p:extLst>
      <p:ext uri="{BB962C8B-B14F-4D97-AF65-F5344CB8AC3E}">
        <p14:creationId xmlns:p14="http://schemas.microsoft.com/office/powerpoint/2010/main" val="582412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smtClean="0"/>
              <a:t>وفير المراقبة المستمرة وعملية إدارة التغيير للتأكد من أن البنية تستجيب لاحتياجات المؤسسة وتعظيم قيمة البنية للأعمال.</a:t>
            </a:r>
            <a:endParaRPr lang="ar-EG"/>
          </a:p>
        </p:txBody>
      </p:sp>
      <p:sp>
        <p:nvSpPr>
          <p:cNvPr id="4" name="Slide Number Placeholder 3"/>
          <p:cNvSpPr>
            <a:spLocks noGrp="1"/>
          </p:cNvSpPr>
          <p:nvPr>
            <p:ph type="sldNum" sz="quarter" idx="10"/>
          </p:nvPr>
        </p:nvSpPr>
        <p:spPr/>
        <p:txBody>
          <a:bodyPr/>
          <a:lstStyle/>
          <a:p>
            <a:fld id="{1EB64EB8-62CC-439D-8A0A-6F24FF2C2B21}" type="slidenum">
              <a:rPr lang="ar-EG" smtClean="0"/>
              <a:t>10</a:t>
            </a:fld>
            <a:endParaRPr lang="ar-EG"/>
          </a:p>
        </p:txBody>
      </p:sp>
    </p:spTree>
    <p:extLst>
      <p:ext uri="{BB962C8B-B14F-4D97-AF65-F5344CB8AC3E}">
        <p14:creationId xmlns:p14="http://schemas.microsoft.com/office/powerpoint/2010/main" val="3182175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11/14/2021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11/14/2021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11/14/2021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ar-EG"/>
          </a:p>
        </p:txBody>
      </p:sp>
      <p:sp>
        <p:nvSpPr>
          <p:cNvPr id="3" name="Subtitle 2"/>
          <p:cNvSpPr>
            <a:spLocks noGrp="1"/>
          </p:cNvSpPr>
          <p:nvPr>
            <p:ph type="subTitle" idx="1"/>
          </p:nvPr>
        </p:nvSpPr>
        <p:spPr/>
        <p:txBody>
          <a:bodyPr/>
          <a:lstStyle/>
          <a:p>
            <a:endParaRPr lang="ar-EG"/>
          </a:p>
        </p:txBody>
      </p:sp>
    </p:spTree>
    <p:extLst>
      <p:ext uri="{BB962C8B-B14F-4D97-AF65-F5344CB8AC3E}">
        <p14:creationId xmlns:p14="http://schemas.microsoft.com/office/powerpoint/2010/main" val="3261764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dirty="0" smtClean="0"/>
          </a:p>
          <a:p>
            <a:pPr marL="109728" indent="0" algn="l">
              <a:buNone/>
            </a:pPr>
            <a:endParaRPr lang="en-US" dirty="0"/>
          </a:p>
          <a:p>
            <a:pPr marL="109728" indent="0" algn="l">
              <a:buNone/>
            </a:pPr>
            <a:r>
              <a:rPr lang="en-US" dirty="0" smtClean="0"/>
              <a:t>Provide </a:t>
            </a:r>
            <a:r>
              <a:rPr lang="en-US" dirty="0"/>
              <a:t>continual monitoring and a change management process to ensure that the architecture responds to the needs of the enterprise and maximizes the value of the architecture to the business. 	</a:t>
            </a:r>
          </a:p>
          <a:p>
            <a:pPr marL="109728" indent="0" algn="l">
              <a:buNone/>
            </a:pPr>
            <a:endParaRPr lang="ar-EG" dirty="0"/>
          </a:p>
        </p:txBody>
      </p:sp>
      <p:sp>
        <p:nvSpPr>
          <p:cNvPr id="3" name="Title 2"/>
          <p:cNvSpPr>
            <a:spLocks noGrp="1"/>
          </p:cNvSpPr>
          <p:nvPr>
            <p:ph type="title"/>
          </p:nvPr>
        </p:nvSpPr>
        <p:spPr>
          <a:xfrm>
            <a:off x="457200" y="762000"/>
            <a:ext cx="8229600" cy="655638"/>
          </a:xfrm>
        </p:spPr>
        <p:txBody>
          <a:bodyPr>
            <a:normAutofit fontScale="90000"/>
          </a:bodyPr>
          <a:lstStyle/>
          <a:p>
            <a:r>
              <a:rPr lang="en-US" b="0" dirty="0"/>
              <a:t>Phase H: Architecture Change Management 	</a:t>
            </a:r>
            <a:br>
              <a:rPr lang="en-US" b="0" dirty="0"/>
            </a:br>
            <a:endParaRPr lang="ar-EG" dirty="0"/>
          </a:p>
        </p:txBody>
      </p:sp>
    </p:spTree>
    <p:extLst>
      <p:ext uri="{BB962C8B-B14F-4D97-AF65-F5344CB8AC3E}">
        <p14:creationId xmlns:p14="http://schemas.microsoft.com/office/powerpoint/2010/main" val="387934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71600"/>
            <a:ext cx="6477000" cy="5257800"/>
          </a:xfrm>
        </p:spPr>
      </p:pic>
      <p:sp>
        <p:nvSpPr>
          <p:cNvPr id="3" name="Title 2"/>
          <p:cNvSpPr>
            <a:spLocks noGrp="1"/>
          </p:cNvSpPr>
          <p:nvPr>
            <p:ph type="title"/>
          </p:nvPr>
        </p:nvSpPr>
        <p:spPr/>
        <p:txBody>
          <a:bodyPr>
            <a:normAutofit fontScale="90000"/>
          </a:bodyPr>
          <a:lstStyle/>
          <a:p>
            <a:r>
              <a:rPr lang="en-US" dirty="0"/>
              <a:t>The Architecture Development Method Cycle </a:t>
            </a:r>
            <a:r>
              <a:rPr lang="en-US" dirty="0" smtClean="0"/>
              <a:t>(ADM)</a:t>
            </a:r>
            <a:endParaRPr lang="ar-EG" dirty="0"/>
          </a:p>
        </p:txBody>
      </p:sp>
    </p:spTree>
    <p:extLst>
      <p:ext uri="{BB962C8B-B14F-4D97-AF65-F5344CB8AC3E}">
        <p14:creationId xmlns:p14="http://schemas.microsoft.com/office/powerpoint/2010/main" val="200561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dirty="0" smtClean="0"/>
          </a:p>
          <a:p>
            <a:pPr marL="109728" indent="0" algn="l">
              <a:buNone/>
            </a:pPr>
            <a:r>
              <a:rPr lang="en-US" dirty="0" smtClean="0"/>
              <a:t>Prepare </a:t>
            </a:r>
            <a:r>
              <a:rPr lang="en-US" dirty="0"/>
              <a:t>the organization for successful TOGAF architecture projects. Undertake </a:t>
            </a:r>
            <a:r>
              <a:rPr lang="en-US" dirty="0" smtClean="0"/>
              <a:t>the preparation </a:t>
            </a:r>
            <a:r>
              <a:rPr lang="en-US" dirty="0"/>
              <a:t>and initiation activities required to create an Architecture Capability, including the customization of the TOGAF framework, selection of tools, and the definition </a:t>
            </a:r>
            <a:r>
              <a:rPr lang="en-US" dirty="0" smtClean="0"/>
              <a:t>of Architecture </a:t>
            </a:r>
            <a:r>
              <a:rPr lang="en-US" dirty="0"/>
              <a:t>Principles. 	</a:t>
            </a:r>
          </a:p>
          <a:p>
            <a:pPr marL="109728" indent="0" algn="l">
              <a:buNone/>
            </a:pPr>
            <a:endParaRPr lang="ar-EG" dirty="0"/>
          </a:p>
        </p:txBody>
      </p:sp>
      <p:sp>
        <p:nvSpPr>
          <p:cNvPr id="3" name="Title 2"/>
          <p:cNvSpPr>
            <a:spLocks noGrp="1"/>
          </p:cNvSpPr>
          <p:nvPr>
            <p:ph type="title"/>
          </p:nvPr>
        </p:nvSpPr>
        <p:spPr/>
        <p:txBody>
          <a:bodyPr>
            <a:normAutofit/>
          </a:bodyPr>
          <a:lstStyle/>
          <a:p>
            <a:r>
              <a:rPr lang="en-US" b="0" dirty="0"/>
              <a:t>Preliminary Phase 	</a:t>
            </a:r>
            <a:endParaRPr lang="ar-EG" dirty="0"/>
          </a:p>
        </p:txBody>
      </p:sp>
    </p:spTree>
    <p:extLst>
      <p:ext uri="{BB962C8B-B14F-4D97-AF65-F5344CB8AC3E}">
        <p14:creationId xmlns:p14="http://schemas.microsoft.com/office/powerpoint/2010/main" val="112144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dirty="0" smtClean="0"/>
          </a:p>
          <a:p>
            <a:pPr marL="109728" indent="0" algn="l">
              <a:buNone/>
            </a:pPr>
            <a:r>
              <a:rPr lang="en-US" dirty="0" smtClean="0"/>
              <a:t>Every </a:t>
            </a:r>
            <a:r>
              <a:rPr lang="en-US" dirty="0"/>
              <a:t>stage of a TOGAF project is based on and validates business requirements. </a:t>
            </a:r>
          </a:p>
          <a:p>
            <a:pPr marL="109728" indent="0" algn="l">
              <a:buNone/>
            </a:pPr>
            <a:endParaRPr lang="en-US" dirty="0" smtClean="0"/>
          </a:p>
          <a:p>
            <a:pPr marL="109728" indent="0" algn="l">
              <a:buNone/>
            </a:pPr>
            <a:r>
              <a:rPr lang="en-US" dirty="0" smtClean="0"/>
              <a:t>Requirements </a:t>
            </a:r>
            <a:r>
              <a:rPr lang="en-US" dirty="0"/>
              <a:t>are identified, stored, and fed into and out of the relevant ADM phases, which dispose of, address, and prioritize requirements. 	</a:t>
            </a:r>
          </a:p>
          <a:p>
            <a:pPr marL="109728" indent="0" algn="l">
              <a:buNone/>
            </a:pPr>
            <a:endParaRPr lang="ar-EG" dirty="0"/>
          </a:p>
        </p:txBody>
      </p:sp>
      <p:sp>
        <p:nvSpPr>
          <p:cNvPr id="3" name="Title 2"/>
          <p:cNvSpPr>
            <a:spLocks noGrp="1"/>
          </p:cNvSpPr>
          <p:nvPr>
            <p:ph type="title"/>
          </p:nvPr>
        </p:nvSpPr>
        <p:spPr/>
        <p:txBody>
          <a:bodyPr>
            <a:normAutofit/>
          </a:bodyPr>
          <a:lstStyle/>
          <a:p>
            <a:r>
              <a:rPr lang="en-US" b="0" dirty="0"/>
              <a:t>Requirements Management 	</a:t>
            </a:r>
            <a:endParaRPr lang="ar-EG" dirty="0"/>
          </a:p>
        </p:txBody>
      </p:sp>
    </p:spTree>
    <p:extLst>
      <p:ext uri="{BB962C8B-B14F-4D97-AF65-F5344CB8AC3E}">
        <p14:creationId xmlns:p14="http://schemas.microsoft.com/office/powerpoint/2010/main" val="122850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dirty="0" smtClean="0"/>
          </a:p>
          <a:p>
            <a:pPr marL="109728" indent="0" algn="l">
              <a:buNone/>
            </a:pPr>
            <a:r>
              <a:rPr lang="en-US" dirty="0" smtClean="0"/>
              <a:t>Set </a:t>
            </a:r>
            <a:r>
              <a:rPr lang="en-US" dirty="0"/>
              <a:t>the scope, constraints, and expectations for a TOGAF project. Create the Architecture Vision. Identify stakeholders. Validate the business context and create the Statement of Architecture Work. Obtain approvals. 	</a:t>
            </a:r>
          </a:p>
          <a:p>
            <a:pPr marL="109728" indent="0" algn="l">
              <a:buNone/>
            </a:pPr>
            <a:endParaRPr lang="ar-EG" dirty="0"/>
          </a:p>
        </p:txBody>
      </p:sp>
      <p:sp>
        <p:nvSpPr>
          <p:cNvPr id="3" name="Title 2"/>
          <p:cNvSpPr>
            <a:spLocks noGrp="1"/>
          </p:cNvSpPr>
          <p:nvPr>
            <p:ph type="title"/>
          </p:nvPr>
        </p:nvSpPr>
        <p:spPr/>
        <p:txBody>
          <a:bodyPr>
            <a:normAutofit/>
          </a:bodyPr>
          <a:lstStyle/>
          <a:p>
            <a:r>
              <a:rPr lang="en-US" b="0" dirty="0"/>
              <a:t>Phase A: Architecture Vision 	</a:t>
            </a:r>
            <a:endParaRPr lang="ar-EG" dirty="0"/>
          </a:p>
        </p:txBody>
      </p:sp>
    </p:spTree>
    <p:extLst>
      <p:ext uri="{BB962C8B-B14F-4D97-AF65-F5344CB8AC3E}">
        <p14:creationId xmlns:p14="http://schemas.microsoft.com/office/powerpoint/2010/main" val="348122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endParaRPr lang="en-US" dirty="0" smtClean="0"/>
          </a:p>
          <a:p>
            <a:pPr marL="109728" indent="0" algn="l">
              <a:buNone/>
            </a:pPr>
            <a:endParaRPr lang="en-US" dirty="0"/>
          </a:p>
          <a:p>
            <a:pPr marL="109728" indent="0" algn="l">
              <a:buNone/>
            </a:pPr>
            <a:endParaRPr lang="en-US" dirty="0" smtClean="0"/>
          </a:p>
          <a:p>
            <a:pPr marL="109728" indent="0" algn="l">
              <a:buNone/>
            </a:pPr>
            <a:r>
              <a:rPr lang="en-US" dirty="0"/>
              <a:t>Develop architectures in four domains: </a:t>
            </a:r>
          </a:p>
          <a:p>
            <a:pPr marL="109728" indent="0" algn="l">
              <a:buNone/>
            </a:pPr>
            <a:r>
              <a:rPr lang="en-US" dirty="0"/>
              <a:t>1. Business </a:t>
            </a:r>
          </a:p>
          <a:p>
            <a:pPr marL="109728" indent="0" algn="l">
              <a:buNone/>
            </a:pPr>
            <a:r>
              <a:rPr lang="en-US" dirty="0"/>
              <a:t>2. Information Systems – Application </a:t>
            </a:r>
          </a:p>
          <a:p>
            <a:pPr marL="109728" indent="0" algn="l">
              <a:buNone/>
            </a:pPr>
            <a:r>
              <a:rPr lang="en-US" dirty="0"/>
              <a:t>3. Information Systems – Data </a:t>
            </a:r>
          </a:p>
          <a:p>
            <a:pPr marL="109728" indent="0" algn="l">
              <a:buNone/>
            </a:pPr>
            <a:r>
              <a:rPr lang="en-US" dirty="0"/>
              <a:t>4. Technology </a:t>
            </a:r>
          </a:p>
          <a:p>
            <a:pPr marL="109728" indent="0" algn="l">
              <a:buNone/>
            </a:pPr>
            <a:endParaRPr lang="ar-EG" dirty="0"/>
          </a:p>
          <a:p>
            <a:pPr marL="109728" indent="0" algn="l">
              <a:buNone/>
            </a:pPr>
            <a:r>
              <a:rPr lang="en-US" dirty="0"/>
              <a:t>In each case, develop the Baseline and Target Architecture and analyze gaps 	</a:t>
            </a:r>
          </a:p>
          <a:p>
            <a:pPr marL="109728" indent="0" algn="l">
              <a:buNone/>
            </a:pPr>
            <a:endParaRPr lang="ar-EG" dirty="0"/>
          </a:p>
        </p:txBody>
      </p:sp>
      <p:sp>
        <p:nvSpPr>
          <p:cNvPr id="3" name="Title 2"/>
          <p:cNvSpPr>
            <a:spLocks noGrp="1"/>
          </p:cNvSpPr>
          <p:nvPr>
            <p:ph type="title"/>
          </p:nvPr>
        </p:nvSpPr>
        <p:spPr>
          <a:xfrm>
            <a:off x="457200" y="274638"/>
            <a:ext cx="8229600" cy="3001962"/>
          </a:xfrm>
        </p:spPr>
        <p:txBody>
          <a:bodyPr>
            <a:normAutofit/>
          </a:bodyPr>
          <a:lstStyle/>
          <a:p>
            <a:r>
              <a:rPr lang="en-US" sz="2700" dirty="0">
                <a:effectLst/>
              </a:rPr>
              <a:t>Phase B: Business Architecture </a:t>
            </a:r>
            <a:br>
              <a:rPr lang="en-US" sz="2700" dirty="0">
                <a:effectLst/>
              </a:rPr>
            </a:br>
            <a:r>
              <a:rPr lang="en-US" sz="2700" dirty="0">
                <a:effectLst/>
              </a:rPr>
              <a:t>Phase C: Information Systems Architectures (Application &amp; Data) </a:t>
            </a:r>
            <a:br>
              <a:rPr lang="en-US" sz="2700" dirty="0">
                <a:effectLst/>
              </a:rPr>
            </a:br>
            <a:r>
              <a:rPr lang="en-US" sz="2700" dirty="0">
                <a:effectLst/>
              </a:rPr>
              <a:t>Phase D: Technology </a:t>
            </a:r>
            <a:r>
              <a:rPr lang="en-US" sz="2700" dirty="0" smtClean="0">
                <a:effectLst/>
              </a:rPr>
              <a:t>Architectur</a:t>
            </a:r>
            <a:r>
              <a:rPr lang="en-US" sz="2800" b="0" dirty="0"/>
              <a:t>e</a:t>
            </a:r>
            <a:r>
              <a:rPr lang="en-US" b="0" dirty="0"/>
              <a:t/>
            </a:r>
            <a:br>
              <a:rPr lang="en-US" b="0" dirty="0"/>
            </a:br>
            <a:endParaRPr lang="ar-EG" dirty="0"/>
          </a:p>
        </p:txBody>
      </p:sp>
    </p:spTree>
    <p:extLst>
      <p:ext uri="{BB962C8B-B14F-4D97-AF65-F5344CB8AC3E}">
        <p14:creationId xmlns:p14="http://schemas.microsoft.com/office/powerpoint/2010/main" val="96762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dirty="0" smtClean="0"/>
          </a:p>
          <a:p>
            <a:pPr marL="109728" indent="0" algn="l">
              <a:buNone/>
            </a:pPr>
            <a:r>
              <a:rPr lang="en-US" dirty="0" smtClean="0"/>
              <a:t>Perform </a:t>
            </a:r>
            <a:r>
              <a:rPr lang="en-US" dirty="0"/>
              <a:t>initial implementation planning and the identification of delivery vehicles for the building blocks identified in the previous phases. Determine whether an incremental approach is required, and if so identify Transition Architectures. 	</a:t>
            </a:r>
          </a:p>
          <a:p>
            <a:pPr marL="109728" indent="0" algn="l">
              <a:buNone/>
            </a:pPr>
            <a:endParaRPr lang="ar-EG" dirty="0"/>
          </a:p>
        </p:txBody>
      </p:sp>
      <p:sp>
        <p:nvSpPr>
          <p:cNvPr id="3" name="Title 2"/>
          <p:cNvSpPr>
            <a:spLocks noGrp="1"/>
          </p:cNvSpPr>
          <p:nvPr>
            <p:ph type="title"/>
          </p:nvPr>
        </p:nvSpPr>
        <p:spPr>
          <a:xfrm>
            <a:off x="457200" y="533400"/>
            <a:ext cx="8229600" cy="884238"/>
          </a:xfrm>
        </p:spPr>
        <p:txBody>
          <a:bodyPr>
            <a:normAutofit fontScale="90000"/>
          </a:bodyPr>
          <a:lstStyle/>
          <a:p>
            <a:r>
              <a:rPr lang="en-US" b="0" dirty="0" smtClean="0"/>
              <a:t/>
            </a:r>
            <a:br>
              <a:rPr lang="en-US" b="0" dirty="0" smtClean="0"/>
            </a:br>
            <a:r>
              <a:rPr lang="en-US" b="0" dirty="0" smtClean="0"/>
              <a:t/>
            </a:r>
            <a:br>
              <a:rPr lang="en-US" b="0" dirty="0" smtClean="0"/>
            </a:br>
            <a:r>
              <a:rPr lang="en-US" b="0" dirty="0" smtClean="0"/>
              <a:t>Phase E: Opportunities and Solutions 	</a:t>
            </a:r>
            <a:br>
              <a:rPr lang="en-US" b="0" dirty="0" smtClean="0"/>
            </a:br>
            <a:r>
              <a:rPr lang="ar-EG" b="0" dirty="0" smtClean="0"/>
              <a:t/>
            </a:r>
            <a:br>
              <a:rPr lang="ar-EG" b="0" dirty="0" smtClean="0"/>
            </a:br>
            <a:endParaRPr lang="ar-EG" dirty="0"/>
          </a:p>
        </p:txBody>
      </p:sp>
    </p:spTree>
    <p:extLst>
      <p:ext uri="{BB962C8B-B14F-4D97-AF65-F5344CB8AC3E}">
        <p14:creationId xmlns:p14="http://schemas.microsoft.com/office/powerpoint/2010/main" val="111690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dirty="0" smtClean="0"/>
          </a:p>
          <a:p>
            <a:pPr marL="109728" indent="0" algn="l">
              <a:buNone/>
            </a:pPr>
            <a:endParaRPr lang="en-US" dirty="0"/>
          </a:p>
          <a:p>
            <a:pPr marL="109728" indent="0" algn="l">
              <a:buNone/>
            </a:pPr>
            <a:r>
              <a:rPr lang="en-US" dirty="0" smtClean="0"/>
              <a:t>Develop </a:t>
            </a:r>
            <a:r>
              <a:rPr lang="en-US" dirty="0"/>
              <a:t>detailed Implementation and Migration Plan that addresses how to move from the Baseline to the Target Architecture. 	</a:t>
            </a:r>
          </a:p>
          <a:p>
            <a:pPr marL="109728" indent="0" algn="l">
              <a:buNone/>
            </a:pPr>
            <a:endParaRPr lang="ar-EG" dirty="0"/>
          </a:p>
        </p:txBody>
      </p:sp>
      <p:sp>
        <p:nvSpPr>
          <p:cNvPr id="3" name="Title 2"/>
          <p:cNvSpPr>
            <a:spLocks noGrp="1"/>
          </p:cNvSpPr>
          <p:nvPr>
            <p:ph type="title"/>
          </p:nvPr>
        </p:nvSpPr>
        <p:spPr/>
        <p:txBody>
          <a:bodyPr>
            <a:normAutofit fontScale="90000"/>
          </a:bodyPr>
          <a:lstStyle/>
          <a:p>
            <a:r>
              <a:rPr lang="en-US" b="0" dirty="0"/>
              <a:t>Phase F: Migration Planning 	</a:t>
            </a:r>
            <a:br>
              <a:rPr lang="en-US" b="0" dirty="0"/>
            </a:br>
            <a:endParaRPr lang="ar-EG" dirty="0"/>
          </a:p>
        </p:txBody>
      </p:sp>
    </p:spTree>
    <p:extLst>
      <p:ext uri="{BB962C8B-B14F-4D97-AF65-F5344CB8AC3E}">
        <p14:creationId xmlns:p14="http://schemas.microsoft.com/office/powerpoint/2010/main" val="174173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dirty="0" smtClean="0"/>
          </a:p>
          <a:p>
            <a:pPr marL="109728" indent="0" algn="l">
              <a:buNone/>
            </a:pPr>
            <a:endParaRPr lang="en-US" dirty="0"/>
          </a:p>
          <a:p>
            <a:pPr marL="109728" indent="0" algn="l">
              <a:buNone/>
            </a:pPr>
            <a:r>
              <a:rPr lang="en-US" dirty="0" smtClean="0"/>
              <a:t>Provide </a:t>
            </a:r>
            <a:r>
              <a:rPr lang="en-US" dirty="0"/>
              <a:t>architectural oversight for the implementation. Prepare and issue Architecture Contracts. Ensure that the implementation project conforms to the architecture 	</a:t>
            </a:r>
          </a:p>
          <a:p>
            <a:pPr marL="109728" indent="0" algn="l">
              <a:buNone/>
            </a:pPr>
            <a:endParaRPr lang="ar-EG" dirty="0"/>
          </a:p>
        </p:txBody>
      </p:sp>
      <p:sp>
        <p:nvSpPr>
          <p:cNvPr id="3" name="Title 2"/>
          <p:cNvSpPr>
            <a:spLocks noGrp="1"/>
          </p:cNvSpPr>
          <p:nvPr>
            <p:ph type="title"/>
          </p:nvPr>
        </p:nvSpPr>
        <p:spPr>
          <a:xfrm>
            <a:off x="457200" y="685800"/>
            <a:ext cx="8229600" cy="731838"/>
          </a:xfrm>
        </p:spPr>
        <p:txBody>
          <a:bodyPr>
            <a:normAutofit fontScale="90000"/>
          </a:bodyPr>
          <a:lstStyle/>
          <a:p>
            <a:r>
              <a:rPr lang="en-US" b="0" dirty="0"/>
              <a:t>Phase G: Implementation Governance 	</a:t>
            </a:r>
            <a:br>
              <a:rPr lang="en-US" b="0" dirty="0"/>
            </a:br>
            <a:endParaRPr lang="ar-EG" dirty="0"/>
          </a:p>
        </p:txBody>
      </p:sp>
    </p:spTree>
    <p:extLst>
      <p:ext uri="{BB962C8B-B14F-4D97-AF65-F5344CB8AC3E}">
        <p14:creationId xmlns:p14="http://schemas.microsoft.com/office/powerpoint/2010/main" val="3677428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TotalTime>
  <Words>532</Words>
  <Application>Microsoft Office PowerPoint</Application>
  <PresentationFormat>On-screen Show (4:3)</PresentationFormat>
  <Paragraphs>64</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PowerPoint Presentation</vt:lpstr>
      <vt:lpstr>The Architecture Development Method Cycle (ADM)</vt:lpstr>
      <vt:lpstr>Preliminary Phase  </vt:lpstr>
      <vt:lpstr>Requirements Management  </vt:lpstr>
      <vt:lpstr>Phase A: Architecture Vision  </vt:lpstr>
      <vt:lpstr>Phase B: Business Architecture  Phase C: Information Systems Architectures (Application &amp; Data)  Phase D: Technology Architecture </vt:lpstr>
      <vt:lpstr>  Phase E: Opportunities and Solutions    </vt:lpstr>
      <vt:lpstr>Phase F: Migration Planning   </vt:lpstr>
      <vt:lpstr>Phase G: Implementation Governance   </vt:lpstr>
      <vt:lpstr>Phase H: Architecture Change Management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AYATAHA</dc:creator>
  <cp:lastModifiedBy>AYATAHA</cp:lastModifiedBy>
  <cp:revision>3</cp:revision>
  <dcterms:created xsi:type="dcterms:W3CDTF">2006-08-16T00:00:00Z</dcterms:created>
  <dcterms:modified xsi:type="dcterms:W3CDTF">2021-11-14T10:19:32Z</dcterms:modified>
</cp:coreProperties>
</file>