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6.jpg" ContentType="image/gif"/>
  <Override PartName="/ppt/media/image17.jpg" ContentType="image/gif"/>
  <Override PartName="/ppt/media/image18.jpg" ContentType="image/gif"/>
  <Override PartName="/ppt/media/image19.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8" r:id="rId4"/>
    <p:sldId id="257"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2" r:id="rId18"/>
    <p:sldId id="271" r:id="rId19"/>
    <p:sldId id="273" r:id="rId2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D27A-910B-4D1A-9144-FFA1690B6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B8BB4107-1110-455C-B24C-C3B03401A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E366BA79-6AD7-4119-932C-3EEE48AC7C60}"/>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5" name="Footer Placeholder 4">
            <a:extLst>
              <a:ext uri="{FF2B5EF4-FFF2-40B4-BE49-F238E27FC236}">
                <a16:creationId xmlns:a16="http://schemas.microsoft.com/office/drawing/2014/main" id="{02E95F92-1085-4FF8-8998-A07FC85F3A8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30B5E3F-CD56-43F1-888A-6855535B3004}"/>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251694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B6D5-0DA0-461D-A138-9027DE29FE3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4B42B64-9E7E-4126-9821-93417E60CF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2F84D79-BCA4-44BC-AF31-7A5C34BE1662}"/>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5" name="Footer Placeholder 4">
            <a:extLst>
              <a:ext uri="{FF2B5EF4-FFF2-40B4-BE49-F238E27FC236}">
                <a16:creationId xmlns:a16="http://schemas.microsoft.com/office/drawing/2014/main" id="{50986835-3303-492E-851F-CFBFF399550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D71A4DE-0D0D-4A01-8873-90F903BBE1D5}"/>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286989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193C6-EEF2-40F6-BF04-2809B58D1E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8F37CBB-4323-4CFC-9C67-766B5BB46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47DDB0E-6137-4B98-B36A-15C1E29BC3D0}"/>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5" name="Footer Placeholder 4">
            <a:extLst>
              <a:ext uri="{FF2B5EF4-FFF2-40B4-BE49-F238E27FC236}">
                <a16:creationId xmlns:a16="http://schemas.microsoft.com/office/drawing/2014/main" id="{681F9DD1-E396-499D-B0DC-AB1EA2983A7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CDDC8AE-4D5A-495A-9534-60D0306D6737}"/>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215338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ADD1-0A28-4327-A7BB-C7D5087111D4}"/>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2B9FC98-F4A8-43EF-B9F5-347D9AD48C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390EBAE-931C-41DA-B431-14530D97BC0F}"/>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5" name="Footer Placeholder 4">
            <a:extLst>
              <a:ext uri="{FF2B5EF4-FFF2-40B4-BE49-F238E27FC236}">
                <a16:creationId xmlns:a16="http://schemas.microsoft.com/office/drawing/2014/main" id="{0E0B997D-0470-4B12-984E-0A365671B54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6403283-9C05-490C-8900-90E23736A2AD}"/>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285541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4AB5-26C0-4CA1-9780-4AA96236D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49B34DDC-76CB-4E4E-BE0E-B76AEBCCE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2C9BF-73CE-4A60-9CC2-C7F8A0BF13EA}"/>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5" name="Footer Placeholder 4">
            <a:extLst>
              <a:ext uri="{FF2B5EF4-FFF2-40B4-BE49-F238E27FC236}">
                <a16:creationId xmlns:a16="http://schemas.microsoft.com/office/drawing/2014/main" id="{95F458D9-C193-4BAA-BD58-A820B271BD6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2255FA-A27D-423C-AEC4-82F61C6F362F}"/>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243450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7CA4-023D-45F1-A7CD-54DC84B9D27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C8EF124-5F6E-469A-A917-769359DA5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A1E40F4-70F9-4A7E-8588-B329F0A6B4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64202692-06D7-414D-9706-FA0E75E0F8D3}"/>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6" name="Footer Placeholder 5">
            <a:extLst>
              <a:ext uri="{FF2B5EF4-FFF2-40B4-BE49-F238E27FC236}">
                <a16:creationId xmlns:a16="http://schemas.microsoft.com/office/drawing/2014/main" id="{2B4DA879-19BF-471D-AB51-26284E907B1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EE715D3-43DE-43E9-B2CA-2E4D99BE1680}"/>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77070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F9EC-9429-4C5D-9A19-3D32B7868E78}"/>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B46C793D-E37C-416C-A722-522001649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14848-1005-4DA1-84E8-DCE35D4738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A31E613-0A39-43F2-B7B6-ADC643D1E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6F89A-1E2E-4BAD-A652-1F3410DE9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48583D57-E709-4568-928C-C6FF11A5A928}"/>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8" name="Footer Placeholder 7">
            <a:extLst>
              <a:ext uri="{FF2B5EF4-FFF2-40B4-BE49-F238E27FC236}">
                <a16:creationId xmlns:a16="http://schemas.microsoft.com/office/drawing/2014/main" id="{E5AD8605-FD71-4BD2-9B5E-0FF0855603C1}"/>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5D85D718-8354-4B72-9D1F-8A69FC90C567}"/>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97146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DD7C-18F7-400A-8E23-4DE391AA9F10}"/>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2BA7E4A3-04A9-48CE-BC17-1291EF24B0CA}"/>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4" name="Footer Placeholder 3">
            <a:extLst>
              <a:ext uri="{FF2B5EF4-FFF2-40B4-BE49-F238E27FC236}">
                <a16:creationId xmlns:a16="http://schemas.microsoft.com/office/drawing/2014/main" id="{A9D6EA38-2D30-4892-9F58-CE23FE916C0E}"/>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D64F05B4-2CE5-48CD-B1DA-E685241B96A3}"/>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417138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1590D-FE40-42E4-945B-810C74E7CFB7}"/>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3" name="Footer Placeholder 2">
            <a:extLst>
              <a:ext uri="{FF2B5EF4-FFF2-40B4-BE49-F238E27FC236}">
                <a16:creationId xmlns:a16="http://schemas.microsoft.com/office/drawing/2014/main" id="{21CA7D47-8421-4D2B-9B98-342DBAB573B7}"/>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BAFEBDDA-5F94-446A-81F0-3387AB2A6371}"/>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221603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0356-03AD-42CD-9593-B4E9A5728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39C41E9-858E-42E9-BE7E-976ABC3DA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3949A682-C354-476A-AAB3-D66A02206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80CA9-AA6F-4FF0-B5A9-53D38A9BDC0F}"/>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6" name="Footer Placeholder 5">
            <a:extLst>
              <a:ext uri="{FF2B5EF4-FFF2-40B4-BE49-F238E27FC236}">
                <a16:creationId xmlns:a16="http://schemas.microsoft.com/office/drawing/2014/main" id="{5FB11BA8-5115-4BD5-BF55-E0651F94758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86C9BDA-FF57-4C72-A74A-2DB30EC869CA}"/>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56790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BE75-0165-47FA-B5D1-6D607C01C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3C9C8B1-4BC1-4ED7-8962-79EC1061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561BFBE-9D4C-4072-967B-AFD54834B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B0EF9-223C-4A06-947F-9296BC486F13}"/>
              </a:ext>
            </a:extLst>
          </p:cNvPr>
          <p:cNvSpPr>
            <a:spLocks noGrp="1"/>
          </p:cNvSpPr>
          <p:nvPr>
            <p:ph type="dt" sz="half" idx="10"/>
          </p:nvPr>
        </p:nvSpPr>
        <p:spPr/>
        <p:txBody>
          <a:bodyPr/>
          <a:lstStyle/>
          <a:p>
            <a:fld id="{F10269FF-4501-4802-A84C-778B24467EBA}" type="datetimeFigureOut">
              <a:rPr lang="LID4096" smtClean="0"/>
              <a:t>03/18/2022</a:t>
            </a:fld>
            <a:endParaRPr lang="LID4096"/>
          </a:p>
        </p:txBody>
      </p:sp>
      <p:sp>
        <p:nvSpPr>
          <p:cNvPr id="6" name="Footer Placeholder 5">
            <a:extLst>
              <a:ext uri="{FF2B5EF4-FFF2-40B4-BE49-F238E27FC236}">
                <a16:creationId xmlns:a16="http://schemas.microsoft.com/office/drawing/2014/main" id="{D53B4BB2-678D-423F-9CC1-776999C9F32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053B5F7-B184-414E-BDF2-8A8029ECDD2B}"/>
              </a:ext>
            </a:extLst>
          </p:cNvPr>
          <p:cNvSpPr>
            <a:spLocks noGrp="1"/>
          </p:cNvSpPr>
          <p:nvPr>
            <p:ph type="sldNum" sz="quarter" idx="12"/>
          </p:nvPr>
        </p:nvSpPr>
        <p:spPr/>
        <p:txBody>
          <a:bodyPr/>
          <a:lstStyle/>
          <a:p>
            <a:fld id="{B22906BF-557C-4A98-82D8-F446206EA762}" type="slidenum">
              <a:rPr lang="LID4096" smtClean="0"/>
              <a:t>‹#›</a:t>
            </a:fld>
            <a:endParaRPr lang="LID4096"/>
          </a:p>
        </p:txBody>
      </p:sp>
    </p:spTree>
    <p:extLst>
      <p:ext uri="{BB962C8B-B14F-4D97-AF65-F5344CB8AC3E}">
        <p14:creationId xmlns:p14="http://schemas.microsoft.com/office/powerpoint/2010/main" val="331380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37BA58-BAAB-43E0-B0A5-EB559F5D9D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C484017-7CED-4090-8B6C-A29CA6206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171E00A-F231-4F13-813B-C173BD148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269FF-4501-4802-A84C-778B24467EBA}" type="datetimeFigureOut">
              <a:rPr lang="LID4096" smtClean="0"/>
              <a:t>03/18/2022</a:t>
            </a:fld>
            <a:endParaRPr lang="LID4096"/>
          </a:p>
        </p:txBody>
      </p:sp>
      <p:sp>
        <p:nvSpPr>
          <p:cNvPr id="5" name="Footer Placeholder 4">
            <a:extLst>
              <a:ext uri="{FF2B5EF4-FFF2-40B4-BE49-F238E27FC236}">
                <a16:creationId xmlns:a16="http://schemas.microsoft.com/office/drawing/2014/main" id="{41E3D795-BBDE-4E94-AD02-AF2B80F40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827EE7A8-7417-4B2A-927A-2962D6689F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906BF-557C-4A98-82D8-F446206EA762}" type="slidenum">
              <a:rPr lang="LID4096" smtClean="0"/>
              <a:t>‹#›</a:t>
            </a:fld>
            <a:endParaRPr lang="LID4096"/>
          </a:p>
        </p:txBody>
      </p:sp>
    </p:spTree>
    <p:extLst>
      <p:ext uri="{BB962C8B-B14F-4D97-AF65-F5344CB8AC3E}">
        <p14:creationId xmlns:p14="http://schemas.microsoft.com/office/powerpoint/2010/main" val="331383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15DC-2CB1-4F51-A370-2A73DD94BAB0}"/>
              </a:ext>
            </a:extLst>
          </p:cNvPr>
          <p:cNvSpPr>
            <a:spLocks noGrp="1"/>
          </p:cNvSpPr>
          <p:nvPr>
            <p:ph type="ctrTitle"/>
          </p:nvPr>
        </p:nvSpPr>
        <p:spPr>
          <a:xfrm>
            <a:off x="1524000" y="2909212"/>
            <a:ext cx="9144000" cy="2387600"/>
          </a:xfrm>
        </p:spPr>
        <p:txBody>
          <a:bodyPr>
            <a:noAutofit/>
          </a:bodyPr>
          <a:lstStyle/>
          <a:p>
            <a:r>
              <a:rPr lang="en-US" sz="5400" b="1" dirty="0">
                <a:solidFill>
                  <a:schemeClr val="bg1"/>
                </a:solidFill>
              </a:rPr>
              <a:t>Presented by:</a:t>
            </a:r>
            <a:br>
              <a:rPr lang="en-US" sz="5400" b="1" dirty="0">
                <a:solidFill>
                  <a:schemeClr val="bg1"/>
                </a:solidFill>
              </a:rPr>
            </a:br>
            <a:r>
              <a:rPr lang="en-US" sz="5400" b="1" dirty="0">
                <a:solidFill>
                  <a:schemeClr val="bg1"/>
                </a:solidFill>
              </a:rPr>
              <a:t>Marwan Elkhateeb</a:t>
            </a:r>
            <a:br>
              <a:rPr lang="en-US" sz="5400" b="1" dirty="0">
                <a:solidFill>
                  <a:schemeClr val="bg1"/>
                </a:solidFill>
              </a:rPr>
            </a:br>
            <a:r>
              <a:rPr lang="en-US" sz="5400" b="1" dirty="0">
                <a:solidFill>
                  <a:schemeClr val="bg1"/>
                </a:solidFill>
              </a:rPr>
              <a:t>Ahmed Osama</a:t>
            </a:r>
            <a:br>
              <a:rPr lang="en-US" sz="5400" dirty="0">
                <a:solidFill>
                  <a:schemeClr val="bg1"/>
                </a:solidFill>
              </a:rPr>
            </a:br>
            <a:endParaRPr lang="LID4096" sz="5400" dirty="0">
              <a:solidFill>
                <a:schemeClr val="bg1"/>
              </a:solidFill>
            </a:endParaRPr>
          </a:p>
        </p:txBody>
      </p:sp>
      <p:sp>
        <p:nvSpPr>
          <p:cNvPr id="3" name="Subtitle 2">
            <a:extLst>
              <a:ext uri="{FF2B5EF4-FFF2-40B4-BE49-F238E27FC236}">
                <a16:creationId xmlns:a16="http://schemas.microsoft.com/office/drawing/2014/main" id="{552AE7D2-87B0-43D3-B794-14C0716F141E}"/>
              </a:ext>
            </a:extLst>
          </p:cNvPr>
          <p:cNvSpPr>
            <a:spLocks noGrp="1"/>
          </p:cNvSpPr>
          <p:nvPr>
            <p:ph type="subTitle" idx="1"/>
          </p:nvPr>
        </p:nvSpPr>
        <p:spPr>
          <a:xfrm>
            <a:off x="1524000" y="520907"/>
            <a:ext cx="9144000" cy="1743843"/>
          </a:xfrm>
        </p:spPr>
        <p:txBody>
          <a:bodyPr>
            <a:normAutofit/>
          </a:bodyPr>
          <a:lstStyle/>
          <a:p>
            <a:r>
              <a:rPr lang="en-US" sz="4000" b="1" i="0" u="none" strike="noStrike" baseline="0" dirty="0">
                <a:solidFill>
                  <a:schemeClr val="bg1"/>
                </a:solidFill>
                <a:latin typeface="+mj-lt"/>
              </a:rPr>
              <a:t>Principal Component Analysis</a:t>
            </a:r>
          </a:p>
          <a:p>
            <a:r>
              <a:rPr lang="en-US" sz="4000" b="1" dirty="0">
                <a:solidFill>
                  <a:schemeClr val="bg1"/>
                </a:solidFill>
                <a:latin typeface="+mj-lt"/>
              </a:rPr>
              <a:t>(PCA)</a:t>
            </a:r>
            <a:endParaRPr lang="LID4096" sz="4000" dirty="0">
              <a:solidFill>
                <a:schemeClr val="bg1"/>
              </a:solidFill>
              <a:latin typeface="+mj-lt"/>
            </a:endParaRPr>
          </a:p>
        </p:txBody>
      </p:sp>
      <p:pic>
        <p:nvPicPr>
          <p:cNvPr id="5" name="Picture 4" descr="Logo&#10;&#10;Description automatically generated">
            <a:extLst>
              <a:ext uri="{FF2B5EF4-FFF2-40B4-BE49-F238E27FC236}">
                <a16:creationId xmlns:a16="http://schemas.microsoft.com/office/drawing/2014/main" id="{191BBF22-D066-4F1E-B22A-87499F340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430" y="4845836"/>
            <a:ext cx="2720813" cy="1530458"/>
          </a:xfrm>
          <a:prstGeom prst="rect">
            <a:avLst/>
          </a:prstGeom>
        </p:spPr>
      </p:pic>
      <p:pic>
        <p:nvPicPr>
          <p:cNvPr id="7" name="Picture 6" descr="Diagram&#10;&#10;Description automatically generated">
            <a:extLst>
              <a:ext uri="{FF2B5EF4-FFF2-40B4-BE49-F238E27FC236}">
                <a16:creationId xmlns:a16="http://schemas.microsoft.com/office/drawing/2014/main" id="{DF76CF8B-41B7-4481-832C-DBCEA4E36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75" y="4593251"/>
            <a:ext cx="1962076" cy="2035629"/>
          </a:xfrm>
          <a:prstGeom prst="rect">
            <a:avLst/>
          </a:prstGeom>
        </p:spPr>
      </p:pic>
    </p:spTree>
    <p:extLst>
      <p:ext uri="{BB962C8B-B14F-4D97-AF65-F5344CB8AC3E}">
        <p14:creationId xmlns:p14="http://schemas.microsoft.com/office/powerpoint/2010/main" val="132994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567E-D061-4B4C-B69A-5A507AFB24F1}"/>
              </a:ext>
            </a:extLst>
          </p:cNvPr>
          <p:cNvSpPr>
            <a:spLocks noGrp="1"/>
          </p:cNvSpPr>
          <p:nvPr>
            <p:ph type="title"/>
          </p:nvPr>
        </p:nvSpPr>
        <p:spPr/>
        <p:txBody>
          <a:bodyPr>
            <a:normAutofit/>
          </a:bodyPr>
          <a:lstStyle/>
          <a:p>
            <a:pPr algn="ctr"/>
            <a:r>
              <a:rPr lang="en-US" sz="6000" b="1" dirty="0">
                <a:solidFill>
                  <a:schemeClr val="bg1"/>
                </a:solidFill>
              </a:rPr>
              <a:t>Function Requirements </a:t>
            </a:r>
            <a:endParaRPr lang="LID4096" sz="6000" dirty="0">
              <a:solidFill>
                <a:schemeClr val="bg1"/>
              </a:solidFill>
            </a:endParaRPr>
          </a:p>
        </p:txBody>
      </p:sp>
      <p:pic>
        <p:nvPicPr>
          <p:cNvPr id="9" name="Picture 8">
            <a:extLst>
              <a:ext uri="{FF2B5EF4-FFF2-40B4-BE49-F238E27FC236}">
                <a16:creationId xmlns:a16="http://schemas.microsoft.com/office/drawing/2014/main" id="{BC8CA63B-9027-4EDD-8461-77002A31FD07}"/>
              </a:ext>
            </a:extLst>
          </p:cNvPr>
          <p:cNvPicPr>
            <a:picLocks noChangeAspect="1"/>
          </p:cNvPicPr>
          <p:nvPr/>
        </p:nvPicPr>
        <p:blipFill>
          <a:blip r:embed="rId2"/>
          <a:stretch>
            <a:fillRect/>
          </a:stretch>
        </p:blipFill>
        <p:spPr>
          <a:xfrm>
            <a:off x="6984102" y="1823209"/>
            <a:ext cx="4505325" cy="1343025"/>
          </a:xfrm>
          <a:prstGeom prst="rect">
            <a:avLst/>
          </a:prstGeom>
        </p:spPr>
      </p:pic>
      <p:pic>
        <p:nvPicPr>
          <p:cNvPr id="13" name="Picture 12">
            <a:extLst>
              <a:ext uri="{FF2B5EF4-FFF2-40B4-BE49-F238E27FC236}">
                <a16:creationId xmlns:a16="http://schemas.microsoft.com/office/drawing/2014/main" id="{94E99D60-A720-47F9-ADC1-4E2A7A5B8825}"/>
              </a:ext>
            </a:extLst>
          </p:cNvPr>
          <p:cNvPicPr>
            <a:picLocks noChangeAspect="1"/>
          </p:cNvPicPr>
          <p:nvPr/>
        </p:nvPicPr>
        <p:blipFill>
          <a:blip r:embed="rId3"/>
          <a:stretch>
            <a:fillRect/>
          </a:stretch>
        </p:blipFill>
        <p:spPr>
          <a:xfrm>
            <a:off x="6036160" y="3385585"/>
            <a:ext cx="5453336" cy="2931287"/>
          </a:xfrm>
          <a:prstGeom prst="rect">
            <a:avLst/>
          </a:prstGeom>
        </p:spPr>
      </p:pic>
      <p:sp>
        <p:nvSpPr>
          <p:cNvPr id="14" name="TextBox 13">
            <a:extLst>
              <a:ext uri="{FF2B5EF4-FFF2-40B4-BE49-F238E27FC236}">
                <a16:creationId xmlns:a16="http://schemas.microsoft.com/office/drawing/2014/main" id="{ADA31717-17DF-4623-8C3D-B662E3709E74}"/>
              </a:ext>
            </a:extLst>
          </p:cNvPr>
          <p:cNvSpPr txBox="1"/>
          <p:nvPr/>
        </p:nvSpPr>
        <p:spPr>
          <a:xfrm>
            <a:off x="447255" y="2494721"/>
            <a:ext cx="5514561" cy="2123658"/>
          </a:xfrm>
          <a:prstGeom prst="rect">
            <a:avLst/>
          </a:prstGeom>
          <a:noFill/>
        </p:spPr>
        <p:txBody>
          <a:bodyPr wrap="square" rtlCol="0">
            <a:spAutoFit/>
          </a:bodyPr>
          <a:lstStyle/>
          <a:p>
            <a:r>
              <a:rPr lang="en-US" sz="4400" dirty="0">
                <a:solidFill>
                  <a:schemeClr val="bg1"/>
                </a:solidFill>
              </a:rPr>
              <a:t>This step for vectorize each image as a vector(array)</a:t>
            </a:r>
            <a:endParaRPr lang="LID4096" sz="4400" dirty="0">
              <a:solidFill>
                <a:schemeClr val="bg1"/>
              </a:solidFill>
            </a:endParaRPr>
          </a:p>
        </p:txBody>
      </p:sp>
    </p:spTree>
    <p:extLst>
      <p:ext uri="{BB962C8B-B14F-4D97-AF65-F5344CB8AC3E}">
        <p14:creationId xmlns:p14="http://schemas.microsoft.com/office/powerpoint/2010/main" val="102698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A30C-B8EF-492A-A2B7-C88539BCA30E}"/>
              </a:ext>
            </a:extLst>
          </p:cNvPr>
          <p:cNvSpPr>
            <a:spLocks noGrp="1"/>
          </p:cNvSpPr>
          <p:nvPr>
            <p:ph type="title"/>
          </p:nvPr>
        </p:nvSpPr>
        <p:spPr/>
        <p:txBody>
          <a:bodyPr>
            <a:normAutofit/>
          </a:bodyPr>
          <a:lstStyle/>
          <a:p>
            <a:pPr algn="ctr"/>
            <a:r>
              <a:rPr lang="en-US" sz="6000" b="1" dirty="0">
                <a:solidFill>
                  <a:schemeClr val="bg1"/>
                </a:solidFill>
              </a:rPr>
              <a:t>Function Requirements </a:t>
            </a:r>
            <a:endParaRPr lang="LID4096" sz="6000" dirty="0"/>
          </a:p>
        </p:txBody>
      </p:sp>
      <p:pic>
        <p:nvPicPr>
          <p:cNvPr id="5" name="Content Placeholder 4">
            <a:extLst>
              <a:ext uri="{FF2B5EF4-FFF2-40B4-BE49-F238E27FC236}">
                <a16:creationId xmlns:a16="http://schemas.microsoft.com/office/drawing/2014/main" id="{72D04CC4-9EC1-4149-93B3-6C97B191CCE7}"/>
              </a:ext>
            </a:extLst>
          </p:cNvPr>
          <p:cNvPicPr>
            <a:picLocks noGrp="1" noChangeAspect="1"/>
          </p:cNvPicPr>
          <p:nvPr>
            <p:ph idx="1"/>
          </p:nvPr>
        </p:nvPicPr>
        <p:blipFill>
          <a:blip r:embed="rId2"/>
          <a:stretch>
            <a:fillRect/>
          </a:stretch>
        </p:blipFill>
        <p:spPr>
          <a:xfrm>
            <a:off x="6991350" y="1690688"/>
            <a:ext cx="4800600" cy="3524250"/>
          </a:xfrm>
        </p:spPr>
      </p:pic>
      <p:sp>
        <p:nvSpPr>
          <p:cNvPr id="6" name="TextBox 5">
            <a:extLst>
              <a:ext uri="{FF2B5EF4-FFF2-40B4-BE49-F238E27FC236}">
                <a16:creationId xmlns:a16="http://schemas.microsoft.com/office/drawing/2014/main" id="{48CA0DC2-5817-42E4-BA2B-BA70E8EA4DD3}"/>
              </a:ext>
            </a:extLst>
          </p:cNvPr>
          <p:cNvSpPr txBox="1"/>
          <p:nvPr/>
        </p:nvSpPr>
        <p:spPr>
          <a:xfrm>
            <a:off x="838200" y="1737063"/>
            <a:ext cx="4638675" cy="3477875"/>
          </a:xfrm>
          <a:prstGeom prst="rect">
            <a:avLst/>
          </a:prstGeom>
          <a:noFill/>
        </p:spPr>
        <p:txBody>
          <a:bodyPr wrap="square" rtlCol="0">
            <a:spAutoFit/>
          </a:bodyPr>
          <a:lstStyle/>
          <a:p>
            <a:r>
              <a:rPr lang="en-US" sz="4400" dirty="0">
                <a:solidFill>
                  <a:schemeClr val="bg1"/>
                </a:solidFill>
              </a:rPr>
              <a:t>Transform 4 images and check their MSE between the input image and others</a:t>
            </a:r>
            <a:endParaRPr lang="LID4096" sz="4400" dirty="0">
              <a:solidFill>
                <a:schemeClr val="bg1"/>
              </a:solidFill>
            </a:endParaRPr>
          </a:p>
        </p:txBody>
      </p:sp>
    </p:spTree>
    <p:extLst>
      <p:ext uri="{BB962C8B-B14F-4D97-AF65-F5344CB8AC3E}">
        <p14:creationId xmlns:p14="http://schemas.microsoft.com/office/powerpoint/2010/main" val="171212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2463-A387-41CE-BFFE-FEE471C45E7C}"/>
              </a:ext>
            </a:extLst>
          </p:cNvPr>
          <p:cNvSpPr>
            <a:spLocks noGrp="1"/>
          </p:cNvSpPr>
          <p:nvPr>
            <p:ph type="title"/>
          </p:nvPr>
        </p:nvSpPr>
        <p:spPr/>
        <p:txBody>
          <a:bodyPr>
            <a:normAutofit/>
          </a:bodyPr>
          <a:lstStyle/>
          <a:p>
            <a:pPr algn="ctr"/>
            <a:r>
              <a:rPr lang="en-US" sz="6000" dirty="0">
                <a:solidFill>
                  <a:schemeClr val="bg1"/>
                </a:solidFill>
              </a:rPr>
              <a:t>Non-Function Requirements</a:t>
            </a:r>
            <a:endParaRPr lang="LID4096" sz="6000" dirty="0">
              <a:solidFill>
                <a:schemeClr val="bg1"/>
              </a:solidFill>
            </a:endParaRPr>
          </a:p>
        </p:txBody>
      </p:sp>
      <p:sp>
        <p:nvSpPr>
          <p:cNvPr id="3" name="Content Placeholder 2">
            <a:extLst>
              <a:ext uri="{FF2B5EF4-FFF2-40B4-BE49-F238E27FC236}">
                <a16:creationId xmlns:a16="http://schemas.microsoft.com/office/drawing/2014/main" id="{D59AEA42-B9E0-4CC9-9567-86407ABB01C2}"/>
              </a:ext>
            </a:extLst>
          </p:cNvPr>
          <p:cNvSpPr>
            <a:spLocks noGrp="1"/>
          </p:cNvSpPr>
          <p:nvPr>
            <p:ph idx="1"/>
          </p:nvPr>
        </p:nvSpPr>
        <p:spPr/>
        <p:txBody>
          <a:bodyPr>
            <a:normAutofit/>
          </a:bodyPr>
          <a:lstStyle/>
          <a:p>
            <a:r>
              <a:rPr lang="en-US" sz="6000" dirty="0">
                <a:solidFill>
                  <a:schemeClr val="bg1"/>
                </a:solidFill>
              </a:rPr>
              <a:t>Security</a:t>
            </a:r>
          </a:p>
          <a:p>
            <a:r>
              <a:rPr lang="en-US" sz="6000" dirty="0">
                <a:solidFill>
                  <a:schemeClr val="bg1"/>
                </a:solidFill>
              </a:rPr>
              <a:t>Usability </a:t>
            </a:r>
            <a:endParaRPr lang="LID4096" sz="6000" dirty="0">
              <a:solidFill>
                <a:schemeClr val="bg1"/>
              </a:solidFill>
            </a:endParaRPr>
          </a:p>
        </p:txBody>
      </p:sp>
    </p:spTree>
    <p:extLst>
      <p:ext uri="{BB962C8B-B14F-4D97-AF65-F5344CB8AC3E}">
        <p14:creationId xmlns:p14="http://schemas.microsoft.com/office/powerpoint/2010/main" val="728232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BFDE-53C1-4EA3-9FB5-270E6C43B646}"/>
              </a:ext>
            </a:extLst>
          </p:cNvPr>
          <p:cNvSpPr>
            <a:spLocks noGrp="1"/>
          </p:cNvSpPr>
          <p:nvPr>
            <p:ph type="title"/>
          </p:nvPr>
        </p:nvSpPr>
        <p:spPr/>
        <p:txBody>
          <a:bodyPr>
            <a:normAutofit/>
          </a:bodyPr>
          <a:lstStyle/>
          <a:p>
            <a:pPr algn="ctr"/>
            <a:r>
              <a:rPr lang="en-US" sz="6000" b="1" dirty="0">
                <a:solidFill>
                  <a:schemeClr val="bg1"/>
                </a:solidFill>
              </a:rPr>
              <a:t>Non-Function Requirements</a:t>
            </a:r>
            <a:endParaRPr lang="LID4096" sz="6000" b="1" dirty="0"/>
          </a:p>
        </p:txBody>
      </p:sp>
      <p:sp>
        <p:nvSpPr>
          <p:cNvPr id="3" name="Content Placeholder 2">
            <a:extLst>
              <a:ext uri="{FF2B5EF4-FFF2-40B4-BE49-F238E27FC236}">
                <a16:creationId xmlns:a16="http://schemas.microsoft.com/office/drawing/2014/main" id="{447D762E-D60D-407A-B44B-BA40B017B475}"/>
              </a:ext>
            </a:extLst>
          </p:cNvPr>
          <p:cNvSpPr>
            <a:spLocks noGrp="1"/>
          </p:cNvSpPr>
          <p:nvPr>
            <p:ph idx="1"/>
          </p:nvPr>
        </p:nvSpPr>
        <p:spPr/>
        <p:txBody>
          <a:bodyPr>
            <a:normAutofit/>
          </a:bodyPr>
          <a:lstStyle/>
          <a:p>
            <a:r>
              <a:rPr lang="en-US" sz="4400" dirty="0">
                <a:solidFill>
                  <a:schemeClr val="bg1"/>
                </a:solidFill>
              </a:rPr>
              <a:t>Security </a:t>
            </a:r>
          </a:p>
          <a:p>
            <a:pPr marL="0" indent="0">
              <a:buNone/>
            </a:pPr>
            <a:endParaRPr lang="LID4096" sz="4400" dirty="0">
              <a:solidFill>
                <a:schemeClr val="bg1"/>
              </a:solidFill>
            </a:endParaRPr>
          </a:p>
        </p:txBody>
      </p:sp>
      <p:pic>
        <p:nvPicPr>
          <p:cNvPr id="5" name="Picture 4" descr="A picture containing person, posing, hair, staring&#10;&#10;Description automatically generated">
            <a:extLst>
              <a:ext uri="{FF2B5EF4-FFF2-40B4-BE49-F238E27FC236}">
                <a16:creationId xmlns:a16="http://schemas.microsoft.com/office/drawing/2014/main" id="{31819057-115E-49AC-95A9-0C00092CD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454" y="2878131"/>
            <a:ext cx="2457451" cy="1866127"/>
          </a:xfrm>
          <a:prstGeom prst="rect">
            <a:avLst/>
          </a:prstGeom>
        </p:spPr>
      </p:pic>
      <p:pic>
        <p:nvPicPr>
          <p:cNvPr id="7" name="Picture 6" descr="A picture containing person, indoor, posing, hair&#10;&#10;Description automatically generated">
            <a:extLst>
              <a:ext uri="{FF2B5EF4-FFF2-40B4-BE49-F238E27FC236}">
                <a16:creationId xmlns:a16="http://schemas.microsoft.com/office/drawing/2014/main" id="{6F9D6EE9-4A51-4121-B76E-0B8BED01F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4117" y="2878132"/>
            <a:ext cx="2457450" cy="1866126"/>
          </a:xfrm>
          <a:prstGeom prst="rect">
            <a:avLst/>
          </a:prstGeom>
        </p:spPr>
      </p:pic>
      <p:pic>
        <p:nvPicPr>
          <p:cNvPr id="9" name="Picture 8" descr="A person smiling for the camera&#10;&#10;Description automatically generated with medium confidence">
            <a:extLst>
              <a:ext uri="{FF2B5EF4-FFF2-40B4-BE49-F238E27FC236}">
                <a16:creationId xmlns:a16="http://schemas.microsoft.com/office/drawing/2014/main" id="{A8157160-5641-4D5B-9693-7F920ED41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3786" y="2878131"/>
            <a:ext cx="2457450" cy="1866127"/>
          </a:xfrm>
          <a:prstGeom prst="rect">
            <a:avLst/>
          </a:prstGeom>
        </p:spPr>
      </p:pic>
      <p:pic>
        <p:nvPicPr>
          <p:cNvPr id="11" name="Picture 10" descr="A picture containing person, indoor, posing, hair&#10;&#10;Description automatically generated">
            <a:extLst>
              <a:ext uri="{FF2B5EF4-FFF2-40B4-BE49-F238E27FC236}">
                <a16:creationId xmlns:a16="http://schemas.microsoft.com/office/drawing/2014/main" id="{5161D500-52B7-4C9F-A483-4528E33D86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0497" y="5389007"/>
            <a:ext cx="1655709" cy="1257304"/>
          </a:xfrm>
          <a:prstGeom prst="rect">
            <a:avLst/>
          </a:prstGeom>
        </p:spPr>
      </p:pic>
      <p:sp>
        <p:nvSpPr>
          <p:cNvPr id="12" name="TextBox 11">
            <a:extLst>
              <a:ext uri="{FF2B5EF4-FFF2-40B4-BE49-F238E27FC236}">
                <a16:creationId xmlns:a16="http://schemas.microsoft.com/office/drawing/2014/main" id="{C84EB1BD-47FF-428A-A7C5-DE4536502DFA}"/>
              </a:ext>
            </a:extLst>
          </p:cNvPr>
          <p:cNvSpPr txBox="1"/>
          <p:nvPr/>
        </p:nvSpPr>
        <p:spPr>
          <a:xfrm>
            <a:off x="4416697" y="2399424"/>
            <a:ext cx="4631627" cy="369332"/>
          </a:xfrm>
          <a:prstGeom prst="rect">
            <a:avLst/>
          </a:prstGeom>
          <a:noFill/>
        </p:spPr>
        <p:txBody>
          <a:bodyPr wrap="square" rtlCol="0">
            <a:spAutoFit/>
          </a:bodyPr>
          <a:lstStyle/>
          <a:p>
            <a:pPr algn="ctr"/>
            <a:r>
              <a:rPr lang="en-US" dirty="0">
                <a:solidFill>
                  <a:schemeClr val="bg1"/>
                </a:solidFill>
              </a:rPr>
              <a:t>The image size 100 * 100</a:t>
            </a:r>
            <a:endParaRPr lang="LID4096" dirty="0">
              <a:solidFill>
                <a:schemeClr val="bg1"/>
              </a:solidFill>
            </a:endParaRPr>
          </a:p>
        </p:txBody>
      </p:sp>
      <p:sp>
        <p:nvSpPr>
          <p:cNvPr id="13" name="TextBox 12">
            <a:extLst>
              <a:ext uri="{FF2B5EF4-FFF2-40B4-BE49-F238E27FC236}">
                <a16:creationId xmlns:a16="http://schemas.microsoft.com/office/drawing/2014/main" id="{38467AE0-6915-46A7-8A68-DCC949837142}"/>
              </a:ext>
            </a:extLst>
          </p:cNvPr>
          <p:cNvSpPr txBox="1"/>
          <p:nvPr/>
        </p:nvSpPr>
        <p:spPr>
          <a:xfrm>
            <a:off x="5090903" y="5019675"/>
            <a:ext cx="3214895" cy="369332"/>
          </a:xfrm>
          <a:prstGeom prst="rect">
            <a:avLst/>
          </a:prstGeom>
          <a:noFill/>
        </p:spPr>
        <p:txBody>
          <a:bodyPr wrap="square" rtlCol="0">
            <a:spAutoFit/>
          </a:bodyPr>
          <a:lstStyle/>
          <a:p>
            <a:pPr algn="ctr"/>
            <a:r>
              <a:rPr lang="en-US" dirty="0">
                <a:solidFill>
                  <a:schemeClr val="bg1"/>
                </a:solidFill>
              </a:rPr>
              <a:t>The image size 50 * 50</a:t>
            </a:r>
            <a:endParaRPr lang="LID4096" dirty="0">
              <a:solidFill>
                <a:schemeClr val="bg1"/>
              </a:solidFill>
            </a:endParaRPr>
          </a:p>
        </p:txBody>
      </p:sp>
    </p:spTree>
    <p:extLst>
      <p:ext uri="{BB962C8B-B14F-4D97-AF65-F5344CB8AC3E}">
        <p14:creationId xmlns:p14="http://schemas.microsoft.com/office/powerpoint/2010/main" val="247335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1D33-F50E-462B-BE6A-CFD07A1258E4}"/>
              </a:ext>
            </a:extLst>
          </p:cNvPr>
          <p:cNvSpPr>
            <a:spLocks noGrp="1"/>
          </p:cNvSpPr>
          <p:nvPr>
            <p:ph type="title"/>
          </p:nvPr>
        </p:nvSpPr>
        <p:spPr/>
        <p:txBody>
          <a:bodyPr>
            <a:normAutofit/>
          </a:bodyPr>
          <a:lstStyle/>
          <a:p>
            <a:pPr algn="ctr"/>
            <a:r>
              <a:rPr lang="en-US" sz="6000" b="1" dirty="0">
                <a:solidFill>
                  <a:schemeClr val="bg1"/>
                </a:solidFill>
              </a:rPr>
              <a:t>Non-Function Requirements</a:t>
            </a:r>
            <a:endParaRPr lang="LID4096" sz="6000" b="1" dirty="0"/>
          </a:p>
        </p:txBody>
      </p:sp>
      <p:pic>
        <p:nvPicPr>
          <p:cNvPr id="4" name="Content Placeholder 3" descr="A person smiling for the camera&#10;&#10;Description automatically generated with medium confidence">
            <a:extLst>
              <a:ext uri="{FF2B5EF4-FFF2-40B4-BE49-F238E27FC236}">
                <a16:creationId xmlns:a16="http://schemas.microsoft.com/office/drawing/2014/main" id="{F258EACE-0C24-42F9-A0D0-0A0E03D825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8391" y="1690688"/>
            <a:ext cx="4581525" cy="4160182"/>
          </a:xfrm>
          <a:prstGeom prst="rect">
            <a:avLst/>
          </a:prstGeom>
        </p:spPr>
      </p:pic>
      <p:pic>
        <p:nvPicPr>
          <p:cNvPr id="5" name="Picture 4" descr="A picture containing person, indoor, posing, hair&#10;&#10;Description automatically generated">
            <a:extLst>
              <a:ext uri="{FF2B5EF4-FFF2-40B4-BE49-F238E27FC236}">
                <a16:creationId xmlns:a16="http://schemas.microsoft.com/office/drawing/2014/main" id="{70DD5388-F347-46BE-84CB-2B7AA5E50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436" y="2738592"/>
            <a:ext cx="2428677" cy="2064373"/>
          </a:xfrm>
          <a:prstGeom prst="rect">
            <a:avLst/>
          </a:prstGeom>
        </p:spPr>
      </p:pic>
      <p:sp>
        <p:nvSpPr>
          <p:cNvPr id="7" name="TextBox 6">
            <a:extLst>
              <a:ext uri="{FF2B5EF4-FFF2-40B4-BE49-F238E27FC236}">
                <a16:creationId xmlns:a16="http://schemas.microsoft.com/office/drawing/2014/main" id="{2993BD3C-2266-49EB-B306-4963ADC0AF8F}"/>
              </a:ext>
            </a:extLst>
          </p:cNvPr>
          <p:cNvSpPr txBox="1"/>
          <p:nvPr/>
        </p:nvSpPr>
        <p:spPr>
          <a:xfrm>
            <a:off x="333375" y="1690688"/>
            <a:ext cx="3771900" cy="4401205"/>
          </a:xfrm>
          <a:prstGeom prst="rect">
            <a:avLst/>
          </a:prstGeom>
          <a:noFill/>
        </p:spPr>
        <p:txBody>
          <a:bodyPr wrap="square" rtlCol="0">
            <a:spAutoFit/>
          </a:bodyPr>
          <a:lstStyle/>
          <a:p>
            <a:r>
              <a:rPr lang="en-US" sz="4000" dirty="0">
                <a:solidFill>
                  <a:schemeClr val="bg1"/>
                </a:solidFill>
              </a:rPr>
              <a:t>To secure our camera data If someone was hack the camera to take the images of the employees  </a:t>
            </a:r>
            <a:endParaRPr lang="LID4096" sz="4000" dirty="0">
              <a:solidFill>
                <a:schemeClr val="bg1"/>
              </a:solidFill>
            </a:endParaRPr>
          </a:p>
        </p:txBody>
      </p:sp>
    </p:spTree>
    <p:extLst>
      <p:ext uri="{BB962C8B-B14F-4D97-AF65-F5344CB8AC3E}">
        <p14:creationId xmlns:p14="http://schemas.microsoft.com/office/powerpoint/2010/main" val="354783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800-46D6-4960-BBB4-52824538B93E}"/>
              </a:ext>
            </a:extLst>
          </p:cNvPr>
          <p:cNvSpPr>
            <a:spLocks noGrp="1"/>
          </p:cNvSpPr>
          <p:nvPr>
            <p:ph type="title"/>
          </p:nvPr>
        </p:nvSpPr>
        <p:spPr/>
        <p:txBody>
          <a:bodyPr>
            <a:normAutofit/>
          </a:bodyPr>
          <a:lstStyle/>
          <a:p>
            <a:pPr algn="ctr"/>
            <a:r>
              <a:rPr lang="en-US" sz="6000" b="1" dirty="0">
                <a:solidFill>
                  <a:schemeClr val="bg1"/>
                </a:solidFill>
              </a:rPr>
              <a:t>Non-Function Requirements</a:t>
            </a:r>
            <a:endParaRPr lang="LID4096" sz="6000" dirty="0"/>
          </a:p>
        </p:txBody>
      </p:sp>
      <p:sp>
        <p:nvSpPr>
          <p:cNvPr id="3" name="Content Placeholder 2">
            <a:extLst>
              <a:ext uri="{FF2B5EF4-FFF2-40B4-BE49-F238E27FC236}">
                <a16:creationId xmlns:a16="http://schemas.microsoft.com/office/drawing/2014/main" id="{6CE37C16-1134-4B69-B6F0-63120C401436}"/>
              </a:ext>
            </a:extLst>
          </p:cNvPr>
          <p:cNvSpPr>
            <a:spLocks noGrp="1"/>
          </p:cNvSpPr>
          <p:nvPr>
            <p:ph idx="1"/>
          </p:nvPr>
        </p:nvSpPr>
        <p:spPr/>
        <p:txBody>
          <a:bodyPr>
            <a:normAutofit/>
          </a:bodyPr>
          <a:lstStyle/>
          <a:p>
            <a:pPr marL="0" indent="0">
              <a:buNone/>
            </a:pPr>
            <a:r>
              <a:rPr lang="en-US" sz="4400" dirty="0">
                <a:solidFill>
                  <a:schemeClr val="bg1"/>
                </a:solidFill>
              </a:rPr>
              <a:t>Usability:</a:t>
            </a:r>
          </a:p>
          <a:p>
            <a:pPr marL="0" indent="0">
              <a:buNone/>
            </a:pPr>
            <a:r>
              <a:rPr lang="en-US" sz="4400" dirty="0">
                <a:solidFill>
                  <a:schemeClr val="bg1"/>
                </a:solidFill>
              </a:rPr>
              <a:t>PCA image can be enhance with some filters due to the noise that occur after the transform.</a:t>
            </a:r>
          </a:p>
          <a:p>
            <a:pPr marL="0" indent="0">
              <a:buNone/>
            </a:pPr>
            <a:r>
              <a:rPr lang="en-US" sz="4400" dirty="0">
                <a:solidFill>
                  <a:schemeClr val="bg1"/>
                </a:solidFill>
              </a:rPr>
              <a:t>Filters like: Median Filter – Lee Filter – Gaussian Filter…</a:t>
            </a:r>
          </a:p>
        </p:txBody>
      </p:sp>
    </p:spTree>
    <p:extLst>
      <p:ext uri="{BB962C8B-B14F-4D97-AF65-F5344CB8AC3E}">
        <p14:creationId xmlns:p14="http://schemas.microsoft.com/office/powerpoint/2010/main" val="350241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97F8-F57A-45BE-BC1A-12D83BFD64F5}"/>
              </a:ext>
            </a:extLst>
          </p:cNvPr>
          <p:cNvSpPr>
            <a:spLocks noGrp="1"/>
          </p:cNvSpPr>
          <p:nvPr>
            <p:ph type="title"/>
          </p:nvPr>
        </p:nvSpPr>
        <p:spPr/>
        <p:txBody>
          <a:bodyPr>
            <a:normAutofit/>
          </a:bodyPr>
          <a:lstStyle/>
          <a:p>
            <a:pPr algn="ctr"/>
            <a:r>
              <a:rPr lang="en-US" sz="6000" b="1" dirty="0">
                <a:solidFill>
                  <a:schemeClr val="bg1"/>
                </a:solidFill>
              </a:rPr>
              <a:t>Non-Function Requirements</a:t>
            </a:r>
            <a:endParaRPr lang="LID4096" sz="6000" dirty="0"/>
          </a:p>
        </p:txBody>
      </p:sp>
      <p:pic>
        <p:nvPicPr>
          <p:cNvPr id="5" name="Content Placeholder 4">
            <a:extLst>
              <a:ext uri="{FF2B5EF4-FFF2-40B4-BE49-F238E27FC236}">
                <a16:creationId xmlns:a16="http://schemas.microsoft.com/office/drawing/2014/main" id="{864675E7-BCC5-442E-AEF1-C4A80A266E2F}"/>
              </a:ext>
            </a:extLst>
          </p:cNvPr>
          <p:cNvPicPr>
            <a:picLocks noGrp="1" noChangeAspect="1"/>
          </p:cNvPicPr>
          <p:nvPr>
            <p:ph idx="1"/>
          </p:nvPr>
        </p:nvPicPr>
        <p:blipFill>
          <a:blip r:embed="rId2"/>
          <a:stretch>
            <a:fillRect/>
          </a:stretch>
        </p:blipFill>
        <p:spPr>
          <a:xfrm>
            <a:off x="5693660" y="1863873"/>
            <a:ext cx="5545840" cy="3899694"/>
          </a:xfrm>
        </p:spPr>
      </p:pic>
      <p:sp>
        <p:nvSpPr>
          <p:cNvPr id="6" name="TextBox 5">
            <a:extLst>
              <a:ext uri="{FF2B5EF4-FFF2-40B4-BE49-F238E27FC236}">
                <a16:creationId xmlns:a16="http://schemas.microsoft.com/office/drawing/2014/main" id="{39FDB6E6-54B4-4904-9376-4275B8A10AFB}"/>
              </a:ext>
            </a:extLst>
          </p:cNvPr>
          <p:cNvSpPr txBox="1"/>
          <p:nvPr/>
        </p:nvSpPr>
        <p:spPr>
          <a:xfrm>
            <a:off x="685800" y="2450703"/>
            <a:ext cx="3629025" cy="769441"/>
          </a:xfrm>
          <a:prstGeom prst="rect">
            <a:avLst/>
          </a:prstGeom>
          <a:noFill/>
        </p:spPr>
        <p:txBody>
          <a:bodyPr wrap="square" rtlCol="0">
            <a:spAutoFit/>
          </a:bodyPr>
          <a:lstStyle/>
          <a:p>
            <a:r>
              <a:rPr lang="en-US" sz="4400" dirty="0">
                <a:solidFill>
                  <a:schemeClr val="bg1"/>
                </a:solidFill>
              </a:rPr>
              <a:t>Median Filter:</a:t>
            </a:r>
          </a:p>
        </p:txBody>
      </p:sp>
    </p:spTree>
    <p:extLst>
      <p:ext uri="{BB962C8B-B14F-4D97-AF65-F5344CB8AC3E}">
        <p14:creationId xmlns:p14="http://schemas.microsoft.com/office/powerpoint/2010/main" val="84744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5996-E43F-4F2D-A015-E1B09134FCFD}"/>
              </a:ext>
            </a:extLst>
          </p:cNvPr>
          <p:cNvSpPr>
            <a:spLocks noGrp="1"/>
          </p:cNvSpPr>
          <p:nvPr>
            <p:ph type="title"/>
          </p:nvPr>
        </p:nvSpPr>
        <p:spPr/>
        <p:txBody>
          <a:bodyPr>
            <a:normAutofit/>
          </a:bodyPr>
          <a:lstStyle/>
          <a:p>
            <a:pPr algn="ctr"/>
            <a:r>
              <a:rPr lang="en-US" sz="6000" b="1" dirty="0">
                <a:solidFill>
                  <a:schemeClr val="bg1"/>
                </a:solidFill>
              </a:rPr>
              <a:t>Non-Function Requirements</a:t>
            </a:r>
            <a:endParaRPr lang="LID4096" sz="6000" dirty="0"/>
          </a:p>
        </p:txBody>
      </p:sp>
      <p:pic>
        <p:nvPicPr>
          <p:cNvPr id="5" name="Content Placeholder 4">
            <a:extLst>
              <a:ext uri="{FF2B5EF4-FFF2-40B4-BE49-F238E27FC236}">
                <a16:creationId xmlns:a16="http://schemas.microsoft.com/office/drawing/2014/main" id="{E8F04965-B42D-45D0-84BE-22DD9C6914F9}"/>
              </a:ext>
            </a:extLst>
          </p:cNvPr>
          <p:cNvPicPr>
            <a:picLocks noGrp="1" noChangeAspect="1"/>
          </p:cNvPicPr>
          <p:nvPr>
            <p:ph idx="1"/>
          </p:nvPr>
        </p:nvPicPr>
        <p:blipFill>
          <a:blip r:embed="rId2"/>
          <a:stretch>
            <a:fillRect/>
          </a:stretch>
        </p:blipFill>
        <p:spPr>
          <a:xfrm>
            <a:off x="4899990" y="1690688"/>
            <a:ext cx="7079715" cy="4351338"/>
          </a:xfrm>
        </p:spPr>
      </p:pic>
      <p:sp>
        <p:nvSpPr>
          <p:cNvPr id="6" name="TextBox 5">
            <a:extLst>
              <a:ext uri="{FF2B5EF4-FFF2-40B4-BE49-F238E27FC236}">
                <a16:creationId xmlns:a16="http://schemas.microsoft.com/office/drawing/2014/main" id="{417BFBBD-A884-4578-8689-713C3D5D58F4}"/>
              </a:ext>
            </a:extLst>
          </p:cNvPr>
          <p:cNvSpPr txBox="1"/>
          <p:nvPr/>
        </p:nvSpPr>
        <p:spPr>
          <a:xfrm>
            <a:off x="411646" y="2566988"/>
            <a:ext cx="3855554" cy="769441"/>
          </a:xfrm>
          <a:prstGeom prst="rect">
            <a:avLst/>
          </a:prstGeom>
          <a:noFill/>
        </p:spPr>
        <p:txBody>
          <a:bodyPr wrap="square" rtlCol="0">
            <a:spAutoFit/>
          </a:bodyPr>
          <a:lstStyle/>
          <a:p>
            <a:r>
              <a:rPr lang="en-US" sz="4400" dirty="0">
                <a:solidFill>
                  <a:schemeClr val="bg1"/>
                </a:solidFill>
              </a:rPr>
              <a:t>Gaussian Filter:</a:t>
            </a:r>
            <a:endParaRPr lang="LID4096" sz="4400" dirty="0">
              <a:solidFill>
                <a:schemeClr val="bg1"/>
              </a:solidFill>
            </a:endParaRPr>
          </a:p>
        </p:txBody>
      </p:sp>
    </p:spTree>
    <p:extLst>
      <p:ext uri="{BB962C8B-B14F-4D97-AF65-F5344CB8AC3E}">
        <p14:creationId xmlns:p14="http://schemas.microsoft.com/office/powerpoint/2010/main" val="257016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993F-C9E5-40B1-B2CF-EDCD90505243}"/>
              </a:ext>
            </a:extLst>
          </p:cNvPr>
          <p:cNvSpPr>
            <a:spLocks noGrp="1"/>
          </p:cNvSpPr>
          <p:nvPr>
            <p:ph type="title"/>
          </p:nvPr>
        </p:nvSpPr>
        <p:spPr/>
        <p:txBody>
          <a:bodyPr>
            <a:normAutofit/>
          </a:bodyPr>
          <a:lstStyle/>
          <a:p>
            <a:pPr algn="ctr"/>
            <a:r>
              <a:rPr lang="en-US" sz="6000" b="1" dirty="0">
                <a:solidFill>
                  <a:schemeClr val="bg1"/>
                </a:solidFill>
              </a:rPr>
              <a:t>Non-Function Requirements</a:t>
            </a:r>
            <a:endParaRPr lang="LID4096" sz="6000" dirty="0">
              <a:solidFill>
                <a:schemeClr val="bg1"/>
              </a:solidFill>
            </a:endParaRPr>
          </a:p>
        </p:txBody>
      </p:sp>
      <p:pic>
        <p:nvPicPr>
          <p:cNvPr id="5" name="Content Placeholder 4">
            <a:extLst>
              <a:ext uri="{FF2B5EF4-FFF2-40B4-BE49-F238E27FC236}">
                <a16:creationId xmlns:a16="http://schemas.microsoft.com/office/drawing/2014/main" id="{5978A435-959D-4A3A-983B-00A88887D499}"/>
              </a:ext>
            </a:extLst>
          </p:cNvPr>
          <p:cNvPicPr>
            <a:picLocks noGrp="1" noChangeAspect="1"/>
          </p:cNvPicPr>
          <p:nvPr>
            <p:ph idx="1"/>
          </p:nvPr>
        </p:nvPicPr>
        <p:blipFill>
          <a:blip r:embed="rId2"/>
          <a:stretch>
            <a:fillRect/>
          </a:stretch>
        </p:blipFill>
        <p:spPr>
          <a:xfrm>
            <a:off x="341178" y="1690688"/>
            <a:ext cx="3091829" cy="1985962"/>
          </a:xfrm>
        </p:spPr>
      </p:pic>
      <p:pic>
        <p:nvPicPr>
          <p:cNvPr id="7" name="Picture 6">
            <a:extLst>
              <a:ext uri="{FF2B5EF4-FFF2-40B4-BE49-F238E27FC236}">
                <a16:creationId xmlns:a16="http://schemas.microsoft.com/office/drawing/2014/main" id="{202CC201-D070-48C5-8168-D60FD5F72DBB}"/>
              </a:ext>
            </a:extLst>
          </p:cNvPr>
          <p:cNvPicPr>
            <a:picLocks noChangeAspect="1"/>
          </p:cNvPicPr>
          <p:nvPr/>
        </p:nvPicPr>
        <p:blipFill>
          <a:blip r:embed="rId3"/>
          <a:stretch>
            <a:fillRect/>
          </a:stretch>
        </p:blipFill>
        <p:spPr>
          <a:xfrm>
            <a:off x="4442376" y="1690687"/>
            <a:ext cx="3153125" cy="1985961"/>
          </a:xfrm>
          <a:prstGeom prst="rect">
            <a:avLst/>
          </a:prstGeom>
        </p:spPr>
      </p:pic>
      <p:pic>
        <p:nvPicPr>
          <p:cNvPr id="9" name="Picture 8">
            <a:extLst>
              <a:ext uri="{FF2B5EF4-FFF2-40B4-BE49-F238E27FC236}">
                <a16:creationId xmlns:a16="http://schemas.microsoft.com/office/drawing/2014/main" id="{A400E343-0AA3-4F20-9361-16AB19B7A5E2}"/>
              </a:ext>
            </a:extLst>
          </p:cNvPr>
          <p:cNvPicPr>
            <a:picLocks noChangeAspect="1"/>
          </p:cNvPicPr>
          <p:nvPr/>
        </p:nvPicPr>
        <p:blipFill>
          <a:blip r:embed="rId4"/>
          <a:stretch>
            <a:fillRect/>
          </a:stretch>
        </p:blipFill>
        <p:spPr>
          <a:xfrm>
            <a:off x="8300005" y="1690688"/>
            <a:ext cx="3396695" cy="1985961"/>
          </a:xfrm>
          <a:prstGeom prst="rect">
            <a:avLst/>
          </a:prstGeom>
        </p:spPr>
      </p:pic>
      <p:pic>
        <p:nvPicPr>
          <p:cNvPr id="11" name="Picture 10">
            <a:extLst>
              <a:ext uri="{FF2B5EF4-FFF2-40B4-BE49-F238E27FC236}">
                <a16:creationId xmlns:a16="http://schemas.microsoft.com/office/drawing/2014/main" id="{58BCA4FC-FC26-4C24-8675-B0016F3EAD58}"/>
              </a:ext>
            </a:extLst>
          </p:cNvPr>
          <p:cNvPicPr>
            <a:picLocks noChangeAspect="1"/>
          </p:cNvPicPr>
          <p:nvPr/>
        </p:nvPicPr>
        <p:blipFill>
          <a:blip r:embed="rId5"/>
          <a:stretch>
            <a:fillRect/>
          </a:stretch>
        </p:blipFill>
        <p:spPr>
          <a:xfrm>
            <a:off x="341178" y="3954463"/>
            <a:ext cx="11355522" cy="2819400"/>
          </a:xfrm>
          <a:prstGeom prst="rect">
            <a:avLst/>
          </a:prstGeom>
        </p:spPr>
      </p:pic>
    </p:spTree>
    <p:extLst>
      <p:ext uri="{BB962C8B-B14F-4D97-AF65-F5344CB8AC3E}">
        <p14:creationId xmlns:p14="http://schemas.microsoft.com/office/powerpoint/2010/main" val="3157884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5DB6F-911D-4808-B2AE-47AD03182494}"/>
              </a:ext>
            </a:extLst>
          </p:cNvPr>
          <p:cNvSpPr>
            <a:spLocks noGrp="1"/>
          </p:cNvSpPr>
          <p:nvPr>
            <p:ph idx="1"/>
          </p:nvPr>
        </p:nvSpPr>
        <p:spPr>
          <a:xfrm>
            <a:off x="838200" y="2436018"/>
            <a:ext cx="10515600" cy="1985963"/>
          </a:xfrm>
        </p:spPr>
        <p:txBody>
          <a:bodyPr>
            <a:normAutofit/>
          </a:bodyPr>
          <a:lstStyle/>
          <a:p>
            <a:pPr marL="0" indent="0" algn="ctr">
              <a:buNone/>
            </a:pPr>
            <a:r>
              <a:rPr lang="en-US" sz="9600" dirty="0">
                <a:solidFill>
                  <a:schemeClr val="bg1"/>
                </a:solidFill>
              </a:rPr>
              <a:t>Thank You</a:t>
            </a:r>
            <a:endParaRPr lang="LID4096" sz="9600" dirty="0">
              <a:solidFill>
                <a:schemeClr val="bg1"/>
              </a:solidFill>
            </a:endParaRPr>
          </a:p>
        </p:txBody>
      </p:sp>
    </p:spTree>
    <p:extLst>
      <p:ext uri="{BB962C8B-B14F-4D97-AF65-F5344CB8AC3E}">
        <p14:creationId xmlns:p14="http://schemas.microsoft.com/office/powerpoint/2010/main" val="177031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367-954D-4E2B-AAD4-0CE71EB60C66}"/>
              </a:ext>
            </a:extLst>
          </p:cNvPr>
          <p:cNvSpPr>
            <a:spLocks noGrp="1"/>
          </p:cNvSpPr>
          <p:nvPr>
            <p:ph type="title"/>
          </p:nvPr>
        </p:nvSpPr>
        <p:spPr>
          <a:xfrm>
            <a:off x="838200" y="650875"/>
            <a:ext cx="10515600" cy="1325563"/>
          </a:xfrm>
        </p:spPr>
        <p:txBody>
          <a:bodyPr>
            <a:noAutofit/>
          </a:bodyPr>
          <a:lstStyle/>
          <a:p>
            <a:pPr algn="ctr"/>
            <a:r>
              <a:rPr lang="en-US" sz="4800" b="1" i="0" u="none" strike="noStrike" baseline="0" dirty="0">
                <a:solidFill>
                  <a:schemeClr val="bg1"/>
                </a:solidFill>
                <a:latin typeface="+mj-lt"/>
              </a:rPr>
              <a:t>Principal Component Analysis</a:t>
            </a:r>
            <a:br>
              <a:rPr lang="en-US" sz="4800" b="1" i="0" u="none" strike="noStrike" baseline="0" dirty="0">
                <a:solidFill>
                  <a:schemeClr val="bg1"/>
                </a:solidFill>
                <a:latin typeface="+mj-lt"/>
              </a:rPr>
            </a:br>
            <a:r>
              <a:rPr lang="en-US" sz="4800" b="1" dirty="0">
                <a:solidFill>
                  <a:schemeClr val="bg1"/>
                </a:solidFill>
                <a:latin typeface="+mj-lt"/>
              </a:rPr>
              <a:t>(PCA)</a:t>
            </a:r>
            <a:br>
              <a:rPr lang="LID4096" sz="4800" dirty="0">
                <a:solidFill>
                  <a:schemeClr val="bg1"/>
                </a:solidFill>
                <a:latin typeface="+mj-lt"/>
              </a:rPr>
            </a:br>
            <a:endParaRPr lang="en-US" sz="4800" dirty="0"/>
          </a:p>
        </p:txBody>
      </p:sp>
      <p:sp>
        <p:nvSpPr>
          <p:cNvPr id="3" name="Content Placeholder 2">
            <a:extLst>
              <a:ext uri="{FF2B5EF4-FFF2-40B4-BE49-F238E27FC236}">
                <a16:creationId xmlns:a16="http://schemas.microsoft.com/office/drawing/2014/main" id="{6322917F-1E31-49AB-A8E4-5AA60025BD61}"/>
              </a:ext>
            </a:extLst>
          </p:cNvPr>
          <p:cNvSpPr>
            <a:spLocks noGrp="1"/>
          </p:cNvSpPr>
          <p:nvPr>
            <p:ph idx="1"/>
          </p:nvPr>
        </p:nvSpPr>
        <p:spPr>
          <a:xfrm>
            <a:off x="333375" y="1855787"/>
            <a:ext cx="5762625" cy="4351338"/>
          </a:xfrm>
        </p:spPr>
        <p:txBody>
          <a:bodyPr>
            <a:noAutofit/>
          </a:bodyPr>
          <a:lstStyle/>
          <a:p>
            <a:r>
              <a:rPr lang="en-US" dirty="0">
                <a:solidFill>
                  <a:schemeClr val="bg1"/>
                </a:solidFill>
              </a:rPr>
              <a:t>The goal: Find another basis of the vector space, which treats variations of data better. </a:t>
            </a:r>
            <a:endParaRPr lang="en-US" b="0" i="0" dirty="0">
              <a:solidFill>
                <a:schemeClr val="bg1"/>
              </a:solidFill>
              <a:effectLst/>
            </a:endParaRPr>
          </a:p>
          <a:p>
            <a:pPr marL="0" indent="0">
              <a:buNone/>
            </a:pPr>
            <a:endParaRPr lang="en-US" b="0" i="0" dirty="0">
              <a:solidFill>
                <a:schemeClr val="bg1"/>
              </a:solidFill>
              <a:effectLst/>
            </a:endParaRPr>
          </a:p>
          <a:p>
            <a:r>
              <a:rPr lang="en-US" b="0" i="0" dirty="0">
                <a:solidFill>
                  <a:schemeClr val="bg1"/>
                </a:solidFill>
                <a:effectLst/>
              </a:rPr>
              <a:t>Don’t choose the number of components manually. Instead of that, use the option that allows you to set the variance of the input that is supposed to be explained by the generated components.</a:t>
            </a:r>
            <a:endParaRPr lang="en-US" dirty="0">
              <a:solidFill>
                <a:schemeClr val="bg1"/>
              </a:solidFill>
            </a:endParaRPr>
          </a:p>
        </p:txBody>
      </p:sp>
      <p:pic>
        <p:nvPicPr>
          <p:cNvPr id="7" name="Picture 6">
            <a:extLst>
              <a:ext uri="{FF2B5EF4-FFF2-40B4-BE49-F238E27FC236}">
                <a16:creationId xmlns:a16="http://schemas.microsoft.com/office/drawing/2014/main" id="{6AE651F9-F17A-4BBE-8394-E5D06DB69883}"/>
              </a:ext>
            </a:extLst>
          </p:cNvPr>
          <p:cNvPicPr>
            <a:picLocks noChangeAspect="1"/>
          </p:cNvPicPr>
          <p:nvPr/>
        </p:nvPicPr>
        <p:blipFill>
          <a:blip r:embed="rId2"/>
          <a:stretch>
            <a:fillRect/>
          </a:stretch>
        </p:blipFill>
        <p:spPr>
          <a:xfrm>
            <a:off x="6096000" y="1993901"/>
            <a:ext cx="5801930" cy="3243262"/>
          </a:xfrm>
          <a:prstGeom prst="rect">
            <a:avLst/>
          </a:prstGeom>
        </p:spPr>
      </p:pic>
    </p:spTree>
    <p:extLst>
      <p:ext uri="{BB962C8B-B14F-4D97-AF65-F5344CB8AC3E}">
        <p14:creationId xmlns:p14="http://schemas.microsoft.com/office/powerpoint/2010/main" val="312176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0F1C-8D51-4198-8629-A8CFFC96C2E8}"/>
              </a:ext>
            </a:extLst>
          </p:cNvPr>
          <p:cNvSpPr>
            <a:spLocks noGrp="1"/>
          </p:cNvSpPr>
          <p:nvPr>
            <p:ph type="title"/>
          </p:nvPr>
        </p:nvSpPr>
        <p:spPr/>
        <p:txBody>
          <a:bodyPr>
            <a:normAutofit/>
          </a:bodyPr>
          <a:lstStyle/>
          <a:p>
            <a:pPr algn="ctr"/>
            <a:r>
              <a:rPr lang="en-US" sz="6000" b="1" dirty="0">
                <a:solidFill>
                  <a:schemeClr val="bg1"/>
                </a:solidFill>
              </a:rPr>
              <a:t>The Block Diagram</a:t>
            </a:r>
            <a:endParaRPr lang="LID4096" sz="6000" b="1" dirty="0">
              <a:solidFill>
                <a:schemeClr val="bg1"/>
              </a:solidFill>
            </a:endParaRPr>
          </a:p>
        </p:txBody>
      </p:sp>
      <p:pic>
        <p:nvPicPr>
          <p:cNvPr id="5" name="Content Placeholder 4" descr="Timeline&#10;&#10;Description automatically generated with medium confidence">
            <a:extLst>
              <a:ext uri="{FF2B5EF4-FFF2-40B4-BE49-F238E27FC236}">
                <a16:creationId xmlns:a16="http://schemas.microsoft.com/office/drawing/2014/main" id="{90729EA0-08F8-4A64-B4CC-99A8DF555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1533524"/>
            <a:ext cx="10887075" cy="5072063"/>
          </a:xfrm>
        </p:spPr>
      </p:pic>
    </p:spTree>
    <p:extLst>
      <p:ext uri="{BB962C8B-B14F-4D97-AF65-F5344CB8AC3E}">
        <p14:creationId xmlns:p14="http://schemas.microsoft.com/office/powerpoint/2010/main" val="300096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23B81-20FC-424D-A051-16DAC7F35708}"/>
              </a:ext>
            </a:extLst>
          </p:cNvPr>
          <p:cNvSpPr>
            <a:spLocks noGrp="1"/>
          </p:cNvSpPr>
          <p:nvPr>
            <p:ph idx="1"/>
          </p:nvPr>
        </p:nvSpPr>
        <p:spPr>
          <a:xfrm>
            <a:off x="1062037" y="1322871"/>
            <a:ext cx="10067925" cy="2506179"/>
          </a:xfrm>
        </p:spPr>
        <p:txBody>
          <a:bodyPr>
            <a:normAutofit/>
          </a:bodyPr>
          <a:lstStyle/>
          <a:p>
            <a:pPr marL="0" indent="0" algn="ctr">
              <a:buNone/>
            </a:pPr>
            <a:r>
              <a:rPr lang="en-US" sz="4800" b="1" dirty="0">
                <a:solidFill>
                  <a:schemeClr val="bg1"/>
                </a:solidFill>
              </a:rPr>
              <a:t>Software Requirement Specification </a:t>
            </a:r>
          </a:p>
          <a:p>
            <a:pPr marL="914400" indent="-914400">
              <a:buAutoNum type="arabicParenR"/>
            </a:pPr>
            <a:r>
              <a:rPr lang="en-US" sz="4800" b="1" dirty="0">
                <a:solidFill>
                  <a:schemeClr val="bg1"/>
                </a:solidFill>
              </a:rPr>
              <a:t>Function Requirements. </a:t>
            </a:r>
          </a:p>
          <a:p>
            <a:pPr marL="914400" indent="-914400">
              <a:buAutoNum type="arabicParenR"/>
            </a:pPr>
            <a:r>
              <a:rPr lang="en-US" sz="4800" b="1" dirty="0">
                <a:solidFill>
                  <a:schemeClr val="bg1"/>
                </a:solidFill>
              </a:rPr>
              <a:t>Non-Function Requirements.</a:t>
            </a:r>
          </a:p>
          <a:p>
            <a:pPr marL="0" indent="0" algn="ctr">
              <a:buNone/>
            </a:pPr>
            <a:endParaRPr lang="en-US" sz="4800" b="1" dirty="0">
              <a:solidFill>
                <a:schemeClr val="bg1"/>
              </a:solidFill>
            </a:endParaRPr>
          </a:p>
        </p:txBody>
      </p:sp>
    </p:spTree>
    <p:extLst>
      <p:ext uri="{BB962C8B-B14F-4D97-AF65-F5344CB8AC3E}">
        <p14:creationId xmlns:p14="http://schemas.microsoft.com/office/powerpoint/2010/main" val="122382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74C9-7A40-4BE1-8FA4-A9D73DCC9F65}"/>
              </a:ext>
            </a:extLst>
          </p:cNvPr>
          <p:cNvSpPr>
            <a:spLocks noGrp="1"/>
          </p:cNvSpPr>
          <p:nvPr>
            <p:ph type="title"/>
          </p:nvPr>
        </p:nvSpPr>
        <p:spPr/>
        <p:txBody>
          <a:bodyPr>
            <a:normAutofit/>
          </a:bodyPr>
          <a:lstStyle/>
          <a:p>
            <a:pPr algn="ctr"/>
            <a:r>
              <a:rPr lang="en-US" sz="6000" b="1" dirty="0">
                <a:solidFill>
                  <a:schemeClr val="bg1"/>
                </a:solidFill>
              </a:rPr>
              <a:t>Function Requirements </a:t>
            </a:r>
            <a:endParaRPr lang="LID4096" sz="6000" b="1" dirty="0">
              <a:solidFill>
                <a:schemeClr val="bg1"/>
              </a:solidFill>
            </a:endParaRPr>
          </a:p>
        </p:txBody>
      </p:sp>
      <p:sp>
        <p:nvSpPr>
          <p:cNvPr id="3" name="Content Placeholder 2">
            <a:extLst>
              <a:ext uri="{FF2B5EF4-FFF2-40B4-BE49-F238E27FC236}">
                <a16:creationId xmlns:a16="http://schemas.microsoft.com/office/drawing/2014/main" id="{A50899DF-7583-4E85-B4A0-5DF5F58A32F2}"/>
              </a:ext>
            </a:extLst>
          </p:cNvPr>
          <p:cNvSpPr>
            <a:spLocks noGrp="1"/>
          </p:cNvSpPr>
          <p:nvPr>
            <p:ph idx="1"/>
          </p:nvPr>
        </p:nvSpPr>
        <p:spPr>
          <a:xfrm>
            <a:off x="838199" y="1447938"/>
            <a:ext cx="10515600" cy="4351338"/>
          </a:xfrm>
        </p:spPr>
        <p:txBody>
          <a:bodyPr/>
          <a:lstStyle/>
          <a:p>
            <a:r>
              <a:rPr lang="en-US" sz="4000" dirty="0">
                <a:solidFill>
                  <a:schemeClr val="bg1"/>
                </a:solidFill>
              </a:rPr>
              <a:t>First Function:</a:t>
            </a:r>
          </a:p>
          <a:p>
            <a:pPr marL="0" indent="0">
              <a:buNone/>
            </a:pPr>
            <a:r>
              <a:rPr lang="en-US" sz="3600" dirty="0">
                <a:solidFill>
                  <a:schemeClr val="bg1"/>
                </a:solidFill>
              </a:rPr>
              <a:t>Convert the RGB image </a:t>
            </a:r>
          </a:p>
          <a:p>
            <a:pPr marL="0" indent="0">
              <a:buNone/>
            </a:pPr>
            <a:r>
              <a:rPr lang="en-US" sz="3600" dirty="0">
                <a:solidFill>
                  <a:schemeClr val="bg1"/>
                </a:solidFill>
              </a:rPr>
              <a:t>to Grayscale image</a:t>
            </a:r>
          </a:p>
          <a:p>
            <a:pPr marL="0" indent="0">
              <a:buNone/>
            </a:pPr>
            <a:r>
              <a:rPr lang="en-US" sz="3600" dirty="0">
                <a:solidFill>
                  <a:schemeClr val="bg1"/>
                </a:solidFill>
              </a:rPr>
              <a:t>(Black and white)</a:t>
            </a:r>
          </a:p>
          <a:p>
            <a:pPr marL="0" indent="0">
              <a:buNone/>
            </a:pPr>
            <a:endParaRPr lang="en-US" dirty="0">
              <a:solidFill>
                <a:schemeClr val="bg1"/>
              </a:solidFill>
            </a:endParaRPr>
          </a:p>
          <a:p>
            <a:pPr marL="0" indent="0">
              <a:buNone/>
            </a:pPr>
            <a:endParaRPr lang="LID4096" dirty="0">
              <a:solidFill>
                <a:schemeClr val="bg1"/>
              </a:solidFill>
            </a:endParaRPr>
          </a:p>
        </p:txBody>
      </p:sp>
      <p:pic>
        <p:nvPicPr>
          <p:cNvPr id="7" name="Picture 6">
            <a:extLst>
              <a:ext uri="{FF2B5EF4-FFF2-40B4-BE49-F238E27FC236}">
                <a16:creationId xmlns:a16="http://schemas.microsoft.com/office/drawing/2014/main" id="{50CA48CF-FD1D-4990-91E2-C4BAE47F54D2}"/>
              </a:ext>
            </a:extLst>
          </p:cNvPr>
          <p:cNvPicPr>
            <a:picLocks noChangeAspect="1"/>
          </p:cNvPicPr>
          <p:nvPr/>
        </p:nvPicPr>
        <p:blipFill>
          <a:blip r:embed="rId2"/>
          <a:stretch>
            <a:fillRect/>
          </a:stretch>
        </p:blipFill>
        <p:spPr>
          <a:xfrm>
            <a:off x="5927035" y="2533236"/>
            <a:ext cx="5970104" cy="3536674"/>
          </a:xfrm>
          <a:prstGeom prst="rect">
            <a:avLst/>
          </a:prstGeom>
        </p:spPr>
      </p:pic>
      <p:pic>
        <p:nvPicPr>
          <p:cNvPr id="5" name="Picture 4">
            <a:extLst>
              <a:ext uri="{FF2B5EF4-FFF2-40B4-BE49-F238E27FC236}">
                <a16:creationId xmlns:a16="http://schemas.microsoft.com/office/drawing/2014/main" id="{93AD5557-D05C-45CB-8DDC-6C8E9B1625A4}"/>
              </a:ext>
            </a:extLst>
          </p:cNvPr>
          <p:cNvPicPr>
            <a:picLocks noChangeAspect="1"/>
          </p:cNvPicPr>
          <p:nvPr/>
        </p:nvPicPr>
        <p:blipFill>
          <a:blip r:embed="rId3"/>
          <a:stretch>
            <a:fillRect/>
          </a:stretch>
        </p:blipFill>
        <p:spPr>
          <a:xfrm>
            <a:off x="154620" y="4357290"/>
            <a:ext cx="2665637" cy="1537483"/>
          </a:xfrm>
          <a:prstGeom prst="rect">
            <a:avLst/>
          </a:prstGeom>
        </p:spPr>
      </p:pic>
      <p:pic>
        <p:nvPicPr>
          <p:cNvPr id="6" name="Picture 5">
            <a:extLst>
              <a:ext uri="{FF2B5EF4-FFF2-40B4-BE49-F238E27FC236}">
                <a16:creationId xmlns:a16="http://schemas.microsoft.com/office/drawing/2014/main" id="{29A283FB-CC7B-4CCF-A02C-3B942F91A2C1}"/>
              </a:ext>
            </a:extLst>
          </p:cNvPr>
          <p:cNvPicPr>
            <a:picLocks noChangeAspect="1"/>
          </p:cNvPicPr>
          <p:nvPr/>
        </p:nvPicPr>
        <p:blipFill>
          <a:blip r:embed="rId4"/>
          <a:stretch>
            <a:fillRect/>
          </a:stretch>
        </p:blipFill>
        <p:spPr>
          <a:xfrm>
            <a:off x="3035327" y="4357290"/>
            <a:ext cx="2823936" cy="1585549"/>
          </a:xfrm>
          <a:prstGeom prst="rect">
            <a:avLst/>
          </a:prstGeom>
        </p:spPr>
      </p:pic>
    </p:spTree>
    <p:extLst>
      <p:ext uri="{BB962C8B-B14F-4D97-AF65-F5344CB8AC3E}">
        <p14:creationId xmlns:p14="http://schemas.microsoft.com/office/powerpoint/2010/main" val="268767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C544-0729-4B1B-92DC-797F4D99A921}"/>
              </a:ext>
            </a:extLst>
          </p:cNvPr>
          <p:cNvSpPr>
            <a:spLocks noGrp="1"/>
          </p:cNvSpPr>
          <p:nvPr>
            <p:ph type="title"/>
          </p:nvPr>
        </p:nvSpPr>
        <p:spPr/>
        <p:txBody>
          <a:bodyPr>
            <a:normAutofit/>
          </a:bodyPr>
          <a:lstStyle/>
          <a:p>
            <a:pPr algn="ctr"/>
            <a:r>
              <a:rPr lang="en-US" sz="6000" b="1" dirty="0">
                <a:solidFill>
                  <a:schemeClr val="bg1"/>
                </a:solidFill>
              </a:rPr>
              <a:t>Function Requirements </a:t>
            </a:r>
            <a:endParaRPr lang="LID4096" sz="6000" b="1" dirty="0">
              <a:solidFill>
                <a:schemeClr val="bg1"/>
              </a:solidFill>
            </a:endParaRPr>
          </a:p>
        </p:txBody>
      </p:sp>
      <p:sp>
        <p:nvSpPr>
          <p:cNvPr id="3" name="Content Placeholder 2">
            <a:extLst>
              <a:ext uri="{FF2B5EF4-FFF2-40B4-BE49-F238E27FC236}">
                <a16:creationId xmlns:a16="http://schemas.microsoft.com/office/drawing/2014/main" id="{7FC241C6-A155-4264-92F7-D35F98C153FC}"/>
              </a:ext>
            </a:extLst>
          </p:cNvPr>
          <p:cNvSpPr>
            <a:spLocks noGrp="1"/>
          </p:cNvSpPr>
          <p:nvPr>
            <p:ph idx="1"/>
          </p:nvPr>
        </p:nvSpPr>
        <p:spPr/>
        <p:txBody>
          <a:bodyPr/>
          <a:lstStyle/>
          <a:p>
            <a:r>
              <a:rPr lang="en-US" sz="3200" dirty="0">
                <a:solidFill>
                  <a:schemeClr val="bg1"/>
                </a:solidFill>
              </a:rPr>
              <a:t>Second Function:</a:t>
            </a:r>
          </a:p>
          <a:p>
            <a:pPr marL="0" indent="0">
              <a:buNone/>
            </a:pPr>
            <a:r>
              <a:rPr lang="en-US" sz="3200" dirty="0">
                <a:solidFill>
                  <a:schemeClr val="bg1"/>
                </a:solidFill>
              </a:rPr>
              <a:t>After generating model</a:t>
            </a:r>
          </a:p>
          <a:p>
            <a:pPr marL="0" indent="0">
              <a:buNone/>
            </a:pPr>
            <a:r>
              <a:rPr lang="en-US" sz="3200" dirty="0">
                <a:solidFill>
                  <a:schemeClr val="bg1"/>
                </a:solidFill>
              </a:rPr>
              <a:t>Pass the input image to</a:t>
            </a:r>
          </a:p>
          <a:p>
            <a:pPr marL="0" indent="0">
              <a:buNone/>
            </a:pPr>
            <a:r>
              <a:rPr lang="en-US" sz="3200" dirty="0">
                <a:solidFill>
                  <a:schemeClr val="bg1"/>
                </a:solidFill>
              </a:rPr>
              <a:t>PCA function to transform it.</a:t>
            </a:r>
          </a:p>
          <a:p>
            <a:pPr marL="0" indent="0">
              <a:buNone/>
            </a:pPr>
            <a:endParaRPr lang="en-US" dirty="0">
              <a:solidFill>
                <a:schemeClr val="bg1"/>
              </a:solidFill>
            </a:endParaRPr>
          </a:p>
          <a:p>
            <a:pPr marL="0" indent="0">
              <a:buNone/>
            </a:pPr>
            <a:endParaRPr lang="LID4096" dirty="0">
              <a:solidFill>
                <a:schemeClr val="bg1"/>
              </a:solidFill>
            </a:endParaRPr>
          </a:p>
        </p:txBody>
      </p:sp>
      <p:pic>
        <p:nvPicPr>
          <p:cNvPr id="5" name="Picture 4">
            <a:extLst>
              <a:ext uri="{FF2B5EF4-FFF2-40B4-BE49-F238E27FC236}">
                <a16:creationId xmlns:a16="http://schemas.microsoft.com/office/drawing/2014/main" id="{A5700EFC-4971-4CE1-AEE6-29A91A16E934}"/>
              </a:ext>
            </a:extLst>
          </p:cNvPr>
          <p:cNvPicPr>
            <a:picLocks noChangeAspect="1"/>
          </p:cNvPicPr>
          <p:nvPr/>
        </p:nvPicPr>
        <p:blipFill>
          <a:blip r:embed="rId2"/>
          <a:stretch>
            <a:fillRect/>
          </a:stretch>
        </p:blipFill>
        <p:spPr>
          <a:xfrm>
            <a:off x="6096000" y="2047875"/>
            <a:ext cx="5657850" cy="3168650"/>
          </a:xfrm>
          <a:prstGeom prst="rect">
            <a:avLst/>
          </a:prstGeom>
        </p:spPr>
      </p:pic>
      <p:pic>
        <p:nvPicPr>
          <p:cNvPr id="9" name="Picture 8">
            <a:extLst>
              <a:ext uri="{FF2B5EF4-FFF2-40B4-BE49-F238E27FC236}">
                <a16:creationId xmlns:a16="http://schemas.microsoft.com/office/drawing/2014/main" id="{428E5A03-4693-4319-A8AD-9CED37D42146}"/>
              </a:ext>
            </a:extLst>
          </p:cNvPr>
          <p:cNvPicPr>
            <a:picLocks noChangeAspect="1"/>
          </p:cNvPicPr>
          <p:nvPr/>
        </p:nvPicPr>
        <p:blipFill>
          <a:blip r:embed="rId3"/>
          <a:stretch>
            <a:fillRect/>
          </a:stretch>
        </p:blipFill>
        <p:spPr>
          <a:xfrm>
            <a:off x="438150" y="4967288"/>
            <a:ext cx="5334000" cy="1209675"/>
          </a:xfrm>
          <a:prstGeom prst="rect">
            <a:avLst/>
          </a:prstGeom>
        </p:spPr>
      </p:pic>
    </p:spTree>
    <p:extLst>
      <p:ext uri="{BB962C8B-B14F-4D97-AF65-F5344CB8AC3E}">
        <p14:creationId xmlns:p14="http://schemas.microsoft.com/office/powerpoint/2010/main" val="86247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05EA-6278-4BA2-8DCE-2D826A811AFA}"/>
              </a:ext>
            </a:extLst>
          </p:cNvPr>
          <p:cNvSpPr>
            <a:spLocks noGrp="1"/>
          </p:cNvSpPr>
          <p:nvPr>
            <p:ph type="title"/>
          </p:nvPr>
        </p:nvSpPr>
        <p:spPr/>
        <p:txBody>
          <a:bodyPr>
            <a:normAutofit/>
          </a:bodyPr>
          <a:lstStyle/>
          <a:p>
            <a:pPr algn="ctr"/>
            <a:r>
              <a:rPr lang="en-US" sz="6000" b="1" dirty="0">
                <a:solidFill>
                  <a:schemeClr val="bg1"/>
                </a:solidFill>
              </a:rPr>
              <a:t>Function Requirements </a:t>
            </a:r>
            <a:endParaRPr lang="LID4096" sz="6000" dirty="0"/>
          </a:p>
        </p:txBody>
      </p:sp>
      <p:pic>
        <p:nvPicPr>
          <p:cNvPr id="5" name="Content Placeholder 4">
            <a:extLst>
              <a:ext uri="{FF2B5EF4-FFF2-40B4-BE49-F238E27FC236}">
                <a16:creationId xmlns:a16="http://schemas.microsoft.com/office/drawing/2014/main" id="{DEA32BAE-40FD-436B-BDF8-92960E2D8906}"/>
              </a:ext>
            </a:extLst>
          </p:cNvPr>
          <p:cNvPicPr>
            <a:picLocks noGrp="1" noChangeAspect="1"/>
          </p:cNvPicPr>
          <p:nvPr>
            <p:ph idx="1"/>
          </p:nvPr>
        </p:nvPicPr>
        <p:blipFill>
          <a:blip r:embed="rId2"/>
          <a:stretch>
            <a:fillRect/>
          </a:stretch>
        </p:blipFill>
        <p:spPr>
          <a:xfrm>
            <a:off x="5781963" y="2040747"/>
            <a:ext cx="5771736" cy="2919180"/>
          </a:xfrm>
        </p:spPr>
      </p:pic>
      <p:sp>
        <p:nvSpPr>
          <p:cNvPr id="7" name="TextBox 6">
            <a:extLst>
              <a:ext uri="{FF2B5EF4-FFF2-40B4-BE49-F238E27FC236}">
                <a16:creationId xmlns:a16="http://schemas.microsoft.com/office/drawing/2014/main" id="{2F149B34-B0C7-4B89-9DBB-9A8793898FAC}"/>
              </a:ext>
            </a:extLst>
          </p:cNvPr>
          <p:cNvSpPr txBox="1"/>
          <p:nvPr/>
        </p:nvSpPr>
        <p:spPr>
          <a:xfrm>
            <a:off x="333374" y="1914525"/>
            <a:ext cx="5448589" cy="3785652"/>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Third Function:</a:t>
            </a:r>
          </a:p>
          <a:p>
            <a:r>
              <a:rPr lang="en-US" sz="4000" dirty="0">
                <a:solidFill>
                  <a:schemeClr val="bg1"/>
                </a:solidFill>
              </a:rPr>
              <a:t>Get the MSE between every two images and return the error</a:t>
            </a:r>
          </a:p>
          <a:p>
            <a:endParaRPr lang="en-US" sz="4000" dirty="0">
              <a:solidFill>
                <a:schemeClr val="bg1"/>
              </a:solidFill>
            </a:endParaRPr>
          </a:p>
          <a:p>
            <a:endParaRPr lang="LID4096" sz="4000" dirty="0">
              <a:solidFill>
                <a:schemeClr val="bg1"/>
              </a:solidFill>
            </a:endParaRPr>
          </a:p>
        </p:txBody>
      </p:sp>
    </p:spTree>
    <p:extLst>
      <p:ext uri="{BB962C8B-B14F-4D97-AF65-F5344CB8AC3E}">
        <p14:creationId xmlns:p14="http://schemas.microsoft.com/office/powerpoint/2010/main" val="82110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7313-5CB8-424C-805E-6A3226B3ADF0}"/>
              </a:ext>
            </a:extLst>
          </p:cNvPr>
          <p:cNvSpPr>
            <a:spLocks noGrp="1"/>
          </p:cNvSpPr>
          <p:nvPr>
            <p:ph type="title"/>
          </p:nvPr>
        </p:nvSpPr>
        <p:spPr/>
        <p:txBody>
          <a:bodyPr>
            <a:normAutofit/>
          </a:bodyPr>
          <a:lstStyle/>
          <a:p>
            <a:pPr algn="ctr"/>
            <a:r>
              <a:rPr lang="en-US" sz="6000" b="1" dirty="0">
                <a:solidFill>
                  <a:schemeClr val="bg1"/>
                </a:solidFill>
              </a:rPr>
              <a:t>Function Requirements </a:t>
            </a:r>
            <a:endParaRPr lang="LID4096" sz="6000" b="1" dirty="0">
              <a:solidFill>
                <a:schemeClr val="bg1"/>
              </a:solidFill>
            </a:endParaRPr>
          </a:p>
        </p:txBody>
      </p:sp>
      <p:sp>
        <p:nvSpPr>
          <p:cNvPr id="3" name="Content Placeholder 2">
            <a:extLst>
              <a:ext uri="{FF2B5EF4-FFF2-40B4-BE49-F238E27FC236}">
                <a16:creationId xmlns:a16="http://schemas.microsoft.com/office/drawing/2014/main" id="{25815917-788B-4D27-8D53-5D889EAEC457}"/>
              </a:ext>
            </a:extLst>
          </p:cNvPr>
          <p:cNvSpPr>
            <a:spLocks noGrp="1"/>
          </p:cNvSpPr>
          <p:nvPr>
            <p:ph idx="1"/>
          </p:nvPr>
        </p:nvSpPr>
        <p:spPr/>
        <p:txBody>
          <a:bodyPr>
            <a:normAutofit/>
          </a:bodyPr>
          <a:lstStyle/>
          <a:p>
            <a:r>
              <a:rPr lang="en-US" sz="4000" dirty="0">
                <a:solidFill>
                  <a:schemeClr val="bg1"/>
                </a:solidFill>
              </a:rPr>
              <a:t>Forth Function:</a:t>
            </a:r>
          </a:p>
          <a:p>
            <a:pPr marL="0" indent="0">
              <a:buNone/>
            </a:pPr>
            <a:r>
              <a:rPr lang="en-US" sz="4000" dirty="0">
                <a:solidFill>
                  <a:schemeClr val="bg1"/>
                </a:solidFill>
              </a:rPr>
              <a:t>We take 4 images from user</a:t>
            </a:r>
          </a:p>
          <a:p>
            <a:pPr marL="0" indent="0">
              <a:buNone/>
            </a:pPr>
            <a:r>
              <a:rPr lang="en-US" sz="4000" dirty="0">
                <a:solidFill>
                  <a:schemeClr val="bg1"/>
                </a:solidFill>
              </a:rPr>
              <a:t>One test and 3 for check.</a:t>
            </a:r>
          </a:p>
          <a:p>
            <a:pPr marL="0" indent="0">
              <a:buNone/>
            </a:pPr>
            <a:r>
              <a:rPr lang="en-US" sz="4000" dirty="0">
                <a:solidFill>
                  <a:schemeClr val="bg1"/>
                </a:solidFill>
              </a:rPr>
              <a:t>First, we will convert the 4</a:t>
            </a:r>
          </a:p>
          <a:p>
            <a:pPr marL="0" indent="0">
              <a:buNone/>
            </a:pPr>
            <a:r>
              <a:rPr lang="en-US" sz="4000" dirty="0">
                <a:solidFill>
                  <a:schemeClr val="bg1"/>
                </a:solidFill>
              </a:rPr>
              <a:t>Images to Grayscale.</a:t>
            </a:r>
          </a:p>
          <a:p>
            <a:pPr marL="0" indent="0">
              <a:buNone/>
            </a:pPr>
            <a:endParaRPr lang="LID4096" sz="4400" dirty="0">
              <a:solidFill>
                <a:schemeClr val="bg1"/>
              </a:solidFill>
            </a:endParaRPr>
          </a:p>
        </p:txBody>
      </p:sp>
      <p:pic>
        <p:nvPicPr>
          <p:cNvPr id="7" name="Picture 6">
            <a:extLst>
              <a:ext uri="{FF2B5EF4-FFF2-40B4-BE49-F238E27FC236}">
                <a16:creationId xmlns:a16="http://schemas.microsoft.com/office/drawing/2014/main" id="{8039D1AA-FC49-4BB7-9E27-39A1DE78CB56}"/>
              </a:ext>
            </a:extLst>
          </p:cNvPr>
          <p:cNvPicPr>
            <a:picLocks noChangeAspect="1"/>
          </p:cNvPicPr>
          <p:nvPr/>
        </p:nvPicPr>
        <p:blipFill>
          <a:blip r:embed="rId2"/>
          <a:stretch>
            <a:fillRect/>
          </a:stretch>
        </p:blipFill>
        <p:spPr>
          <a:xfrm>
            <a:off x="6692969" y="3138694"/>
            <a:ext cx="5286375" cy="2914236"/>
          </a:xfrm>
          <a:prstGeom prst="rect">
            <a:avLst/>
          </a:prstGeom>
        </p:spPr>
      </p:pic>
    </p:spTree>
    <p:extLst>
      <p:ext uri="{BB962C8B-B14F-4D97-AF65-F5344CB8AC3E}">
        <p14:creationId xmlns:p14="http://schemas.microsoft.com/office/powerpoint/2010/main" val="168430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854-0A60-4255-807F-DE21020F3236}"/>
              </a:ext>
            </a:extLst>
          </p:cNvPr>
          <p:cNvSpPr>
            <a:spLocks noGrp="1"/>
          </p:cNvSpPr>
          <p:nvPr>
            <p:ph type="title"/>
          </p:nvPr>
        </p:nvSpPr>
        <p:spPr/>
        <p:txBody>
          <a:bodyPr>
            <a:normAutofit/>
          </a:bodyPr>
          <a:lstStyle/>
          <a:p>
            <a:pPr algn="ctr"/>
            <a:r>
              <a:rPr lang="en-US" sz="6000" b="1" dirty="0">
                <a:solidFill>
                  <a:schemeClr val="bg1"/>
                </a:solidFill>
              </a:rPr>
              <a:t>Function Requirements </a:t>
            </a:r>
            <a:endParaRPr lang="LID4096" sz="6000" dirty="0"/>
          </a:p>
        </p:txBody>
      </p:sp>
      <p:pic>
        <p:nvPicPr>
          <p:cNvPr id="5" name="Content Placeholder 4">
            <a:extLst>
              <a:ext uri="{FF2B5EF4-FFF2-40B4-BE49-F238E27FC236}">
                <a16:creationId xmlns:a16="http://schemas.microsoft.com/office/drawing/2014/main" id="{39C5EB42-A0B3-45CD-A314-97E5CBC51C04}"/>
              </a:ext>
            </a:extLst>
          </p:cNvPr>
          <p:cNvPicPr>
            <a:picLocks noGrp="1" noChangeAspect="1"/>
          </p:cNvPicPr>
          <p:nvPr>
            <p:ph idx="1"/>
          </p:nvPr>
        </p:nvPicPr>
        <p:blipFill>
          <a:blip r:embed="rId2"/>
          <a:stretch>
            <a:fillRect/>
          </a:stretch>
        </p:blipFill>
        <p:spPr>
          <a:xfrm>
            <a:off x="6715125" y="2120106"/>
            <a:ext cx="4638675" cy="3509169"/>
          </a:xfrm>
        </p:spPr>
      </p:pic>
      <p:sp>
        <p:nvSpPr>
          <p:cNvPr id="6" name="TextBox 5">
            <a:extLst>
              <a:ext uri="{FF2B5EF4-FFF2-40B4-BE49-F238E27FC236}">
                <a16:creationId xmlns:a16="http://schemas.microsoft.com/office/drawing/2014/main" id="{3839454D-7EF5-494C-8315-1975F100A060}"/>
              </a:ext>
            </a:extLst>
          </p:cNvPr>
          <p:cNvSpPr txBox="1"/>
          <p:nvPr/>
        </p:nvSpPr>
        <p:spPr>
          <a:xfrm>
            <a:off x="906117" y="2428140"/>
            <a:ext cx="4383157" cy="1446550"/>
          </a:xfrm>
          <a:prstGeom prst="rect">
            <a:avLst/>
          </a:prstGeom>
          <a:noFill/>
        </p:spPr>
        <p:txBody>
          <a:bodyPr wrap="square" rtlCol="0">
            <a:spAutoFit/>
          </a:bodyPr>
          <a:lstStyle/>
          <a:p>
            <a:r>
              <a:rPr lang="en-US" sz="4400" dirty="0">
                <a:solidFill>
                  <a:schemeClr val="bg1"/>
                </a:solidFill>
              </a:rPr>
              <a:t>Then we will resize our images </a:t>
            </a:r>
            <a:endParaRPr lang="LID4096" sz="4400" dirty="0">
              <a:solidFill>
                <a:schemeClr val="bg1"/>
              </a:solidFill>
            </a:endParaRPr>
          </a:p>
        </p:txBody>
      </p:sp>
    </p:spTree>
    <p:extLst>
      <p:ext uri="{BB962C8B-B14F-4D97-AF65-F5344CB8AC3E}">
        <p14:creationId xmlns:p14="http://schemas.microsoft.com/office/powerpoint/2010/main" val="317330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295</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Presented by: Marwan Elkhateeb Ahmed Osama </vt:lpstr>
      <vt:lpstr>Principal Component Analysis (PCA) </vt:lpstr>
      <vt:lpstr>The Block Diagram</vt:lpstr>
      <vt:lpstr>PowerPoint Presentation</vt:lpstr>
      <vt:lpstr>Function Requirements </vt:lpstr>
      <vt:lpstr>Function Requirements </vt:lpstr>
      <vt:lpstr>Function Requirements </vt:lpstr>
      <vt:lpstr>Function Requirements </vt:lpstr>
      <vt:lpstr>Function Requirements </vt:lpstr>
      <vt:lpstr>Function Requirements </vt:lpstr>
      <vt:lpstr>Function Requirements </vt:lpstr>
      <vt:lpstr>Non-Function Requirements</vt:lpstr>
      <vt:lpstr>Non-Function Requirements</vt:lpstr>
      <vt:lpstr>Non-Function Requirements</vt:lpstr>
      <vt:lpstr>Non-Function Requirements</vt:lpstr>
      <vt:lpstr>Non-Function Requirements</vt:lpstr>
      <vt:lpstr>Non-Function Requirements</vt:lpstr>
      <vt:lpstr>Non-Function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Marwan Elkhateeb Ahmed Osama </dc:title>
  <dc:creator>Marawan Elkhateeb</dc:creator>
  <cp:lastModifiedBy>ahmed osama</cp:lastModifiedBy>
  <cp:revision>3</cp:revision>
  <dcterms:created xsi:type="dcterms:W3CDTF">2022-03-18T00:27:18Z</dcterms:created>
  <dcterms:modified xsi:type="dcterms:W3CDTF">2022-03-18T11:30:01Z</dcterms:modified>
</cp:coreProperties>
</file>