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56" r:id="rId2"/>
    <p:sldId id="258" r:id="rId3"/>
    <p:sldId id="259" r:id="rId4"/>
    <p:sldId id="260" r:id="rId5"/>
    <p:sldId id="261" r:id="rId6"/>
    <p:sldId id="262" r:id="rId7"/>
    <p:sldId id="264" r:id="rId8"/>
    <p:sldId id="265" r:id="rId9"/>
    <p:sldId id="267" r:id="rId10"/>
    <p:sldId id="269" r:id="rId11"/>
    <p:sldId id="283" r:id="rId12"/>
    <p:sldId id="284" r:id="rId13"/>
    <p:sldId id="285" r:id="rId14"/>
    <p:sldId id="280" r:id="rId15"/>
    <p:sldId id="286" r:id="rId16"/>
    <p:sldId id="279" r:id="rId17"/>
    <p:sldId id="282"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6941"/>
    <a:srgbClr val="193C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3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6D3B2A-E549-4DF8-843A-F3A42158697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8183CD72-03B9-4B6F-AF2F-6B915F8FD178}" type="pres">
      <dgm:prSet presAssocID="{7C6D3B2A-E549-4DF8-843A-F3A421586971}" presName="Name0" presStyleCnt="0">
        <dgm:presLayoutVars>
          <dgm:dir/>
          <dgm:animLvl val="lvl"/>
          <dgm:resizeHandles val="exact"/>
        </dgm:presLayoutVars>
      </dgm:prSet>
      <dgm:spPr/>
    </dgm:pt>
  </dgm:ptLst>
  <dgm:cxnLst>
    <dgm:cxn modelId="{21E93175-D468-48BD-96C8-E16EA223F42D}" type="presOf" srcId="{7C6D3B2A-E549-4DF8-843A-F3A421586971}" destId="{8183CD72-03B9-4B6F-AF2F-6B915F8FD17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387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17670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24972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716609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78635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050077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760367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04958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044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95553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46522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21298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23689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6444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29339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10/19/2024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83912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09388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t>10/19/2024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093796344"/>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2.jp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jp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11.jp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 name="object 2"/>
          <p:cNvPicPr/>
          <p:nvPr/>
        </p:nvPicPr>
        <p:blipFill>
          <a:blip r:embed="rId7" cstate="print">
            <a:duotone>
              <a:prstClr val="black"/>
              <a:schemeClr val="accent5">
                <a:tint val="45000"/>
                <a:satMod val="400000"/>
              </a:schemeClr>
            </a:duotone>
            <a:alphaModFix amt="25000"/>
          </a:blip>
          <a:srcRect t="9280" r="9090" b="-1"/>
          <a:stretch/>
        </p:blipFill>
        <p:spPr>
          <a:xfrm>
            <a:off x="360552" y="-304800"/>
            <a:ext cx="12191980" cy="6857990"/>
          </a:xfrm>
          <a:prstGeom prst="rect">
            <a:avLst/>
          </a:prstGeom>
        </p:spPr>
      </p:pic>
      <p:sp>
        <p:nvSpPr>
          <p:cNvPr id="3" name="object 3"/>
          <p:cNvSpPr txBox="1">
            <a:spLocks noGrp="1"/>
          </p:cNvSpPr>
          <p:nvPr>
            <p:ph type="title"/>
          </p:nvPr>
        </p:nvSpPr>
        <p:spPr>
          <a:xfrm>
            <a:off x="1154955" y="1447800"/>
            <a:ext cx="8825658" cy="2022288"/>
          </a:xfrm>
          <a:prstGeom prst="rect">
            <a:avLst/>
          </a:prstGeom>
        </p:spPr>
        <p:txBody>
          <a:bodyPr vert="horz" lIns="91440" tIns="45720" rIns="91440" bIns="45720" rtlCol="0" anchor="b">
            <a:normAutofit/>
          </a:bodyPr>
          <a:lstStyle/>
          <a:p>
            <a:pPr marL="1134110" marR="5080" indent="-1122045"/>
            <a:r>
              <a:rPr lang="en-US" sz="7200" spc="-170" dirty="0">
                <a:solidFill>
                  <a:srgbClr val="D96941"/>
                </a:solidFill>
              </a:rPr>
              <a:t>Superstore</a:t>
            </a:r>
            <a:r>
              <a:rPr lang="en-US" sz="7200" spc="-340" dirty="0">
                <a:solidFill>
                  <a:srgbClr val="D96941"/>
                </a:solidFill>
              </a:rPr>
              <a:t> </a:t>
            </a:r>
            <a:r>
              <a:rPr lang="en-US" sz="7200" spc="-195" dirty="0">
                <a:solidFill>
                  <a:srgbClr val="D96941"/>
                </a:solidFill>
              </a:rPr>
              <a:t>Analysis</a:t>
            </a:r>
            <a:endParaRPr lang="en-US" sz="7200" dirty="0">
              <a:solidFill>
                <a:srgbClr val="D96941"/>
              </a:solidFill>
            </a:endParaRPr>
          </a:p>
        </p:txBody>
      </p:sp>
      <p:sp>
        <p:nvSpPr>
          <p:cNvPr id="20" name="Rectangle 19">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BD3E8F33-1B5D-9E7D-5549-590DD3EA8A11}"/>
              </a:ext>
            </a:extLst>
          </p:cNvPr>
          <p:cNvSpPr txBox="1"/>
          <p:nvPr/>
        </p:nvSpPr>
        <p:spPr>
          <a:xfrm>
            <a:off x="565973" y="4421549"/>
            <a:ext cx="2363788" cy="1077218"/>
          </a:xfrm>
          <a:prstGeom prst="rect">
            <a:avLst/>
          </a:prstGeom>
          <a:noFill/>
        </p:spPr>
        <p:txBody>
          <a:bodyPr wrap="square" rtlCol="0">
            <a:spAutoFit/>
          </a:bodyPr>
          <a:lstStyle/>
          <a:p>
            <a:r>
              <a:rPr lang="en-US" sz="3200" b="1" dirty="0">
                <a:solidFill>
                  <a:srgbClr val="D96941"/>
                </a:solidFill>
              </a:rPr>
              <a:t>Ahmed Osama</a:t>
            </a:r>
          </a:p>
        </p:txBody>
      </p:sp>
      <p:sp>
        <p:nvSpPr>
          <p:cNvPr id="7" name="TextBox 6">
            <a:extLst>
              <a:ext uri="{FF2B5EF4-FFF2-40B4-BE49-F238E27FC236}">
                <a16:creationId xmlns:a16="http://schemas.microsoft.com/office/drawing/2014/main" id="{1BA5437A-F240-A596-A881-18031D4DA362}"/>
              </a:ext>
            </a:extLst>
          </p:cNvPr>
          <p:cNvSpPr txBox="1"/>
          <p:nvPr/>
        </p:nvSpPr>
        <p:spPr>
          <a:xfrm>
            <a:off x="3513836" y="3900146"/>
            <a:ext cx="3276600" cy="1077218"/>
          </a:xfrm>
          <a:prstGeom prst="rect">
            <a:avLst/>
          </a:prstGeom>
          <a:noFill/>
        </p:spPr>
        <p:txBody>
          <a:bodyPr wrap="square" rtlCol="0">
            <a:spAutoFit/>
          </a:bodyPr>
          <a:lstStyle/>
          <a:p>
            <a:pPr algn="ctr"/>
            <a:r>
              <a:rPr lang="en-US" sz="3200" b="1" dirty="0">
                <a:solidFill>
                  <a:srgbClr val="D96941"/>
                </a:solidFill>
              </a:rPr>
              <a:t>Yara </a:t>
            </a:r>
          </a:p>
          <a:p>
            <a:pPr algn="ctr"/>
            <a:r>
              <a:rPr lang="en-US" sz="3200" b="1" dirty="0">
                <a:solidFill>
                  <a:srgbClr val="D96941"/>
                </a:solidFill>
              </a:rPr>
              <a:t>Mahmoud</a:t>
            </a:r>
          </a:p>
        </p:txBody>
      </p:sp>
      <p:sp>
        <p:nvSpPr>
          <p:cNvPr id="9" name="TextBox 8">
            <a:extLst>
              <a:ext uri="{FF2B5EF4-FFF2-40B4-BE49-F238E27FC236}">
                <a16:creationId xmlns:a16="http://schemas.microsoft.com/office/drawing/2014/main" id="{93E04400-7548-41A7-5600-7F6AE61D0F4B}"/>
              </a:ext>
            </a:extLst>
          </p:cNvPr>
          <p:cNvSpPr txBox="1"/>
          <p:nvPr/>
        </p:nvSpPr>
        <p:spPr>
          <a:xfrm>
            <a:off x="8114072" y="4358034"/>
            <a:ext cx="2401528" cy="1077218"/>
          </a:xfrm>
          <a:prstGeom prst="rect">
            <a:avLst/>
          </a:prstGeom>
          <a:noFill/>
        </p:spPr>
        <p:txBody>
          <a:bodyPr wrap="square" rtlCol="0">
            <a:spAutoFit/>
          </a:bodyPr>
          <a:lstStyle/>
          <a:p>
            <a:r>
              <a:rPr lang="en-US" sz="3200" b="1" dirty="0">
                <a:solidFill>
                  <a:srgbClr val="D96941"/>
                </a:solidFill>
              </a:rPr>
              <a:t>Mostafa    Yacoub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 name="Picture 1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9" name="Oval 1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1" name="Picture 2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2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5" name="Rectangle 2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8200279" y="1325880"/>
            <a:ext cx="3344020" cy="3066507"/>
          </a:xfrm>
          <a:prstGeom prst="rect">
            <a:avLst/>
          </a:prstGeom>
        </p:spPr>
        <p:txBody>
          <a:bodyPr vert="horz" lIns="91440" tIns="45720" rIns="91440" bIns="45720" rtlCol="0" anchor="b">
            <a:normAutofit/>
          </a:bodyPr>
          <a:lstStyle/>
          <a:p>
            <a:pPr marL="12700"/>
            <a:r>
              <a:rPr lang="en-US" sz="5400" b="0" i="0" kern="1200" spc="-20">
                <a:solidFill>
                  <a:srgbClr val="EBEBEB"/>
                </a:solidFill>
                <a:latin typeface="+mj-lt"/>
                <a:ea typeface="+mj-ea"/>
                <a:cs typeface="+mj-cs"/>
              </a:rPr>
              <a:t>Overview</a:t>
            </a:r>
            <a:r>
              <a:rPr lang="en-US" sz="5400" b="0" i="0" kern="1200" spc="-70">
                <a:solidFill>
                  <a:srgbClr val="EBEBEB"/>
                </a:solidFill>
                <a:latin typeface="+mj-lt"/>
                <a:ea typeface="+mj-ea"/>
                <a:cs typeface="+mj-cs"/>
              </a:rPr>
              <a:t> </a:t>
            </a:r>
            <a:r>
              <a:rPr lang="en-US" sz="5400" b="0" i="0" kern="1200" spc="-10">
                <a:solidFill>
                  <a:srgbClr val="EBEBEB"/>
                </a:solidFill>
                <a:latin typeface="+mj-lt"/>
                <a:ea typeface="+mj-ea"/>
                <a:cs typeface="+mj-cs"/>
              </a:rPr>
              <a:t>Insights</a:t>
            </a:r>
          </a:p>
        </p:txBody>
      </p:sp>
      <p:sp useBgFill="1">
        <p:nvSpPr>
          <p:cNvPr id="29" name="Rectangle 28">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9" descr="A screenshot of a computer&#10;&#10;Description automatically generated">
            <a:extLst>
              <a:ext uri="{FF2B5EF4-FFF2-40B4-BE49-F238E27FC236}">
                <a16:creationId xmlns:a16="http://schemas.microsoft.com/office/drawing/2014/main" id="{0E7E3E10-E65D-0E73-96F1-60608DF5A8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1177" y="965141"/>
            <a:ext cx="6264013" cy="4932911"/>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0B51D9-FFDD-2135-D432-53CB835EFC1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object 2">
            <a:extLst>
              <a:ext uri="{FF2B5EF4-FFF2-40B4-BE49-F238E27FC236}">
                <a16:creationId xmlns:a16="http://schemas.microsoft.com/office/drawing/2014/main" id="{C949B7AB-0074-6EE1-8816-D3215E00A177}"/>
              </a:ext>
            </a:extLst>
          </p:cNvPr>
          <p:cNvSpPr txBox="1">
            <a:spLocks noGrp="1"/>
          </p:cNvSpPr>
          <p:nvPr>
            <p:ph type="title"/>
          </p:nvPr>
        </p:nvSpPr>
        <p:spPr>
          <a:xfrm>
            <a:off x="8200279" y="1325880"/>
            <a:ext cx="3344020" cy="3066507"/>
          </a:xfrm>
          <a:prstGeom prst="rect">
            <a:avLst/>
          </a:prstGeom>
        </p:spPr>
        <p:txBody>
          <a:bodyPr vert="horz" lIns="91440" tIns="45720" rIns="91440" bIns="45720" rtlCol="0" anchor="b">
            <a:normAutofit/>
          </a:bodyPr>
          <a:lstStyle/>
          <a:p>
            <a:pPr marL="12700"/>
            <a:r>
              <a:rPr lang="en-US" sz="5400" b="0" i="0" kern="1200" spc="-20">
                <a:solidFill>
                  <a:srgbClr val="EBEBEB"/>
                </a:solidFill>
                <a:latin typeface="+mj-lt"/>
                <a:ea typeface="+mj-ea"/>
                <a:cs typeface="+mj-cs"/>
              </a:rPr>
              <a:t>Overview</a:t>
            </a:r>
            <a:r>
              <a:rPr lang="en-US" sz="5400" b="0" i="0" kern="1200" spc="-70">
                <a:solidFill>
                  <a:srgbClr val="EBEBEB"/>
                </a:solidFill>
                <a:latin typeface="+mj-lt"/>
                <a:ea typeface="+mj-ea"/>
                <a:cs typeface="+mj-cs"/>
              </a:rPr>
              <a:t> </a:t>
            </a:r>
            <a:r>
              <a:rPr lang="en-US" sz="5400" b="0" i="0" kern="1200" spc="-10">
                <a:solidFill>
                  <a:srgbClr val="EBEBEB"/>
                </a:solidFill>
                <a:latin typeface="+mj-lt"/>
                <a:ea typeface="+mj-ea"/>
                <a:cs typeface="+mj-cs"/>
              </a:rPr>
              <a:t>Insights</a:t>
            </a: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shot of a data analysis&#10;&#10;Description automatically generated">
            <a:extLst>
              <a:ext uri="{FF2B5EF4-FFF2-40B4-BE49-F238E27FC236}">
                <a16:creationId xmlns:a16="http://schemas.microsoft.com/office/drawing/2014/main" id="{8D8C6157-2C92-DF98-4014-3DF3511E3CB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92" y="976274"/>
            <a:ext cx="6275584" cy="4910644"/>
          </a:xfrm>
          <a:prstGeom prst="rect">
            <a:avLst/>
          </a:prstGeom>
          <a:effectLst/>
        </p:spPr>
      </p:pic>
    </p:spTree>
    <p:extLst>
      <p:ext uri="{BB962C8B-B14F-4D97-AF65-F5344CB8AC3E}">
        <p14:creationId xmlns:p14="http://schemas.microsoft.com/office/powerpoint/2010/main" val="359913044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A88A800-050E-546F-DDA9-14C4DA303A5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object 2">
            <a:extLst>
              <a:ext uri="{FF2B5EF4-FFF2-40B4-BE49-F238E27FC236}">
                <a16:creationId xmlns:a16="http://schemas.microsoft.com/office/drawing/2014/main" id="{EE58F112-2010-BE07-F8F2-80EA081FF460}"/>
              </a:ext>
            </a:extLst>
          </p:cNvPr>
          <p:cNvSpPr txBox="1">
            <a:spLocks noGrp="1"/>
          </p:cNvSpPr>
          <p:nvPr>
            <p:ph type="title"/>
          </p:nvPr>
        </p:nvSpPr>
        <p:spPr>
          <a:xfrm>
            <a:off x="8201837" y="1454963"/>
            <a:ext cx="3342462" cy="3308380"/>
          </a:xfrm>
          <a:prstGeom prst="rect">
            <a:avLst/>
          </a:prstGeom>
        </p:spPr>
        <p:txBody>
          <a:bodyPr vert="horz" lIns="91440" tIns="45720" rIns="91440" bIns="45720" rtlCol="0" anchor="b">
            <a:normAutofit/>
          </a:bodyPr>
          <a:lstStyle/>
          <a:p>
            <a:pPr marL="12700"/>
            <a:r>
              <a:rPr lang="en-US" sz="5100" spc="-20"/>
              <a:t>Overview</a:t>
            </a:r>
            <a:r>
              <a:rPr lang="en-US" sz="5100" spc="-70"/>
              <a:t> </a:t>
            </a:r>
            <a:r>
              <a:rPr lang="en-US" sz="5100" spc="-10"/>
              <a:t>Insights</a:t>
            </a:r>
          </a:p>
        </p:txBody>
      </p:sp>
      <p:pic>
        <p:nvPicPr>
          <p:cNvPr id="4" name="Picture 3" descr="A screenshot of a data analysis&#10;&#10;Description automatically generated">
            <a:extLst>
              <a:ext uri="{FF2B5EF4-FFF2-40B4-BE49-F238E27FC236}">
                <a16:creationId xmlns:a16="http://schemas.microsoft.com/office/drawing/2014/main" id="{49B55967-31EC-6322-37F0-944C8CD5EB98}"/>
              </a:ext>
            </a:extLst>
          </p:cNvPr>
          <p:cNvPicPr>
            <a:picLocks noChangeAspect="1"/>
          </p:cNvPicPr>
          <p:nvPr/>
        </p:nvPicPr>
        <p:blipFill>
          <a:blip r:embed="rId7">
            <a:extLst>
              <a:ext uri="{28A0092B-C50C-407E-A947-70E740481C1C}">
                <a14:useLocalDpi xmlns:a14="http://schemas.microsoft.com/office/drawing/2010/main" val="0"/>
              </a:ext>
            </a:extLst>
          </a:blip>
          <a:srcRect r="5759" b="-2"/>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36762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D59AE5-CCDB-9A51-5B2E-76E52267518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D67CA421-FA2B-47ED-A101-F8BBEBB29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object 2">
            <a:extLst>
              <a:ext uri="{FF2B5EF4-FFF2-40B4-BE49-F238E27FC236}">
                <a16:creationId xmlns:a16="http://schemas.microsoft.com/office/drawing/2014/main" id="{66259CE7-CE05-0C51-7645-EB717446C3BB}"/>
              </a:ext>
            </a:extLst>
          </p:cNvPr>
          <p:cNvSpPr txBox="1">
            <a:spLocks noGrp="1"/>
          </p:cNvSpPr>
          <p:nvPr>
            <p:ph type="title"/>
          </p:nvPr>
        </p:nvSpPr>
        <p:spPr>
          <a:xfrm>
            <a:off x="8200279" y="1325880"/>
            <a:ext cx="3344020" cy="3066507"/>
          </a:xfrm>
          <a:prstGeom prst="rect">
            <a:avLst/>
          </a:prstGeom>
        </p:spPr>
        <p:txBody>
          <a:bodyPr vert="horz" lIns="91440" tIns="45720" rIns="91440" bIns="45720" rtlCol="0" anchor="b">
            <a:normAutofit/>
          </a:bodyPr>
          <a:lstStyle/>
          <a:p>
            <a:pPr marL="12700"/>
            <a:r>
              <a:rPr lang="en-US" sz="5400" b="0" i="0" kern="1200" spc="-20">
                <a:solidFill>
                  <a:srgbClr val="EBEBEB"/>
                </a:solidFill>
                <a:latin typeface="+mj-lt"/>
                <a:ea typeface="+mj-ea"/>
                <a:cs typeface="+mj-cs"/>
              </a:rPr>
              <a:t>Overview</a:t>
            </a:r>
            <a:r>
              <a:rPr lang="en-US" sz="5400" b="0" i="0" kern="1200" spc="-70">
                <a:solidFill>
                  <a:srgbClr val="EBEBEB"/>
                </a:solidFill>
                <a:latin typeface="+mj-lt"/>
                <a:ea typeface="+mj-ea"/>
                <a:cs typeface="+mj-cs"/>
              </a:rPr>
              <a:t> </a:t>
            </a:r>
            <a:r>
              <a:rPr lang="en-US" sz="5400" b="0" i="0" kern="1200" spc="-10">
                <a:solidFill>
                  <a:srgbClr val="EBEBEB"/>
                </a:solidFill>
                <a:latin typeface="+mj-lt"/>
                <a:ea typeface="+mj-ea"/>
                <a:cs typeface="+mj-cs"/>
              </a:rPr>
              <a:t>Insights</a:t>
            </a:r>
          </a:p>
        </p:txBody>
      </p:sp>
      <p:sp useBgFill="1">
        <p:nvSpPr>
          <p:cNvPr id="23" name="Rectangle 22">
            <a:extLst>
              <a:ext uri="{FF2B5EF4-FFF2-40B4-BE49-F238E27FC236}">
                <a16:creationId xmlns:a16="http://schemas.microsoft.com/office/drawing/2014/main" id="{12425D82-CD5E-45A4-9542-70951E59F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6915664"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21DB897-A621-4D5F-AC81-91199AC437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CF67EFF0-953D-3A0C-6B3D-9A1B9386B8F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392" y="1046875"/>
            <a:ext cx="6275584" cy="4769443"/>
          </a:xfrm>
          <a:prstGeom prst="rect">
            <a:avLst/>
          </a:prstGeom>
          <a:effectLst/>
        </p:spPr>
      </p:pic>
    </p:spTree>
    <p:extLst>
      <p:ext uri="{BB962C8B-B14F-4D97-AF65-F5344CB8AC3E}">
        <p14:creationId xmlns:p14="http://schemas.microsoft.com/office/powerpoint/2010/main" val="65188565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94DDC893-E5EF-4CDE-B040-BA5B53AADD7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2" name="Picture 31">
            <a:extLst>
              <a:ext uri="{FF2B5EF4-FFF2-40B4-BE49-F238E27FC236}">
                <a16:creationId xmlns:a16="http://schemas.microsoft.com/office/drawing/2014/main" id="{85F1A06D-D369-4974-8208-56120C5E7A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DAD27A50-88D7-4E2A-8488-F2879768AF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6" name="Picture 35">
            <a:extLst>
              <a:ext uri="{FF2B5EF4-FFF2-40B4-BE49-F238E27FC236}">
                <a16:creationId xmlns:a16="http://schemas.microsoft.com/office/drawing/2014/main" id="{A47C6ACD-2325-48C6-B9F3-C21563A05E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8" name="Picture 37">
            <a:extLst>
              <a:ext uri="{FF2B5EF4-FFF2-40B4-BE49-F238E27FC236}">
                <a16:creationId xmlns:a16="http://schemas.microsoft.com/office/drawing/2014/main" id="{1081DF83-4F35-4560-87E6-0DE8AAAC33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0" name="Rectangle 39">
            <a:extLst>
              <a:ext uri="{FF2B5EF4-FFF2-40B4-BE49-F238E27FC236}">
                <a16:creationId xmlns:a16="http://schemas.microsoft.com/office/drawing/2014/main" id="{7C704F0F-1CD8-4DC1-AEE9-225958232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9" descr="A map of the united states with red circles&#10;&#10;Description automatically generated">
            <a:extLst>
              <a:ext uri="{FF2B5EF4-FFF2-40B4-BE49-F238E27FC236}">
                <a16:creationId xmlns:a16="http://schemas.microsoft.com/office/drawing/2014/main" id="{72E3666D-BEB7-9512-BC44-EBF7C2440C63}"/>
              </a:ext>
            </a:extLst>
          </p:cNvPr>
          <p:cNvPicPr>
            <a:picLocks noChangeAspect="1"/>
          </p:cNvPicPr>
          <p:nvPr/>
        </p:nvPicPr>
        <p:blipFill>
          <a:blip r:embed="rId7">
            <a:extLst>
              <a:ext uri="{28A0092B-C50C-407E-A947-70E740481C1C}">
                <a14:useLocalDpi xmlns:a14="http://schemas.microsoft.com/office/drawing/2010/main" val="0"/>
              </a:ext>
            </a:extLst>
          </a:blip>
          <a:srcRect l="11445" r="11449" b="1"/>
          <a:stretch/>
        </p:blipFill>
        <p:spPr>
          <a:xfrm>
            <a:off x="2" y="-5"/>
            <a:ext cx="6010362" cy="5020241"/>
          </a:xfrm>
          <a:custGeom>
            <a:avLst/>
            <a:gdLst/>
            <a:ahLst/>
            <a:cxnLst/>
            <a:rect l="l" t="t" r="r" b="b"/>
            <a:pathLst>
              <a:path w="6095999" h="5020241">
                <a:moveTo>
                  <a:pt x="0" y="0"/>
                </a:moveTo>
                <a:lnTo>
                  <a:pt x="6095999" y="0"/>
                </a:lnTo>
                <a:lnTo>
                  <a:pt x="6095999"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pic>
        <p:nvPicPr>
          <p:cNvPr id="8" name="Picture 7" descr="A map of the united states with red circles&#10;&#10;Description automatically generated">
            <a:extLst>
              <a:ext uri="{FF2B5EF4-FFF2-40B4-BE49-F238E27FC236}">
                <a16:creationId xmlns:a16="http://schemas.microsoft.com/office/drawing/2014/main" id="{B5D6D01A-BCB2-7B90-F3CB-8B461CE44573}"/>
              </a:ext>
            </a:extLst>
          </p:cNvPr>
          <p:cNvPicPr>
            <a:picLocks noChangeAspect="1"/>
          </p:cNvPicPr>
          <p:nvPr/>
        </p:nvPicPr>
        <p:blipFill>
          <a:blip r:embed="rId8">
            <a:extLst>
              <a:ext uri="{28A0092B-C50C-407E-A947-70E740481C1C}">
                <a14:useLocalDpi xmlns:a14="http://schemas.microsoft.com/office/drawing/2010/main" val="0"/>
              </a:ext>
            </a:extLst>
          </a:blip>
          <a:srcRect l="4902" r="1" b="1"/>
          <a:stretch/>
        </p:blipFill>
        <p:spPr>
          <a:xfrm>
            <a:off x="6095697" y="9403"/>
            <a:ext cx="6095999" cy="4583103"/>
          </a:xfrm>
          <a:custGeom>
            <a:avLst/>
            <a:gdLst/>
            <a:ahLst/>
            <a:cxnLst/>
            <a:rect l="l" t="t" r="r" b="b"/>
            <a:pathLst>
              <a:path w="6095696" h="4583103">
                <a:moveTo>
                  <a:pt x="0" y="0"/>
                </a:moveTo>
                <a:lnTo>
                  <a:pt x="6095696" y="0"/>
                </a:lnTo>
                <a:lnTo>
                  <a:pt x="6095696" y="4057991"/>
                </a:lnTo>
                <a:lnTo>
                  <a:pt x="5818946" y="4110187"/>
                </a:lnTo>
                <a:lnTo>
                  <a:pt x="5543413" y="4159931"/>
                </a:lnTo>
                <a:lnTo>
                  <a:pt x="5266662" y="4208624"/>
                </a:lnTo>
                <a:lnTo>
                  <a:pt x="4988691" y="4250310"/>
                </a:lnTo>
                <a:lnTo>
                  <a:pt x="4711940" y="4292347"/>
                </a:lnTo>
                <a:lnTo>
                  <a:pt x="4433969" y="4331582"/>
                </a:lnTo>
                <a:lnTo>
                  <a:pt x="4159656" y="4365211"/>
                </a:lnTo>
                <a:lnTo>
                  <a:pt x="3881685" y="4397089"/>
                </a:lnTo>
                <a:lnTo>
                  <a:pt x="3604934" y="4426165"/>
                </a:lnTo>
                <a:lnTo>
                  <a:pt x="3333059" y="4451387"/>
                </a:lnTo>
                <a:lnTo>
                  <a:pt x="3057527" y="4476609"/>
                </a:lnTo>
                <a:lnTo>
                  <a:pt x="2785652" y="4497628"/>
                </a:lnTo>
                <a:lnTo>
                  <a:pt x="2513777" y="4514092"/>
                </a:lnTo>
                <a:lnTo>
                  <a:pt x="2243122" y="4531258"/>
                </a:lnTo>
                <a:lnTo>
                  <a:pt x="1974904" y="4545620"/>
                </a:lnTo>
                <a:lnTo>
                  <a:pt x="1709125" y="4555779"/>
                </a:lnTo>
                <a:lnTo>
                  <a:pt x="1443346" y="4564537"/>
                </a:lnTo>
                <a:lnTo>
                  <a:pt x="1180006" y="4572944"/>
                </a:lnTo>
                <a:lnTo>
                  <a:pt x="920323" y="4576798"/>
                </a:lnTo>
                <a:lnTo>
                  <a:pt x="660640" y="4581001"/>
                </a:lnTo>
                <a:lnTo>
                  <a:pt x="404614" y="4583103"/>
                </a:lnTo>
                <a:lnTo>
                  <a:pt x="151027" y="4581001"/>
                </a:lnTo>
                <a:lnTo>
                  <a:pt x="0" y="4581001"/>
                </a:lnTo>
                <a:close/>
              </a:path>
            </a:pathLst>
          </a:custGeom>
        </p:spPr>
      </p:pic>
      <p:sp>
        <p:nvSpPr>
          <p:cNvPr id="4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44" name="Freeform: Shape 43">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 name="object 3"/>
          <p:cNvSpPr txBox="1">
            <a:spLocks noGrp="1"/>
          </p:cNvSpPr>
          <p:nvPr>
            <p:ph type="title"/>
          </p:nvPr>
        </p:nvSpPr>
        <p:spPr>
          <a:xfrm>
            <a:off x="636916" y="4854346"/>
            <a:ext cx="10407602" cy="868026"/>
          </a:xfrm>
          <a:prstGeom prst="rect">
            <a:avLst/>
          </a:prstGeom>
        </p:spPr>
        <p:txBody>
          <a:bodyPr vert="horz" lIns="91440" tIns="45720" rIns="91440" bIns="45720" rtlCol="0" anchor="b">
            <a:normAutofit/>
          </a:bodyPr>
          <a:lstStyle/>
          <a:p>
            <a:pPr marL="12700"/>
            <a:r>
              <a:rPr lang="en-US" sz="4800" spc="-5" dirty="0">
                <a:solidFill>
                  <a:srgbClr val="EBEBEB"/>
                </a:solidFill>
              </a:rPr>
              <a:t>Map</a:t>
            </a:r>
            <a:r>
              <a:rPr lang="en-US" sz="4800" spc="-80" dirty="0">
                <a:solidFill>
                  <a:srgbClr val="EBEBEB"/>
                </a:solidFill>
              </a:rPr>
              <a:t> </a:t>
            </a:r>
            <a:r>
              <a:rPr lang="en-US" sz="4800" spc="-10" dirty="0">
                <a:solidFill>
                  <a:srgbClr val="EBEBEB"/>
                </a:solidFill>
              </a:rPr>
              <a:t>Insights</a:t>
            </a:r>
          </a:p>
        </p:txBody>
      </p:sp>
      <p:sp>
        <p:nvSpPr>
          <p:cNvPr id="5" name="object 5"/>
          <p:cNvSpPr txBox="1"/>
          <p:nvPr/>
        </p:nvSpPr>
        <p:spPr>
          <a:xfrm>
            <a:off x="151692" y="1052019"/>
            <a:ext cx="3970654" cy="302262"/>
          </a:xfrm>
          <a:prstGeom prst="rect">
            <a:avLst/>
          </a:prstGeom>
        </p:spPr>
        <p:txBody>
          <a:bodyPr vert="horz" wrap="square" lIns="0" tIns="12700" rIns="0" bIns="0" rtlCol="0">
            <a:spAutoFit/>
          </a:bodyPr>
          <a:lstStyle/>
          <a:p>
            <a:pPr marL="12065" marR="5080">
              <a:lnSpc>
                <a:spcPct val="114999"/>
              </a:lnSpc>
              <a:spcBef>
                <a:spcPts val="100"/>
              </a:spcBef>
              <a:tabLst>
                <a:tab pos="466090" algn="l"/>
                <a:tab pos="466725" algn="l"/>
              </a:tabLst>
            </a:pPr>
            <a:r>
              <a:rPr dirty="0"/>
              <a:t>	</a:t>
            </a:r>
            <a:endParaRPr sz="2000" dirty="0">
              <a:latin typeface="Tahoma"/>
              <a:cs typeface="Tahom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C9ECDD5C-152A-4CC7-8333-0F367B3A62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8" name="Picture 37">
            <a:extLst>
              <a:ext uri="{FF2B5EF4-FFF2-40B4-BE49-F238E27FC236}">
                <a16:creationId xmlns:a16="http://schemas.microsoft.com/office/drawing/2014/main" id="{7F5C92A3-369B-43F3-BDCE-E560B1B0E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40" name="Oval 39">
            <a:extLst>
              <a:ext uri="{FF2B5EF4-FFF2-40B4-BE49-F238E27FC236}">
                <a16:creationId xmlns:a16="http://schemas.microsoft.com/office/drawing/2014/main" id="{AEBE9F1A-B38D-446E-83AE-14B17CE77F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2" name="Picture 41">
            <a:extLst>
              <a:ext uri="{FF2B5EF4-FFF2-40B4-BE49-F238E27FC236}">
                <a16:creationId xmlns:a16="http://schemas.microsoft.com/office/drawing/2014/main" id="{915B5014-A7EC-4BA6-9C83-8840CF81DB2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4" name="Picture 43">
            <a:extLst>
              <a:ext uri="{FF2B5EF4-FFF2-40B4-BE49-F238E27FC236}">
                <a16:creationId xmlns:a16="http://schemas.microsoft.com/office/drawing/2014/main" id="{022C43AB-86D7-420D-8AD7-DC0A15FDD0A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6" name="Rectangle 45">
            <a:extLst>
              <a:ext uri="{FF2B5EF4-FFF2-40B4-BE49-F238E27FC236}">
                <a16:creationId xmlns:a16="http://schemas.microsoft.com/office/drawing/2014/main" id="{5E3EB826-A471-488F-9E8A-D65528A3C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8" name="Rectangle 47">
            <a:extLst>
              <a:ext uri="{FF2B5EF4-FFF2-40B4-BE49-F238E27FC236}">
                <a16:creationId xmlns:a16="http://schemas.microsoft.com/office/drawing/2014/main" id="{DFB3CEA1-88D9-42FB-88ED-1E9807FE65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6F4CA67C-55FA-B235-D5E6-9B5ED5A0C8FF}"/>
              </a:ext>
            </a:extLst>
          </p:cNvPr>
          <p:cNvPicPr>
            <a:picLocks noGrp="1" noChangeAspect="1"/>
          </p:cNvPicPr>
          <p:nvPr>
            <p:ph idx="1"/>
          </p:nvPr>
        </p:nvPicPr>
        <p:blipFill>
          <a:blip r:embed="rId7"/>
          <a:srcRect r="4000"/>
          <a:stretch/>
        </p:blipFill>
        <p:spPr>
          <a:xfrm>
            <a:off x="1143943" y="643467"/>
            <a:ext cx="9904113" cy="5571066"/>
          </a:xfrm>
          <a:prstGeom prst="rect">
            <a:avLst/>
          </a:prstGeom>
        </p:spPr>
      </p:pic>
      <p:sp>
        <p:nvSpPr>
          <p:cNvPr id="50" name="Rectangle 49">
            <a:extLst>
              <a:ext uri="{FF2B5EF4-FFF2-40B4-BE49-F238E27FC236}">
                <a16:creationId xmlns:a16="http://schemas.microsoft.com/office/drawing/2014/main" id="{9A6C928E-4252-4F33-8C34-E50A12A31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57115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9" name="Picture 5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1" name="Picture 6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2" name="Picture 6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3" name="Rectangle 6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4" name="Rectangle 63">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object 5"/>
          <p:cNvSpPr txBox="1">
            <a:spLocks noGrp="1"/>
          </p:cNvSpPr>
          <p:nvPr>
            <p:ph type="title"/>
          </p:nvPr>
        </p:nvSpPr>
        <p:spPr>
          <a:xfrm>
            <a:off x="8191925" y="1325880"/>
            <a:ext cx="3352375" cy="3066507"/>
          </a:xfrm>
          <a:prstGeom prst="rect">
            <a:avLst/>
          </a:prstGeom>
        </p:spPr>
        <p:txBody>
          <a:bodyPr vert="horz" lIns="91440" tIns="45720" rIns="91440" bIns="45720" rtlCol="0" anchor="b">
            <a:normAutofit/>
          </a:bodyPr>
          <a:lstStyle/>
          <a:p>
            <a:pPr marL="12700">
              <a:lnSpc>
                <a:spcPct val="90000"/>
              </a:lnSpc>
            </a:pPr>
            <a:r>
              <a:rPr lang="en-US" sz="2600" b="0" i="0" kern="1200" spc="-5">
                <a:solidFill>
                  <a:srgbClr val="EBEBEB"/>
                </a:solidFill>
                <a:latin typeface="+mj-lt"/>
                <a:ea typeface="+mj-ea"/>
                <a:cs typeface="+mj-cs"/>
              </a:rPr>
              <a:t>Shipping</a:t>
            </a:r>
            <a:r>
              <a:rPr lang="en-US" sz="2600" b="0" i="0" kern="1200" spc="-90">
                <a:solidFill>
                  <a:srgbClr val="EBEBEB"/>
                </a:solidFill>
                <a:latin typeface="+mj-lt"/>
                <a:ea typeface="+mj-ea"/>
                <a:cs typeface="+mj-cs"/>
              </a:rPr>
              <a:t> </a:t>
            </a:r>
            <a:r>
              <a:rPr lang="en-US" sz="2600" b="0" i="0" kern="1200" spc="-10">
                <a:solidFill>
                  <a:srgbClr val="EBEBEB"/>
                </a:solidFill>
                <a:latin typeface="+mj-lt"/>
                <a:ea typeface="+mj-ea"/>
                <a:cs typeface="+mj-cs"/>
              </a:rPr>
              <a:t>Recommendations</a:t>
            </a:r>
            <a:endParaRPr lang="en-US" sz="2600" b="0" i="0" kern="1200">
              <a:solidFill>
                <a:srgbClr val="EBEBEB"/>
              </a:solidFill>
              <a:latin typeface="+mj-lt"/>
              <a:ea typeface="+mj-ea"/>
              <a:cs typeface="+mj-cs"/>
            </a:endParaRPr>
          </a:p>
        </p:txBody>
      </p:sp>
      <p:sp>
        <p:nvSpPr>
          <p:cNvPr id="6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66" name="Freeform: Shape 65">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Rectangle 66">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6686AA9D-CE1B-BAFD-F6B0-1CA9908B0E62}"/>
              </a:ext>
            </a:extLst>
          </p:cNvPr>
          <p:cNvPicPr>
            <a:picLocks noChangeAspect="1"/>
          </p:cNvPicPr>
          <p:nvPr/>
        </p:nvPicPr>
        <p:blipFill>
          <a:blip r:embed="rId6"/>
          <a:stretch>
            <a:fillRect/>
          </a:stretch>
        </p:blipFill>
        <p:spPr>
          <a:xfrm>
            <a:off x="643854" y="1688658"/>
            <a:ext cx="6270662" cy="3480218"/>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5510" y="2314575"/>
            <a:ext cx="5017770" cy="2705869"/>
          </a:xfrm>
          <a:prstGeom prst="rect">
            <a:avLst/>
          </a:prstGeom>
        </p:spPr>
        <p:txBody>
          <a:bodyPr vert="horz" wrap="square" lIns="0" tIns="12700" rIns="0" bIns="0" rtlCol="0">
            <a:spAutoFit/>
          </a:bodyPr>
          <a:lstStyle/>
          <a:p>
            <a:pPr marL="12700">
              <a:lnSpc>
                <a:spcPct val="100000"/>
              </a:lnSpc>
              <a:spcBef>
                <a:spcPts val="100"/>
              </a:spcBef>
            </a:pPr>
            <a:r>
              <a:rPr sz="8750" spc="-15" dirty="0">
                <a:solidFill>
                  <a:srgbClr val="D96941"/>
                </a:solidFill>
              </a:rPr>
              <a:t>Thank</a:t>
            </a:r>
            <a:r>
              <a:rPr sz="8750" spc="-95" dirty="0">
                <a:solidFill>
                  <a:srgbClr val="D96941"/>
                </a:solidFill>
              </a:rPr>
              <a:t> </a:t>
            </a:r>
            <a:r>
              <a:rPr sz="8750" spc="-265" dirty="0">
                <a:solidFill>
                  <a:srgbClr val="D96941"/>
                </a:solidFill>
              </a:rPr>
              <a:t>You</a:t>
            </a:r>
            <a:endParaRPr sz="8750" dirty="0">
              <a:solidFill>
                <a:srgbClr val="D9694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399150" y="1551849"/>
            <a:ext cx="808990" cy="884555"/>
          </a:xfrm>
          <a:custGeom>
            <a:avLst/>
            <a:gdLst/>
            <a:ahLst/>
            <a:cxnLst/>
            <a:rect l="l" t="t" r="r" b="b"/>
            <a:pathLst>
              <a:path w="808990" h="884555">
                <a:moveTo>
                  <a:pt x="404281" y="884367"/>
                </a:moveTo>
                <a:lnTo>
                  <a:pt x="357133" y="881392"/>
                </a:lnTo>
                <a:lnTo>
                  <a:pt x="311582" y="872688"/>
                </a:lnTo>
                <a:lnTo>
                  <a:pt x="267933" y="858588"/>
                </a:lnTo>
                <a:lnTo>
                  <a:pt x="226487" y="839422"/>
                </a:lnTo>
                <a:lnTo>
                  <a:pt x="187549" y="815523"/>
                </a:lnTo>
                <a:lnTo>
                  <a:pt x="151422" y="787222"/>
                </a:lnTo>
                <a:lnTo>
                  <a:pt x="118410" y="754852"/>
                </a:lnTo>
                <a:lnTo>
                  <a:pt x="88815" y="718744"/>
                </a:lnTo>
                <a:lnTo>
                  <a:pt x="62941" y="679230"/>
                </a:lnTo>
                <a:lnTo>
                  <a:pt x="41091" y="636642"/>
                </a:lnTo>
                <a:lnTo>
                  <a:pt x="23568" y="591311"/>
                </a:lnTo>
                <a:lnTo>
                  <a:pt x="10677" y="543570"/>
                </a:lnTo>
                <a:lnTo>
                  <a:pt x="2719" y="493750"/>
                </a:lnTo>
                <a:lnTo>
                  <a:pt x="0" y="442183"/>
                </a:lnTo>
                <a:lnTo>
                  <a:pt x="2719" y="390615"/>
                </a:lnTo>
                <a:lnTo>
                  <a:pt x="10677" y="340793"/>
                </a:lnTo>
                <a:lnTo>
                  <a:pt x="23568" y="293052"/>
                </a:lnTo>
                <a:lnTo>
                  <a:pt x="41091" y="247721"/>
                </a:lnTo>
                <a:lnTo>
                  <a:pt x="62941" y="205132"/>
                </a:lnTo>
                <a:lnTo>
                  <a:pt x="88815" y="165619"/>
                </a:lnTo>
                <a:lnTo>
                  <a:pt x="118410" y="129511"/>
                </a:lnTo>
                <a:lnTo>
                  <a:pt x="151422" y="97141"/>
                </a:lnTo>
                <a:lnTo>
                  <a:pt x="187549" y="68841"/>
                </a:lnTo>
                <a:lnTo>
                  <a:pt x="226487" y="44943"/>
                </a:lnTo>
                <a:lnTo>
                  <a:pt x="267933" y="25778"/>
                </a:lnTo>
                <a:lnTo>
                  <a:pt x="311582" y="11678"/>
                </a:lnTo>
                <a:lnTo>
                  <a:pt x="357133" y="2974"/>
                </a:lnTo>
                <a:lnTo>
                  <a:pt x="404281" y="0"/>
                </a:lnTo>
                <a:lnTo>
                  <a:pt x="451428" y="2974"/>
                </a:lnTo>
                <a:lnTo>
                  <a:pt x="496978" y="11678"/>
                </a:lnTo>
                <a:lnTo>
                  <a:pt x="540627" y="25778"/>
                </a:lnTo>
                <a:lnTo>
                  <a:pt x="582072" y="44943"/>
                </a:lnTo>
                <a:lnTo>
                  <a:pt x="621010" y="68841"/>
                </a:lnTo>
                <a:lnTo>
                  <a:pt x="657137" y="97141"/>
                </a:lnTo>
                <a:lnTo>
                  <a:pt x="690150" y="129511"/>
                </a:lnTo>
                <a:lnTo>
                  <a:pt x="719746" y="165619"/>
                </a:lnTo>
                <a:lnTo>
                  <a:pt x="745621" y="205132"/>
                </a:lnTo>
                <a:lnTo>
                  <a:pt x="767471" y="247721"/>
                </a:lnTo>
                <a:lnTo>
                  <a:pt x="784994" y="293052"/>
                </a:lnTo>
                <a:lnTo>
                  <a:pt x="797886" y="340793"/>
                </a:lnTo>
                <a:lnTo>
                  <a:pt x="805844" y="390615"/>
                </a:lnTo>
                <a:lnTo>
                  <a:pt x="808563" y="442183"/>
                </a:lnTo>
                <a:lnTo>
                  <a:pt x="805844" y="493750"/>
                </a:lnTo>
                <a:lnTo>
                  <a:pt x="797886" y="543570"/>
                </a:lnTo>
                <a:lnTo>
                  <a:pt x="784994" y="591311"/>
                </a:lnTo>
                <a:lnTo>
                  <a:pt x="767471" y="636642"/>
                </a:lnTo>
                <a:lnTo>
                  <a:pt x="745621" y="679230"/>
                </a:lnTo>
                <a:lnTo>
                  <a:pt x="719746" y="718744"/>
                </a:lnTo>
                <a:lnTo>
                  <a:pt x="690150" y="754852"/>
                </a:lnTo>
                <a:lnTo>
                  <a:pt x="657137" y="787222"/>
                </a:lnTo>
                <a:lnTo>
                  <a:pt x="621010" y="815523"/>
                </a:lnTo>
                <a:lnTo>
                  <a:pt x="582072" y="839422"/>
                </a:lnTo>
                <a:lnTo>
                  <a:pt x="540627" y="858588"/>
                </a:lnTo>
                <a:lnTo>
                  <a:pt x="496978" y="872688"/>
                </a:lnTo>
                <a:lnTo>
                  <a:pt x="451428" y="881392"/>
                </a:lnTo>
                <a:lnTo>
                  <a:pt x="404281" y="884367"/>
                </a:lnTo>
                <a:close/>
              </a:path>
            </a:pathLst>
          </a:custGeom>
          <a:solidFill>
            <a:srgbClr val="D96941"/>
          </a:solidFill>
        </p:spPr>
        <p:txBody>
          <a:bodyPr wrap="square" lIns="0" tIns="0" rIns="0" bIns="0" rtlCol="0"/>
          <a:lstStyle/>
          <a:p>
            <a:endParaRPr/>
          </a:p>
        </p:txBody>
      </p:sp>
      <p:sp>
        <p:nvSpPr>
          <p:cNvPr id="3" name="object 3"/>
          <p:cNvSpPr/>
          <p:nvPr/>
        </p:nvSpPr>
        <p:spPr>
          <a:xfrm>
            <a:off x="6414969" y="3304194"/>
            <a:ext cx="808990" cy="884555"/>
          </a:xfrm>
          <a:custGeom>
            <a:avLst/>
            <a:gdLst/>
            <a:ahLst/>
            <a:cxnLst/>
            <a:rect l="l" t="t" r="r" b="b"/>
            <a:pathLst>
              <a:path w="808990" h="884554">
                <a:moveTo>
                  <a:pt x="404282" y="884366"/>
                </a:moveTo>
                <a:lnTo>
                  <a:pt x="357133" y="881392"/>
                </a:lnTo>
                <a:lnTo>
                  <a:pt x="311583" y="872688"/>
                </a:lnTo>
                <a:lnTo>
                  <a:pt x="267933" y="858587"/>
                </a:lnTo>
                <a:lnTo>
                  <a:pt x="226487" y="839422"/>
                </a:lnTo>
                <a:lnTo>
                  <a:pt x="187549" y="815523"/>
                </a:lnTo>
                <a:lnTo>
                  <a:pt x="151423" y="787222"/>
                </a:lnTo>
                <a:lnTo>
                  <a:pt x="118410" y="754852"/>
                </a:lnTo>
                <a:lnTo>
                  <a:pt x="88815" y="718744"/>
                </a:lnTo>
                <a:lnTo>
                  <a:pt x="62941" y="679230"/>
                </a:lnTo>
                <a:lnTo>
                  <a:pt x="41091" y="636642"/>
                </a:lnTo>
                <a:lnTo>
                  <a:pt x="23568" y="591311"/>
                </a:lnTo>
                <a:lnTo>
                  <a:pt x="10677" y="543570"/>
                </a:lnTo>
                <a:lnTo>
                  <a:pt x="2719" y="493750"/>
                </a:lnTo>
                <a:lnTo>
                  <a:pt x="0" y="442183"/>
                </a:lnTo>
                <a:lnTo>
                  <a:pt x="2719" y="390614"/>
                </a:lnTo>
                <a:lnTo>
                  <a:pt x="10677" y="340793"/>
                </a:lnTo>
                <a:lnTo>
                  <a:pt x="23568" y="293051"/>
                </a:lnTo>
                <a:lnTo>
                  <a:pt x="41091" y="247720"/>
                </a:lnTo>
                <a:lnTo>
                  <a:pt x="62941" y="205132"/>
                </a:lnTo>
                <a:lnTo>
                  <a:pt x="88815" y="165618"/>
                </a:lnTo>
                <a:lnTo>
                  <a:pt x="118410" y="129511"/>
                </a:lnTo>
                <a:lnTo>
                  <a:pt x="151423" y="97141"/>
                </a:lnTo>
                <a:lnTo>
                  <a:pt x="187549" y="68841"/>
                </a:lnTo>
                <a:lnTo>
                  <a:pt x="226487" y="44943"/>
                </a:lnTo>
                <a:lnTo>
                  <a:pt x="267933" y="25778"/>
                </a:lnTo>
                <a:lnTo>
                  <a:pt x="311583" y="11678"/>
                </a:lnTo>
                <a:lnTo>
                  <a:pt x="357133" y="2974"/>
                </a:lnTo>
                <a:lnTo>
                  <a:pt x="404282" y="0"/>
                </a:lnTo>
                <a:lnTo>
                  <a:pt x="451429" y="2974"/>
                </a:lnTo>
                <a:lnTo>
                  <a:pt x="496978" y="11678"/>
                </a:lnTo>
                <a:lnTo>
                  <a:pt x="540628" y="25778"/>
                </a:lnTo>
                <a:lnTo>
                  <a:pt x="582073" y="44943"/>
                </a:lnTo>
                <a:lnTo>
                  <a:pt x="621011" y="68841"/>
                </a:lnTo>
                <a:lnTo>
                  <a:pt x="657138" y="97141"/>
                </a:lnTo>
                <a:lnTo>
                  <a:pt x="690151" y="129511"/>
                </a:lnTo>
                <a:lnTo>
                  <a:pt x="719746" y="165618"/>
                </a:lnTo>
                <a:lnTo>
                  <a:pt x="745621" y="205132"/>
                </a:lnTo>
                <a:lnTo>
                  <a:pt x="767471" y="247720"/>
                </a:lnTo>
                <a:lnTo>
                  <a:pt x="784994" y="293051"/>
                </a:lnTo>
                <a:lnTo>
                  <a:pt x="797886" y="340793"/>
                </a:lnTo>
                <a:lnTo>
                  <a:pt x="805844" y="390614"/>
                </a:lnTo>
                <a:lnTo>
                  <a:pt x="808564" y="442183"/>
                </a:lnTo>
                <a:lnTo>
                  <a:pt x="805844" y="493750"/>
                </a:lnTo>
                <a:lnTo>
                  <a:pt x="797886" y="543570"/>
                </a:lnTo>
                <a:lnTo>
                  <a:pt x="784994" y="591311"/>
                </a:lnTo>
                <a:lnTo>
                  <a:pt x="767471" y="636642"/>
                </a:lnTo>
                <a:lnTo>
                  <a:pt x="745621" y="679230"/>
                </a:lnTo>
                <a:lnTo>
                  <a:pt x="719746" y="718744"/>
                </a:lnTo>
                <a:lnTo>
                  <a:pt x="690151" y="754852"/>
                </a:lnTo>
                <a:lnTo>
                  <a:pt x="657138" y="787222"/>
                </a:lnTo>
                <a:lnTo>
                  <a:pt x="621011" y="815523"/>
                </a:lnTo>
                <a:lnTo>
                  <a:pt x="582073" y="839422"/>
                </a:lnTo>
                <a:lnTo>
                  <a:pt x="540628" y="858587"/>
                </a:lnTo>
                <a:lnTo>
                  <a:pt x="496978" y="872688"/>
                </a:lnTo>
                <a:lnTo>
                  <a:pt x="451429" y="881392"/>
                </a:lnTo>
                <a:lnTo>
                  <a:pt x="404282" y="884366"/>
                </a:lnTo>
                <a:close/>
              </a:path>
            </a:pathLst>
          </a:custGeom>
          <a:solidFill>
            <a:srgbClr val="D96941"/>
          </a:solidFill>
        </p:spPr>
        <p:txBody>
          <a:bodyPr wrap="square" lIns="0" tIns="0" rIns="0" bIns="0" rtlCol="0"/>
          <a:lstStyle/>
          <a:p>
            <a:endParaRPr/>
          </a:p>
        </p:txBody>
      </p:sp>
      <p:sp>
        <p:nvSpPr>
          <p:cNvPr id="4" name="object 4"/>
          <p:cNvSpPr/>
          <p:nvPr/>
        </p:nvSpPr>
        <p:spPr>
          <a:xfrm>
            <a:off x="971640" y="4960220"/>
            <a:ext cx="808990" cy="884555"/>
          </a:xfrm>
          <a:custGeom>
            <a:avLst/>
            <a:gdLst/>
            <a:ahLst/>
            <a:cxnLst/>
            <a:rect l="l" t="t" r="r" b="b"/>
            <a:pathLst>
              <a:path w="808989" h="884554">
                <a:moveTo>
                  <a:pt x="404282" y="884366"/>
                </a:moveTo>
                <a:lnTo>
                  <a:pt x="357133" y="881392"/>
                </a:lnTo>
                <a:lnTo>
                  <a:pt x="311583" y="872688"/>
                </a:lnTo>
                <a:lnTo>
                  <a:pt x="267933" y="858587"/>
                </a:lnTo>
                <a:lnTo>
                  <a:pt x="226487" y="839422"/>
                </a:lnTo>
                <a:lnTo>
                  <a:pt x="187549" y="815523"/>
                </a:lnTo>
                <a:lnTo>
                  <a:pt x="151423" y="787222"/>
                </a:lnTo>
                <a:lnTo>
                  <a:pt x="118410" y="754852"/>
                </a:lnTo>
                <a:lnTo>
                  <a:pt x="88815" y="718744"/>
                </a:lnTo>
                <a:lnTo>
                  <a:pt x="62941" y="679230"/>
                </a:lnTo>
                <a:lnTo>
                  <a:pt x="41091" y="636642"/>
                </a:lnTo>
                <a:lnTo>
                  <a:pt x="23568" y="591311"/>
                </a:lnTo>
                <a:lnTo>
                  <a:pt x="10677" y="543570"/>
                </a:lnTo>
                <a:lnTo>
                  <a:pt x="2719" y="493750"/>
                </a:lnTo>
                <a:lnTo>
                  <a:pt x="0" y="442183"/>
                </a:lnTo>
                <a:lnTo>
                  <a:pt x="2719" y="390614"/>
                </a:lnTo>
                <a:lnTo>
                  <a:pt x="10677" y="340793"/>
                </a:lnTo>
                <a:lnTo>
                  <a:pt x="23568" y="293051"/>
                </a:lnTo>
                <a:lnTo>
                  <a:pt x="41091" y="247720"/>
                </a:lnTo>
                <a:lnTo>
                  <a:pt x="62941" y="205132"/>
                </a:lnTo>
                <a:lnTo>
                  <a:pt x="88815" y="165618"/>
                </a:lnTo>
                <a:lnTo>
                  <a:pt x="118410" y="129511"/>
                </a:lnTo>
                <a:lnTo>
                  <a:pt x="151423" y="97141"/>
                </a:lnTo>
                <a:lnTo>
                  <a:pt x="187549" y="68841"/>
                </a:lnTo>
                <a:lnTo>
                  <a:pt x="226487" y="44943"/>
                </a:lnTo>
                <a:lnTo>
                  <a:pt x="267933" y="25778"/>
                </a:lnTo>
                <a:lnTo>
                  <a:pt x="311583" y="11678"/>
                </a:lnTo>
                <a:lnTo>
                  <a:pt x="357133" y="2974"/>
                </a:lnTo>
                <a:lnTo>
                  <a:pt x="404282" y="0"/>
                </a:lnTo>
                <a:lnTo>
                  <a:pt x="451429" y="2974"/>
                </a:lnTo>
                <a:lnTo>
                  <a:pt x="496978" y="11678"/>
                </a:lnTo>
                <a:lnTo>
                  <a:pt x="540628" y="25778"/>
                </a:lnTo>
                <a:lnTo>
                  <a:pt x="582073" y="44943"/>
                </a:lnTo>
                <a:lnTo>
                  <a:pt x="621011" y="68841"/>
                </a:lnTo>
                <a:lnTo>
                  <a:pt x="657138" y="97141"/>
                </a:lnTo>
                <a:lnTo>
                  <a:pt x="690151" y="129511"/>
                </a:lnTo>
                <a:lnTo>
                  <a:pt x="719746" y="165618"/>
                </a:lnTo>
                <a:lnTo>
                  <a:pt x="745621" y="205132"/>
                </a:lnTo>
                <a:lnTo>
                  <a:pt x="767471" y="247720"/>
                </a:lnTo>
                <a:lnTo>
                  <a:pt x="784994" y="293051"/>
                </a:lnTo>
                <a:lnTo>
                  <a:pt x="797886" y="340793"/>
                </a:lnTo>
                <a:lnTo>
                  <a:pt x="805844" y="390614"/>
                </a:lnTo>
                <a:lnTo>
                  <a:pt x="808564" y="442183"/>
                </a:lnTo>
                <a:lnTo>
                  <a:pt x="805844" y="493750"/>
                </a:lnTo>
                <a:lnTo>
                  <a:pt x="797886" y="543570"/>
                </a:lnTo>
                <a:lnTo>
                  <a:pt x="784994" y="591311"/>
                </a:lnTo>
                <a:lnTo>
                  <a:pt x="767471" y="636642"/>
                </a:lnTo>
                <a:lnTo>
                  <a:pt x="745621" y="679230"/>
                </a:lnTo>
                <a:lnTo>
                  <a:pt x="719746" y="718744"/>
                </a:lnTo>
                <a:lnTo>
                  <a:pt x="690151" y="754852"/>
                </a:lnTo>
                <a:lnTo>
                  <a:pt x="657138" y="787222"/>
                </a:lnTo>
                <a:lnTo>
                  <a:pt x="621011" y="815523"/>
                </a:lnTo>
                <a:lnTo>
                  <a:pt x="582073" y="839422"/>
                </a:lnTo>
                <a:lnTo>
                  <a:pt x="540628" y="858587"/>
                </a:lnTo>
                <a:lnTo>
                  <a:pt x="496978" y="872688"/>
                </a:lnTo>
                <a:lnTo>
                  <a:pt x="451429" y="881392"/>
                </a:lnTo>
                <a:lnTo>
                  <a:pt x="404282" y="884366"/>
                </a:lnTo>
                <a:close/>
              </a:path>
            </a:pathLst>
          </a:custGeom>
          <a:solidFill>
            <a:srgbClr val="D96941"/>
          </a:solidFill>
        </p:spPr>
        <p:txBody>
          <a:bodyPr wrap="square" lIns="0" tIns="0" rIns="0" bIns="0" rtlCol="0"/>
          <a:lstStyle/>
          <a:p>
            <a:endParaRPr/>
          </a:p>
        </p:txBody>
      </p:sp>
      <p:sp>
        <p:nvSpPr>
          <p:cNvPr id="5" name="object 5"/>
          <p:cNvSpPr/>
          <p:nvPr/>
        </p:nvSpPr>
        <p:spPr>
          <a:xfrm>
            <a:off x="6414975" y="4965999"/>
            <a:ext cx="808990" cy="884555"/>
          </a:xfrm>
          <a:custGeom>
            <a:avLst/>
            <a:gdLst/>
            <a:ahLst/>
            <a:cxnLst/>
            <a:rect l="l" t="t" r="r" b="b"/>
            <a:pathLst>
              <a:path w="808990" h="884554">
                <a:moveTo>
                  <a:pt x="404281" y="884367"/>
                </a:moveTo>
                <a:lnTo>
                  <a:pt x="357133" y="881392"/>
                </a:lnTo>
                <a:lnTo>
                  <a:pt x="311582" y="872688"/>
                </a:lnTo>
                <a:lnTo>
                  <a:pt x="267933" y="858588"/>
                </a:lnTo>
                <a:lnTo>
                  <a:pt x="226487" y="839422"/>
                </a:lnTo>
                <a:lnTo>
                  <a:pt x="187549" y="815523"/>
                </a:lnTo>
                <a:lnTo>
                  <a:pt x="151422" y="787222"/>
                </a:lnTo>
                <a:lnTo>
                  <a:pt x="118410" y="754852"/>
                </a:lnTo>
                <a:lnTo>
                  <a:pt x="88815" y="718744"/>
                </a:lnTo>
                <a:lnTo>
                  <a:pt x="62941" y="679230"/>
                </a:lnTo>
                <a:lnTo>
                  <a:pt x="41091" y="636642"/>
                </a:lnTo>
                <a:lnTo>
                  <a:pt x="23568" y="591311"/>
                </a:lnTo>
                <a:lnTo>
                  <a:pt x="10677" y="543570"/>
                </a:lnTo>
                <a:lnTo>
                  <a:pt x="2719" y="493750"/>
                </a:lnTo>
                <a:lnTo>
                  <a:pt x="0" y="442183"/>
                </a:lnTo>
                <a:lnTo>
                  <a:pt x="2719" y="390614"/>
                </a:lnTo>
                <a:lnTo>
                  <a:pt x="10677" y="340793"/>
                </a:lnTo>
                <a:lnTo>
                  <a:pt x="23568" y="293052"/>
                </a:lnTo>
                <a:lnTo>
                  <a:pt x="41091" y="247721"/>
                </a:lnTo>
                <a:lnTo>
                  <a:pt x="62941" y="205132"/>
                </a:lnTo>
                <a:lnTo>
                  <a:pt x="88815" y="165618"/>
                </a:lnTo>
                <a:lnTo>
                  <a:pt x="118410" y="129511"/>
                </a:lnTo>
                <a:lnTo>
                  <a:pt x="151422" y="97141"/>
                </a:lnTo>
                <a:lnTo>
                  <a:pt x="187549" y="68841"/>
                </a:lnTo>
                <a:lnTo>
                  <a:pt x="226487" y="44943"/>
                </a:lnTo>
                <a:lnTo>
                  <a:pt x="267933" y="25778"/>
                </a:lnTo>
                <a:lnTo>
                  <a:pt x="311582" y="11678"/>
                </a:lnTo>
                <a:lnTo>
                  <a:pt x="357133" y="2974"/>
                </a:lnTo>
                <a:lnTo>
                  <a:pt x="404281" y="0"/>
                </a:lnTo>
                <a:lnTo>
                  <a:pt x="451429" y="2974"/>
                </a:lnTo>
                <a:lnTo>
                  <a:pt x="496978" y="11678"/>
                </a:lnTo>
                <a:lnTo>
                  <a:pt x="540628" y="25778"/>
                </a:lnTo>
                <a:lnTo>
                  <a:pt x="582073" y="44943"/>
                </a:lnTo>
                <a:lnTo>
                  <a:pt x="621011" y="68841"/>
                </a:lnTo>
                <a:lnTo>
                  <a:pt x="657138" y="97141"/>
                </a:lnTo>
                <a:lnTo>
                  <a:pt x="690151" y="129511"/>
                </a:lnTo>
                <a:lnTo>
                  <a:pt x="719746" y="165618"/>
                </a:lnTo>
                <a:lnTo>
                  <a:pt x="745621" y="205132"/>
                </a:lnTo>
                <a:lnTo>
                  <a:pt x="767471" y="247721"/>
                </a:lnTo>
                <a:lnTo>
                  <a:pt x="784994" y="293052"/>
                </a:lnTo>
                <a:lnTo>
                  <a:pt x="797886" y="340793"/>
                </a:lnTo>
                <a:lnTo>
                  <a:pt x="805844" y="390614"/>
                </a:lnTo>
                <a:lnTo>
                  <a:pt x="808564" y="442183"/>
                </a:lnTo>
                <a:lnTo>
                  <a:pt x="805844" y="493750"/>
                </a:lnTo>
                <a:lnTo>
                  <a:pt x="797886" y="543570"/>
                </a:lnTo>
                <a:lnTo>
                  <a:pt x="784994" y="591311"/>
                </a:lnTo>
                <a:lnTo>
                  <a:pt x="767471" y="636642"/>
                </a:lnTo>
                <a:lnTo>
                  <a:pt x="745621" y="679230"/>
                </a:lnTo>
                <a:lnTo>
                  <a:pt x="719746" y="718744"/>
                </a:lnTo>
                <a:lnTo>
                  <a:pt x="690151" y="754852"/>
                </a:lnTo>
                <a:lnTo>
                  <a:pt x="657138" y="787222"/>
                </a:lnTo>
                <a:lnTo>
                  <a:pt x="621011" y="815523"/>
                </a:lnTo>
                <a:lnTo>
                  <a:pt x="582073" y="839422"/>
                </a:lnTo>
                <a:lnTo>
                  <a:pt x="540628" y="858588"/>
                </a:lnTo>
                <a:lnTo>
                  <a:pt x="496978" y="872688"/>
                </a:lnTo>
                <a:lnTo>
                  <a:pt x="451429" y="881392"/>
                </a:lnTo>
                <a:lnTo>
                  <a:pt x="404281" y="884367"/>
                </a:lnTo>
                <a:close/>
              </a:path>
            </a:pathLst>
          </a:custGeom>
          <a:solidFill>
            <a:srgbClr val="D96941"/>
          </a:solidFill>
        </p:spPr>
        <p:txBody>
          <a:bodyPr wrap="square" lIns="0" tIns="0" rIns="0" bIns="0" rtlCol="0"/>
          <a:lstStyle/>
          <a:p>
            <a:endParaRPr/>
          </a:p>
        </p:txBody>
      </p:sp>
      <p:sp>
        <p:nvSpPr>
          <p:cNvPr id="6" name="object 6"/>
          <p:cNvSpPr/>
          <p:nvPr/>
        </p:nvSpPr>
        <p:spPr>
          <a:xfrm>
            <a:off x="964175" y="1571260"/>
            <a:ext cx="808990" cy="884555"/>
          </a:xfrm>
          <a:custGeom>
            <a:avLst/>
            <a:gdLst/>
            <a:ahLst/>
            <a:cxnLst/>
            <a:rect l="l" t="t" r="r" b="b"/>
            <a:pathLst>
              <a:path w="808989" h="884555">
                <a:moveTo>
                  <a:pt x="404282" y="884367"/>
                </a:moveTo>
                <a:lnTo>
                  <a:pt x="357133" y="881392"/>
                </a:lnTo>
                <a:lnTo>
                  <a:pt x="311583" y="872688"/>
                </a:lnTo>
                <a:lnTo>
                  <a:pt x="267933" y="858588"/>
                </a:lnTo>
                <a:lnTo>
                  <a:pt x="226487" y="839422"/>
                </a:lnTo>
                <a:lnTo>
                  <a:pt x="187549" y="815523"/>
                </a:lnTo>
                <a:lnTo>
                  <a:pt x="151423" y="787222"/>
                </a:lnTo>
                <a:lnTo>
                  <a:pt x="118410" y="754852"/>
                </a:lnTo>
                <a:lnTo>
                  <a:pt x="88815" y="718744"/>
                </a:lnTo>
                <a:lnTo>
                  <a:pt x="62941" y="679230"/>
                </a:lnTo>
                <a:lnTo>
                  <a:pt x="41091" y="636642"/>
                </a:lnTo>
                <a:lnTo>
                  <a:pt x="23568" y="591311"/>
                </a:lnTo>
                <a:lnTo>
                  <a:pt x="10677" y="543570"/>
                </a:lnTo>
                <a:lnTo>
                  <a:pt x="2719" y="493750"/>
                </a:lnTo>
                <a:lnTo>
                  <a:pt x="0" y="442183"/>
                </a:lnTo>
                <a:lnTo>
                  <a:pt x="2719" y="390615"/>
                </a:lnTo>
                <a:lnTo>
                  <a:pt x="10677" y="340793"/>
                </a:lnTo>
                <a:lnTo>
                  <a:pt x="23568" y="293052"/>
                </a:lnTo>
                <a:lnTo>
                  <a:pt x="41091" y="247721"/>
                </a:lnTo>
                <a:lnTo>
                  <a:pt x="62941" y="205132"/>
                </a:lnTo>
                <a:lnTo>
                  <a:pt x="88815" y="165618"/>
                </a:lnTo>
                <a:lnTo>
                  <a:pt x="118410" y="129511"/>
                </a:lnTo>
                <a:lnTo>
                  <a:pt x="151423" y="97141"/>
                </a:lnTo>
                <a:lnTo>
                  <a:pt x="187549" y="68841"/>
                </a:lnTo>
                <a:lnTo>
                  <a:pt x="226487" y="44943"/>
                </a:lnTo>
                <a:lnTo>
                  <a:pt x="267933" y="25778"/>
                </a:lnTo>
                <a:lnTo>
                  <a:pt x="311583" y="11678"/>
                </a:lnTo>
                <a:lnTo>
                  <a:pt x="357133" y="2974"/>
                </a:lnTo>
                <a:lnTo>
                  <a:pt x="404282" y="0"/>
                </a:lnTo>
                <a:lnTo>
                  <a:pt x="451429" y="2974"/>
                </a:lnTo>
                <a:lnTo>
                  <a:pt x="496978" y="11678"/>
                </a:lnTo>
                <a:lnTo>
                  <a:pt x="540628" y="25778"/>
                </a:lnTo>
                <a:lnTo>
                  <a:pt x="582073" y="44943"/>
                </a:lnTo>
                <a:lnTo>
                  <a:pt x="621011" y="68841"/>
                </a:lnTo>
                <a:lnTo>
                  <a:pt x="657138" y="97141"/>
                </a:lnTo>
                <a:lnTo>
                  <a:pt x="690151" y="129511"/>
                </a:lnTo>
                <a:lnTo>
                  <a:pt x="719746" y="165618"/>
                </a:lnTo>
                <a:lnTo>
                  <a:pt x="745621" y="205132"/>
                </a:lnTo>
                <a:lnTo>
                  <a:pt x="767471" y="247721"/>
                </a:lnTo>
                <a:lnTo>
                  <a:pt x="784994" y="293052"/>
                </a:lnTo>
                <a:lnTo>
                  <a:pt x="797886" y="340793"/>
                </a:lnTo>
                <a:lnTo>
                  <a:pt x="805844" y="390615"/>
                </a:lnTo>
                <a:lnTo>
                  <a:pt x="808564" y="442183"/>
                </a:lnTo>
                <a:lnTo>
                  <a:pt x="805844" y="493750"/>
                </a:lnTo>
                <a:lnTo>
                  <a:pt x="797886" y="543570"/>
                </a:lnTo>
                <a:lnTo>
                  <a:pt x="784994" y="591311"/>
                </a:lnTo>
                <a:lnTo>
                  <a:pt x="767471" y="636642"/>
                </a:lnTo>
                <a:lnTo>
                  <a:pt x="745621" y="679230"/>
                </a:lnTo>
                <a:lnTo>
                  <a:pt x="719746" y="718744"/>
                </a:lnTo>
                <a:lnTo>
                  <a:pt x="690151" y="754852"/>
                </a:lnTo>
                <a:lnTo>
                  <a:pt x="657138" y="787222"/>
                </a:lnTo>
                <a:lnTo>
                  <a:pt x="621011" y="815523"/>
                </a:lnTo>
                <a:lnTo>
                  <a:pt x="582073" y="839422"/>
                </a:lnTo>
                <a:lnTo>
                  <a:pt x="540628" y="858588"/>
                </a:lnTo>
                <a:lnTo>
                  <a:pt x="496978" y="872688"/>
                </a:lnTo>
                <a:lnTo>
                  <a:pt x="451429" y="881392"/>
                </a:lnTo>
                <a:lnTo>
                  <a:pt x="404282" y="884367"/>
                </a:lnTo>
                <a:close/>
              </a:path>
            </a:pathLst>
          </a:custGeom>
          <a:solidFill>
            <a:srgbClr val="D96941"/>
          </a:solidFill>
        </p:spPr>
        <p:txBody>
          <a:bodyPr wrap="square" lIns="0" tIns="0" rIns="0" bIns="0" rtlCol="0"/>
          <a:lstStyle/>
          <a:p>
            <a:endParaRPr/>
          </a:p>
        </p:txBody>
      </p:sp>
      <p:sp>
        <p:nvSpPr>
          <p:cNvPr id="7" name="object 7"/>
          <p:cNvSpPr txBox="1"/>
          <p:nvPr/>
        </p:nvSpPr>
        <p:spPr>
          <a:xfrm>
            <a:off x="1235494" y="1764290"/>
            <a:ext cx="179070" cy="452120"/>
          </a:xfrm>
          <a:prstGeom prst="rect">
            <a:avLst/>
          </a:prstGeom>
        </p:spPr>
        <p:txBody>
          <a:bodyPr vert="horz" wrap="square" lIns="0" tIns="12700" rIns="0" bIns="0" rtlCol="0">
            <a:spAutoFit/>
          </a:bodyPr>
          <a:lstStyle/>
          <a:p>
            <a:pPr marL="12700">
              <a:lnSpc>
                <a:spcPct val="100000"/>
              </a:lnSpc>
              <a:spcBef>
                <a:spcPts val="100"/>
              </a:spcBef>
            </a:pPr>
            <a:r>
              <a:rPr sz="2800" b="1" spc="-580" dirty="0">
                <a:solidFill>
                  <a:srgbClr val="F3F3F3"/>
                </a:solidFill>
                <a:latin typeface="Tahoma"/>
                <a:cs typeface="Tahoma"/>
              </a:rPr>
              <a:t>1</a:t>
            </a:r>
            <a:endParaRPr sz="2800">
              <a:latin typeface="Tahoma"/>
              <a:cs typeface="Tahoma"/>
            </a:endParaRPr>
          </a:p>
        </p:txBody>
      </p:sp>
      <p:sp>
        <p:nvSpPr>
          <p:cNvPr id="8" name="object 8"/>
          <p:cNvSpPr txBox="1"/>
          <p:nvPr/>
        </p:nvSpPr>
        <p:spPr>
          <a:xfrm>
            <a:off x="6623869" y="1771643"/>
            <a:ext cx="283210" cy="482600"/>
          </a:xfrm>
          <a:prstGeom prst="rect">
            <a:avLst/>
          </a:prstGeom>
        </p:spPr>
        <p:txBody>
          <a:bodyPr vert="horz" wrap="square" lIns="0" tIns="12700" rIns="0" bIns="0" rtlCol="0">
            <a:spAutoFit/>
          </a:bodyPr>
          <a:lstStyle/>
          <a:p>
            <a:pPr marL="12700">
              <a:lnSpc>
                <a:spcPct val="100000"/>
              </a:lnSpc>
              <a:spcBef>
                <a:spcPts val="100"/>
              </a:spcBef>
            </a:pPr>
            <a:r>
              <a:rPr sz="3000" b="1" spc="114" dirty="0">
                <a:solidFill>
                  <a:srgbClr val="F3F3F3"/>
                </a:solidFill>
                <a:latin typeface="Tahoma"/>
                <a:cs typeface="Tahoma"/>
              </a:rPr>
              <a:t>4</a:t>
            </a:r>
            <a:endParaRPr sz="3000">
              <a:latin typeface="Tahoma"/>
              <a:cs typeface="Tahoma"/>
            </a:endParaRPr>
          </a:p>
        </p:txBody>
      </p:sp>
      <p:sp>
        <p:nvSpPr>
          <p:cNvPr id="9" name="object 9"/>
          <p:cNvSpPr txBox="1"/>
          <p:nvPr/>
        </p:nvSpPr>
        <p:spPr>
          <a:xfrm>
            <a:off x="6696781" y="3493255"/>
            <a:ext cx="262890" cy="482600"/>
          </a:xfrm>
          <a:prstGeom prst="rect">
            <a:avLst/>
          </a:prstGeom>
        </p:spPr>
        <p:txBody>
          <a:bodyPr vert="horz" wrap="square" lIns="0" tIns="12700" rIns="0" bIns="0" rtlCol="0">
            <a:spAutoFit/>
          </a:bodyPr>
          <a:lstStyle/>
          <a:p>
            <a:pPr marL="12700">
              <a:lnSpc>
                <a:spcPct val="100000"/>
              </a:lnSpc>
              <a:spcBef>
                <a:spcPts val="100"/>
              </a:spcBef>
            </a:pPr>
            <a:r>
              <a:rPr sz="3000" b="1" spc="-45" dirty="0">
                <a:solidFill>
                  <a:srgbClr val="F3F3F3"/>
                </a:solidFill>
                <a:latin typeface="Tahoma"/>
                <a:cs typeface="Tahoma"/>
              </a:rPr>
              <a:t>5</a:t>
            </a:r>
            <a:endParaRPr sz="3000" dirty="0">
              <a:latin typeface="Tahoma"/>
              <a:cs typeface="Tahoma"/>
            </a:endParaRPr>
          </a:p>
        </p:txBody>
      </p:sp>
      <p:sp>
        <p:nvSpPr>
          <p:cNvPr id="10" name="object 10"/>
          <p:cNvSpPr txBox="1"/>
          <p:nvPr/>
        </p:nvSpPr>
        <p:spPr>
          <a:xfrm>
            <a:off x="1209919" y="5151079"/>
            <a:ext cx="263525" cy="467359"/>
          </a:xfrm>
          <a:prstGeom prst="rect">
            <a:avLst/>
          </a:prstGeom>
        </p:spPr>
        <p:txBody>
          <a:bodyPr vert="horz" wrap="square" lIns="0" tIns="12700" rIns="0" bIns="0" rtlCol="0">
            <a:spAutoFit/>
          </a:bodyPr>
          <a:lstStyle/>
          <a:p>
            <a:pPr marL="12700">
              <a:lnSpc>
                <a:spcPct val="100000"/>
              </a:lnSpc>
              <a:spcBef>
                <a:spcPts val="100"/>
              </a:spcBef>
            </a:pPr>
            <a:r>
              <a:rPr sz="2900" b="1" spc="25" dirty="0">
                <a:solidFill>
                  <a:srgbClr val="F3F3F3"/>
                </a:solidFill>
                <a:latin typeface="Tahoma"/>
                <a:cs typeface="Tahoma"/>
              </a:rPr>
              <a:t>3</a:t>
            </a:r>
            <a:endParaRPr sz="2900">
              <a:latin typeface="Tahoma"/>
              <a:cs typeface="Tahoma"/>
            </a:endParaRPr>
          </a:p>
        </p:txBody>
      </p:sp>
      <p:sp>
        <p:nvSpPr>
          <p:cNvPr id="11" name="object 11"/>
          <p:cNvSpPr txBox="1"/>
          <p:nvPr/>
        </p:nvSpPr>
        <p:spPr>
          <a:xfrm>
            <a:off x="1938357" y="1779755"/>
            <a:ext cx="1847214" cy="391160"/>
          </a:xfrm>
          <a:prstGeom prst="rect">
            <a:avLst/>
          </a:prstGeom>
        </p:spPr>
        <p:txBody>
          <a:bodyPr vert="horz" wrap="square" lIns="0" tIns="12700" rIns="0" bIns="0" rtlCol="0">
            <a:spAutoFit/>
          </a:bodyPr>
          <a:lstStyle/>
          <a:p>
            <a:pPr marL="12700">
              <a:lnSpc>
                <a:spcPct val="100000"/>
              </a:lnSpc>
              <a:spcBef>
                <a:spcPts val="100"/>
              </a:spcBef>
            </a:pPr>
            <a:r>
              <a:rPr sz="2400" b="1" spc="-85" dirty="0">
                <a:latin typeface="Tahoma"/>
                <a:cs typeface="Tahoma"/>
              </a:rPr>
              <a:t>Introduction</a:t>
            </a:r>
            <a:endParaRPr sz="2400" dirty="0">
              <a:latin typeface="Tahoma"/>
              <a:cs typeface="Tahoma"/>
            </a:endParaRPr>
          </a:p>
        </p:txBody>
      </p:sp>
      <p:sp>
        <p:nvSpPr>
          <p:cNvPr id="12" name="object 12"/>
          <p:cNvSpPr txBox="1"/>
          <p:nvPr/>
        </p:nvSpPr>
        <p:spPr>
          <a:xfrm>
            <a:off x="7322826" y="1814620"/>
            <a:ext cx="2840355" cy="391160"/>
          </a:xfrm>
          <a:prstGeom prst="rect">
            <a:avLst/>
          </a:prstGeom>
        </p:spPr>
        <p:txBody>
          <a:bodyPr vert="horz" wrap="square" lIns="0" tIns="12700" rIns="0" bIns="0" rtlCol="0">
            <a:spAutoFit/>
          </a:bodyPr>
          <a:lstStyle/>
          <a:p>
            <a:pPr marL="12700">
              <a:lnSpc>
                <a:spcPct val="100000"/>
              </a:lnSpc>
              <a:spcBef>
                <a:spcPts val="100"/>
              </a:spcBef>
            </a:pPr>
            <a:r>
              <a:rPr sz="2400" b="1" spc="-105" dirty="0">
                <a:latin typeface="Tahoma"/>
                <a:cs typeface="Tahoma"/>
              </a:rPr>
              <a:t>Insigh</a:t>
            </a:r>
            <a:r>
              <a:rPr sz="2400" b="1" spc="-95" dirty="0">
                <a:latin typeface="Tahoma"/>
                <a:cs typeface="Tahoma"/>
              </a:rPr>
              <a:t>t</a:t>
            </a:r>
            <a:r>
              <a:rPr sz="2400" b="1" spc="105" dirty="0">
                <a:latin typeface="Tahoma"/>
                <a:cs typeface="Tahoma"/>
              </a:rPr>
              <a:t>s</a:t>
            </a:r>
            <a:r>
              <a:rPr sz="2400" b="1" spc="-140" dirty="0">
                <a:latin typeface="Tahoma"/>
                <a:cs typeface="Tahoma"/>
              </a:rPr>
              <a:t> </a:t>
            </a:r>
            <a:r>
              <a:rPr sz="2400" b="1" spc="-265" dirty="0">
                <a:latin typeface="Tahoma"/>
                <a:cs typeface="Tahoma"/>
              </a:rPr>
              <a:t>&amp;</a:t>
            </a:r>
            <a:r>
              <a:rPr sz="2400" b="1" spc="-145" dirty="0">
                <a:latin typeface="Tahoma"/>
                <a:cs typeface="Tahoma"/>
              </a:rPr>
              <a:t> </a:t>
            </a:r>
            <a:r>
              <a:rPr sz="2400" b="1" spc="-20" dirty="0">
                <a:latin typeface="Tahoma"/>
                <a:cs typeface="Tahoma"/>
              </a:rPr>
              <a:t>Findings</a:t>
            </a:r>
            <a:endParaRPr sz="2400" dirty="0">
              <a:latin typeface="Tahoma"/>
              <a:cs typeface="Tahoma"/>
            </a:endParaRPr>
          </a:p>
        </p:txBody>
      </p:sp>
      <p:sp>
        <p:nvSpPr>
          <p:cNvPr id="13" name="object 13"/>
          <p:cNvSpPr txBox="1"/>
          <p:nvPr/>
        </p:nvSpPr>
        <p:spPr>
          <a:xfrm>
            <a:off x="2027640" y="5272936"/>
            <a:ext cx="223583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Tahoma"/>
                <a:cs typeface="Tahoma"/>
              </a:rPr>
              <a:t>Ana</a:t>
            </a:r>
            <a:r>
              <a:rPr sz="2400" b="1" spc="15" dirty="0">
                <a:latin typeface="Tahoma"/>
                <a:cs typeface="Tahoma"/>
              </a:rPr>
              <a:t>l</a:t>
            </a:r>
            <a:r>
              <a:rPr sz="2400" b="1" spc="45" dirty="0">
                <a:latin typeface="Tahoma"/>
                <a:cs typeface="Tahoma"/>
              </a:rPr>
              <a:t>ysi</a:t>
            </a:r>
            <a:r>
              <a:rPr sz="2400" b="1" spc="55" dirty="0">
                <a:latin typeface="Tahoma"/>
                <a:cs typeface="Tahoma"/>
              </a:rPr>
              <a:t>s</a:t>
            </a:r>
            <a:r>
              <a:rPr sz="2400" b="1" spc="-140" dirty="0">
                <a:latin typeface="Tahoma"/>
                <a:cs typeface="Tahoma"/>
              </a:rPr>
              <a:t> </a:t>
            </a:r>
            <a:r>
              <a:rPr sz="2400" b="1" spc="-50" dirty="0">
                <a:latin typeface="Tahoma"/>
                <a:cs typeface="Tahoma"/>
              </a:rPr>
              <a:t>S</a:t>
            </a:r>
            <a:r>
              <a:rPr sz="2400" b="1" spc="-55" dirty="0">
                <a:latin typeface="Tahoma"/>
                <a:cs typeface="Tahoma"/>
              </a:rPr>
              <a:t>t</a:t>
            </a:r>
            <a:r>
              <a:rPr sz="2400" b="1" spc="30" dirty="0">
                <a:latin typeface="Tahoma"/>
                <a:cs typeface="Tahoma"/>
              </a:rPr>
              <a:t>eps</a:t>
            </a:r>
            <a:endParaRPr sz="2400" dirty="0">
              <a:latin typeface="Tahoma"/>
              <a:cs typeface="Tahoma"/>
            </a:endParaRPr>
          </a:p>
        </p:txBody>
      </p:sp>
      <p:sp>
        <p:nvSpPr>
          <p:cNvPr id="14" name="object 14"/>
          <p:cNvSpPr txBox="1"/>
          <p:nvPr/>
        </p:nvSpPr>
        <p:spPr>
          <a:xfrm>
            <a:off x="7381660" y="3591555"/>
            <a:ext cx="1958339" cy="391160"/>
          </a:xfrm>
          <a:prstGeom prst="rect">
            <a:avLst/>
          </a:prstGeom>
        </p:spPr>
        <p:txBody>
          <a:bodyPr vert="horz" wrap="square" lIns="0" tIns="12700" rIns="0" bIns="0" rtlCol="0">
            <a:spAutoFit/>
          </a:bodyPr>
          <a:lstStyle/>
          <a:p>
            <a:pPr marL="12700">
              <a:lnSpc>
                <a:spcPct val="100000"/>
              </a:lnSpc>
              <a:spcBef>
                <a:spcPts val="100"/>
              </a:spcBef>
            </a:pPr>
            <a:r>
              <a:rPr sz="2400" b="1" spc="-25" dirty="0">
                <a:latin typeface="Tahoma"/>
                <a:cs typeface="Tahoma"/>
              </a:rPr>
              <a:t>Visualization</a:t>
            </a:r>
            <a:endParaRPr sz="2400" dirty="0">
              <a:latin typeface="Tahoma"/>
              <a:cs typeface="Tahoma"/>
            </a:endParaRPr>
          </a:p>
        </p:txBody>
      </p:sp>
      <p:sp>
        <p:nvSpPr>
          <p:cNvPr id="15" name="object 15"/>
          <p:cNvSpPr txBox="1"/>
          <p:nvPr/>
        </p:nvSpPr>
        <p:spPr>
          <a:xfrm>
            <a:off x="6704132" y="5236983"/>
            <a:ext cx="3534410" cy="397545"/>
          </a:xfrm>
          <a:prstGeom prst="rect">
            <a:avLst/>
          </a:prstGeom>
        </p:spPr>
        <p:txBody>
          <a:bodyPr vert="horz" wrap="square" lIns="0" tIns="0" rIns="0" bIns="0" rtlCol="0">
            <a:spAutoFit/>
          </a:bodyPr>
          <a:lstStyle/>
          <a:p>
            <a:pPr marL="12700">
              <a:lnSpc>
                <a:spcPts val="3080"/>
              </a:lnSpc>
              <a:tabLst>
                <a:tab pos="741045" algn="l"/>
              </a:tabLst>
            </a:pPr>
            <a:r>
              <a:rPr sz="3000" b="1" spc="35" dirty="0">
                <a:solidFill>
                  <a:srgbClr val="F3F3F3"/>
                </a:solidFill>
                <a:latin typeface="Tahoma"/>
                <a:cs typeface="Tahoma"/>
              </a:rPr>
              <a:t>6	</a:t>
            </a:r>
            <a:r>
              <a:rPr sz="2400" b="1" spc="-40" dirty="0">
                <a:latin typeface="Tahoma"/>
                <a:cs typeface="Tahoma"/>
              </a:rPr>
              <a:t>Recommendations</a:t>
            </a:r>
            <a:endParaRPr sz="2400" dirty="0">
              <a:latin typeface="Tahoma"/>
              <a:cs typeface="Tahoma"/>
            </a:endParaRPr>
          </a:p>
        </p:txBody>
      </p:sp>
      <p:sp>
        <p:nvSpPr>
          <p:cNvPr id="17" name="object 17"/>
          <p:cNvSpPr/>
          <p:nvPr/>
        </p:nvSpPr>
        <p:spPr>
          <a:xfrm>
            <a:off x="964174" y="3265749"/>
            <a:ext cx="808990" cy="884555"/>
          </a:xfrm>
          <a:custGeom>
            <a:avLst/>
            <a:gdLst/>
            <a:ahLst/>
            <a:cxnLst/>
            <a:rect l="l" t="t" r="r" b="b"/>
            <a:pathLst>
              <a:path w="808989" h="884554">
                <a:moveTo>
                  <a:pt x="404282" y="884367"/>
                </a:moveTo>
                <a:lnTo>
                  <a:pt x="357133" y="881392"/>
                </a:lnTo>
                <a:lnTo>
                  <a:pt x="311582" y="872688"/>
                </a:lnTo>
                <a:lnTo>
                  <a:pt x="267933" y="858588"/>
                </a:lnTo>
                <a:lnTo>
                  <a:pt x="226487" y="839422"/>
                </a:lnTo>
                <a:lnTo>
                  <a:pt x="187549" y="815523"/>
                </a:lnTo>
                <a:lnTo>
                  <a:pt x="151423" y="787222"/>
                </a:lnTo>
                <a:lnTo>
                  <a:pt x="118410" y="754852"/>
                </a:lnTo>
                <a:lnTo>
                  <a:pt x="88815" y="718744"/>
                </a:lnTo>
                <a:lnTo>
                  <a:pt x="62941" y="679230"/>
                </a:lnTo>
                <a:lnTo>
                  <a:pt x="41091" y="636642"/>
                </a:lnTo>
                <a:lnTo>
                  <a:pt x="23568" y="591311"/>
                </a:lnTo>
                <a:lnTo>
                  <a:pt x="10677" y="543570"/>
                </a:lnTo>
                <a:lnTo>
                  <a:pt x="2719" y="493750"/>
                </a:lnTo>
                <a:lnTo>
                  <a:pt x="0" y="442183"/>
                </a:lnTo>
                <a:lnTo>
                  <a:pt x="2719" y="390614"/>
                </a:lnTo>
                <a:lnTo>
                  <a:pt x="10677" y="340793"/>
                </a:lnTo>
                <a:lnTo>
                  <a:pt x="23568" y="293052"/>
                </a:lnTo>
                <a:lnTo>
                  <a:pt x="41091" y="247721"/>
                </a:lnTo>
                <a:lnTo>
                  <a:pt x="62941" y="205132"/>
                </a:lnTo>
                <a:lnTo>
                  <a:pt x="88815" y="165618"/>
                </a:lnTo>
                <a:lnTo>
                  <a:pt x="118410" y="129511"/>
                </a:lnTo>
                <a:lnTo>
                  <a:pt x="151423" y="97141"/>
                </a:lnTo>
                <a:lnTo>
                  <a:pt x="187549" y="68841"/>
                </a:lnTo>
                <a:lnTo>
                  <a:pt x="226487" y="44943"/>
                </a:lnTo>
                <a:lnTo>
                  <a:pt x="267933" y="25778"/>
                </a:lnTo>
                <a:lnTo>
                  <a:pt x="311582" y="11678"/>
                </a:lnTo>
                <a:lnTo>
                  <a:pt x="357133" y="2974"/>
                </a:lnTo>
                <a:lnTo>
                  <a:pt x="404282" y="0"/>
                </a:lnTo>
                <a:lnTo>
                  <a:pt x="451429" y="2974"/>
                </a:lnTo>
                <a:lnTo>
                  <a:pt x="496978" y="11678"/>
                </a:lnTo>
                <a:lnTo>
                  <a:pt x="540628" y="25778"/>
                </a:lnTo>
                <a:lnTo>
                  <a:pt x="582073" y="44943"/>
                </a:lnTo>
                <a:lnTo>
                  <a:pt x="621011" y="68841"/>
                </a:lnTo>
                <a:lnTo>
                  <a:pt x="657138" y="97141"/>
                </a:lnTo>
                <a:lnTo>
                  <a:pt x="690151" y="129511"/>
                </a:lnTo>
                <a:lnTo>
                  <a:pt x="719746" y="165618"/>
                </a:lnTo>
                <a:lnTo>
                  <a:pt x="745621" y="205132"/>
                </a:lnTo>
                <a:lnTo>
                  <a:pt x="767471" y="247721"/>
                </a:lnTo>
                <a:lnTo>
                  <a:pt x="784994" y="293052"/>
                </a:lnTo>
                <a:lnTo>
                  <a:pt x="797886" y="340793"/>
                </a:lnTo>
                <a:lnTo>
                  <a:pt x="805844" y="390614"/>
                </a:lnTo>
                <a:lnTo>
                  <a:pt x="808564" y="442183"/>
                </a:lnTo>
                <a:lnTo>
                  <a:pt x="805844" y="493750"/>
                </a:lnTo>
                <a:lnTo>
                  <a:pt x="797886" y="543570"/>
                </a:lnTo>
                <a:lnTo>
                  <a:pt x="784994" y="591311"/>
                </a:lnTo>
                <a:lnTo>
                  <a:pt x="767471" y="636642"/>
                </a:lnTo>
                <a:lnTo>
                  <a:pt x="745621" y="679230"/>
                </a:lnTo>
                <a:lnTo>
                  <a:pt x="719746" y="718744"/>
                </a:lnTo>
                <a:lnTo>
                  <a:pt x="690151" y="754852"/>
                </a:lnTo>
                <a:lnTo>
                  <a:pt x="657138" y="787222"/>
                </a:lnTo>
                <a:lnTo>
                  <a:pt x="621011" y="815523"/>
                </a:lnTo>
                <a:lnTo>
                  <a:pt x="582073" y="839422"/>
                </a:lnTo>
                <a:lnTo>
                  <a:pt x="540628" y="858588"/>
                </a:lnTo>
                <a:lnTo>
                  <a:pt x="496978" y="872688"/>
                </a:lnTo>
                <a:lnTo>
                  <a:pt x="451429" y="881392"/>
                </a:lnTo>
                <a:lnTo>
                  <a:pt x="404282" y="884367"/>
                </a:lnTo>
                <a:close/>
              </a:path>
            </a:pathLst>
          </a:custGeom>
          <a:solidFill>
            <a:srgbClr val="D96941"/>
          </a:solidFill>
        </p:spPr>
        <p:txBody>
          <a:bodyPr wrap="square" lIns="0" tIns="0" rIns="0" bIns="0" rtlCol="0"/>
          <a:lstStyle/>
          <a:p>
            <a:endParaRPr/>
          </a:p>
        </p:txBody>
      </p:sp>
      <p:sp>
        <p:nvSpPr>
          <p:cNvPr id="18" name="object 18"/>
          <p:cNvSpPr txBox="1"/>
          <p:nvPr/>
        </p:nvSpPr>
        <p:spPr>
          <a:xfrm>
            <a:off x="1215923" y="3413560"/>
            <a:ext cx="273685" cy="497840"/>
          </a:xfrm>
          <a:prstGeom prst="rect">
            <a:avLst/>
          </a:prstGeom>
        </p:spPr>
        <p:txBody>
          <a:bodyPr vert="horz" wrap="square" lIns="0" tIns="12700" rIns="0" bIns="0" rtlCol="0">
            <a:spAutoFit/>
          </a:bodyPr>
          <a:lstStyle/>
          <a:p>
            <a:pPr marL="12700">
              <a:lnSpc>
                <a:spcPct val="100000"/>
              </a:lnSpc>
              <a:spcBef>
                <a:spcPts val="100"/>
              </a:spcBef>
            </a:pPr>
            <a:r>
              <a:rPr sz="3100" b="1" spc="-25" dirty="0">
                <a:solidFill>
                  <a:srgbClr val="F3F3F3"/>
                </a:solidFill>
                <a:latin typeface="Tahoma"/>
                <a:cs typeface="Tahoma"/>
              </a:rPr>
              <a:t>2</a:t>
            </a:r>
            <a:endParaRPr sz="3100">
              <a:latin typeface="Tahoma"/>
              <a:cs typeface="Tahoma"/>
            </a:endParaRPr>
          </a:p>
        </p:txBody>
      </p:sp>
      <p:sp>
        <p:nvSpPr>
          <p:cNvPr id="19" name="object 19"/>
          <p:cNvSpPr txBox="1"/>
          <p:nvPr/>
        </p:nvSpPr>
        <p:spPr>
          <a:xfrm>
            <a:off x="1938358" y="3531405"/>
            <a:ext cx="279971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ahoma"/>
                <a:cs typeface="Tahoma"/>
              </a:rPr>
              <a:t>Busines</a:t>
            </a:r>
            <a:r>
              <a:rPr sz="2400" b="1" spc="10" dirty="0">
                <a:latin typeface="Tahoma"/>
                <a:cs typeface="Tahoma"/>
              </a:rPr>
              <a:t>s</a:t>
            </a:r>
            <a:r>
              <a:rPr sz="2400" b="1" spc="-140" dirty="0">
                <a:latin typeface="Tahoma"/>
                <a:cs typeface="Tahoma"/>
              </a:rPr>
              <a:t> </a:t>
            </a:r>
            <a:r>
              <a:rPr sz="2400" b="1" spc="-25" dirty="0">
                <a:latin typeface="Tahoma"/>
                <a:cs typeface="Tahoma"/>
              </a:rPr>
              <a:t>Question</a:t>
            </a:r>
            <a:endParaRPr sz="2400" dirty="0">
              <a:latin typeface="Tahoma"/>
              <a:cs typeface="Tahoma"/>
            </a:endParaRPr>
          </a:p>
        </p:txBody>
      </p:sp>
      <p:sp>
        <p:nvSpPr>
          <p:cNvPr id="23" name="object 23"/>
          <p:cNvSpPr txBox="1">
            <a:spLocks noGrp="1"/>
          </p:cNvSpPr>
          <p:nvPr>
            <p:ph type="title"/>
          </p:nvPr>
        </p:nvSpPr>
        <p:spPr>
          <a:xfrm>
            <a:off x="1009025" y="225873"/>
            <a:ext cx="4211955" cy="1305486"/>
          </a:xfrm>
          <a:prstGeom prst="rect">
            <a:avLst/>
          </a:prstGeom>
        </p:spPr>
        <p:txBody>
          <a:bodyPr vert="horz" wrap="square" lIns="0" tIns="12700" rIns="0" bIns="0" rtlCol="0">
            <a:spAutoFit/>
          </a:bodyPr>
          <a:lstStyle/>
          <a:p>
            <a:pPr marL="12700">
              <a:lnSpc>
                <a:spcPct val="100000"/>
              </a:lnSpc>
              <a:spcBef>
                <a:spcPts val="100"/>
              </a:spcBef>
            </a:pPr>
            <a:r>
              <a:rPr spc="-75" dirty="0">
                <a:solidFill>
                  <a:srgbClr val="D96941"/>
                </a:solidFill>
              </a:rPr>
              <a:t>Table</a:t>
            </a:r>
            <a:r>
              <a:rPr spc="-45" dirty="0">
                <a:solidFill>
                  <a:srgbClr val="D96941"/>
                </a:solidFill>
              </a:rPr>
              <a:t> </a:t>
            </a:r>
            <a:r>
              <a:rPr spc="-5" dirty="0">
                <a:solidFill>
                  <a:srgbClr val="D96941"/>
                </a:solidFill>
              </a:rPr>
              <a:t>Of</a:t>
            </a:r>
            <a:r>
              <a:rPr spc="-40" dirty="0">
                <a:solidFill>
                  <a:srgbClr val="D96941"/>
                </a:solidFill>
              </a:rPr>
              <a:t> </a:t>
            </a:r>
            <a:r>
              <a:rPr spc="-10" dirty="0">
                <a:solidFill>
                  <a:srgbClr val="D96941"/>
                </a:solidFill>
              </a:rPr>
              <a:t>Contents</a:t>
            </a:r>
          </a:p>
        </p:txBody>
      </p:sp>
      <p:sp>
        <p:nvSpPr>
          <p:cNvPr id="24" name="object 24"/>
          <p:cNvSpPr/>
          <p:nvPr/>
        </p:nvSpPr>
        <p:spPr>
          <a:xfrm>
            <a:off x="5470437" y="770324"/>
            <a:ext cx="5607685" cy="17145"/>
          </a:xfrm>
          <a:custGeom>
            <a:avLst/>
            <a:gdLst/>
            <a:ahLst/>
            <a:cxnLst/>
            <a:rect l="l" t="t" r="r" b="b"/>
            <a:pathLst>
              <a:path w="5607684" h="17145">
                <a:moveTo>
                  <a:pt x="0" y="0"/>
                </a:moveTo>
                <a:lnTo>
                  <a:pt x="5607299" y="16799"/>
                </a:lnTo>
              </a:path>
            </a:pathLst>
          </a:custGeom>
          <a:ln w="19049">
            <a:solidFill>
              <a:srgbClr val="4C7896"/>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9125" y="1695008"/>
            <a:ext cx="5915660" cy="3317240"/>
          </a:xfrm>
          <a:prstGeom prst="rect">
            <a:avLst/>
          </a:prstGeom>
        </p:spPr>
        <p:txBody>
          <a:bodyPr vert="horz" wrap="square" lIns="0" tIns="12700" rIns="0" bIns="0" rtlCol="0">
            <a:spAutoFit/>
          </a:bodyPr>
          <a:lstStyle/>
          <a:p>
            <a:pPr marL="12700" marR="5080">
              <a:lnSpc>
                <a:spcPct val="100000"/>
              </a:lnSpc>
              <a:spcBef>
                <a:spcPts val="100"/>
              </a:spcBef>
            </a:pPr>
            <a:r>
              <a:rPr lang="en-US" sz="2400" spc="25" dirty="0">
                <a:latin typeface="Verdana"/>
                <a:cs typeface="Verdana"/>
              </a:rPr>
              <a:t>This analysis focuses on exploring key performance metrics for customer behavior and sales trends over time. By leveraging data analytics techniques, the analysis aims to provide insights into customer retention, growth, and operational efficiency in order fulfillment.</a:t>
            </a:r>
            <a:endParaRPr lang="en-US" sz="2400" dirty="0">
              <a:latin typeface="Verdana"/>
              <a:cs typeface="Verdana"/>
            </a:endParaRPr>
          </a:p>
        </p:txBody>
      </p:sp>
      <p:sp>
        <p:nvSpPr>
          <p:cNvPr id="4" name="object 4"/>
          <p:cNvSpPr/>
          <p:nvPr/>
        </p:nvSpPr>
        <p:spPr>
          <a:xfrm>
            <a:off x="3646699" y="767199"/>
            <a:ext cx="6581775" cy="5715"/>
          </a:xfrm>
          <a:custGeom>
            <a:avLst/>
            <a:gdLst/>
            <a:ahLst/>
            <a:cxnLst/>
            <a:rect l="l" t="t" r="r" b="b"/>
            <a:pathLst>
              <a:path w="6581775" h="5715">
                <a:moveTo>
                  <a:pt x="0" y="5699"/>
                </a:moveTo>
                <a:lnTo>
                  <a:pt x="6581399" y="0"/>
                </a:lnTo>
              </a:path>
            </a:pathLst>
          </a:custGeom>
          <a:ln w="19049">
            <a:solidFill>
              <a:srgbClr val="4C7896"/>
            </a:solidFill>
          </a:ln>
        </p:spPr>
        <p:txBody>
          <a:bodyPr wrap="square" lIns="0" tIns="0" rIns="0" bIns="0" rtlCol="0"/>
          <a:lstStyle/>
          <a:p>
            <a:endParaRPr/>
          </a:p>
        </p:txBody>
      </p:sp>
      <p:pic>
        <p:nvPicPr>
          <p:cNvPr id="7" name="object 7"/>
          <p:cNvPicPr/>
          <p:nvPr/>
        </p:nvPicPr>
        <p:blipFill>
          <a:blip r:embed="rId2" cstate="print"/>
          <a:stretch>
            <a:fillRect/>
          </a:stretch>
        </p:blipFill>
        <p:spPr>
          <a:xfrm>
            <a:off x="6912300" y="1634175"/>
            <a:ext cx="3803325" cy="2937826"/>
          </a:xfrm>
          <a:prstGeom prst="rect">
            <a:avLst/>
          </a:prstGeom>
        </p:spPr>
      </p:pic>
      <p:sp>
        <p:nvSpPr>
          <p:cNvPr id="8" name="object 8"/>
          <p:cNvSpPr txBox="1">
            <a:spLocks noGrp="1"/>
          </p:cNvSpPr>
          <p:nvPr>
            <p:ph type="title"/>
          </p:nvPr>
        </p:nvSpPr>
        <p:spPr>
          <a:xfrm>
            <a:off x="247025" y="225873"/>
            <a:ext cx="3041650" cy="1305486"/>
          </a:xfrm>
          <a:prstGeom prst="rect">
            <a:avLst/>
          </a:prstGeom>
        </p:spPr>
        <p:txBody>
          <a:bodyPr vert="horz" wrap="square" lIns="0" tIns="12700" rIns="0" bIns="0" rtlCol="0">
            <a:spAutoFit/>
          </a:bodyPr>
          <a:lstStyle/>
          <a:p>
            <a:pPr marL="12700">
              <a:lnSpc>
                <a:spcPct val="100000"/>
              </a:lnSpc>
              <a:spcBef>
                <a:spcPts val="100"/>
              </a:spcBef>
            </a:pPr>
            <a:r>
              <a:rPr spc="-5" dirty="0">
                <a:solidFill>
                  <a:srgbClr val="D96941"/>
                </a:solidFill>
              </a:rPr>
              <a:t>Int</a:t>
            </a:r>
            <a:r>
              <a:rPr spc="-65" dirty="0">
                <a:solidFill>
                  <a:srgbClr val="D96941"/>
                </a:solidFill>
              </a:rPr>
              <a:t>r</a:t>
            </a:r>
            <a:r>
              <a:rPr spc="-5" dirty="0">
                <a:solidFill>
                  <a:srgbClr val="D96941"/>
                </a:solidFill>
              </a:rPr>
              <a:t>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337024" y="1684024"/>
            <a:ext cx="6505575" cy="2886075"/>
          </a:xfrm>
          <a:custGeom>
            <a:avLst/>
            <a:gdLst/>
            <a:ahLst/>
            <a:cxnLst/>
            <a:rect l="l" t="t" r="r" b="b"/>
            <a:pathLst>
              <a:path w="6505575" h="2886075">
                <a:moveTo>
                  <a:pt x="0" y="0"/>
                </a:moveTo>
                <a:lnTo>
                  <a:pt x="6505199" y="0"/>
                </a:lnTo>
                <a:lnTo>
                  <a:pt x="6505199" y="2885999"/>
                </a:lnTo>
                <a:lnTo>
                  <a:pt x="0" y="2885999"/>
                </a:lnTo>
                <a:lnTo>
                  <a:pt x="0" y="0"/>
                </a:lnTo>
                <a:close/>
              </a:path>
            </a:pathLst>
          </a:custGeom>
          <a:ln w="9524">
            <a:solidFill>
              <a:srgbClr val="D96941"/>
            </a:solidFill>
          </a:ln>
        </p:spPr>
        <p:txBody>
          <a:bodyPr wrap="square" lIns="0" tIns="0" rIns="0" bIns="0" rtlCol="0"/>
          <a:lstStyle/>
          <a:p>
            <a:endParaRPr/>
          </a:p>
        </p:txBody>
      </p:sp>
      <p:sp>
        <p:nvSpPr>
          <p:cNvPr id="4" name="object 4"/>
          <p:cNvSpPr txBox="1"/>
          <p:nvPr/>
        </p:nvSpPr>
        <p:spPr>
          <a:xfrm>
            <a:off x="410049" y="1684405"/>
            <a:ext cx="6099175" cy="2554225"/>
          </a:xfrm>
          <a:prstGeom prst="rect">
            <a:avLst/>
          </a:prstGeom>
        </p:spPr>
        <p:txBody>
          <a:bodyPr vert="horz" wrap="square" lIns="0" tIns="12700" rIns="0" bIns="0" rtlCol="0">
            <a:spAutoFit/>
          </a:bodyPr>
          <a:lstStyle/>
          <a:p>
            <a:pPr marL="12700" marR="5080">
              <a:lnSpc>
                <a:spcPct val="114999"/>
              </a:lnSpc>
              <a:spcBef>
                <a:spcPts val="100"/>
              </a:spcBef>
            </a:pPr>
            <a:r>
              <a:rPr sz="2600" spc="30" dirty="0">
                <a:latin typeface="Verdana"/>
                <a:cs typeface="Verdana"/>
              </a:rPr>
              <a:t>The</a:t>
            </a:r>
            <a:r>
              <a:rPr sz="2600" spc="-215" dirty="0">
                <a:latin typeface="Verdana"/>
                <a:cs typeface="Verdana"/>
              </a:rPr>
              <a:t> </a:t>
            </a:r>
            <a:r>
              <a:rPr sz="2600" spc="125" dirty="0">
                <a:latin typeface="Verdana"/>
                <a:cs typeface="Verdana"/>
              </a:rPr>
              <a:t>g</a:t>
            </a:r>
            <a:r>
              <a:rPr sz="2600" spc="105" dirty="0">
                <a:latin typeface="Verdana"/>
                <a:cs typeface="Verdana"/>
              </a:rPr>
              <a:t>o</a:t>
            </a:r>
            <a:r>
              <a:rPr sz="2600" dirty="0">
                <a:latin typeface="Verdana"/>
                <a:cs typeface="Verdana"/>
              </a:rPr>
              <a:t>al</a:t>
            </a:r>
            <a:r>
              <a:rPr sz="2600" spc="-215" dirty="0">
                <a:latin typeface="Verdana"/>
                <a:cs typeface="Verdana"/>
              </a:rPr>
              <a:t> </a:t>
            </a:r>
            <a:r>
              <a:rPr sz="2600" spc="35" dirty="0">
                <a:latin typeface="Verdana"/>
                <a:cs typeface="Verdana"/>
              </a:rPr>
              <a:t>of</a:t>
            </a:r>
            <a:r>
              <a:rPr sz="2600" spc="-215" dirty="0">
                <a:latin typeface="Verdana"/>
                <a:cs typeface="Verdana"/>
              </a:rPr>
              <a:t> </a:t>
            </a:r>
            <a:r>
              <a:rPr sz="2600" spc="30" dirty="0">
                <a:latin typeface="Verdana"/>
                <a:cs typeface="Verdana"/>
              </a:rPr>
              <a:t>this</a:t>
            </a:r>
            <a:r>
              <a:rPr sz="2600" spc="-215" dirty="0">
                <a:latin typeface="Verdana"/>
                <a:cs typeface="Verdana"/>
              </a:rPr>
              <a:t> </a:t>
            </a:r>
            <a:r>
              <a:rPr sz="2600" spc="65" dirty="0">
                <a:latin typeface="Verdana"/>
                <a:cs typeface="Verdana"/>
              </a:rPr>
              <a:t>p</a:t>
            </a:r>
            <a:r>
              <a:rPr sz="2600" spc="10" dirty="0">
                <a:latin typeface="Verdana"/>
                <a:cs typeface="Verdana"/>
              </a:rPr>
              <a:t>r</a:t>
            </a:r>
            <a:r>
              <a:rPr sz="2600" spc="20" dirty="0">
                <a:latin typeface="Verdana"/>
                <a:cs typeface="Verdana"/>
              </a:rPr>
              <a:t>oje</a:t>
            </a:r>
            <a:r>
              <a:rPr sz="2600" spc="35" dirty="0">
                <a:latin typeface="Verdana"/>
                <a:cs typeface="Verdana"/>
              </a:rPr>
              <a:t>c</a:t>
            </a:r>
            <a:r>
              <a:rPr sz="2600" spc="50" dirty="0">
                <a:latin typeface="Verdana"/>
                <a:cs typeface="Verdana"/>
              </a:rPr>
              <a:t>t</a:t>
            </a:r>
            <a:r>
              <a:rPr sz="2600" spc="-215" dirty="0">
                <a:latin typeface="Verdana"/>
                <a:cs typeface="Verdana"/>
              </a:rPr>
              <a:t> </a:t>
            </a:r>
            <a:r>
              <a:rPr sz="2600" spc="-20" dirty="0">
                <a:latin typeface="Verdana"/>
                <a:cs typeface="Verdana"/>
              </a:rPr>
              <a:t>is</a:t>
            </a:r>
            <a:r>
              <a:rPr sz="2600" spc="-215" dirty="0">
                <a:latin typeface="Verdana"/>
                <a:cs typeface="Verdana"/>
              </a:rPr>
              <a:t> </a:t>
            </a:r>
            <a:r>
              <a:rPr sz="2600" spc="5" dirty="0">
                <a:latin typeface="Verdana"/>
                <a:cs typeface="Verdana"/>
              </a:rPr>
              <a:t>t</a:t>
            </a:r>
            <a:r>
              <a:rPr sz="2600" spc="70" dirty="0">
                <a:latin typeface="Verdana"/>
                <a:cs typeface="Verdana"/>
              </a:rPr>
              <a:t>o</a:t>
            </a:r>
            <a:r>
              <a:rPr sz="2600" spc="-215" dirty="0">
                <a:latin typeface="Verdana"/>
                <a:cs typeface="Verdana"/>
              </a:rPr>
              <a:t> </a:t>
            </a:r>
            <a:r>
              <a:rPr sz="2600" spc="5" dirty="0">
                <a:latin typeface="Verdana"/>
                <a:cs typeface="Verdana"/>
              </a:rPr>
              <a:t>anal</a:t>
            </a:r>
            <a:r>
              <a:rPr sz="2600" spc="-25" dirty="0">
                <a:latin typeface="Verdana"/>
                <a:cs typeface="Verdana"/>
              </a:rPr>
              <a:t>y</a:t>
            </a:r>
            <a:r>
              <a:rPr sz="2600" spc="-35" dirty="0">
                <a:latin typeface="Verdana"/>
                <a:cs typeface="Verdana"/>
              </a:rPr>
              <a:t>z</a:t>
            </a:r>
            <a:r>
              <a:rPr sz="2600" spc="30" dirty="0">
                <a:latin typeface="Verdana"/>
                <a:cs typeface="Verdana"/>
              </a:rPr>
              <a:t>e </a:t>
            </a:r>
            <a:r>
              <a:rPr lang="en-US" sz="2400" dirty="0">
                <a:effectLst/>
                <a:latin typeface="Verdana" panose="020B0604030504040204" pitchFamily="34" charset="0"/>
                <a:ea typeface="Verdana" panose="020B0604030504040204" pitchFamily="34" charset="0"/>
              </a:rPr>
              <a:t>To provide insights into sales trends, product performance, and customer behavior to drive data-driven decision-making for executives and decision-makers</a:t>
            </a:r>
            <a:endParaRPr sz="2400" b="1" dirty="0">
              <a:latin typeface="Verdana" panose="020B0604030504040204" pitchFamily="34" charset="0"/>
              <a:ea typeface="Verdana" panose="020B0604030504040204" pitchFamily="34" charset="0"/>
              <a:cs typeface="Verdana"/>
            </a:endParaRPr>
          </a:p>
        </p:txBody>
      </p:sp>
      <p:sp>
        <p:nvSpPr>
          <p:cNvPr id="5" name="object 5"/>
          <p:cNvSpPr/>
          <p:nvPr/>
        </p:nvSpPr>
        <p:spPr>
          <a:xfrm>
            <a:off x="4513674" y="754924"/>
            <a:ext cx="5883275" cy="6350"/>
          </a:xfrm>
          <a:custGeom>
            <a:avLst/>
            <a:gdLst/>
            <a:ahLst/>
            <a:cxnLst/>
            <a:rect l="l" t="t" r="r" b="b"/>
            <a:pathLst>
              <a:path w="5883275" h="6350">
                <a:moveTo>
                  <a:pt x="0" y="6299"/>
                </a:moveTo>
                <a:lnTo>
                  <a:pt x="5882999" y="0"/>
                </a:lnTo>
              </a:path>
            </a:pathLst>
          </a:custGeom>
          <a:ln w="19049">
            <a:solidFill>
              <a:srgbClr val="4C7896"/>
            </a:solidFill>
          </a:ln>
        </p:spPr>
        <p:txBody>
          <a:bodyPr wrap="square" lIns="0" tIns="0" rIns="0" bIns="0" rtlCol="0"/>
          <a:lstStyle/>
          <a:p>
            <a:endParaRPr/>
          </a:p>
        </p:txBody>
      </p:sp>
      <p:pic>
        <p:nvPicPr>
          <p:cNvPr id="6" name="object 6"/>
          <p:cNvPicPr/>
          <p:nvPr/>
        </p:nvPicPr>
        <p:blipFill>
          <a:blip r:embed="rId2" cstate="print"/>
          <a:stretch>
            <a:fillRect/>
          </a:stretch>
        </p:blipFill>
        <p:spPr>
          <a:xfrm>
            <a:off x="7190499" y="1760212"/>
            <a:ext cx="3601335" cy="2880365"/>
          </a:xfrm>
          <a:prstGeom prst="rect">
            <a:avLst/>
          </a:prstGeom>
        </p:spPr>
      </p:pic>
      <p:sp>
        <p:nvSpPr>
          <p:cNvPr id="7" name="object 7"/>
          <p:cNvSpPr txBox="1">
            <a:spLocks noGrp="1"/>
          </p:cNvSpPr>
          <p:nvPr>
            <p:ph type="title"/>
          </p:nvPr>
        </p:nvSpPr>
        <p:spPr>
          <a:xfrm>
            <a:off x="247025" y="225873"/>
            <a:ext cx="4050665" cy="1305486"/>
          </a:xfrm>
          <a:prstGeom prst="rect">
            <a:avLst/>
          </a:prstGeom>
        </p:spPr>
        <p:txBody>
          <a:bodyPr vert="horz" wrap="square" lIns="0" tIns="12700" rIns="0" bIns="0" rtlCol="0">
            <a:spAutoFit/>
          </a:bodyPr>
          <a:lstStyle/>
          <a:p>
            <a:pPr marL="12700">
              <a:lnSpc>
                <a:spcPct val="100000"/>
              </a:lnSpc>
              <a:spcBef>
                <a:spcPts val="100"/>
              </a:spcBef>
            </a:pPr>
            <a:r>
              <a:rPr spc="-20" dirty="0">
                <a:solidFill>
                  <a:srgbClr val="D96941"/>
                </a:solidFill>
              </a:rPr>
              <a:t>Project</a:t>
            </a:r>
            <a:r>
              <a:rPr spc="-65" dirty="0">
                <a:solidFill>
                  <a:srgbClr val="D96941"/>
                </a:solidFill>
              </a:rPr>
              <a:t> </a:t>
            </a:r>
            <a:r>
              <a:rPr spc="-25" dirty="0">
                <a:solidFill>
                  <a:srgbClr val="D96941"/>
                </a:solidFill>
              </a:rPr>
              <a:t>Objective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a:spLocks noGrp="1"/>
          </p:cNvSpPr>
          <p:nvPr>
            <p:ph type="title"/>
          </p:nvPr>
        </p:nvSpPr>
        <p:spPr>
          <a:xfrm>
            <a:off x="1313825" y="73473"/>
            <a:ext cx="4633595" cy="1305486"/>
          </a:xfrm>
          <a:prstGeom prst="rect">
            <a:avLst/>
          </a:prstGeom>
        </p:spPr>
        <p:txBody>
          <a:bodyPr vert="horz" wrap="square" lIns="0" tIns="12700" rIns="0" bIns="0" rtlCol="0">
            <a:spAutoFit/>
          </a:bodyPr>
          <a:lstStyle/>
          <a:p>
            <a:pPr marL="12700">
              <a:lnSpc>
                <a:spcPct val="100000"/>
              </a:lnSpc>
              <a:spcBef>
                <a:spcPts val="100"/>
              </a:spcBef>
            </a:pPr>
            <a:r>
              <a:rPr spc="-5" dirty="0">
                <a:solidFill>
                  <a:srgbClr val="D96941"/>
                </a:solidFill>
              </a:rPr>
              <a:t>Business</a:t>
            </a:r>
            <a:r>
              <a:rPr spc="-90" dirty="0">
                <a:solidFill>
                  <a:srgbClr val="D96941"/>
                </a:solidFill>
              </a:rPr>
              <a:t> </a:t>
            </a:r>
            <a:r>
              <a:rPr spc="-5" dirty="0">
                <a:solidFill>
                  <a:srgbClr val="D96941"/>
                </a:solidFill>
              </a:rPr>
              <a:t>Questions</a:t>
            </a:r>
          </a:p>
        </p:txBody>
      </p:sp>
      <p:sp>
        <p:nvSpPr>
          <p:cNvPr id="23" name="object 23"/>
          <p:cNvSpPr/>
          <p:nvPr/>
        </p:nvSpPr>
        <p:spPr>
          <a:xfrm>
            <a:off x="6250312" y="564300"/>
            <a:ext cx="5606415" cy="44450"/>
          </a:xfrm>
          <a:custGeom>
            <a:avLst/>
            <a:gdLst/>
            <a:ahLst/>
            <a:cxnLst/>
            <a:rect l="l" t="t" r="r" b="b"/>
            <a:pathLst>
              <a:path w="5606415" h="44450">
                <a:moveTo>
                  <a:pt x="0" y="44099"/>
                </a:moveTo>
                <a:lnTo>
                  <a:pt x="5606399" y="0"/>
                </a:lnTo>
              </a:path>
            </a:pathLst>
          </a:custGeom>
          <a:ln w="19049">
            <a:solidFill>
              <a:srgbClr val="4C7896"/>
            </a:solidFill>
          </a:ln>
        </p:spPr>
        <p:txBody>
          <a:bodyPr wrap="square" lIns="0" tIns="0" rIns="0" bIns="0" rtlCol="0"/>
          <a:lstStyle/>
          <a:p>
            <a:endParaRPr/>
          </a:p>
        </p:txBody>
      </p:sp>
      <p:graphicFrame>
        <p:nvGraphicFramePr>
          <p:cNvPr id="25" name="object 6">
            <a:extLst>
              <a:ext uri="{FF2B5EF4-FFF2-40B4-BE49-F238E27FC236}">
                <a16:creationId xmlns:a16="http://schemas.microsoft.com/office/drawing/2014/main" id="{1D47D928-D5D9-DD87-46CF-B7E234C5EF51}"/>
              </a:ext>
            </a:extLst>
          </p:cNvPr>
          <p:cNvGraphicFramePr/>
          <p:nvPr>
            <p:extLst>
              <p:ext uri="{D42A27DB-BD31-4B8C-83A1-F6EECF244321}">
                <p14:modId xmlns:p14="http://schemas.microsoft.com/office/powerpoint/2010/main" val="3312966123"/>
              </p:ext>
            </p:extLst>
          </p:nvPr>
        </p:nvGraphicFramePr>
        <p:xfrm>
          <a:off x="2193475" y="1332474"/>
          <a:ext cx="5796915" cy="4361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C5B11283-7156-FCFA-956B-DDAC2323E50E}"/>
              </a:ext>
            </a:extLst>
          </p:cNvPr>
          <p:cNvSpPr txBox="1"/>
          <p:nvPr/>
        </p:nvSpPr>
        <p:spPr>
          <a:xfrm>
            <a:off x="55283" y="1734487"/>
            <a:ext cx="11984317" cy="4324645"/>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How diverse is our product offering across different categories</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How many unique customers have we served so far</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What is the total number of products we currently offer</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What is the total number of transactions processed over time?</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What is the average time taken to ship an order? Are there any delays or efficiency issues in our </a:t>
            </a:r>
            <a:r>
              <a:rPr lang="en-US" sz="1800" kern="100" dirty="0">
                <a:effectLst/>
                <a:latin typeface="Arial" panose="020B0604020202020204" pitchFamily="34" charset="0"/>
                <a:ea typeface="Aptos" panose="020B0004020202020204" pitchFamily="34" charset="0"/>
                <a:cs typeface="Arial" panose="020B0604020202020204" pitchFamily="34" charset="0"/>
              </a:rPr>
              <a:t>fulfillment of</a:t>
            </a:r>
            <a:r>
              <a:rPr lang="en-GB" sz="1800" kern="100" dirty="0">
                <a:effectLst/>
                <a:latin typeface="Arial" panose="020B0604020202020204" pitchFamily="34" charset="0"/>
                <a:ea typeface="Aptos" panose="020B0004020202020204" pitchFamily="34" charset="0"/>
                <a:cs typeface="Arial" panose="020B0604020202020204" pitchFamily="34" charset="0"/>
              </a:rPr>
              <a:t> process?</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How is our customer base growing or shrinking year over year?</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How much have our sales grown (or declined) compared to previous years?</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Which regions contribute the most to our order volume?</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Which states have the most customers?</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How has the number of customers in different segments (Consumer, Corporate, Home Office) grown from 2015 to 2018?</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GB" sz="1800" kern="100" dirty="0">
                <a:effectLst/>
                <a:latin typeface="Arial" panose="020B0604020202020204" pitchFamily="34" charset="0"/>
                <a:ea typeface="Aptos" panose="020B0004020202020204" pitchFamily="34" charset="0"/>
                <a:cs typeface="Arial" panose="020B0604020202020204" pitchFamily="34" charset="0"/>
              </a:rPr>
              <a:t>Who are our top 5 customers based on their total purchase value?</a:t>
            </a:r>
            <a:endParaRPr lang="en-US" sz="1600" kern="100" dirty="0">
              <a:effectLst/>
              <a:latin typeface="Arial" panose="020B0604020202020204" pitchFamily="34" charset="0"/>
              <a:ea typeface="Aptos" panose="020B00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3943718" y="1246170"/>
            <a:ext cx="5106668" cy="4782261"/>
          </a:xfrm>
          <a:prstGeom prst="rect">
            <a:avLst/>
          </a:prstGeom>
        </p:spPr>
      </p:pic>
      <p:sp>
        <p:nvSpPr>
          <p:cNvPr id="4" name="object 4"/>
          <p:cNvSpPr txBox="1"/>
          <p:nvPr/>
        </p:nvSpPr>
        <p:spPr>
          <a:xfrm>
            <a:off x="2075900" y="2939394"/>
            <a:ext cx="1644650" cy="314960"/>
          </a:xfrm>
          <a:prstGeom prst="rect">
            <a:avLst/>
          </a:prstGeom>
        </p:spPr>
        <p:txBody>
          <a:bodyPr vert="horz" wrap="square" lIns="0" tIns="12700" rIns="0" bIns="0" rtlCol="0">
            <a:spAutoFit/>
          </a:bodyPr>
          <a:lstStyle/>
          <a:p>
            <a:pPr marL="12700">
              <a:lnSpc>
                <a:spcPct val="100000"/>
              </a:lnSpc>
              <a:spcBef>
                <a:spcPts val="100"/>
              </a:spcBef>
            </a:pPr>
            <a:r>
              <a:rPr sz="1900" b="1" spc="-80" dirty="0">
                <a:solidFill>
                  <a:srgbClr val="1B1B1B"/>
                </a:solidFill>
                <a:latin typeface="Tahoma"/>
                <a:cs typeface="Tahoma"/>
              </a:rPr>
              <a:t>Da</a:t>
            </a:r>
            <a:r>
              <a:rPr sz="1900" b="1" spc="-45" dirty="0">
                <a:solidFill>
                  <a:srgbClr val="1B1B1B"/>
                </a:solidFill>
                <a:latin typeface="Tahoma"/>
                <a:cs typeface="Tahoma"/>
              </a:rPr>
              <a:t>t</a:t>
            </a:r>
            <a:r>
              <a:rPr sz="1900" b="1" spc="-35" dirty="0">
                <a:solidFill>
                  <a:srgbClr val="1B1B1B"/>
                </a:solidFill>
                <a:latin typeface="Tahoma"/>
                <a:cs typeface="Tahoma"/>
              </a:rPr>
              <a:t>a</a:t>
            </a:r>
            <a:r>
              <a:rPr sz="1900" b="1" spc="-114" dirty="0">
                <a:solidFill>
                  <a:srgbClr val="1B1B1B"/>
                </a:solidFill>
                <a:latin typeface="Tahoma"/>
                <a:cs typeface="Tahoma"/>
              </a:rPr>
              <a:t> </a:t>
            </a:r>
            <a:r>
              <a:rPr sz="1900" b="1" spc="-10" dirty="0">
                <a:solidFill>
                  <a:srgbClr val="1B1B1B"/>
                </a:solidFill>
                <a:latin typeface="Tahoma"/>
                <a:cs typeface="Tahoma"/>
              </a:rPr>
              <a:t>Ana</a:t>
            </a:r>
            <a:r>
              <a:rPr sz="1900" b="1" spc="10" dirty="0">
                <a:solidFill>
                  <a:srgbClr val="1B1B1B"/>
                </a:solidFill>
                <a:latin typeface="Tahoma"/>
                <a:cs typeface="Tahoma"/>
              </a:rPr>
              <a:t>l</a:t>
            </a:r>
            <a:r>
              <a:rPr sz="1900" b="1" spc="35" dirty="0">
                <a:solidFill>
                  <a:srgbClr val="1B1B1B"/>
                </a:solidFill>
                <a:latin typeface="Tahoma"/>
                <a:cs typeface="Tahoma"/>
              </a:rPr>
              <a:t>ysis</a:t>
            </a:r>
            <a:endParaRPr sz="1900">
              <a:latin typeface="Tahoma"/>
              <a:cs typeface="Tahoma"/>
            </a:endParaRPr>
          </a:p>
        </p:txBody>
      </p:sp>
      <p:sp>
        <p:nvSpPr>
          <p:cNvPr id="5" name="object 5"/>
          <p:cNvSpPr txBox="1"/>
          <p:nvPr/>
        </p:nvSpPr>
        <p:spPr>
          <a:xfrm>
            <a:off x="9384956" y="2917988"/>
            <a:ext cx="1673225" cy="314960"/>
          </a:xfrm>
          <a:prstGeom prst="rect">
            <a:avLst/>
          </a:prstGeom>
        </p:spPr>
        <p:txBody>
          <a:bodyPr vert="horz" wrap="square" lIns="0" tIns="12700" rIns="0" bIns="0" rtlCol="0">
            <a:spAutoFit/>
          </a:bodyPr>
          <a:lstStyle/>
          <a:p>
            <a:pPr marL="12700">
              <a:lnSpc>
                <a:spcPct val="100000"/>
              </a:lnSpc>
              <a:spcBef>
                <a:spcPts val="100"/>
              </a:spcBef>
            </a:pPr>
            <a:r>
              <a:rPr sz="1900" b="1" spc="-80" dirty="0">
                <a:solidFill>
                  <a:srgbClr val="1B1B1B"/>
                </a:solidFill>
                <a:latin typeface="Tahoma"/>
                <a:cs typeface="Tahoma"/>
              </a:rPr>
              <a:t>Da</a:t>
            </a:r>
            <a:r>
              <a:rPr sz="1900" b="1" spc="-45" dirty="0">
                <a:solidFill>
                  <a:srgbClr val="1B1B1B"/>
                </a:solidFill>
                <a:latin typeface="Tahoma"/>
                <a:cs typeface="Tahoma"/>
              </a:rPr>
              <a:t>t</a:t>
            </a:r>
            <a:r>
              <a:rPr sz="1900" b="1" spc="-35" dirty="0">
                <a:solidFill>
                  <a:srgbClr val="1B1B1B"/>
                </a:solidFill>
                <a:latin typeface="Tahoma"/>
                <a:cs typeface="Tahoma"/>
              </a:rPr>
              <a:t>a</a:t>
            </a:r>
            <a:r>
              <a:rPr sz="1900" b="1" spc="-114" dirty="0">
                <a:solidFill>
                  <a:srgbClr val="1B1B1B"/>
                </a:solidFill>
                <a:latin typeface="Tahoma"/>
                <a:cs typeface="Tahoma"/>
              </a:rPr>
              <a:t> </a:t>
            </a:r>
            <a:r>
              <a:rPr sz="1900" b="1" spc="20" dirty="0">
                <a:solidFill>
                  <a:srgbClr val="1B1B1B"/>
                </a:solidFill>
                <a:latin typeface="Tahoma"/>
                <a:cs typeface="Tahoma"/>
              </a:rPr>
              <a:t>Cl</a:t>
            </a:r>
            <a:r>
              <a:rPr sz="1900" b="1" spc="45" dirty="0">
                <a:solidFill>
                  <a:srgbClr val="1B1B1B"/>
                </a:solidFill>
                <a:latin typeface="Tahoma"/>
                <a:cs typeface="Tahoma"/>
              </a:rPr>
              <a:t>e</a:t>
            </a:r>
            <a:r>
              <a:rPr sz="1900" b="1" spc="-40" dirty="0">
                <a:solidFill>
                  <a:srgbClr val="1B1B1B"/>
                </a:solidFill>
                <a:latin typeface="Tahoma"/>
                <a:cs typeface="Tahoma"/>
              </a:rPr>
              <a:t>aning</a:t>
            </a:r>
            <a:endParaRPr sz="1900">
              <a:latin typeface="Tahoma"/>
              <a:cs typeface="Tahoma"/>
            </a:endParaRPr>
          </a:p>
        </p:txBody>
      </p:sp>
      <p:sp>
        <p:nvSpPr>
          <p:cNvPr id="6" name="object 6"/>
          <p:cNvSpPr txBox="1"/>
          <p:nvPr/>
        </p:nvSpPr>
        <p:spPr>
          <a:xfrm>
            <a:off x="8346850" y="5296798"/>
            <a:ext cx="3054985" cy="604520"/>
          </a:xfrm>
          <a:prstGeom prst="rect">
            <a:avLst/>
          </a:prstGeom>
        </p:spPr>
        <p:txBody>
          <a:bodyPr vert="horz" wrap="square" lIns="0" tIns="12700" rIns="0" bIns="0" rtlCol="0">
            <a:spAutoFit/>
          </a:bodyPr>
          <a:lstStyle/>
          <a:p>
            <a:pPr marL="12700" marR="5080" indent="53975">
              <a:lnSpc>
                <a:spcPct val="100000"/>
              </a:lnSpc>
              <a:spcBef>
                <a:spcPts val="100"/>
              </a:spcBef>
            </a:pPr>
            <a:r>
              <a:rPr sz="1900" b="1" spc="-5" dirty="0">
                <a:latin typeface="Arial"/>
                <a:cs typeface="Arial"/>
              </a:rPr>
              <a:t>Exploratory</a:t>
            </a:r>
            <a:r>
              <a:rPr sz="1900" b="1" spc="-55" dirty="0">
                <a:latin typeface="Arial"/>
                <a:cs typeface="Arial"/>
              </a:rPr>
              <a:t> </a:t>
            </a:r>
            <a:r>
              <a:rPr sz="1900" b="1" spc="-5" dirty="0">
                <a:latin typeface="Arial"/>
                <a:cs typeface="Arial"/>
              </a:rPr>
              <a:t>Data</a:t>
            </a:r>
            <a:r>
              <a:rPr sz="1900" b="1" spc="-114" dirty="0">
                <a:latin typeface="Arial"/>
                <a:cs typeface="Arial"/>
              </a:rPr>
              <a:t> </a:t>
            </a:r>
            <a:r>
              <a:rPr sz="1900" b="1" spc="-5" dirty="0">
                <a:latin typeface="Arial"/>
                <a:cs typeface="Arial"/>
              </a:rPr>
              <a:t>Analysis </a:t>
            </a:r>
            <a:r>
              <a:rPr sz="1900" b="1" spc="-515" dirty="0">
                <a:latin typeface="Arial"/>
                <a:cs typeface="Arial"/>
              </a:rPr>
              <a:t> </a:t>
            </a:r>
            <a:r>
              <a:rPr sz="1900" b="1" dirty="0">
                <a:latin typeface="Arial"/>
                <a:cs typeface="Arial"/>
              </a:rPr>
              <a:t>(EDA)</a:t>
            </a:r>
            <a:endParaRPr sz="1900">
              <a:latin typeface="Arial"/>
              <a:cs typeface="Arial"/>
            </a:endParaRPr>
          </a:p>
        </p:txBody>
      </p:sp>
      <p:sp>
        <p:nvSpPr>
          <p:cNvPr id="7" name="object 7"/>
          <p:cNvSpPr txBox="1"/>
          <p:nvPr/>
        </p:nvSpPr>
        <p:spPr>
          <a:xfrm>
            <a:off x="7084349" y="1417813"/>
            <a:ext cx="1819275" cy="314960"/>
          </a:xfrm>
          <a:prstGeom prst="rect">
            <a:avLst/>
          </a:prstGeom>
        </p:spPr>
        <p:txBody>
          <a:bodyPr vert="horz" wrap="square" lIns="0" tIns="12700" rIns="0" bIns="0" rtlCol="0">
            <a:spAutoFit/>
          </a:bodyPr>
          <a:lstStyle/>
          <a:p>
            <a:pPr marL="12700">
              <a:lnSpc>
                <a:spcPct val="100000"/>
              </a:lnSpc>
              <a:spcBef>
                <a:spcPts val="100"/>
              </a:spcBef>
            </a:pPr>
            <a:r>
              <a:rPr sz="1900" b="1" spc="-80" dirty="0">
                <a:solidFill>
                  <a:srgbClr val="1B1B1B"/>
                </a:solidFill>
                <a:latin typeface="Tahoma"/>
                <a:cs typeface="Tahoma"/>
              </a:rPr>
              <a:t>Da</a:t>
            </a:r>
            <a:r>
              <a:rPr sz="1900" b="1" spc="-45" dirty="0">
                <a:solidFill>
                  <a:srgbClr val="1B1B1B"/>
                </a:solidFill>
                <a:latin typeface="Tahoma"/>
                <a:cs typeface="Tahoma"/>
              </a:rPr>
              <a:t>t</a:t>
            </a:r>
            <a:r>
              <a:rPr sz="1900" b="1" spc="-35" dirty="0">
                <a:solidFill>
                  <a:srgbClr val="1B1B1B"/>
                </a:solidFill>
                <a:latin typeface="Tahoma"/>
                <a:cs typeface="Tahoma"/>
              </a:rPr>
              <a:t>a</a:t>
            </a:r>
            <a:r>
              <a:rPr sz="1900" b="1" spc="-114" dirty="0">
                <a:solidFill>
                  <a:srgbClr val="1B1B1B"/>
                </a:solidFill>
                <a:latin typeface="Tahoma"/>
                <a:cs typeface="Tahoma"/>
              </a:rPr>
              <a:t> </a:t>
            </a:r>
            <a:r>
              <a:rPr sz="1900" b="1" spc="-15" dirty="0">
                <a:solidFill>
                  <a:srgbClr val="1B1B1B"/>
                </a:solidFill>
                <a:latin typeface="Tahoma"/>
                <a:cs typeface="Tahoma"/>
              </a:rPr>
              <a:t>Collection</a:t>
            </a:r>
            <a:endParaRPr sz="1900">
              <a:latin typeface="Tahoma"/>
              <a:cs typeface="Tahoma"/>
            </a:endParaRPr>
          </a:p>
        </p:txBody>
      </p:sp>
      <p:sp>
        <p:nvSpPr>
          <p:cNvPr id="8" name="object 8"/>
          <p:cNvSpPr txBox="1"/>
          <p:nvPr/>
        </p:nvSpPr>
        <p:spPr>
          <a:xfrm>
            <a:off x="3054498" y="5620990"/>
            <a:ext cx="1429385" cy="330200"/>
          </a:xfrm>
          <a:prstGeom prst="rect">
            <a:avLst/>
          </a:prstGeom>
        </p:spPr>
        <p:txBody>
          <a:bodyPr vert="horz" wrap="square" lIns="0" tIns="12700" rIns="0" bIns="0" rtlCol="0">
            <a:spAutoFit/>
          </a:bodyPr>
          <a:lstStyle/>
          <a:p>
            <a:pPr marL="12700">
              <a:lnSpc>
                <a:spcPct val="100000"/>
              </a:lnSpc>
              <a:spcBef>
                <a:spcPts val="100"/>
              </a:spcBef>
            </a:pPr>
            <a:r>
              <a:rPr sz="2000" b="1" spc="-85" dirty="0">
                <a:solidFill>
                  <a:srgbClr val="1B1B1B"/>
                </a:solidFill>
                <a:latin typeface="Tahoma"/>
                <a:cs typeface="Tahoma"/>
              </a:rPr>
              <a:t>Da</a:t>
            </a:r>
            <a:r>
              <a:rPr sz="2000" b="1" spc="-45" dirty="0">
                <a:solidFill>
                  <a:srgbClr val="1B1B1B"/>
                </a:solidFill>
                <a:latin typeface="Tahoma"/>
                <a:cs typeface="Tahoma"/>
              </a:rPr>
              <a:t>t</a:t>
            </a:r>
            <a:r>
              <a:rPr sz="2000" b="1" spc="-40" dirty="0">
                <a:solidFill>
                  <a:srgbClr val="1B1B1B"/>
                </a:solidFill>
                <a:latin typeface="Tahoma"/>
                <a:cs typeface="Tahoma"/>
              </a:rPr>
              <a:t>a</a:t>
            </a:r>
            <a:r>
              <a:rPr sz="2000" b="1" spc="-120" dirty="0">
                <a:solidFill>
                  <a:srgbClr val="1B1B1B"/>
                </a:solidFill>
                <a:latin typeface="Tahoma"/>
                <a:cs typeface="Tahoma"/>
              </a:rPr>
              <a:t> </a:t>
            </a:r>
            <a:r>
              <a:rPr sz="2000" b="1" spc="-5" dirty="0">
                <a:solidFill>
                  <a:srgbClr val="1B1B1B"/>
                </a:solidFill>
                <a:latin typeface="Tahoma"/>
                <a:cs typeface="Tahoma"/>
              </a:rPr>
              <a:t>Model</a:t>
            </a:r>
            <a:endParaRPr sz="2000">
              <a:latin typeface="Tahoma"/>
              <a:cs typeface="Tahoma"/>
            </a:endParaRPr>
          </a:p>
        </p:txBody>
      </p:sp>
      <p:sp>
        <p:nvSpPr>
          <p:cNvPr id="10" name="object 10"/>
          <p:cNvSpPr txBox="1">
            <a:spLocks noGrp="1"/>
          </p:cNvSpPr>
          <p:nvPr>
            <p:ph type="title"/>
          </p:nvPr>
        </p:nvSpPr>
        <p:spPr>
          <a:xfrm>
            <a:off x="1771025" y="225873"/>
            <a:ext cx="3414395" cy="1305486"/>
          </a:xfrm>
          <a:prstGeom prst="rect">
            <a:avLst/>
          </a:prstGeom>
        </p:spPr>
        <p:txBody>
          <a:bodyPr vert="horz" wrap="square" lIns="0" tIns="12700" rIns="0" bIns="0" rtlCol="0">
            <a:spAutoFit/>
          </a:bodyPr>
          <a:lstStyle/>
          <a:p>
            <a:pPr marL="12700">
              <a:lnSpc>
                <a:spcPct val="100000"/>
              </a:lnSpc>
              <a:spcBef>
                <a:spcPts val="100"/>
              </a:spcBef>
            </a:pPr>
            <a:r>
              <a:rPr spc="-25" dirty="0">
                <a:solidFill>
                  <a:srgbClr val="D96941"/>
                </a:solidFill>
              </a:rPr>
              <a:t>Analysis</a:t>
            </a:r>
            <a:r>
              <a:rPr spc="-65" dirty="0">
                <a:solidFill>
                  <a:srgbClr val="D96941"/>
                </a:solidFill>
              </a:rPr>
              <a:t> </a:t>
            </a:r>
            <a:r>
              <a:rPr spc="-15" dirty="0">
                <a:solidFill>
                  <a:srgbClr val="D96941"/>
                </a:solidFill>
              </a:rPr>
              <a:t>Steps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75624" y="1246608"/>
            <a:ext cx="8064500" cy="4811574"/>
          </a:xfrm>
          <a:prstGeom prst="rect">
            <a:avLst/>
          </a:prstGeom>
        </p:spPr>
        <p:txBody>
          <a:bodyPr vert="horz" wrap="square" lIns="0" tIns="12700" rIns="0" bIns="0" rtlCol="0">
            <a:spAutoFit/>
          </a:bodyPr>
          <a:lstStyle/>
          <a:p>
            <a:pPr marL="12700" marR="132080">
              <a:lnSpc>
                <a:spcPct val="100000"/>
              </a:lnSpc>
              <a:spcBef>
                <a:spcPts val="100"/>
              </a:spcBef>
              <a:tabLst>
                <a:tab pos="2336165" algn="l"/>
              </a:tabLst>
            </a:pPr>
            <a:r>
              <a:rPr lang="en-US" sz="2400" b="1" spc="70" dirty="0">
                <a:solidFill>
                  <a:srgbClr val="D96941"/>
                </a:solidFill>
                <a:latin typeface="Tahoma"/>
                <a:cs typeface="Tahoma"/>
              </a:rPr>
              <a:t>Data</a:t>
            </a:r>
            <a:r>
              <a:rPr lang="en-US" sz="2400" b="1" spc="-20" dirty="0">
                <a:solidFill>
                  <a:srgbClr val="D96941"/>
                </a:solidFill>
                <a:latin typeface="Tahoma"/>
                <a:cs typeface="Tahoma"/>
              </a:rPr>
              <a:t> </a:t>
            </a:r>
            <a:r>
              <a:rPr lang="en-US" sz="2400" b="1" spc="45" dirty="0">
                <a:solidFill>
                  <a:srgbClr val="D96941"/>
                </a:solidFill>
                <a:latin typeface="Tahoma"/>
                <a:cs typeface="Tahoma"/>
              </a:rPr>
              <a:t>: </a:t>
            </a:r>
            <a:r>
              <a:rPr lang="en-US" sz="2400" b="1" spc="80" dirty="0">
                <a:latin typeface="Tahoma"/>
                <a:cs typeface="Tahoma"/>
              </a:rPr>
              <a:t>The columns Order Date and Ship Date were converted to datetime format.</a:t>
            </a:r>
          </a:p>
          <a:p>
            <a:pPr marL="12700" marR="132080">
              <a:lnSpc>
                <a:spcPct val="100000"/>
              </a:lnSpc>
              <a:spcBef>
                <a:spcPts val="100"/>
              </a:spcBef>
              <a:tabLst>
                <a:tab pos="2336165" algn="l"/>
              </a:tabLst>
            </a:pPr>
            <a:r>
              <a:rPr lang="en-US" sz="2400" b="1" spc="80" dirty="0">
                <a:latin typeface="Tahoma"/>
                <a:cs typeface="Tahoma"/>
              </a:rPr>
              <a:t>The missing values in the Postal Code column were filled in by grouping on City and using the mode.</a:t>
            </a:r>
            <a:r>
              <a:rPr lang="en-US" sz="2400" b="1" spc="45" dirty="0">
                <a:latin typeface="Tahoma"/>
                <a:cs typeface="Tahoma"/>
              </a:rPr>
              <a:t>.</a:t>
            </a:r>
            <a:endParaRPr lang="en-US" sz="2400" dirty="0">
              <a:latin typeface="Tahoma"/>
              <a:cs typeface="Tahoma"/>
            </a:endParaRPr>
          </a:p>
          <a:p>
            <a:pPr>
              <a:lnSpc>
                <a:spcPct val="100000"/>
              </a:lnSpc>
              <a:spcBef>
                <a:spcPts val="40"/>
              </a:spcBef>
            </a:pPr>
            <a:endParaRPr lang="en-US" sz="2350" dirty="0">
              <a:solidFill>
                <a:srgbClr val="D96941"/>
              </a:solidFill>
              <a:latin typeface="Tahoma"/>
              <a:cs typeface="Tahoma"/>
            </a:endParaRPr>
          </a:p>
          <a:p>
            <a:pPr marL="98425">
              <a:lnSpc>
                <a:spcPct val="100000"/>
              </a:lnSpc>
            </a:pPr>
            <a:r>
              <a:rPr sz="2400" b="1" spc="145" dirty="0">
                <a:solidFill>
                  <a:srgbClr val="D96941"/>
                </a:solidFill>
                <a:latin typeface="Tahoma"/>
                <a:cs typeface="Tahoma"/>
              </a:rPr>
              <a:t>Common</a:t>
            </a:r>
            <a:r>
              <a:rPr sz="2400" b="1" spc="-50" dirty="0">
                <a:solidFill>
                  <a:srgbClr val="D96941"/>
                </a:solidFill>
                <a:latin typeface="Tahoma"/>
                <a:cs typeface="Tahoma"/>
              </a:rPr>
              <a:t> </a:t>
            </a:r>
            <a:r>
              <a:rPr sz="2400" b="1" spc="-10" dirty="0">
                <a:solidFill>
                  <a:srgbClr val="D96941"/>
                </a:solidFill>
                <a:latin typeface="Tahoma"/>
                <a:cs typeface="Tahoma"/>
              </a:rPr>
              <a:t>Issues</a:t>
            </a:r>
            <a:r>
              <a:rPr sz="2400" b="1" spc="-50" dirty="0">
                <a:solidFill>
                  <a:srgbClr val="D96941"/>
                </a:solidFill>
                <a:latin typeface="Tahoma"/>
                <a:cs typeface="Tahoma"/>
              </a:rPr>
              <a:t> </a:t>
            </a:r>
            <a:r>
              <a:rPr sz="2400" b="1" spc="55" dirty="0">
                <a:solidFill>
                  <a:srgbClr val="D96941"/>
                </a:solidFill>
                <a:latin typeface="Tahoma"/>
                <a:cs typeface="Tahoma"/>
              </a:rPr>
              <a:t>Detected:</a:t>
            </a:r>
            <a:endParaRPr sz="2400" dirty="0">
              <a:solidFill>
                <a:srgbClr val="D96941"/>
              </a:solidFill>
              <a:latin typeface="Tahoma"/>
              <a:cs typeface="Tahoma"/>
            </a:endParaRPr>
          </a:p>
          <a:p>
            <a:pPr marL="469900" indent="-412750">
              <a:lnSpc>
                <a:spcPct val="100000"/>
              </a:lnSpc>
              <a:buFont typeface="Arial"/>
              <a:buChar char="●"/>
              <a:tabLst>
                <a:tab pos="469265" algn="l"/>
                <a:tab pos="469900" algn="l"/>
              </a:tabLst>
            </a:pPr>
            <a:r>
              <a:rPr sz="2400" b="1" spc="70" dirty="0">
                <a:latin typeface="Tahoma"/>
                <a:cs typeface="Tahoma"/>
              </a:rPr>
              <a:t>Missing</a:t>
            </a:r>
            <a:r>
              <a:rPr sz="2400" b="1" spc="-50" dirty="0">
                <a:latin typeface="Tahoma"/>
                <a:cs typeface="Tahoma"/>
              </a:rPr>
              <a:t> </a:t>
            </a:r>
            <a:r>
              <a:rPr sz="2400" b="1" spc="70" dirty="0">
                <a:latin typeface="Tahoma"/>
                <a:cs typeface="Tahoma"/>
              </a:rPr>
              <a:t>Data</a:t>
            </a:r>
            <a:endParaRPr sz="2400" dirty="0">
              <a:latin typeface="Tahoma"/>
              <a:cs typeface="Tahoma"/>
            </a:endParaRPr>
          </a:p>
          <a:p>
            <a:pPr marL="469900" indent="-412750">
              <a:lnSpc>
                <a:spcPct val="100000"/>
              </a:lnSpc>
              <a:buFont typeface="Arial"/>
              <a:buChar char="●"/>
              <a:tabLst>
                <a:tab pos="469265" algn="l"/>
                <a:tab pos="469900" algn="l"/>
              </a:tabLst>
            </a:pPr>
            <a:r>
              <a:rPr sz="2400" b="1" spc="35" dirty="0">
                <a:latin typeface="Tahoma"/>
                <a:cs typeface="Tahoma"/>
              </a:rPr>
              <a:t>Errors</a:t>
            </a:r>
            <a:endParaRPr sz="2400" dirty="0">
              <a:latin typeface="Tahoma"/>
              <a:cs typeface="Tahoma"/>
            </a:endParaRPr>
          </a:p>
          <a:p>
            <a:pPr marL="469900" indent="-412750">
              <a:lnSpc>
                <a:spcPct val="100000"/>
              </a:lnSpc>
              <a:buFont typeface="Arial"/>
              <a:buChar char="●"/>
              <a:tabLst>
                <a:tab pos="469265" algn="l"/>
                <a:tab pos="469900" algn="l"/>
              </a:tabLst>
            </a:pPr>
            <a:r>
              <a:rPr sz="2400" b="1" spc="70" dirty="0">
                <a:latin typeface="Tahoma"/>
                <a:cs typeface="Tahoma"/>
              </a:rPr>
              <a:t>Duplicates</a:t>
            </a:r>
            <a:endParaRPr sz="2400" dirty="0">
              <a:latin typeface="Tahoma"/>
              <a:cs typeface="Tahoma"/>
            </a:endParaRPr>
          </a:p>
          <a:p>
            <a:pPr>
              <a:lnSpc>
                <a:spcPct val="100000"/>
              </a:lnSpc>
              <a:spcBef>
                <a:spcPts val="45"/>
              </a:spcBef>
            </a:pPr>
            <a:endParaRPr sz="2350" dirty="0">
              <a:solidFill>
                <a:srgbClr val="D96941"/>
              </a:solidFill>
              <a:latin typeface="Tahoma"/>
              <a:cs typeface="Tahoma"/>
            </a:endParaRPr>
          </a:p>
          <a:p>
            <a:pPr marL="12700" marR="5080">
              <a:lnSpc>
                <a:spcPct val="100000"/>
              </a:lnSpc>
            </a:pPr>
            <a:r>
              <a:rPr sz="2400" b="1" spc="70" dirty="0">
                <a:solidFill>
                  <a:srgbClr val="D96941"/>
                </a:solidFill>
                <a:latin typeface="Tahoma"/>
                <a:cs typeface="Tahoma"/>
              </a:rPr>
              <a:t>Data</a:t>
            </a:r>
            <a:r>
              <a:rPr sz="2400" b="1" spc="-30" dirty="0">
                <a:solidFill>
                  <a:srgbClr val="D96941"/>
                </a:solidFill>
                <a:latin typeface="Tahoma"/>
                <a:cs typeface="Tahoma"/>
              </a:rPr>
              <a:t> </a:t>
            </a:r>
            <a:r>
              <a:rPr sz="2400" b="1" spc="55" dirty="0">
                <a:solidFill>
                  <a:srgbClr val="D96941"/>
                </a:solidFill>
                <a:latin typeface="Tahoma"/>
                <a:cs typeface="Tahoma"/>
              </a:rPr>
              <a:t>Type</a:t>
            </a:r>
            <a:r>
              <a:rPr sz="2400" b="1" spc="-25" dirty="0">
                <a:solidFill>
                  <a:srgbClr val="D96941"/>
                </a:solidFill>
                <a:latin typeface="Tahoma"/>
                <a:cs typeface="Tahoma"/>
              </a:rPr>
              <a:t> </a:t>
            </a:r>
            <a:r>
              <a:rPr sz="2400" b="1" spc="55" dirty="0">
                <a:solidFill>
                  <a:srgbClr val="D96941"/>
                </a:solidFill>
                <a:latin typeface="Tahoma"/>
                <a:cs typeface="Tahoma"/>
              </a:rPr>
              <a:t>Mismatches:</a:t>
            </a:r>
            <a:r>
              <a:rPr sz="2400" b="1" spc="-25" dirty="0">
                <a:solidFill>
                  <a:srgbClr val="D96941"/>
                </a:solidFill>
                <a:latin typeface="Tahoma"/>
                <a:cs typeface="Tahoma"/>
              </a:rPr>
              <a:t> </a:t>
            </a:r>
            <a:r>
              <a:rPr sz="2400" b="1" spc="60" dirty="0">
                <a:latin typeface="Tahoma"/>
                <a:cs typeface="Tahoma"/>
              </a:rPr>
              <a:t>Certain</a:t>
            </a:r>
            <a:r>
              <a:rPr sz="2400" b="1" spc="-25" dirty="0">
                <a:latin typeface="Tahoma"/>
                <a:cs typeface="Tahoma"/>
              </a:rPr>
              <a:t> </a:t>
            </a:r>
            <a:r>
              <a:rPr sz="2400" b="1" spc="100" dirty="0">
                <a:latin typeface="Tahoma"/>
                <a:cs typeface="Tahoma"/>
              </a:rPr>
              <a:t>columns</a:t>
            </a:r>
            <a:r>
              <a:rPr sz="2400" b="1" spc="-30" dirty="0">
                <a:latin typeface="Tahoma"/>
                <a:cs typeface="Tahoma"/>
              </a:rPr>
              <a:t> </a:t>
            </a:r>
            <a:r>
              <a:rPr sz="2400" b="1" spc="100" dirty="0">
                <a:latin typeface="Tahoma"/>
                <a:cs typeface="Tahoma"/>
              </a:rPr>
              <a:t>may</a:t>
            </a:r>
            <a:r>
              <a:rPr sz="2400" b="1" spc="-25" dirty="0">
                <a:latin typeface="Tahoma"/>
                <a:cs typeface="Tahoma"/>
              </a:rPr>
              <a:t> </a:t>
            </a:r>
            <a:r>
              <a:rPr sz="2400" b="1" spc="55" dirty="0">
                <a:latin typeface="Tahoma"/>
                <a:cs typeface="Tahoma"/>
              </a:rPr>
              <a:t>have </a:t>
            </a:r>
            <a:r>
              <a:rPr sz="2400" b="1" spc="-690" dirty="0">
                <a:latin typeface="Tahoma"/>
                <a:cs typeface="Tahoma"/>
              </a:rPr>
              <a:t> </a:t>
            </a:r>
            <a:r>
              <a:rPr sz="2400" b="1" spc="65" dirty="0">
                <a:latin typeface="Tahoma"/>
                <a:cs typeface="Tahoma"/>
              </a:rPr>
              <a:t>incorrect</a:t>
            </a:r>
            <a:r>
              <a:rPr sz="2400" b="1" spc="-25" dirty="0">
                <a:latin typeface="Tahoma"/>
                <a:cs typeface="Tahoma"/>
              </a:rPr>
              <a:t> </a:t>
            </a:r>
            <a:r>
              <a:rPr sz="2400" b="1" spc="70" dirty="0">
                <a:latin typeface="Tahoma"/>
                <a:cs typeface="Tahoma"/>
              </a:rPr>
              <a:t>data</a:t>
            </a:r>
            <a:r>
              <a:rPr sz="2400" b="1" spc="-25" dirty="0">
                <a:latin typeface="Tahoma"/>
                <a:cs typeface="Tahoma"/>
              </a:rPr>
              <a:t> </a:t>
            </a:r>
            <a:r>
              <a:rPr sz="2400" b="1" spc="65" dirty="0">
                <a:latin typeface="Tahoma"/>
                <a:cs typeface="Tahoma"/>
              </a:rPr>
              <a:t>types</a:t>
            </a:r>
            <a:r>
              <a:rPr sz="2400" b="1" spc="-25" dirty="0">
                <a:latin typeface="Tahoma"/>
                <a:cs typeface="Tahoma"/>
              </a:rPr>
              <a:t> </a:t>
            </a:r>
            <a:r>
              <a:rPr sz="2400" b="1" spc="-60" dirty="0">
                <a:latin typeface="Tahoma"/>
                <a:cs typeface="Tahoma"/>
              </a:rPr>
              <a:t>(e.g.,</a:t>
            </a:r>
            <a:r>
              <a:rPr sz="2400" b="1" spc="-25" dirty="0">
                <a:latin typeface="Tahoma"/>
                <a:cs typeface="Tahoma"/>
              </a:rPr>
              <a:t> </a:t>
            </a:r>
            <a:r>
              <a:rPr sz="2400" b="1" spc="80" dirty="0">
                <a:latin typeface="Tahoma"/>
                <a:cs typeface="Tahoma"/>
              </a:rPr>
              <a:t>times</a:t>
            </a:r>
            <a:r>
              <a:rPr sz="2400" b="1" spc="-20" dirty="0">
                <a:latin typeface="Tahoma"/>
                <a:cs typeface="Tahoma"/>
              </a:rPr>
              <a:t> </a:t>
            </a:r>
            <a:r>
              <a:rPr sz="2400" b="1" spc="55" dirty="0">
                <a:latin typeface="Tahoma"/>
                <a:cs typeface="Tahoma"/>
              </a:rPr>
              <a:t>stored</a:t>
            </a:r>
            <a:r>
              <a:rPr sz="2400" b="1" spc="-25" dirty="0">
                <a:latin typeface="Tahoma"/>
                <a:cs typeface="Tahoma"/>
              </a:rPr>
              <a:t> </a:t>
            </a:r>
            <a:r>
              <a:rPr sz="2400" b="1" spc="40" dirty="0">
                <a:latin typeface="Tahoma"/>
                <a:cs typeface="Tahoma"/>
              </a:rPr>
              <a:t>as</a:t>
            </a:r>
            <a:r>
              <a:rPr sz="2400" b="1" spc="-25" dirty="0">
                <a:latin typeface="Tahoma"/>
                <a:cs typeface="Tahoma"/>
              </a:rPr>
              <a:t> </a:t>
            </a:r>
            <a:r>
              <a:rPr sz="2400" b="1" spc="-50" dirty="0">
                <a:latin typeface="Tahoma"/>
                <a:cs typeface="Tahoma"/>
              </a:rPr>
              <a:t>text).</a:t>
            </a:r>
            <a:endParaRPr sz="2400" dirty="0">
              <a:latin typeface="Tahoma"/>
              <a:cs typeface="Tahoma"/>
            </a:endParaRPr>
          </a:p>
        </p:txBody>
      </p:sp>
      <p:sp>
        <p:nvSpPr>
          <p:cNvPr id="4" name="object 4"/>
          <p:cNvSpPr/>
          <p:nvPr/>
        </p:nvSpPr>
        <p:spPr>
          <a:xfrm>
            <a:off x="3662887" y="562099"/>
            <a:ext cx="6774815" cy="45085"/>
          </a:xfrm>
          <a:custGeom>
            <a:avLst/>
            <a:gdLst/>
            <a:ahLst/>
            <a:cxnLst/>
            <a:rect l="l" t="t" r="r" b="b"/>
            <a:pathLst>
              <a:path w="6774815" h="45084">
                <a:moveTo>
                  <a:pt x="0" y="44999"/>
                </a:moveTo>
                <a:lnTo>
                  <a:pt x="6774299" y="0"/>
                </a:lnTo>
              </a:path>
            </a:pathLst>
          </a:custGeom>
          <a:ln w="19049">
            <a:solidFill>
              <a:srgbClr val="1F497D"/>
            </a:solidFill>
          </a:ln>
        </p:spPr>
        <p:txBody>
          <a:bodyPr wrap="square" lIns="0" tIns="0" rIns="0" bIns="0" rtlCol="0"/>
          <a:lstStyle/>
          <a:p>
            <a:endParaRPr/>
          </a:p>
        </p:txBody>
      </p:sp>
      <p:pic>
        <p:nvPicPr>
          <p:cNvPr id="7" name="object 7"/>
          <p:cNvPicPr/>
          <p:nvPr/>
        </p:nvPicPr>
        <p:blipFill>
          <a:blip r:embed="rId2" cstate="print"/>
          <a:stretch>
            <a:fillRect/>
          </a:stretch>
        </p:blipFill>
        <p:spPr>
          <a:xfrm>
            <a:off x="8337875" y="1086850"/>
            <a:ext cx="3854124" cy="4253799"/>
          </a:xfrm>
          <a:prstGeom prst="rect">
            <a:avLst/>
          </a:prstGeom>
        </p:spPr>
      </p:pic>
      <p:sp>
        <p:nvSpPr>
          <p:cNvPr id="8" name="object 8"/>
          <p:cNvSpPr txBox="1">
            <a:spLocks noGrp="1"/>
          </p:cNvSpPr>
          <p:nvPr>
            <p:ph type="title"/>
          </p:nvPr>
        </p:nvSpPr>
        <p:spPr>
          <a:xfrm>
            <a:off x="247025" y="73473"/>
            <a:ext cx="3314700" cy="1305486"/>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D96941"/>
                </a:solidFill>
              </a:rPr>
              <a:t>Data</a:t>
            </a:r>
            <a:r>
              <a:rPr spc="-90" dirty="0">
                <a:solidFill>
                  <a:srgbClr val="D96941"/>
                </a:solidFill>
              </a:rPr>
              <a:t> </a:t>
            </a:r>
            <a:r>
              <a:rPr spc="-5" dirty="0">
                <a:solidFill>
                  <a:srgbClr val="D96941"/>
                </a:solidFill>
              </a:rPr>
              <a:t>Cleaning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6111" y="1524000"/>
            <a:ext cx="9310099" cy="4972772"/>
          </a:xfrm>
          <a:prstGeom prst="rect">
            <a:avLst/>
          </a:prstGeom>
        </p:spPr>
        <p:txBody>
          <a:bodyPr vert="horz" wrap="square" lIns="0" tIns="173355" rIns="0" bIns="0" rtlCol="0">
            <a:spAutoFit/>
          </a:bodyPr>
          <a:lstStyle/>
          <a:p>
            <a:pPr marL="12700">
              <a:lnSpc>
                <a:spcPct val="100000"/>
              </a:lnSpc>
              <a:spcBef>
                <a:spcPts val="1365"/>
              </a:spcBef>
            </a:pPr>
            <a:r>
              <a:rPr sz="2000" b="1" spc="114" dirty="0">
                <a:solidFill>
                  <a:srgbClr val="D96941"/>
                </a:solidFill>
                <a:latin typeface="Tahoma"/>
                <a:cs typeface="Tahoma"/>
              </a:rPr>
              <a:t>We</a:t>
            </a:r>
            <a:r>
              <a:rPr sz="2000" b="1" spc="-30" dirty="0">
                <a:solidFill>
                  <a:srgbClr val="D96941"/>
                </a:solidFill>
                <a:latin typeface="Tahoma"/>
                <a:cs typeface="Tahoma"/>
              </a:rPr>
              <a:t> </a:t>
            </a:r>
            <a:r>
              <a:rPr sz="2000" b="1" spc="65" dirty="0">
                <a:solidFill>
                  <a:srgbClr val="D96941"/>
                </a:solidFill>
                <a:latin typeface="Tahoma"/>
                <a:cs typeface="Tahoma"/>
              </a:rPr>
              <a:t>divided</a:t>
            </a:r>
            <a:r>
              <a:rPr sz="2000" b="1" spc="-25" dirty="0">
                <a:solidFill>
                  <a:srgbClr val="D96941"/>
                </a:solidFill>
                <a:latin typeface="Tahoma"/>
                <a:cs typeface="Tahoma"/>
              </a:rPr>
              <a:t> </a:t>
            </a:r>
            <a:r>
              <a:rPr sz="2000" b="1" spc="70" dirty="0">
                <a:solidFill>
                  <a:srgbClr val="D96941"/>
                </a:solidFill>
                <a:latin typeface="Tahoma"/>
                <a:cs typeface="Tahoma"/>
              </a:rPr>
              <a:t>the</a:t>
            </a:r>
            <a:r>
              <a:rPr sz="2000" b="1" spc="-25" dirty="0">
                <a:solidFill>
                  <a:srgbClr val="D96941"/>
                </a:solidFill>
                <a:latin typeface="Tahoma"/>
                <a:cs typeface="Tahoma"/>
              </a:rPr>
              <a:t> </a:t>
            </a:r>
            <a:r>
              <a:rPr sz="2000" b="1" spc="55" dirty="0">
                <a:solidFill>
                  <a:srgbClr val="D96941"/>
                </a:solidFill>
                <a:latin typeface="Tahoma"/>
                <a:cs typeface="Tahoma"/>
              </a:rPr>
              <a:t>data</a:t>
            </a:r>
            <a:r>
              <a:rPr sz="2000" b="1" spc="-30" dirty="0">
                <a:solidFill>
                  <a:srgbClr val="D96941"/>
                </a:solidFill>
                <a:latin typeface="Tahoma"/>
                <a:cs typeface="Tahoma"/>
              </a:rPr>
              <a:t> </a:t>
            </a:r>
            <a:r>
              <a:rPr sz="2000" b="1" spc="-5" dirty="0">
                <a:solidFill>
                  <a:srgbClr val="D96941"/>
                </a:solidFill>
                <a:latin typeface="Tahoma"/>
                <a:cs typeface="Tahoma"/>
              </a:rPr>
              <a:t>into:</a:t>
            </a:r>
            <a:endParaRPr lang="en-US" sz="1900" b="1" spc="-5" dirty="0">
              <a:solidFill>
                <a:srgbClr val="D96941"/>
              </a:solidFill>
              <a:latin typeface="Tahoma"/>
              <a:cs typeface="Tahoma"/>
            </a:endParaRPr>
          </a:p>
          <a:p>
            <a:pPr marL="342900" marR="0" lvl="0" indent="-342900" rtl="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Arial" panose="020B0604020202020204" pitchFamily="34" charset="0"/>
              </a:rPr>
              <a:t>Fact table: Contains detailed sales transaction data, including Row ID, Order ID, Order Date , Ship Date, Customer ID, Product ID, Region ID, Ship ID, Sales.</a:t>
            </a:r>
          </a:p>
          <a:p>
            <a:pPr marL="342900" marR="0" lvl="0" indent="-342900" rtl="0">
              <a:lnSpc>
                <a:spcPct val="107000"/>
              </a:lnSpc>
              <a:spcBef>
                <a:spcPts val="0"/>
              </a:spcBef>
              <a:spcAft>
                <a:spcPts val="0"/>
              </a:spcAft>
              <a:buFont typeface="Symbol" panose="05050102010706020507" pitchFamily="18" charset="2"/>
              <a:buChar char=""/>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R="0" lvl="0" rtl="0">
              <a:lnSpc>
                <a:spcPct val="107000"/>
              </a:lnSpc>
              <a:spcBef>
                <a:spcPts val="0"/>
              </a:spcBef>
              <a:spcAft>
                <a:spcPts val="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Dim Products table: Contains product-related columns such as Product ID, Product    </a:t>
            </a:r>
          </a:p>
          <a:p>
            <a:pPr marR="0" lvl="0" rtl="0">
              <a:lnSpc>
                <a:spcPct val="107000"/>
              </a:lnSpc>
              <a:spcBef>
                <a:spcPts val="0"/>
              </a:spcBef>
              <a:spcAft>
                <a:spcPts val="0"/>
              </a:spcAft>
            </a:pPr>
            <a:r>
              <a:rPr lang="en-US" kern="100" dirty="0">
                <a:latin typeface="Aptos" panose="020B0004020202020204" pitchFamily="34" charset="0"/>
                <a:ea typeface="Aptos" panose="020B0004020202020204" pitchFamily="34" charset="0"/>
                <a:cs typeface="Arial" panose="020B0604020202020204" pitchFamily="34" charset="0"/>
              </a:rPr>
              <a:t>          </a:t>
            </a:r>
            <a:r>
              <a:rPr lang="en-US" sz="1800" kern="100" dirty="0">
                <a:effectLst/>
                <a:latin typeface="Aptos" panose="020B0004020202020204" pitchFamily="34" charset="0"/>
                <a:ea typeface="Aptos" panose="020B0004020202020204" pitchFamily="34" charset="0"/>
                <a:cs typeface="Arial" panose="020B0604020202020204" pitchFamily="34" charset="0"/>
              </a:rPr>
              <a:t>Name, Category, and Sub-Category.</a:t>
            </a:r>
          </a:p>
          <a:p>
            <a:pPr marL="342900" marR="0" lvl="0" indent="-342900" rtl="0">
              <a:lnSpc>
                <a:spcPct val="107000"/>
              </a:lnSpc>
              <a:spcBef>
                <a:spcPts val="0"/>
              </a:spcBef>
              <a:spcAft>
                <a:spcPts val="0"/>
              </a:spcAft>
              <a:buFont typeface="Symbol" panose="05050102010706020507" pitchFamily="18" charset="2"/>
              <a:buChar char=""/>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Arial" panose="020B0604020202020204" pitchFamily="34" charset="0"/>
              </a:rPr>
              <a:t>Dim Date : Contains date-related columns such as Date, Day, Month, Quarter, and Year.</a:t>
            </a:r>
          </a:p>
          <a:p>
            <a:pPr marL="342900" marR="0" lvl="0" indent="-342900">
              <a:lnSpc>
                <a:spcPct val="107000"/>
              </a:lnSpc>
              <a:spcBef>
                <a:spcPts val="0"/>
              </a:spcBef>
              <a:spcAft>
                <a:spcPts val="0"/>
              </a:spcAft>
              <a:buFont typeface="Symbol" panose="05050102010706020507" pitchFamily="18" charset="2"/>
              <a:buChar char=""/>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Arial" panose="020B0604020202020204" pitchFamily="34" charset="0"/>
              </a:rPr>
              <a:t>Dim Regions table: Contains region-related columns such as Region ID, Region, Country, State, City, and Postal Code.</a:t>
            </a:r>
          </a:p>
          <a:p>
            <a:pPr marL="342900" marR="0" lvl="0" indent="-342900">
              <a:lnSpc>
                <a:spcPct val="107000"/>
              </a:lnSpc>
              <a:spcBef>
                <a:spcPts val="0"/>
              </a:spcBef>
              <a:spcAft>
                <a:spcPts val="0"/>
              </a:spcAft>
              <a:buFont typeface="Symbol" panose="05050102010706020507" pitchFamily="18" charset="2"/>
              <a:buChar char=""/>
            </a:pP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Arial" panose="020B0604020202020204" pitchFamily="34" charset="0"/>
              </a:rPr>
              <a:t>Dim Ship table: Contains shipping-related columns such as Ship ID and Ship Mode.</a:t>
            </a:r>
          </a:p>
          <a:p>
            <a:endParaRPr lang="en-US" sz="1800" dirty="0">
              <a:effectLst/>
              <a:latin typeface="Aptos" panose="020B0004020202020204" pitchFamily="34" charset="0"/>
              <a:ea typeface="Aptos" panose="020B0004020202020204" pitchFamily="34" charset="0"/>
              <a:cs typeface="Arial" panose="020B0604020202020204" pitchFamily="34" charset="0"/>
            </a:endParaRPr>
          </a:p>
          <a:p>
            <a:pPr marL="285750" indent="-285750">
              <a:buFont typeface="Arial" panose="020B0604020202020204" pitchFamily="34" charset="0"/>
              <a:buChar char="•"/>
            </a:pPr>
            <a:r>
              <a:rPr lang="en-US" sz="1800" dirty="0">
                <a:effectLst/>
                <a:latin typeface="Aptos" panose="020B0004020202020204" pitchFamily="34" charset="0"/>
                <a:ea typeface="Aptos" panose="020B0004020202020204" pitchFamily="34" charset="0"/>
                <a:cs typeface="Arial" panose="020B0604020202020204" pitchFamily="34" charset="0"/>
              </a:rPr>
              <a:t>Dim Customers table: Contains customer-related columns such as Customer ID, Customer Name, and Segment</a:t>
            </a:r>
            <a:endParaRPr sz="2000" dirty="0">
              <a:solidFill>
                <a:srgbClr val="D96941"/>
              </a:solidFill>
              <a:latin typeface="Tahoma"/>
              <a:cs typeface="Tahoma"/>
            </a:endParaRPr>
          </a:p>
        </p:txBody>
      </p:sp>
      <p:sp>
        <p:nvSpPr>
          <p:cNvPr id="5" name="object 5"/>
          <p:cNvSpPr txBox="1">
            <a:spLocks noGrp="1"/>
          </p:cNvSpPr>
          <p:nvPr>
            <p:ph type="title"/>
          </p:nvPr>
        </p:nvSpPr>
        <p:spPr>
          <a:xfrm>
            <a:off x="646111" y="452718"/>
            <a:ext cx="9404723" cy="659155"/>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D96941"/>
                </a:solidFill>
              </a:rPr>
              <a:t>Data</a:t>
            </a:r>
            <a:r>
              <a:rPr spc="-90" dirty="0">
                <a:solidFill>
                  <a:srgbClr val="D96941"/>
                </a:solidFill>
              </a:rPr>
              <a:t> </a:t>
            </a:r>
            <a:r>
              <a:rPr spc="-5" dirty="0">
                <a:solidFill>
                  <a:srgbClr val="D96941"/>
                </a:solidFill>
              </a:rPr>
              <a:t>Modelling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 name="Picture 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5" name="Oval 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1" name="Rectangle 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2">
            <a:extLst>
              <a:ext uri="{FF2B5EF4-FFF2-40B4-BE49-F238E27FC236}">
                <a16:creationId xmlns:a16="http://schemas.microsoft.com/office/drawing/2014/main" id="{6288FA97-C16B-4222-8C4D-E22F58E87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 name="object 6"/>
          <p:cNvSpPr txBox="1">
            <a:spLocks noGrp="1"/>
          </p:cNvSpPr>
          <p:nvPr>
            <p:ph type="title"/>
          </p:nvPr>
        </p:nvSpPr>
        <p:spPr>
          <a:xfrm>
            <a:off x="7060590" y="1325880"/>
            <a:ext cx="4483709" cy="3066507"/>
          </a:xfrm>
          <a:prstGeom prst="rect">
            <a:avLst/>
          </a:prstGeom>
        </p:spPr>
        <p:txBody>
          <a:bodyPr vert="horz" lIns="91440" tIns="45720" rIns="91440" bIns="45720" rtlCol="0" anchor="b">
            <a:normAutofit/>
          </a:bodyPr>
          <a:lstStyle/>
          <a:p>
            <a:pPr marL="12700"/>
            <a:r>
              <a:rPr lang="en-US" sz="5400" b="0" i="0" kern="1200" spc="-10">
                <a:solidFill>
                  <a:srgbClr val="EBEBEB"/>
                </a:solidFill>
                <a:latin typeface="+mj-lt"/>
                <a:ea typeface="+mj-ea"/>
                <a:cs typeface="+mj-cs"/>
              </a:rPr>
              <a:t>Data</a:t>
            </a:r>
            <a:r>
              <a:rPr lang="en-US" sz="5400" b="0" i="0" kern="1200" spc="-90">
                <a:solidFill>
                  <a:srgbClr val="EBEBEB"/>
                </a:solidFill>
                <a:latin typeface="+mj-lt"/>
                <a:ea typeface="+mj-ea"/>
                <a:cs typeface="+mj-cs"/>
              </a:rPr>
              <a:t> </a:t>
            </a:r>
            <a:r>
              <a:rPr lang="en-US" sz="5400" b="0" i="0" kern="1200" spc="-5">
                <a:solidFill>
                  <a:srgbClr val="EBEBEB"/>
                </a:solidFill>
                <a:latin typeface="+mj-lt"/>
                <a:ea typeface="+mj-ea"/>
                <a:cs typeface="+mj-cs"/>
              </a:rPr>
              <a:t>Modelling</a:t>
            </a:r>
          </a:p>
        </p:txBody>
      </p:sp>
      <p:sp useBgFill="1">
        <p:nvSpPr>
          <p:cNvPr id="25" name="Rectangle 24">
            <a:extLst>
              <a:ext uri="{FF2B5EF4-FFF2-40B4-BE49-F238E27FC236}">
                <a16:creationId xmlns:a16="http://schemas.microsoft.com/office/drawing/2014/main" id="{D5395B5B-2522-4AED-9DF1-8EA401469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6914" y="639905"/>
            <a:ext cx="5775975" cy="557818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745676-985D-4F8F-BBC9-74CCF08EF6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3" name="object 3"/>
          <p:cNvPicPr/>
          <p:nvPr/>
        </p:nvPicPr>
        <p:blipFill>
          <a:blip r:embed="rId6">
            <a:extLst>
              <a:ext uri="{28A0092B-C50C-407E-A947-70E740481C1C}">
                <a14:useLocalDpi xmlns:a14="http://schemas.microsoft.com/office/drawing/2010/main" val="0"/>
              </a:ext>
            </a:extLst>
          </a:blip>
          <a:stretch/>
        </p:blipFill>
        <p:spPr>
          <a:xfrm>
            <a:off x="955392" y="1960552"/>
            <a:ext cx="5139019" cy="2942088"/>
          </a:xfrm>
          <a:prstGeom prst="rect">
            <a:avLst/>
          </a:prstGeom>
          <a:effectLst/>
        </p:spPr>
      </p:pic>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TotalTime>
  <Words>488</Words>
  <Application>Microsoft Office PowerPoint</Application>
  <PresentationFormat>Widescreen</PresentationFormat>
  <Paragraphs>72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Century Gothic</vt:lpstr>
      <vt:lpstr>Symbol</vt:lpstr>
      <vt:lpstr>Tahoma</vt:lpstr>
      <vt:lpstr>Verdana</vt:lpstr>
      <vt:lpstr>Wingdings 3</vt:lpstr>
      <vt:lpstr>Ion</vt:lpstr>
      <vt:lpstr>Superstore Analysis</vt:lpstr>
      <vt:lpstr>Table Of Contents</vt:lpstr>
      <vt:lpstr>Introduction</vt:lpstr>
      <vt:lpstr>Project Objective</vt:lpstr>
      <vt:lpstr>Business Questions</vt:lpstr>
      <vt:lpstr>Analysis Steps</vt:lpstr>
      <vt:lpstr>Data Cleaning</vt:lpstr>
      <vt:lpstr>Data Modelling</vt:lpstr>
      <vt:lpstr>Data Modelling</vt:lpstr>
      <vt:lpstr>Overview Insights</vt:lpstr>
      <vt:lpstr>Overview Insights</vt:lpstr>
      <vt:lpstr>Overview Insights</vt:lpstr>
      <vt:lpstr>Overview Insights</vt:lpstr>
      <vt:lpstr>Map Insights</vt:lpstr>
      <vt:lpstr>PowerPoint Presentation</vt:lpstr>
      <vt:lpstr>Shipping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Analysis</dc:title>
  <cp:lastModifiedBy>Ahmed Osama</cp:lastModifiedBy>
  <cp:revision>3</cp:revision>
  <dcterms:created xsi:type="dcterms:W3CDTF">2024-10-19T05:44:06Z</dcterms:created>
  <dcterms:modified xsi:type="dcterms:W3CDTF">2024-10-19T19:14:35Z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