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402" r:id="rId4"/>
    <p:sldId id="415" r:id="rId5"/>
    <p:sldId id="406" r:id="rId6"/>
    <p:sldId id="403" r:id="rId7"/>
    <p:sldId id="414" r:id="rId8"/>
    <p:sldId id="413" r:id="rId9"/>
    <p:sldId id="400" r:id="rId10"/>
    <p:sldId id="411" r:id="rId11"/>
    <p:sldId id="416" r:id="rId12"/>
    <p:sldId id="409" r:id="rId13"/>
    <p:sldId id="408" r:id="rId14"/>
    <p:sldId id="410" r:id="rId15"/>
    <p:sldId id="270" r:id="rId16"/>
    <p:sldId id="412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drangan/sdr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digitalcom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You will learn to implement:</a:t>
            </a:r>
          </a:p>
          <a:p>
            <a:pPr lvl="1"/>
            <a:r>
              <a:rPr lang="en-US" dirty="0"/>
              <a:t>Implement up and down-conversion</a:t>
            </a:r>
          </a:p>
          <a:p>
            <a:pPr lvl="1"/>
            <a:r>
              <a:rPr lang="en-US" dirty="0"/>
              <a:t>Measure SNR, PSD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Timing and frequency correction</a:t>
            </a:r>
          </a:p>
          <a:p>
            <a:pPr lvl="1"/>
            <a:r>
              <a:rPr lang="en-US" dirty="0"/>
              <a:t>Basic OFDM-based communication link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SDR labs are on a second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Instructions for setting up the labs</a:t>
            </a:r>
          </a:p>
          <a:p>
            <a:pPr lvl="1"/>
            <a:r>
              <a:rPr lang="en-US" dirty="0"/>
              <a:t>MATLAB code skeletons</a:t>
            </a:r>
          </a:p>
          <a:p>
            <a:pPr lvl="1"/>
            <a:r>
              <a:rPr lang="en-US" dirty="0"/>
              <a:t>Some slides</a:t>
            </a:r>
          </a:p>
          <a:p>
            <a:r>
              <a:rPr lang="en-US" dirty="0"/>
              <a:t>Still in progress</a:t>
            </a:r>
          </a:p>
          <a:p>
            <a:pPr lvl="1"/>
            <a:r>
              <a:rPr lang="en-US" dirty="0"/>
              <a:t>Will be completed over the course of the semester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35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https://github.com/sdrangan/sdrlab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1C1F-C695-5EAC-26BA-C5EC9453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53"/>
          <a:stretch/>
        </p:blipFill>
        <p:spPr>
          <a:xfrm>
            <a:off x="1067661" y="2846176"/>
            <a:ext cx="4401018" cy="2854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FA87-C42B-8FC2-5231-144A4D89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01" y="4160622"/>
            <a:ext cx="2847316" cy="2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8270" y="3911563"/>
            <a:ext cx="3429000" cy="1828800"/>
          </a:xfrm>
        </p:spPr>
        <p:txBody>
          <a:bodyPr/>
          <a:lstStyle/>
          <a:p>
            <a:r>
              <a:rPr lang="en-US" dirty="0"/>
              <a:t>Systems vary with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Data rates</a:t>
            </a:r>
          </a:p>
          <a:p>
            <a:pPr lvl="1"/>
            <a:r>
              <a:rPr lang="en-US" dirty="0"/>
              <a:t>Channel media,  </a:t>
            </a:r>
          </a:p>
          <a:p>
            <a:pPr lvl="1"/>
            <a:r>
              <a:rPr lang="en-US" dirty="0"/>
              <a:t>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Try to make communication:</a:t>
            </a:r>
          </a:p>
          <a:p>
            <a:pPr lvl="1"/>
            <a:r>
              <a:rPr lang="en-US" sz="2000" dirty="0"/>
              <a:t>Reliable, </a:t>
            </a:r>
          </a:p>
          <a:p>
            <a:pPr lvl="1"/>
            <a:r>
              <a:rPr lang="en-US" sz="2000" dirty="0"/>
              <a:t>Fast, </a:t>
            </a:r>
          </a:p>
          <a:p>
            <a:pPr lvl="1"/>
            <a:r>
              <a:rPr lang="en-US" sz="2000" dirty="0"/>
              <a:t>Cheap, …</a:t>
            </a:r>
          </a:p>
          <a:p>
            <a:pPr lvl="1"/>
            <a:endParaRPr lang="en-US" sz="2000" dirty="0"/>
          </a:p>
          <a:p>
            <a:r>
              <a:rPr lang="en-US" sz="2400" dirty="0"/>
              <a:t>Basic tools in this class:</a:t>
            </a:r>
          </a:p>
          <a:p>
            <a:pPr lvl="1"/>
            <a:r>
              <a:rPr lang="en-US" sz="2000" dirty="0"/>
              <a:t>Look at point-to-point links.</a:t>
            </a:r>
          </a:p>
          <a:p>
            <a:pPr lvl="1"/>
            <a:r>
              <a:rPr lang="en-US" sz="2000" dirty="0"/>
              <a:t>Model transmission and reception as a statistical estimation problem.</a:t>
            </a:r>
          </a:p>
          <a:p>
            <a:pPr lvl="1"/>
            <a:r>
              <a:rPr lang="en-US" sz="2000" dirty="0"/>
              <a:t>Develop mathematical methods for good communication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Implement simple systems on software defined radios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800-B152-4B4E-9BD3-B42F086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970"/>
            <a:ext cx="7282809" cy="21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D3576-AFCC-435D-BAA7-940CA04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6" y="4084957"/>
            <a:ext cx="7125597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9.104</a:t>
            </a:r>
          </a:p>
          <a:p>
            <a:pPr lvl="1"/>
            <a:r>
              <a:rPr lang="en-US" dirty="0"/>
              <a:t>Office Hours:  Thursdays, 2-4 pm</a:t>
            </a:r>
          </a:p>
          <a:p>
            <a:pPr lvl="1"/>
            <a:endParaRPr lang="en-US" dirty="0"/>
          </a:p>
          <a:p>
            <a:r>
              <a:rPr lang="de-DE" dirty="0"/>
              <a:t>TA: 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Ruth Gebremedhin</a:t>
            </a:r>
            <a:endParaRPr lang="de-DE" dirty="0"/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Rogers Hall 204</a:t>
            </a:r>
          </a:p>
          <a:p>
            <a:pPr lvl="1"/>
            <a:r>
              <a:rPr lang="de-DE" dirty="0"/>
              <a:t>Tuesdays, 5 to 7:30pm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May also be taken as co-requisite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All material is open-source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Problems</a:t>
            </a:r>
          </a:p>
          <a:p>
            <a:pPr lvl="1"/>
            <a:r>
              <a:rPr lang="en-US" dirty="0"/>
              <a:t>MATLAB demos</a:t>
            </a:r>
          </a:p>
          <a:p>
            <a:pPr lvl="1"/>
            <a:r>
              <a:rPr lang="en-US" dirty="0"/>
              <a:t>MATLAB problems</a:t>
            </a:r>
          </a:p>
          <a:p>
            <a:r>
              <a:rPr lang="en-US" dirty="0"/>
              <a:t>Solutions are given in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A0C3-478B-0761-68F5-7F357DEE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7"/>
          <a:stretch/>
        </p:blipFill>
        <p:spPr>
          <a:xfrm>
            <a:off x="960120" y="2819579"/>
            <a:ext cx="3947160" cy="2095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415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https://github.com/sdrangan/digitalcomm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latest version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F1FC39D-3E43-4BE3-C8C0-5B505A0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9482"/>
              </p:ext>
            </p:extLst>
          </p:nvPr>
        </p:nvGraphicFramePr>
        <p:xfrm>
          <a:off x="1620874" y="1326814"/>
          <a:ext cx="9210158" cy="464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8095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897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833540"/>
                    </a:ext>
                  </a:extLst>
                </a:gridCol>
                <a:gridCol w="3114158">
                  <a:extLst>
                    <a:ext uri="{9D8B030D-6E8A-4147-A177-3AD203B41FA5}">
                      <a16:colId xmlns:a16="http://schemas.microsoft.com/office/drawing/2014/main" val="228658714"/>
                    </a:ext>
                  </a:extLst>
                </a:gridCol>
              </a:tblGrid>
              <a:tr h="2811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1488809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Introduction. 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Passband 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74478403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mapping, TX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41999652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85765433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9/27/2022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space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662701725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10/4/2022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process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9843851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demodulation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36855665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70053486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005990191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Synchronization, matched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67876129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Equalization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4649057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73351134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11/22/2022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Thanksgiving week.  No class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23009105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11/29/2022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Convolutional and turbo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387366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93024141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exam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85978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40% homework, labs, 30% midterm, 30% final</a:t>
            </a:r>
          </a:p>
          <a:p>
            <a:r>
              <a:rPr lang="en-US" dirty="0"/>
              <a:t>Homework and labs:</a:t>
            </a:r>
          </a:p>
          <a:p>
            <a:pPr lvl="1"/>
            <a:r>
              <a:rPr lang="en-US" dirty="0"/>
              <a:t>Written problems</a:t>
            </a:r>
          </a:p>
          <a:p>
            <a:pPr lvl="1"/>
            <a:r>
              <a:rPr lang="en-US" dirty="0"/>
              <a:t>MATLAB exercises</a:t>
            </a:r>
          </a:p>
          <a:p>
            <a:pPr lvl="1"/>
            <a:r>
              <a:rPr lang="en-US" dirty="0"/>
              <a:t>Software-Defined Radio (SDR) labs  (see next slide)</a:t>
            </a:r>
          </a:p>
          <a:p>
            <a:r>
              <a:rPr lang="en-US" dirty="0"/>
              <a:t>Exams:  Midterm and final are take home</a:t>
            </a:r>
          </a:p>
          <a:p>
            <a:pPr lvl="1"/>
            <a:r>
              <a:rPr lang="en-US" dirty="0"/>
              <a:t>~24 hours to complete</a:t>
            </a:r>
          </a:p>
          <a:p>
            <a:pPr lvl="1"/>
            <a:r>
              <a:rPr lang="en-US" dirty="0"/>
              <a:t>Will ask questions on written and MATLAB component</a:t>
            </a:r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1170</TotalTime>
  <Words>756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Google Sans</vt:lpstr>
      <vt:lpstr>Wingdings</vt:lpstr>
      <vt:lpstr>Retrospect</vt:lpstr>
      <vt:lpstr>Course Admin</vt:lpstr>
      <vt:lpstr>People and Time </vt:lpstr>
      <vt:lpstr>Pre-requisites</vt:lpstr>
      <vt:lpstr>Github Site</vt:lpstr>
      <vt:lpstr>MATLAB</vt:lpstr>
      <vt:lpstr>Text </vt:lpstr>
      <vt:lpstr>Class will Follow This Diagram</vt:lpstr>
      <vt:lpstr>Tentative Schedule</vt:lpstr>
      <vt:lpstr>Grading</vt:lpstr>
      <vt:lpstr>Software-Defined Radio (SDR) Labs</vt:lpstr>
      <vt:lpstr>SDR Github Site</vt:lpstr>
      <vt:lpstr>What is Digital Communications?</vt:lpstr>
      <vt:lpstr>Digital Communications is Everywhere!</vt:lpstr>
      <vt:lpstr>What do Communications Theorists Do?</vt:lpstr>
      <vt:lpstr>Course Learning Objectives</vt:lpstr>
      <vt:lpstr>Research at NYU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303</cp:revision>
  <cp:lastPrinted>2018-09-04T12:29:29Z</cp:lastPrinted>
  <dcterms:created xsi:type="dcterms:W3CDTF">2015-03-22T11:15:32Z</dcterms:created>
  <dcterms:modified xsi:type="dcterms:W3CDTF">2022-09-07T13:06:27Z</dcterms:modified>
</cp:coreProperties>
</file>