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6"/>
  </p:notesMasterIdLst>
  <p:sldIdLst>
    <p:sldId id="258" r:id="rId2"/>
    <p:sldId id="404" r:id="rId3"/>
    <p:sldId id="259" r:id="rId4"/>
    <p:sldId id="445" r:id="rId5"/>
    <p:sldId id="406" r:id="rId6"/>
    <p:sldId id="405" r:id="rId7"/>
    <p:sldId id="407" r:id="rId8"/>
    <p:sldId id="408" r:id="rId9"/>
    <p:sldId id="262" r:id="rId10"/>
    <p:sldId id="446" r:id="rId11"/>
    <p:sldId id="411" r:id="rId12"/>
    <p:sldId id="412" r:id="rId13"/>
    <p:sldId id="413" r:id="rId14"/>
    <p:sldId id="414" r:id="rId15"/>
    <p:sldId id="417" r:id="rId16"/>
    <p:sldId id="418" r:id="rId17"/>
    <p:sldId id="416" r:id="rId18"/>
    <p:sldId id="415" r:id="rId19"/>
    <p:sldId id="420" r:id="rId20"/>
    <p:sldId id="421" r:id="rId21"/>
    <p:sldId id="422" r:id="rId22"/>
    <p:sldId id="447" r:id="rId23"/>
    <p:sldId id="297" r:id="rId24"/>
    <p:sldId id="266" r:id="rId25"/>
    <p:sldId id="267" r:id="rId26"/>
    <p:sldId id="298" r:id="rId27"/>
    <p:sldId id="299" r:id="rId28"/>
    <p:sldId id="268" r:id="rId29"/>
    <p:sldId id="300" r:id="rId30"/>
    <p:sldId id="424" r:id="rId31"/>
    <p:sldId id="425" r:id="rId32"/>
    <p:sldId id="426" r:id="rId33"/>
    <p:sldId id="269" r:id="rId34"/>
    <p:sldId id="270" r:id="rId35"/>
    <p:sldId id="448" r:id="rId36"/>
    <p:sldId id="301" r:id="rId37"/>
    <p:sldId id="302" r:id="rId38"/>
    <p:sldId id="314" r:id="rId39"/>
    <p:sldId id="277" r:id="rId40"/>
    <p:sldId id="278" r:id="rId41"/>
    <p:sldId id="304" r:id="rId42"/>
    <p:sldId id="280" r:id="rId43"/>
    <p:sldId id="434" r:id="rId44"/>
    <p:sldId id="432" r:id="rId45"/>
    <p:sldId id="435" r:id="rId46"/>
    <p:sldId id="436" r:id="rId47"/>
    <p:sldId id="449" r:id="rId48"/>
    <p:sldId id="440" r:id="rId49"/>
    <p:sldId id="441" r:id="rId50"/>
    <p:sldId id="438" r:id="rId51"/>
    <p:sldId id="442" r:id="rId52"/>
    <p:sldId id="443" r:id="rId53"/>
    <p:sldId id="450" r:id="rId54"/>
    <p:sldId id="294" r:id="rId55"/>
    <p:sldId id="306" r:id="rId56"/>
    <p:sldId id="307" r:id="rId57"/>
    <p:sldId id="437" r:id="rId58"/>
    <p:sldId id="309" r:id="rId59"/>
    <p:sldId id="308" r:id="rId60"/>
    <p:sldId id="454" r:id="rId61"/>
    <p:sldId id="455" r:id="rId62"/>
    <p:sldId id="451" r:id="rId63"/>
    <p:sldId id="452" r:id="rId64"/>
    <p:sldId id="453" r:id="rId6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8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0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9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8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4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7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1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5" Type="http://schemas.openxmlformats.org/officeDocument/2006/relationships/image" Target="../media/image68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6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openclipart.org/detail/217532/question-mark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8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84.png"/><Relationship Id="rId14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0" Type="http://schemas.openxmlformats.org/officeDocument/2006/relationships/image" Target="../media/image550.png"/><Relationship Id="rId4" Type="http://schemas.openxmlformats.org/officeDocument/2006/relationships/image" Target="../media/image108.png"/><Relationship Id="rId9" Type="http://schemas.openxmlformats.org/officeDocument/2006/relationships/image" Target="../media/image54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17532/question-mark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01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3:  Receive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8937" y="1936347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TX and RX Chain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Steps:</a:t>
                </a:r>
              </a:p>
              <a:p>
                <a:pPr lvl="1"/>
                <a:r>
                  <a:rPr lang="en-US" dirty="0"/>
                  <a:t>Impulse D/A: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TX pulse shape: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RX filter: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Sampling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28B28-1AD7-4DB3-B151-BCC1510BD51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FC6D91-F4FB-4E0F-8D67-6B316E2C829A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50732E-8579-407E-A4CB-1924144AE100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8B9CCC-4486-4999-971F-776CBEBB7049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65FD4F-C816-4CBC-8DB6-75FE8B7008AB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B5BDA7-00DB-406A-93C4-715B1DEB67DB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39D455-3EA1-4546-A230-45808D2E87AC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8384D8-282E-4AED-91FA-0BBE7C06406F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035DD9C-0398-4284-8915-9EE2EF7FA26E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6078DF-7023-46E3-A5DC-D0DF7CFC5981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22C1CD9-B6D2-4929-8F43-3C0BCA7791B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ABAF38E-E29C-49AE-B78B-61CADABBC34D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47EF7F8-B831-41DC-B1F2-C815F05299AE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9D19D6E-F963-462D-9DA2-F40AC3A75A03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37FE47D-462F-4026-B000-4598866A950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E07275-948B-4CC7-9E99-CDF2831FB966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F434CE3-83D7-4B00-81F1-05B669963233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C7BC375-47EA-4CAB-A5A6-AD82C2951262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CECB073-D33C-43BA-AE05-7B95BFCA0C20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0860616-65CC-406B-A08F-A2764C86BA6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AEE202-984C-42BD-A21C-B3FCBF729998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2A0DA50-7DFB-427B-A8F2-0C30C932336B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5F29F1F-813F-4CA4-B2F2-E673E99F130B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D0034A7-5168-4B3B-8A40-E0D0503BA4B2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093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Under what circumstances can we construct transmitted signals.</a:t>
                </a:r>
              </a:p>
              <a:p>
                <a:r>
                  <a:rPr lang="en-US" dirty="0"/>
                  <a:t>That is, how do we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We first analyze this for a simple case:</a:t>
                </a:r>
              </a:p>
              <a:p>
                <a:pPr lvl="1"/>
                <a:r>
                  <a:rPr lang="en-US" dirty="0"/>
                  <a:t>Orthonormal pulse shapes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643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EFEA-B81D-429D-897A-79ABFFBC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Products and Orthonormal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two complex-valued signals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inner product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is: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complex-conjugate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</a:t>
                </a:r>
                <a:r>
                  <a:rPr lang="en-US" dirty="0"/>
                  <a:t>:  We 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chemeClr val="accent1"/>
                    </a:solidFill>
                  </a:rPr>
                  <a:t>orthogonal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write this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3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signal energy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discuss this in much more detail in the next unit on signal spaces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053E-14EA-42AB-8FA5-CC3E5A3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E24-99BF-40FA-A1B1-14597BFE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=0⟺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56D9-D2C7-48C4-977D-3DF24AB8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09A6-D4A1-4677-9EF5-313586EE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Sometimes it is more convenient to evaluate inner products in frequency domain</a:t>
                </a:r>
              </a:p>
              <a:p>
                <a:r>
                  <a:rPr lang="en-US" dirty="0"/>
                  <a:t>Parseval’s Theorem: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any two signals.  Then: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useful whenever the Fourier transforms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simple to work out.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9678-4002-4478-9CF4-F0C0CFEA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877-67E8-44BE-BCB4-5C483CA6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.  When are they orthogonal?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Do this in frequency domain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𝐵𝑇𝑅𝑒𝑐𝑡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From Parseval’s Theorem: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b="0" dirty="0"/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9D3F-50B1-40F6-9F61-49F7320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4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/>
                  <a:t> be a set of signals</a:t>
                </a:r>
              </a:p>
              <a:p>
                <a:pPr lvl="1"/>
                <a:r>
                  <a:rPr lang="en-US" dirty="0"/>
                  <a:t>This can be indexed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as well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</a:t>
                </a:r>
                <a:r>
                  <a:rPr lang="en-US" dirty="0"/>
                  <a:t>: 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orthonormal</a:t>
                </a:r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(all signals have unit energy)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(different signals are orthogonal)</a:t>
                </a:r>
              </a:p>
              <a:p>
                <a:endParaRPr lang="en-US" dirty="0"/>
              </a:p>
              <a:p>
                <a:r>
                  <a:rPr lang="en-US" dirty="0"/>
                  <a:t>This generalizes the concept of orthonormal vectors</a:t>
                </a:r>
              </a:p>
              <a:p>
                <a:r>
                  <a:rPr lang="en-US" dirty="0"/>
                  <a:t>We will discuss orthonormal sets much more in signal space theory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Image result for orthonormal vectors">
            <a:extLst>
              <a:ext uri="{FF2B5EF4-FFF2-40B4-BE49-F238E27FC236}">
                <a16:creationId xmlns:a16="http://schemas.microsoft.com/office/drawing/2014/main" id="{D0F57C96-87EB-4C0B-96FE-5971D563E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t="3740" r="14264" b="19029"/>
          <a:stretch/>
        </p:blipFill>
        <p:spPr bwMode="auto">
          <a:xfrm>
            <a:off x="7992268" y="1326816"/>
            <a:ext cx="3403692" cy="29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7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Orthonormal Pulses and Matched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linear modulation: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We will say that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is orthogonal </a:t>
                </a:r>
                <a:r>
                  <a:rPr lang="en-US" dirty="0"/>
                  <a:t>if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=…,−2,−1,0,1,2,…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an orthonormal set.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2: </a:t>
                </a:r>
                <a:r>
                  <a:rPr lang="en-US" dirty="0">
                    <a:solidFill>
                      <a:schemeClr val="tx1"/>
                    </a:solidFill>
                  </a:rPr>
                  <a:t> Given any transmit pulse,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matched filter </a:t>
                </a:r>
                <a:r>
                  <a:rPr lang="en-US" dirty="0">
                    <a:solidFill>
                      <a:schemeClr val="tx1"/>
                    </a:solidFill>
                  </a:rPr>
                  <a:t>RX pulse is: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pulse that is complex conjugate and flipped in time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Note that if TX filter is causal, RX filter is anti-causal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Reconstruction With Orthonormal Pulses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Suppose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generates orthonormal pulse at 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so there are no channel impairments)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(RX uses matched filter)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the receiver will exactly recover the TX samples in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Theorem answers our question.  We can reconstruct the RX samples</a:t>
                </a:r>
              </a:p>
              <a:p>
                <a:pPr lvl="1"/>
                <a:r>
                  <a:rPr lang="en-US" dirty="0"/>
                  <a:t>Under several assumptions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  <a:blipFill>
                <a:blip r:embed="rId2"/>
                <a:stretch>
                  <a:fillRect l="-1455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939F8A-838B-4C0C-A7C5-BF5B69573944}"/>
              </a:ext>
            </a:extLst>
          </p:cNvPr>
          <p:cNvSpPr/>
          <p:nvPr/>
        </p:nvSpPr>
        <p:spPr>
          <a:xfrm>
            <a:off x="6384369" y="4566941"/>
            <a:ext cx="1167786" cy="11972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1289-BBE0-42F9-BC16-B6A48E36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Reconstruction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TX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RX filtered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Sampling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look at convolution: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set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 b="-15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41D1-EF2C-4CC8-AFC8-7882AC8E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8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BE60-30D4-413A-93A4-29629A25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“Practical” Orthogonal Pulses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two important “practical” orthonormal pulses</a:t>
                </a:r>
              </a:p>
              <a:p>
                <a:r>
                  <a:rPr lang="en-US" dirty="0"/>
                  <a:t>Rectangles: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Orthonormal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do not overlap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ensures they are normalized</a:t>
                </a:r>
              </a:p>
              <a:p>
                <a:pPr lvl="1"/>
                <a:r>
                  <a:rPr lang="en-US" dirty="0"/>
                  <a:t>This can be achieved (with some scaling) by a zero-order hold ADC</a:t>
                </a:r>
              </a:p>
              <a:p>
                <a:r>
                  <a:rPr lang="en-US" dirty="0" err="1"/>
                  <a:t>Sinc</a:t>
                </a:r>
                <a:r>
                  <a:rPr lang="en-US" dirty="0"/>
                  <a:t> pulses: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similar frequency domain calculation as before to prove these are orthonormal</a:t>
                </a:r>
              </a:p>
              <a:p>
                <a:pPr lvl="1"/>
                <a:r>
                  <a:rPr lang="en-US" dirty="0"/>
                  <a:t>This would arise with ideal filtering at the TX and RX.</a:t>
                </a:r>
              </a:p>
              <a:p>
                <a:pPr lvl="1"/>
                <a:r>
                  <a:rPr lang="en-US" dirty="0"/>
                  <a:t>No filter is exactly ideal.  </a:t>
                </a:r>
              </a:p>
              <a:p>
                <a:pPr lvl="1"/>
                <a:r>
                  <a:rPr lang="en-US" dirty="0"/>
                  <a:t>But, practical filters get quite close to this response.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CD241-2F6D-4DD0-9444-59FC6FCB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6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745" y="237525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End-to-End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seen so far that when: </a:t>
                </a:r>
              </a:p>
              <a:p>
                <a:pPr lvl="1"/>
                <a:r>
                  <a:rPr lang="en-US" dirty="0"/>
                  <a:t>Pulse shapes are matched</a:t>
                </a:r>
              </a:p>
              <a:p>
                <a:pPr lvl="1"/>
                <a:r>
                  <a:rPr lang="en-US" dirty="0"/>
                  <a:t>Modulation is orthonormal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happens when these conditions fail?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28C90F-74D0-4C9D-9DD0-8694425FCE32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9F834F-ABCF-4860-83D0-B142ED2C9D08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7B5EF1-75F8-4BE8-9195-EA3EBBA7D69B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4A4E9A4-3B0D-47D6-B136-71F6F325634E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D4F4B7-6E2B-4A86-A24C-EEE755AFE0D5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01162A-D333-4654-B931-FB5BF50D2ADE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B0B8B45-CA10-4156-8EA6-7B79EEFA1778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1468A2-1B6B-4CD5-A1F7-1CF7BA80CC8A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187334-F22D-497D-9465-B57916A2FA43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E0E72E-DF2F-40A7-A61C-4B194121F09C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1CFAFB7-4799-4D9C-AB29-68A3673F49F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A0FA50-1D34-4224-9A0B-8D36A3059AE6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26FBE6-854F-44A5-82E4-5178EDCF3F94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95B190-A3C7-4363-9D37-BF35913ABE28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C27A4D0-0243-4220-AA9A-BEBEDEDC3A1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023A296-0A16-4AFE-BE7A-591E56242252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DD8D94-87C1-42AA-B94C-27845DFE70A9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875C469-C5F7-4AF8-ACB8-0738DDDB3FA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41884FC-638B-4790-8F69-BE7F5422C7C1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CBD0CA-B9C1-4B1C-9CFA-5CF9D546A6CE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3268F6-3244-4089-9F2E-0CD9EA57E7A7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DD9F468-D4BB-43A0-9A67-8FD97C8B0435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87A419-6B68-4611-9768-C881875ECD98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C4515C6-5400-4E7A-82DE-33761D30A907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376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Gain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simple deviation:  Channel 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Gain can be due to attenuation in wire, for example.</a:t>
                </a:r>
              </a:p>
              <a:p>
                <a:r>
                  <a:rPr lang="en-US" dirty="0"/>
                  <a:t>Suppose, as before,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orthonormal for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i.e. matched filter </a:t>
                </a:r>
              </a:p>
              <a:p>
                <a:r>
                  <a:rPr lang="en-US" dirty="0"/>
                  <a:t>Then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pPr lvl="1"/>
                <a:r>
                  <a:rPr lang="en-US" dirty="0"/>
                  <a:t>Simply scales symbols.  </a:t>
                </a:r>
              </a:p>
              <a:p>
                <a:pPr lvl="1"/>
                <a:r>
                  <a:rPr lang="en-US" dirty="0"/>
                  <a:t>Can recover symbols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But, requires that gain is known.  More on this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463885" y="1908252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8366" y="2514510"/>
            <a:ext cx="18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 gain</a:t>
            </a:r>
          </a:p>
        </p:txBody>
      </p:sp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>
            <a:off x="7571395" y="2197666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3"/>
          </p:cNvCxnSpPr>
          <p:nvPr/>
        </p:nvCxnSpPr>
        <p:spPr>
          <a:xfrm>
            <a:off x="9237608" y="2198398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67884" y="1771990"/>
                <a:ext cx="151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84" y="1771990"/>
                <a:ext cx="151573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5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Gain and With Known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consider gain and delay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Suppose gain and delay are known </a:t>
                </a:r>
              </a:p>
              <a:p>
                <a:r>
                  <a:rPr lang="en-US" dirty="0"/>
                  <a:t>Use shifted and scaled receive filter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r>
                  <a:rPr lang="en-US" dirty="0"/>
                  <a:t>RX filter is shifted to delay</a:t>
                </a:r>
              </a:p>
              <a:p>
                <a:pPr lvl="1"/>
                <a:r>
                  <a:rPr lang="en-US" dirty="0"/>
                  <a:t>Must know the gain and delay</a:t>
                </a:r>
              </a:p>
              <a:p>
                <a:pPr lvl="1"/>
                <a:r>
                  <a:rPr lang="en-US" dirty="0"/>
                  <a:t>Requires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synchronization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463885" y="1908252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8366" y="2514510"/>
            <a:ext cx="18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 gain</a:t>
            </a:r>
          </a:p>
        </p:txBody>
      </p:sp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>
            <a:off x="7571395" y="2197666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3"/>
          </p:cNvCxnSpPr>
          <p:nvPr/>
        </p:nvCxnSpPr>
        <p:spPr>
          <a:xfrm>
            <a:off x="9237608" y="2198398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541" y="1815239"/>
                <a:ext cx="66582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67884" y="1771990"/>
                <a:ext cx="190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84" y="1771990"/>
                <a:ext cx="19021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6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Delays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Delay is an integer multiple of the sample period: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Suppose, as before:</a:t>
                </a:r>
              </a:p>
              <a:p>
                <a:pPr lvl="1"/>
                <a:r>
                  <a:rPr lang="en-US" dirty="0"/>
                  <a:t>TX uses orthonormal modulation</a:t>
                </a:r>
              </a:p>
              <a:p>
                <a:pPr lvl="1"/>
                <a:r>
                  <a:rPr lang="en-US" dirty="0"/>
                  <a:t>MF receiver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(but, not shifted and scaled)</a:t>
                </a:r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delay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Symbol delay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3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Delays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8402" y="1552619"/>
                <a:ext cx="9198141" cy="1535398"/>
              </a:xfrm>
            </p:spPr>
            <p:txBody>
              <a:bodyPr/>
              <a:lstStyle/>
              <a:p>
                <a:r>
                  <a:rPr lang="en-US" dirty="0"/>
                  <a:t>Suppose TX uses orthonormal modulation and RX uses matched filter</a:t>
                </a:r>
              </a:p>
              <a:p>
                <a:r>
                  <a:rPr lang="en-US" dirty="0"/>
                  <a:t>Suppose sample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dirty="0"/>
                  <a:t> Msym/s)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8402" y="1552619"/>
                <a:ext cx="9198141" cy="1535398"/>
              </a:xfrm>
              <a:blipFill>
                <a:blip r:embed="rId3"/>
                <a:stretch>
                  <a:fillRect l="-1590" t="-4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2871" y="3888442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234657" y="3381876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56484" y="3843541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484" y="3843541"/>
                <a:ext cx="973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02110" y="2708567"/>
            <a:ext cx="385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Baseband channel impulse response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9949" y="2676086"/>
            <a:ext cx="34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 discrete-time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2862742" y="3259814"/>
                <a:ext cx="348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2742" y="3259814"/>
                <a:ext cx="3481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6439949" y="3841800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7211735" y="3335234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3562" y="3796899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562" y="3796899"/>
                <a:ext cx="9731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flipH="1">
                <a:off x="6832833" y="3182300"/>
                <a:ext cx="34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32833" y="3182300"/>
                <a:ext cx="343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2462871" y="4963916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3851598" y="4457350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62128" y="4969175"/>
                <a:ext cx="1378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28" y="4969175"/>
                <a:ext cx="1378939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3503454" y="4245706"/>
                <a:ext cx="348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03454" y="4245706"/>
                <a:ext cx="3481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439949" y="4917274"/>
            <a:ext cx="236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8109357" y="4394058"/>
            <a:ext cx="8389" cy="50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22795" y="4962613"/>
                <a:ext cx="97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95" y="4962613"/>
                <a:ext cx="9731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flipH="1">
                <a:off x="7730455" y="4241124"/>
                <a:ext cx="34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30455" y="4241124"/>
                <a:ext cx="343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2"/>
          <p:cNvSpPr txBox="1">
            <a:spLocks/>
          </p:cNvSpPr>
          <p:nvPr/>
        </p:nvSpPr>
        <p:spPr>
          <a:xfrm>
            <a:off x="4785742" y="3886614"/>
            <a:ext cx="4068837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1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impulse response with filtering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path from DAC output to ADC input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LTI with impulse response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 symbols will be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Rectangular 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what is effective DT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Impulse response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Impulse response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Describe the steps in recovering symbols for a linearly modulated signal</a:t>
            </a:r>
          </a:p>
          <a:p>
            <a:pPr lvl="1"/>
            <a:r>
              <a:rPr lang="en-US" dirty="0"/>
              <a:t>Determine the matched filter response </a:t>
            </a:r>
          </a:p>
          <a:p>
            <a:r>
              <a:rPr lang="en-US" dirty="0"/>
              <a:t>Determine MF for known gain and delay in the channel</a:t>
            </a:r>
          </a:p>
          <a:p>
            <a:r>
              <a:rPr lang="en-US" dirty="0"/>
              <a:t>Compute the effective discrete-time channel given</a:t>
            </a:r>
          </a:p>
          <a:p>
            <a:pPr lvl="1"/>
            <a:r>
              <a:rPr lang="en-US" dirty="0"/>
              <a:t>Channel response, TX an RX filter</a:t>
            </a:r>
          </a:p>
          <a:p>
            <a:pPr lvl="1"/>
            <a:r>
              <a:rPr lang="en-US" dirty="0"/>
              <a:t>Time-domain or frequency-domain method</a:t>
            </a:r>
          </a:p>
          <a:p>
            <a:r>
              <a:rPr lang="en-US" dirty="0"/>
              <a:t>Determine if there is ISI </a:t>
            </a:r>
          </a:p>
          <a:p>
            <a:r>
              <a:rPr lang="en-US" dirty="0"/>
              <a:t>Compute the frequency response using digital RX filtering and </a:t>
            </a:r>
            <a:r>
              <a:rPr lang="en-US" dirty="0" err="1"/>
              <a:t>downsampling</a:t>
            </a:r>
            <a:endParaRPr lang="en-US" dirty="0"/>
          </a:p>
          <a:p>
            <a:r>
              <a:rPr lang="en-US" dirty="0"/>
              <a:t>Determine specifications on the digital and analog filters</a:t>
            </a:r>
          </a:p>
        </p:txBody>
      </p:sp>
    </p:spTree>
    <p:extLst>
      <p:ext uri="{BB962C8B-B14F-4D97-AF65-F5344CB8AC3E}">
        <p14:creationId xmlns:p14="http://schemas.microsoft.com/office/powerpoint/2010/main" val="61981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3DD8-74EE-4834-B60C-89A6BEBE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</p:spPr>
            <p:txBody>
              <a:bodyPr/>
              <a:lstStyle/>
              <a:p>
                <a:r>
                  <a:rPr lang="en-US" dirty="0"/>
                  <a:t>Channel response with filtering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channel: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Plot to right: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Blue dashed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Red stem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 is an integer: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Single tap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two taps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  <a:blipFill>
                <a:blip r:embed="rId2"/>
                <a:stretch>
                  <a:fillRect l="-3239" t="-1549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7E0A8-A6E0-4B8B-B088-C45E7CD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E69D8-1849-42C6-8A85-76ADE500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81517"/>
            <a:ext cx="4826516" cy="3876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/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/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/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/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5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filtered channel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effective discrete-time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b="0" dirty="0"/>
                  <a:t>Take Laplace transform of </a:t>
                </a:r>
                <a:r>
                  <a:rPr lang="en-US" dirty="0"/>
                  <a:t>differential </a:t>
                </a:r>
                <a:r>
                  <a:rPr lang="en-US" dirty="0" err="1"/>
                  <a:t>eqn</a:t>
                </a:r>
                <a:r>
                  <a:rPr lang="en-US" dirty="0"/>
                  <a:t>: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Using inverse Laplace transform: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58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Illustrated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previous slide:</a:t>
                </a:r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BA9E5-03B0-459E-9CD0-DD661F3F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20" y="1835327"/>
            <a:ext cx="4201287" cy="31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1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Discrete-Time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Lack of synchronization causes channel of the form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called the effective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channel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interference:</a:t>
                </a:r>
              </a:p>
              <a:p>
                <a:pPr lvl="1"/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]≠0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symbols interfere with one another</a:t>
                </a:r>
              </a:p>
              <a:p>
                <a:r>
                  <a:rPr lang="en-US" dirty="0"/>
                  <a:t>ISI occurs for many reasons:</a:t>
                </a:r>
              </a:p>
              <a:p>
                <a:pPr lvl="1"/>
                <a:r>
                  <a:rPr lang="en-US" dirty="0"/>
                  <a:t>Lack of synchronization</a:t>
                </a:r>
              </a:p>
              <a:p>
                <a:pPr lvl="1"/>
                <a:r>
                  <a:rPr lang="en-US" dirty="0"/>
                  <a:t>Channel impairments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16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and Equalization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discrete-time channel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System has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 (ISI):</a:t>
                </a:r>
              </a:p>
              <a:p>
                <a:pPr lvl="1"/>
                <a:r>
                  <a:rPr lang="en-US" dirty="0"/>
                  <a:t>Multiple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receiver must undo this ISI.</a:t>
                </a:r>
              </a:p>
              <a:p>
                <a:r>
                  <a:rPr lang="en-US" dirty="0"/>
                  <a:t>This process is called equalization</a:t>
                </a:r>
              </a:p>
              <a:p>
                <a:r>
                  <a:rPr lang="en-US" dirty="0"/>
                  <a:t>We will discuss this later.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574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3321" y="282636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46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Channel 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</p:spPr>
            <p:txBody>
              <a:bodyPr/>
              <a:lstStyle/>
              <a:p>
                <a:r>
                  <a:rPr lang="en-US" dirty="0"/>
                  <a:t>We saw that effective digital channel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 What is the frequency response?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  <a:blipFill>
                <a:blip r:embed="rId2"/>
                <a:stretch>
                  <a:fillRect l="-145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4" name="Straight Arrow Connector 13"/>
            <p:cNvCxnSpPr>
              <a:cxnSpLocks/>
              <a:endCxn id="12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12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7736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of DT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 from signals and systems: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Shifted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Continuous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DT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obtain coefficients from inverse DTFT: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74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Effective DT Frequency Response</a:t>
            </a:r>
            <a:br>
              <a:rPr lang="en-US" dirty="0"/>
            </a:br>
            <a:r>
              <a:rPr lang="en-US" sz="4000" dirty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frequency response of channel with filtering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DT channel response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vertically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Map continuous-time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Create shifted versions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Shifted versions may overlap if there is aliasing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07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Bandlimited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Effective discrete-time channel reduces 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If TX and RX filters are ideal low-pass: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Rect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pPr marL="32004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8937" y="145476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6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(no impairments)</a:t>
                </a:r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</a:p>
              <a:p>
                <a:r>
                  <a:rPr lang="en-US" dirty="0"/>
                  <a:t>Hence,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Recover symbols exactly.  No ISI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86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 with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Channel has gain and delay: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jΩ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Similar calculation as before: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B12A79-1B85-42C6-9C62-1EB70A544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27" y="1724365"/>
            <a:ext cx="4541767" cy="3685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Channels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“Flat” over the channel.</a:t>
                </a:r>
              </a:p>
              <a:p>
                <a:r>
                  <a:rPr lang="en-US" dirty="0"/>
                  <a:t>Then, effective discrete-time channel is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 ISI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</a:t>
                </a:r>
                <a:r>
                  <a:rPr lang="en-US" dirty="0"/>
                  <a:t>:  When channel is “flat” over band, equalization is not needed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72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978D-29F1-4084-A53E-F025854B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Numerically Computing the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D7490-7A50-44BC-ACDE-65674EA46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340" y="2851559"/>
                <a:ext cx="10220340" cy="3017537"/>
              </a:xfrm>
            </p:spPr>
            <p:txBody>
              <a:bodyPr/>
              <a:lstStyle/>
              <a:p>
                <a:r>
                  <a:rPr lang="en-US" dirty="0"/>
                  <a:t>For most real channels, we cannot analytically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Transmit and receive filters have complex frequency response</a:t>
                </a:r>
              </a:p>
              <a:p>
                <a:pPr lvl="1"/>
                <a:r>
                  <a:rPr lang="en-US" dirty="0"/>
                  <a:t>Channels can many taps at arbitrary delays</a:t>
                </a:r>
              </a:p>
              <a:p>
                <a:r>
                  <a:rPr lang="en-US" dirty="0"/>
                  <a:t>But,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proper simulation of communication systems</a:t>
                </a:r>
              </a:p>
              <a:p>
                <a:endParaRPr lang="en-US" dirty="0"/>
              </a:p>
              <a:p>
                <a:r>
                  <a:rPr lang="en-US" dirty="0"/>
                  <a:t>Common solution:  Approximately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numerically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D7490-7A50-44BC-ACDE-65674EA4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340" y="2851559"/>
                <a:ext cx="10220340" cy="3017537"/>
              </a:xfrm>
              <a:blipFill>
                <a:blip r:embed="rId2"/>
                <a:stretch>
                  <a:fillRect l="-143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568FC-DE00-4AA8-855A-3BF7220E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D1B78-B4E0-45CA-A642-889C32BFB7E3}"/>
              </a:ext>
            </a:extLst>
          </p:cNvPr>
          <p:cNvSpPr/>
          <p:nvPr/>
        </p:nvSpPr>
        <p:spPr>
          <a:xfrm>
            <a:off x="3244574" y="15691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7F2E-F339-400F-A462-EBB7693E2BD8}"/>
                  </a:ext>
                </a:extLst>
              </p:cNvPr>
              <p:cNvSpPr txBox="1"/>
              <p:nvPr/>
            </p:nvSpPr>
            <p:spPr>
              <a:xfrm>
                <a:off x="2905540" y="219141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7F2E-F339-400F-A462-EBB7693E2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0" y="2191417"/>
                <a:ext cx="13716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184AB12-F97E-4B10-8BF9-3CB3747F0595}"/>
              </a:ext>
            </a:extLst>
          </p:cNvPr>
          <p:cNvSpPr/>
          <p:nvPr/>
        </p:nvSpPr>
        <p:spPr>
          <a:xfrm>
            <a:off x="4910787" y="1569865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2A4C2-60B5-485F-8245-36941D3F760E}"/>
              </a:ext>
            </a:extLst>
          </p:cNvPr>
          <p:cNvSpPr/>
          <p:nvPr/>
        </p:nvSpPr>
        <p:spPr>
          <a:xfrm>
            <a:off x="6455188" y="156986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E5F75-B5F5-47FA-861B-501641C3EA8C}"/>
              </a:ext>
            </a:extLst>
          </p:cNvPr>
          <p:cNvSpPr/>
          <p:nvPr/>
        </p:nvSpPr>
        <p:spPr>
          <a:xfrm>
            <a:off x="7999670" y="1572079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5652B-BCD6-4797-8103-842A6F87A7BF}"/>
              </a:ext>
            </a:extLst>
          </p:cNvPr>
          <p:cNvSpPr txBox="1"/>
          <p:nvPr/>
        </p:nvSpPr>
        <p:spPr>
          <a:xfrm>
            <a:off x="7672238" y="21722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29E74-52B5-4C27-8DDD-305D61891158}"/>
              </a:ext>
            </a:extLst>
          </p:cNvPr>
          <p:cNvSpPr/>
          <p:nvPr/>
        </p:nvSpPr>
        <p:spPr>
          <a:xfrm>
            <a:off x="1718033" y="1563810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418E4-C6E4-4E92-AE7A-1939B0CDC558}"/>
              </a:ext>
            </a:extLst>
          </p:cNvPr>
          <p:cNvSpPr txBox="1"/>
          <p:nvPr/>
        </p:nvSpPr>
        <p:spPr>
          <a:xfrm>
            <a:off x="1578739" y="212183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D/A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0235AE-5DA8-44B6-825A-349CAD5A998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24478" y="1853956"/>
            <a:ext cx="39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10AC8B-5F00-4455-B198-9F2F466648C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491756" y="1853956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04929-B354-4277-9359-122630DD5FD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018297" y="1859279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484860-2E8C-42C0-9501-083A978314B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84510" y="1860011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809200-89B1-42A6-96C5-BED8626D7C8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228911" y="1860011"/>
            <a:ext cx="770759" cy="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15F7FD-C179-4BFD-A6A9-5691D5FB1418}"/>
              </a:ext>
            </a:extLst>
          </p:cNvPr>
          <p:cNvCxnSpPr>
            <a:cxnSpLocks/>
          </p:cNvCxnSpPr>
          <p:nvPr/>
        </p:nvCxnSpPr>
        <p:spPr>
          <a:xfrm>
            <a:off x="8764601" y="1849859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77A40A-3184-48D1-A239-A288CE7C0B63}"/>
                  </a:ext>
                </a:extLst>
              </p:cNvPr>
              <p:cNvSpPr txBox="1"/>
              <p:nvPr/>
            </p:nvSpPr>
            <p:spPr>
              <a:xfrm>
                <a:off x="752166" y="1750049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77A40A-3184-48D1-A239-A288CE7C0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6" y="1750049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4CCFD8-8E98-417F-90B7-CD5A081F7871}"/>
                  </a:ext>
                </a:extLst>
              </p:cNvPr>
              <p:cNvSpPr txBox="1"/>
              <p:nvPr/>
            </p:nvSpPr>
            <p:spPr>
              <a:xfrm>
                <a:off x="2489793" y="1464200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4CCFD8-8E98-417F-90B7-CD5A081F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93" y="1464200"/>
                <a:ext cx="7770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91BF14-2B31-45ED-B9D4-EC4918F88A85}"/>
                  </a:ext>
                </a:extLst>
              </p:cNvPr>
              <p:cNvSpPr txBox="1"/>
              <p:nvPr/>
            </p:nvSpPr>
            <p:spPr>
              <a:xfrm>
                <a:off x="4145443" y="1476852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91BF14-2B31-45ED-B9D4-EC4918F8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43" y="1476852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47E28-847D-4A26-B358-3E0E434946A5}"/>
                  </a:ext>
                </a:extLst>
              </p:cNvPr>
              <p:cNvSpPr txBox="1"/>
              <p:nvPr/>
            </p:nvSpPr>
            <p:spPr>
              <a:xfrm>
                <a:off x="5804017" y="142554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47E28-847D-4A26-B358-3E0E4349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17" y="1425540"/>
                <a:ext cx="66582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25180A-D474-4581-9B69-6CF20F18D076}"/>
                  </a:ext>
                </a:extLst>
              </p:cNvPr>
              <p:cNvSpPr txBox="1"/>
              <p:nvPr/>
            </p:nvSpPr>
            <p:spPr>
              <a:xfrm>
                <a:off x="7240518" y="1439496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25180A-D474-4581-9B69-6CF20F18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518" y="1439496"/>
                <a:ext cx="66582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25176-E7A7-4EED-894F-411E95F2E10D}"/>
                  </a:ext>
                </a:extLst>
              </p:cNvPr>
              <p:cNvSpPr txBox="1"/>
              <p:nvPr/>
            </p:nvSpPr>
            <p:spPr>
              <a:xfrm>
                <a:off x="9346796" y="1655731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25176-E7A7-4EED-894F-411E95F2E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1655731"/>
                <a:ext cx="64896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746347-EB9A-4525-BF0F-EEA2834278D1}"/>
                  </a:ext>
                </a:extLst>
              </p:cNvPr>
              <p:cNvSpPr txBox="1"/>
              <p:nvPr/>
            </p:nvSpPr>
            <p:spPr>
              <a:xfrm>
                <a:off x="4630151" y="218381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746347-EB9A-4525-BF0F-EEA283427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51" y="2183810"/>
                <a:ext cx="137160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AD290-D720-4879-A11B-DEF54EB9F1A6}"/>
                  </a:ext>
                </a:extLst>
              </p:cNvPr>
              <p:cNvSpPr txBox="1"/>
              <p:nvPr/>
            </p:nvSpPr>
            <p:spPr>
              <a:xfrm>
                <a:off x="6208441" y="211938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AD290-D720-4879-A11B-DEF54EB9F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441" y="2119381"/>
                <a:ext cx="13716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221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C138-0481-448A-80D7-ACD74906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Computation via 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A426-3DC6-4720-A66C-D088B921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Baseband channel frequency response with 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frequency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no aliasing.  </a:t>
                </a:r>
              </a:p>
              <a:p>
                <a:r>
                  <a:rPr lang="en-US" dirty="0"/>
                  <a:t>Discrete-time impulse response: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Evaluate integral by discretization: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Writing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Summation can be computed via an IFFT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A426-3DC6-4720-A66C-D088B921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F50C-8AC0-43CD-AE32-747935E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2FAC-A34D-4FDA-8DE9-BF2DC552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Two Path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A0D8E-E8D1-403B-9A95-7EE4A1AC0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1.024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=983.04 </m:t>
                    </m:r>
                  </m:oMath>
                </a14:m>
                <a:r>
                  <a:rPr lang="en-US" dirty="0"/>
                  <a:t>MHz </a:t>
                </a:r>
              </a:p>
              <a:p>
                <a:pPr lvl="1"/>
                <a:r>
                  <a:rPr lang="en-US" dirty="0"/>
                  <a:t>Sample rate for an 8 channel 5G New Radio system at 120 sub-carrier spacing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(zero-order hold ADCs)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two paths:</a:t>
                </a:r>
              </a:p>
              <a:p>
                <a:pPr lvl="1"/>
                <a:r>
                  <a:rPr lang="en-US" dirty="0"/>
                  <a:t>LOS path:  Gain -10 dB, delay = 0</a:t>
                </a:r>
              </a:p>
              <a:p>
                <a:pPr lvl="1"/>
                <a:r>
                  <a:rPr lang="en-US" dirty="0"/>
                  <a:t>NLOS path:  Gain -15 dB, delay = 10 ns</a:t>
                </a:r>
              </a:p>
              <a:p>
                <a:r>
                  <a:rPr lang="en-US" dirty="0"/>
                  <a:t>In a wireless system, this would correspond to a </a:t>
                </a:r>
                <a:br>
                  <a:rPr lang="en-US" dirty="0"/>
                </a:br>
                <a:r>
                  <a:rPr lang="en-US" dirty="0"/>
                  <a:t>path difference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m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A0D8E-E8D1-403B-9A95-7EE4A1AC0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73121-45E7-46FC-A9AC-B3B1FBA3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 descr="4g-cell-tower.jpg">
            <a:extLst>
              <a:ext uri="{FF2B5EF4-FFF2-40B4-BE49-F238E27FC236}">
                <a16:creationId xmlns:a16="http://schemas.microsoft.com/office/drawing/2014/main" id="{1CF7FB5C-D12C-4B75-A11B-67B2780D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11" y="3468948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>
            <a:extLst>
              <a:ext uri="{FF2B5EF4-FFF2-40B4-BE49-F238E27FC236}">
                <a16:creationId xmlns:a16="http://schemas.microsoft.com/office/drawing/2014/main" id="{2A24FB2C-86CC-4F56-BF76-AAD4CC95E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15395" y="3278587"/>
            <a:ext cx="300892" cy="609600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02BAF-E666-461B-A3E2-F81214145AAF}"/>
              </a:ext>
            </a:extLst>
          </p:cNvPr>
          <p:cNvCxnSpPr>
            <a:cxnSpLocks/>
          </p:cNvCxnSpPr>
          <p:nvPr/>
        </p:nvCxnSpPr>
        <p:spPr>
          <a:xfrm flipV="1">
            <a:off x="8034911" y="3354276"/>
            <a:ext cx="1311885" cy="8327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74A7E4-B384-4896-80EB-A941B976363D}"/>
              </a:ext>
            </a:extLst>
          </p:cNvPr>
          <p:cNvCxnSpPr/>
          <p:nvPr/>
        </p:nvCxnSpPr>
        <p:spPr>
          <a:xfrm>
            <a:off x="9499195" y="3364989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57BEA-8F8B-44B8-BB56-2CC9B99EECD6}"/>
              </a:ext>
            </a:extLst>
          </p:cNvPr>
          <p:cNvSpPr/>
          <p:nvPr/>
        </p:nvSpPr>
        <p:spPr>
          <a:xfrm rot="21403623" flipV="1">
            <a:off x="8635899" y="3260963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63DB-8B8C-4B39-8051-D66A27E3B3DD}"/>
                  </a:ext>
                </a:extLst>
              </p:cNvPr>
              <p:cNvSpPr txBox="1"/>
              <p:nvPr/>
            </p:nvSpPr>
            <p:spPr>
              <a:xfrm>
                <a:off x="10369055" y="3119722"/>
                <a:ext cx="783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63DB-8B8C-4B39-8051-D66A27E3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055" y="3119722"/>
                <a:ext cx="7837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88E5C5-96D7-4C80-8F74-C2C4397EE199}"/>
              </a:ext>
            </a:extLst>
          </p:cNvPr>
          <p:cNvCxnSpPr>
            <a:cxnSpLocks/>
          </p:cNvCxnSpPr>
          <p:nvPr/>
        </p:nvCxnSpPr>
        <p:spPr>
          <a:xfrm flipV="1">
            <a:off x="8034911" y="3591185"/>
            <a:ext cx="2823130" cy="6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E9A09-FF10-4C49-92D4-D3327B6B4569}"/>
                  </a:ext>
                </a:extLst>
              </p:cNvPr>
              <p:cNvSpPr txBox="1"/>
              <p:nvPr/>
            </p:nvSpPr>
            <p:spPr>
              <a:xfrm>
                <a:off x="9576390" y="3931890"/>
                <a:ext cx="773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E9A09-FF10-4C49-92D4-D3327B6B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390" y="3931890"/>
                <a:ext cx="7730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39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B168-24EE-4DF5-80F1-CEAD5C66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0817-DD99-42D9-A737-0B0799B5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46F0A-59AB-4195-B388-17113023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66" y="1909915"/>
            <a:ext cx="5686763" cy="3783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241D0-28F2-456A-97B3-77FD3FFB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79" y="4181355"/>
            <a:ext cx="3260869" cy="1437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4CF87-B5E6-4DC7-B910-A5817EBB1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749" y="51619"/>
            <a:ext cx="5190818" cy="40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4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1129" y="332013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1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8A9C-ACD3-4871-979D-99A65DB5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of a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6C9DF-63CA-4DCE-B000-F572B73EF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there is no aliasing: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Now, look at auto-correlation: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if there is no aliasing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aliasing: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6C9DF-63CA-4DCE-B000-F572B73EF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8115-FA22-450B-A5D2-105EFA66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76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of the 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sampling result, discrete-time PSD is: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Without aliasing: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455" t="-21287" b="-17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192812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66E0-D796-4FB1-8C6C-8F515B83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Transmit steps so far:</a:t>
                </a:r>
              </a:p>
              <a:p>
                <a:pPr lvl="1"/>
                <a:r>
                  <a:rPr lang="en-US" dirty="0"/>
                  <a:t>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Linearly modulate: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equivalent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Question at the receiver:  Can we recover the transmitted symbols?</a:t>
                </a:r>
              </a:p>
              <a:p>
                <a:r>
                  <a:rPr lang="en-US" dirty="0"/>
                  <a:t>Want a mapping that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  <a:blipFill>
                <a:blip r:embed="rId2"/>
                <a:stretch>
                  <a:fillRect l="-1455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B7EF-1871-46C5-BBFF-CF5EAD01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2ED3A-BDB9-4BA2-82B1-C40E973B3398}"/>
              </a:ext>
            </a:extLst>
          </p:cNvPr>
          <p:cNvSpPr txBox="1"/>
          <p:nvPr/>
        </p:nvSpPr>
        <p:spPr>
          <a:xfrm>
            <a:off x="886582" y="2209028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374DF-CAC4-4113-84B7-CA88CAF5C206}"/>
              </a:ext>
            </a:extLst>
          </p:cNvPr>
          <p:cNvSpPr/>
          <p:nvPr/>
        </p:nvSpPr>
        <p:spPr>
          <a:xfrm>
            <a:off x="3975342" y="16563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2A2F6-55BF-4D42-B1D9-2A88C6056717}"/>
              </a:ext>
            </a:extLst>
          </p:cNvPr>
          <p:cNvSpPr txBox="1"/>
          <p:nvPr/>
        </p:nvSpPr>
        <p:spPr>
          <a:xfrm>
            <a:off x="3636308" y="227861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6FDB2-8844-49DE-8B69-B54389D46032}"/>
              </a:ext>
            </a:extLst>
          </p:cNvPr>
          <p:cNvSpPr/>
          <p:nvPr/>
        </p:nvSpPr>
        <p:spPr>
          <a:xfrm>
            <a:off x="5641555" y="1657061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73935-BE61-48FE-B0A0-9FBDB326E708}"/>
              </a:ext>
            </a:extLst>
          </p:cNvPr>
          <p:cNvSpPr txBox="1"/>
          <p:nvPr/>
        </p:nvSpPr>
        <p:spPr>
          <a:xfrm>
            <a:off x="5341197" y="22639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5CE82-E2EE-4B4C-8FAE-F96DB5F8BE62}"/>
              </a:ext>
            </a:extLst>
          </p:cNvPr>
          <p:cNvSpPr/>
          <p:nvPr/>
        </p:nvSpPr>
        <p:spPr>
          <a:xfrm>
            <a:off x="7185956" y="165706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53596-73AC-4A02-83CD-90B89D438952}"/>
              </a:ext>
            </a:extLst>
          </p:cNvPr>
          <p:cNvSpPr txBox="1"/>
          <p:nvPr/>
        </p:nvSpPr>
        <p:spPr>
          <a:xfrm>
            <a:off x="6908220" y="22924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5CB51-399C-49FE-A001-BC56D18E6654}"/>
              </a:ext>
            </a:extLst>
          </p:cNvPr>
          <p:cNvSpPr/>
          <p:nvPr/>
        </p:nvSpPr>
        <p:spPr>
          <a:xfrm>
            <a:off x="2448801" y="165100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70424-4D28-44CF-852C-3E389296764F}"/>
              </a:ext>
            </a:extLst>
          </p:cNvPr>
          <p:cNvSpPr txBox="1"/>
          <p:nvPr/>
        </p:nvSpPr>
        <p:spPr>
          <a:xfrm>
            <a:off x="2514690" y="2209028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87DC2-63C4-4FF9-8C83-ADC309C269F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854143" y="1941152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F5923-C0F5-46DA-9F21-5921BED5900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222524" y="1941152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692C2-C199-4231-9FC3-BB49EF43B4D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49065" y="1946475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6CA0A8-35C8-4D56-993E-0D4C202AE30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415278" y="1947207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26644-1B61-4593-B207-B63652DFCFE6}"/>
              </a:ext>
            </a:extLst>
          </p:cNvPr>
          <p:cNvCxnSpPr>
            <a:cxnSpLocks/>
          </p:cNvCxnSpPr>
          <p:nvPr/>
        </p:nvCxnSpPr>
        <p:spPr>
          <a:xfrm>
            <a:off x="7959679" y="1933380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/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/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/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/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/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7BEAF3C8-3A7E-4367-8CD5-CFF732865B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268900" y="876942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RX Chain:  Time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time-domain: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power = energy / time</a:t>
                </a:r>
              </a:p>
              <a:p>
                <a:r>
                  <a:rPr lang="en-US" dirty="0"/>
                  <a:t>We take convention: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1 / (time*sample)</a:t>
                </a:r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Energy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Time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Samples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ime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Energy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Sample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Energy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Sample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333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953619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RX Chain:  PSD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 power/Hz = energy </a:t>
                </a:r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Energy</m:t>
                    </m:r>
                  </m:oMath>
                </a14:m>
                <a:r>
                  <a:rPr lang="en-US" dirty="0"/>
                  <a:t> per radian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3985615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PSD and filter as shown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Assume they are uncorrelated</a:t>
                </a:r>
              </a:p>
              <a:p>
                <a:pPr lvl="1"/>
                <a:r>
                  <a:rPr lang="en-US" dirty="0"/>
                  <a:t>Hence powers add.</a:t>
                </a:r>
              </a:p>
              <a:p>
                <a:r>
                  <a:rPr lang="en-US" dirty="0"/>
                  <a:t>Draw discrete-time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rate = 80 </a:t>
                </a:r>
                <a:r>
                  <a:rPr lang="en-US" dirty="0" err="1"/>
                  <a:t>Msamples</a:t>
                </a:r>
                <a:r>
                  <a:rPr lang="en-US" dirty="0"/>
                  <a:t> / sec</a:t>
                </a:r>
              </a:p>
              <a:p>
                <a:pPr lvl="1"/>
                <a:r>
                  <a:rPr lang="en-US" dirty="0"/>
                  <a:t>Sample rate = 20 </a:t>
                </a:r>
                <a:r>
                  <a:rPr lang="en-US" dirty="0" err="1"/>
                  <a:t>Msamples</a:t>
                </a:r>
                <a:r>
                  <a:rPr lang="en-US" dirty="0"/>
                  <a:t> / sec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07886" y="3014290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74301" y="3940647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01" y="3940647"/>
                <a:ext cx="5389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cxnSpLocks/>
          </p:cNvCxnSpPr>
          <p:nvPr/>
        </p:nvCxnSpPr>
        <p:spPr>
          <a:xfrm>
            <a:off x="9346796" y="3399375"/>
            <a:ext cx="0" cy="54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8407886" y="3334481"/>
            <a:ext cx="0" cy="60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78810" y="2313385"/>
            <a:ext cx="439735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9778810" y="3341455"/>
            <a:ext cx="0" cy="64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31102" y="150894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6796" y="148083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66893" y="2662928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893" y="2662928"/>
                <a:ext cx="7184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551375" y="1951682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375" y="1951682"/>
                <a:ext cx="6671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154BA-9B70-4F61-A775-028B8FCCFF61}"/>
                  </a:ext>
                </a:extLst>
              </p:cNvPr>
              <p:cNvSpPr txBox="1"/>
              <p:nvPr/>
            </p:nvSpPr>
            <p:spPr>
              <a:xfrm>
                <a:off x="9051656" y="393367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154BA-9B70-4F61-A775-028B8FCC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56" y="3933672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8F587B-E3A8-4623-BD24-39C3FCC43F1B}"/>
                  </a:ext>
                </a:extLst>
              </p:cNvPr>
              <p:cNvSpPr txBox="1"/>
              <p:nvPr/>
            </p:nvSpPr>
            <p:spPr>
              <a:xfrm>
                <a:off x="9556896" y="392142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8F587B-E3A8-4623-BD24-39C3FCC4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896" y="3921422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53BEC-52D7-48CB-9AF5-8DB894083F52}"/>
                  </a:ext>
                </a:extLst>
              </p:cNvPr>
              <p:cNvSpPr txBox="1"/>
              <p:nvPr/>
            </p:nvSpPr>
            <p:spPr>
              <a:xfrm>
                <a:off x="9971522" y="39260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53BEC-52D7-48CB-9AF5-8DB894083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522" y="3926055"/>
                <a:ext cx="4940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153168-76F0-4BB9-AE1B-13BE64988809}"/>
              </a:ext>
            </a:extLst>
          </p:cNvPr>
          <p:cNvCxnSpPr>
            <a:cxnSpLocks/>
          </p:cNvCxnSpPr>
          <p:nvPr/>
        </p:nvCxnSpPr>
        <p:spPr>
          <a:xfrm>
            <a:off x="10218545" y="3341455"/>
            <a:ext cx="0" cy="64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7B8F7F-AE04-4918-AA12-6B65413E69B3}"/>
              </a:ext>
            </a:extLst>
          </p:cNvPr>
          <p:cNvCxnSpPr/>
          <p:nvPr/>
        </p:nvCxnSpPr>
        <p:spPr>
          <a:xfrm>
            <a:off x="8074301" y="3765114"/>
            <a:ext cx="278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E4884A-67AD-45BA-854F-BEFFE9FEE9A9}"/>
              </a:ext>
            </a:extLst>
          </p:cNvPr>
          <p:cNvSpPr txBox="1"/>
          <p:nvPr/>
        </p:nvSpPr>
        <p:spPr>
          <a:xfrm>
            <a:off x="10285705" y="33651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MHz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86DDED-4B53-4433-9D2B-B3CEAD214C94}"/>
              </a:ext>
            </a:extLst>
          </p:cNvPr>
          <p:cNvCxnSpPr>
            <a:cxnSpLocks/>
          </p:cNvCxnSpPr>
          <p:nvPr/>
        </p:nvCxnSpPr>
        <p:spPr>
          <a:xfrm flipV="1">
            <a:off x="8867934" y="2356964"/>
            <a:ext cx="0" cy="156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9FD06D-017F-4407-ADB5-77FE1F10A806}"/>
              </a:ext>
            </a:extLst>
          </p:cNvPr>
          <p:cNvSpPr txBox="1"/>
          <p:nvPr/>
        </p:nvSpPr>
        <p:spPr>
          <a:xfrm>
            <a:off x="8293276" y="19733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dBm/Hz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B470DD-6CA8-4E16-88A0-828DE7CCDC96}"/>
              </a:ext>
            </a:extLst>
          </p:cNvPr>
          <p:cNvCxnSpPr>
            <a:cxnSpLocks/>
          </p:cNvCxnSpPr>
          <p:nvPr/>
        </p:nvCxnSpPr>
        <p:spPr>
          <a:xfrm flipV="1">
            <a:off x="8084122" y="4480560"/>
            <a:ext cx="323764" cy="84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90907E-58E6-4482-866E-EB6CA4728759}"/>
              </a:ext>
            </a:extLst>
          </p:cNvPr>
          <p:cNvCxnSpPr/>
          <p:nvPr/>
        </p:nvCxnSpPr>
        <p:spPr>
          <a:xfrm flipV="1">
            <a:off x="8407886" y="4476233"/>
            <a:ext cx="1065298" cy="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3C6B48-6F68-4D1A-9311-2E37259AF7B7}"/>
              </a:ext>
            </a:extLst>
          </p:cNvPr>
          <p:cNvCxnSpPr>
            <a:cxnSpLocks/>
          </p:cNvCxnSpPr>
          <p:nvPr/>
        </p:nvCxnSpPr>
        <p:spPr>
          <a:xfrm>
            <a:off x="9460992" y="4482213"/>
            <a:ext cx="317818" cy="84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1CEA49-F3F7-4492-8940-CC730CC72A56}"/>
              </a:ext>
            </a:extLst>
          </p:cNvPr>
          <p:cNvCxnSpPr/>
          <p:nvPr/>
        </p:nvCxnSpPr>
        <p:spPr>
          <a:xfrm>
            <a:off x="9778810" y="5328148"/>
            <a:ext cx="112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ADEDC0-CF49-41F6-9D5D-7ECF3C11D03C}"/>
              </a:ext>
            </a:extLst>
          </p:cNvPr>
          <p:cNvCxnSpPr>
            <a:cxnSpLocks/>
          </p:cNvCxnSpPr>
          <p:nvPr/>
        </p:nvCxnSpPr>
        <p:spPr>
          <a:xfrm>
            <a:off x="7437120" y="5685925"/>
            <a:ext cx="3552556" cy="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13C2D-7292-44A3-BC35-3FAFD88362EB}"/>
              </a:ext>
            </a:extLst>
          </p:cNvPr>
          <p:cNvSpPr txBox="1"/>
          <p:nvPr/>
        </p:nvSpPr>
        <p:spPr>
          <a:xfrm>
            <a:off x="11027724" y="55329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816F5D-175F-40CC-96B1-5E8BE6F76BFA}"/>
                  </a:ext>
                </a:extLst>
              </p:cNvPr>
              <p:cNvSpPr txBox="1"/>
              <p:nvPr/>
            </p:nvSpPr>
            <p:spPr>
              <a:xfrm>
                <a:off x="6732067" y="2312443"/>
                <a:ext cx="1082348" cy="94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PSD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[dBm/Hz]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816F5D-175F-40CC-96B1-5E8BE6F7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067" y="2312443"/>
                <a:ext cx="1082348" cy="945259"/>
              </a:xfrm>
              <a:prstGeom prst="rect">
                <a:avLst/>
              </a:prstGeom>
              <a:blipFill>
                <a:blip r:embed="rId9"/>
                <a:stretch>
                  <a:fillRect l="-4494" t="-3226" r="-561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D89553-EC71-4587-8F9B-05790F93DEF0}"/>
                  </a:ext>
                </a:extLst>
              </p:cNvPr>
              <p:cNvSpPr txBox="1"/>
              <p:nvPr/>
            </p:nvSpPr>
            <p:spPr>
              <a:xfrm>
                <a:off x="7987196" y="5792558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D89553-EC71-4587-8F9B-05790F93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196" y="5792558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 r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867CA2-CA18-4F76-B280-E7AEAD8AC5AF}"/>
              </a:ext>
            </a:extLst>
          </p:cNvPr>
          <p:cNvCxnSpPr>
            <a:cxnSpLocks/>
          </p:cNvCxnSpPr>
          <p:nvPr/>
        </p:nvCxnSpPr>
        <p:spPr>
          <a:xfrm>
            <a:off x="8346926" y="5537372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61FCC-C20B-45EA-A8AD-24784CC60848}"/>
                  </a:ext>
                </a:extLst>
              </p:cNvPr>
              <p:cNvSpPr txBox="1"/>
              <p:nvPr/>
            </p:nvSpPr>
            <p:spPr>
              <a:xfrm>
                <a:off x="9540958" y="5800565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61FCC-C20B-45EA-A8AD-24784CC60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58" y="5800565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907852-E3A3-4B05-A4D0-A02FC98826D8}"/>
              </a:ext>
            </a:extLst>
          </p:cNvPr>
          <p:cNvCxnSpPr>
            <a:cxnSpLocks/>
          </p:cNvCxnSpPr>
          <p:nvPr/>
        </p:nvCxnSpPr>
        <p:spPr>
          <a:xfrm>
            <a:off x="9460992" y="5532971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9A0D5-898D-4839-BDBB-F25193072026}"/>
                  </a:ext>
                </a:extLst>
              </p:cNvPr>
              <p:cNvSpPr txBox="1"/>
              <p:nvPr/>
            </p:nvSpPr>
            <p:spPr>
              <a:xfrm>
                <a:off x="6704963" y="4290754"/>
                <a:ext cx="14898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Fillter gain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[dB/</a:t>
                </a:r>
                <a:r>
                  <a:rPr lang="en-US" dirty="0" err="1"/>
                  <a:t>samp</a:t>
                </a:r>
                <a:r>
                  <a:rPr lang="en-US" dirty="0"/>
                  <a:t>/Hz]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9A0D5-898D-4839-BDBB-F2519307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963" y="4290754"/>
                <a:ext cx="1489895" cy="923330"/>
              </a:xfrm>
              <a:prstGeom prst="rect">
                <a:avLst/>
              </a:prstGeom>
              <a:blipFill>
                <a:blip r:embed="rId12"/>
                <a:stretch>
                  <a:fillRect l="-3689" t="-3974" r="-368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91F5DC-D240-44DF-94B5-1F04BAA3F2C0}"/>
              </a:ext>
            </a:extLst>
          </p:cNvPr>
          <p:cNvCxnSpPr>
            <a:cxnSpLocks/>
          </p:cNvCxnSpPr>
          <p:nvPr/>
        </p:nvCxnSpPr>
        <p:spPr>
          <a:xfrm>
            <a:off x="7504176" y="5328148"/>
            <a:ext cx="570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2394A-1C67-4683-9E26-F3C0945E7EE8}"/>
                  </a:ext>
                </a:extLst>
              </p:cNvPr>
              <p:cNvSpPr txBox="1"/>
              <p:nvPr/>
            </p:nvSpPr>
            <p:spPr>
              <a:xfrm>
                <a:off x="9154227" y="5815891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2394A-1C67-4683-9E26-F3C0945E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227" y="5815891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840183-208E-4602-AAEA-996F5C163844}"/>
              </a:ext>
            </a:extLst>
          </p:cNvPr>
          <p:cNvCxnSpPr>
            <a:cxnSpLocks/>
          </p:cNvCxnSpPr>
          <p:nvPr/>
        </p:nvCxnSpPr>
        <p:spPr>
          <a:xfrm>
            <a:off x="9797098" y="5532970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2E35FD-1440-434E-9028-D5255E0F881D}"/>
                  </a:ext>
                </a:extLst>
              </p:cNvPr>
              <p:cNvSpPr txBox="1"/>
              <p:nvPr/>
            </p:nvSpPr>
            <p:spPr>
              <a:xfrm>
                <a:off x="8582880" y="4195748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2E35FD-1440-434E-9028-D5255E0F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880" y="4195748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65746F-B451-498A-9224-B101C85039AE}"/>
                  </a:ext>
                </a:extLst>
              </p:cNvPr>
              <p:cNvSpPr txBox="1"/>
              <p:nvPr/>
            </p:nvSpPr>
            <p:spPr>
              <a:xfrm>
                <a:off x="9949080" y="5032177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65746F-B451-498A-9224-B101C850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080" y="5032177"/>
                <a:ext cx="5389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528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1129" y="377124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6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Analog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/>
              <a:lstStyle/>
              <a:p>
                <a:r>
                  <a:rPr lang="en-US" dirty="0"/>
                  <a:t>Up to now, we have considered two stage filtering</a:t>
                </a:r>
              </a:p>
              <a:p>
                <a:pPr lvl="1"/>
                <a:r>
                  <a:rPr lang="en-US" dirty="0"/>
                  <a:t>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Sampling / ADC: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Problem:  Filtering is performed in analog</a:t>
                </a:r>
              </a:p>
              <a:p>
                <a:pPr lvl="1"/>
                <a:r>
                  <a:rPr lang="en-US" dirty="0"/>
                  <a:t>Desire sharp filters to remove close adjacent carrier </a:t>
                </a:r>
              </a:p>
              <a:p>
                <a:pPr lvl="1"/>
                <a:r>
                  <a:rPr lang="en-US" dirty="0"/>
                  <a:t>Difficult to design sharp filters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455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3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4255889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Digital Implementation of RX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Use combination of analog and digital filtering in four steps:</a:t>
                </a:r>
              </a:p>
              <a:p>
                <a:r>
                  <a:rPr lang="en-US" dirty="0"/>
                  <a:t>Step 1.  Analog filtering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2.  Sample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times symbol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= oversampling ratio</a:t>
                </a:r>
              </a:p>
              <a:p>
                <a:r>
                  <a:rPr lang="en-US" dirty="0"/>
                  <a:t>Step 3.  Digitally filter: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Step 4.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Takes one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333" t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3146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Digital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𝑑𝑖𝑔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blipFill>
                <a:blip r:embed="rId3"/>
                <a:stretch>
                  <a:fillRect l="-1765" t="-2247" r="-1176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07987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72534" y="186521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2583258" y="2081579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98368" y="1636405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68" y="1636405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stCxn id="5" idx="3"/>
            <a:endCxn id="7" idx="1"/>
          </p:cNvCxnSpPr>
          <p:nvPr/>
        </p:nvCxnSpPr>
        <p:spPr>
          <a:xfrm>
            <a:off x="4246869" y="20815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04750" y="1723464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complex symbols,</a:t>
                </a:r>
              </a:p>
              <a:p>
                <a:r>
                  <a:rPr lang="en-US" dirty="0"/>
                  <a:t>Symbol rate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blipFill>
                <a:blip r:embed="rId7"/>
                <a:stretch>
                  <a:fillRect l="-271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743932" y="175164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Sample rate=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blipFill>
                <a:blip r:embed="rId8"/>
                <a:stretch>
                  <a:fillRect t="-2326" r="-2020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Analog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𝑎𝑛𝑎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blipFill>
                <a:blip r:embed="rId9"/>
                <a:stretch>
                  <a:fillRect l="-1695" t="-2353" r="-1130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881710" y="20490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117453" y="1814879"/>
            <a:ext cx="4572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8358811" y="1907677"/>
            <a:ext cx="0" cy="39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507853" y="204561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Decimate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blipFill>
                <a:blip r:embed="rId10"/>
                <a:stretch>
                  <a:fillRect l="-1389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8582533" y="204178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9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61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Analysis:  PSD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53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passband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shown 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Draw the following:</a:t>
                </a:r>
              </a:p>
              <a:p>
                <a:pPr lvl="1"/>
                <a:r>
                  <a:rPr lang="en-US" dirty="0"/>
                  <a:t>Complex baseband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after mixing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after analog filtering with cutoff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/>
                  <a:t> MHz </a:t>
                </a:r>
              </a:p>
              <a:p>
                <a:pPr lvl="1"/>
                <a:r>
                  <a:rPr lang="en-US" dirty="0"/>
                  <a:t>Sampling at 40 </a:t>
                </a:r>
                <a:r>
                  <a:rPr lang="en-US" dirty="0" err="1"/>
                  <a:t>Ms</a:t>
                </a:r>
                <a:r>
                  <a:rPr lang="en-US" dirty="0"/>
                  <a:t>/s</a:t>
                </a:r>
              </a:p>
              <a:p>
                <a:pPr lvl="1"/>
                <a:r>
                  <a:rPr lang="en-US" dirty="0"/>
                  <a:t>Digital filtering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Downsampling</a:t>
                </a:r>
                <a:r>
                  <a:rPr lang="en-US" dirty="0"/>
                  <a:t> by 2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48987" y="3282514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722371" y="4008926"/>
            <a:ext cx="3705703" cy="1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blipFill>
                <a:blip r:embed="rId3"/>
                <a:stretch>
                  <a:fillRect l="-1215" t="-5660" r="-32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blipFill>
                <a:blip r:embed="rId4"/>
                <a:stretch>
                  <a:fillRect l="-1215" t="-5660" r="-28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8348987" y="4201897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9287897" y="366759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48987" y="3602705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19911" y="2581609"/>
            <a:ext cx="938910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719911" y="4208871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10658821" y="3674573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719911" y="360967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48987" y="178141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19439" y="180631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63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pulse 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be low-pass with cutoff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Typical design for analog filter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passband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 Stopband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Removes images before sampling</a:t>
                </a:r>
              </a:p>
              <a:p>
                <a:pPr lvl="1"/>
                <a:r>
                  <a:rPr lang="en-US" dirty="0"/>
                  <a:t>Large transition region.  Easy to design </a:t>
                </a:r>
              </a:p>
              <a:p>
                <a:r>
                  <a:rPr lang="en-US" dirty="0"/>
                  <a:t>Design spec for digital filter</a:t>
                </a:r>
              </a:p>
              <a:p>
                <a:pPr lvl="1"/>
                <a:r>
                  <a:rPr lang="en-US" dirty="0"/>
                  <a:t>Low pass with digital cut-off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very sharp to remove close adjacent carrier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7E81-3681-454A-9073-A0C7EEE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Idea: 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</p:spPr>
            <p:txBody>
              <a:bodyPr/>
              <a:lstStyle/>
              <a:p>
                <a:r>
                  <a:rPr lang="en-US" dirty="0"/>
                  <a:t>Take samples with an ideal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could work:  Example</a:t>
                </a:r>
              </a:p>
              <a:p>
                <a:pPr lvl="1"/>
                <a:r>
                  <a:rPr lang="en-US" dirty="0"/>
                  <a:t>Suppose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(Ideal zero-order-hold D/A)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(no channel effect)</a:t>
                </a:r>
              </a:p>
              <a:p>
                <a:pPr lvl="1"/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Hence, if we sample at exactly the right time,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  <a:blipFill>
                <a:blip r:embed="rId2"/>
                <a:stretch>
                  <a:fillRect l="-1455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6525D-FB3F-4916-B788-0C980FE0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AC9FD-CB7C-454B-8AB7-4DB3C84A1F91}"/>
              </a:ext>
            </a:extLst>
          </p:cNvPr>
          <p:cNvSpPr txBox="1"/>
          <p:nvPr/>
        </p:nvSpPr>
        <p:spPr>
          <a:xfrm>
            <a:off x="1341027" y="2215703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BBE4D-DB98-42AD-8A5E-A4B9908D7D99}"/>
              </a:ext>
            </a:extLst>
          </p:cNvPr>
          <p:cNvSpPr/>
          <p:nvPr/>
        </p:nvSpPr>
        <p:spPr>
          <a:xfrm>
            <a:off x="4429787" y="1663004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7B0DF-8487-4D9E-9277-B823DD1C9587}"/>
              </a:ext>
            </a:extLst>
          </p:cNvPr>
          <p:cNvSpPr txBox="1"/>
          <p:nvPr/>
        </p:nvSpPr>
        <p:spPr>
          <a:xfrm>
            <a:off x="4090753" y="22852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192D4-359E-4A01-B4E2-B90712D31F07}"/>
              </a:ext>
            </a:extLst>
          </p:cNvPr>
          <p:cNvSpPr/>
          <p:nvPr/>
        </p:nvSpPr>
        <p:spPr>
          <a:xfrm>
            <a:off x="6096000" y="1663736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7BE2B-1632-4F24-8EEB-A24DE085A367}"/>
              </a:ext>
            </a:extLst>
          </p:cNvPr>
          <p:cNvSpPr txBox="1"/>
          <p:nvPr/>
        </p:nvSpPr>
        <p:spPr>
          <a:xfrm>
            <a:off x="5795642" y="22705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1F8BD-890B-43C2-A2E1-B680908E1D1D}"/>
              </a:ext>
            </a:extLst>
          </p:cNvPr>
          <p:cNvSpPr/>
          <p:nvPr/>
        </p:nvSpPr>
        <p:spPr>
          <a:xfrm>
            <a:off x="7640401" y="1663736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5F207-92DF-4254-8FC9-1F9ADB96CD47}"/>
              </a:ext>
            </a:extLst>
          </p:cNvPr>
          <p:cNvSpPr txBox="1"/>
          <p:nvPr/>
        </p:nvSpPr>
        <p:spPr>
          <a:xfrm>
            <a:off x="7362665" y="22991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BA4B7-51F5-4F89-91DC-179692F99AF4}"/>
              </a:ext>
            </a:extLst>
          </p:cNvPr>
          <p:cNvSpPr/>
          <p:nvPr/>
        </p:nvSpPr>
        <p:spPr>
          <a:xfrm>
            <a:off x="2903246" y="165768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FD1DA-6BB5-4226-8E47-2B72260A3B29}"/>
              </a:ext>
            </a:extLst>
          </p:cNvPr>
          <p:cNvSpPr txBox="1"/>
          <p:nvPr/>
        </p:nvSpPr>
        <p:spPr>
          <a:xfrm>
            <a:off x="2969135" y="2215703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EA2D1-B7C7-47BF-9443-4606F22B125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08588" y="1947827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BE54BE-E0D4-49C8-98C1-B38669EF5149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3676969" y="1947827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4707F-55A8-40EA-8DE0-DCC1A2C41F8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203510" y="1953150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80EAD0-B40D-4B49-8AAA-4A176A82C1F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69723" y="1953882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AF05B4-B693-4A8A-8629-73BB504863A4}"/>
              </a:ext>
            </a:extLst>
          </p:cNvPr>
          <p:cNvCxnSpPr>
            <a:cxnSpLocks/>
          </p:cNvCxnSpPr>
          <p:nvPr/>
        </p:nvCxnSpPr>
        <p:spPr>
          <a:xfrm>
            <a:off x="8414124" y="1940055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/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/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/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/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/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8605E2-AB71-4116-8DE3-4BC1530243EC}"/>
              </a:ext>
            </a:extLst>
          </p:cNvPr>
          <p:cNvCxnSpPr>
            <a:cxnSpLocks/>
          </p:cNvCxnSpPr>
          <p:nvPr/>
        </p:nvCxnSpPr>
        <p:spPr>
          <a:xfrm>
            <a:off x="7823809" y="1769885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BD632F-87A3-454E-94BA-BC17A5714415}"/>
              </a:ext>
            </a:extLst>
          </p:cNvPr>
          <p:cNvCxnSpPr>
            <a:cxnSpLocks/>
          </p:cNvCxnSpPr>
          <p:nvPr/>
        </p:nvCxnSpPr>
        <p:spPr>
          <a:xfrm>
            <a:off x="8092016" y="2129193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8131F2A-24AE-4FCF-944E-078F3C71C973}"/>
              </a:ext>
            </a:extLst>
          </p:cNvPr>
          <p:cNvSpPr/>
          <p:nvPr/>
        </p:nvSpPr>
        <p:spPr>
          <a:xfrm>
            <a:off x="7798340" y="1877982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DC76F4-8ADD-4525-83FA-A2F50FA9E39D}"/>
              </a:ext>
            </a:extLst>
          </p:cNvPr>
          <p:cNvCxnSpPr>
            <a:cxnSpLocks/>
          </p:cNvCxnSpPr>
          <p:nvPr/>
        </p:nvCxnSpPr>
        <p:spPr>
          <a:xfrm>
            <a:off x="7423319" y="4058933"/>
            <a:ext cx="3594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A64A82-6A53-4CD4-8D6F-62B99BC85A80}"/>
              </a:ext>
            </a:extLst>
          </p:cNvPr>
          <p:cNvCxnSpPr/>
          <p:nvPr/>
        </p:nvCxnSpPr>
        <p:spPr>
          <a:xfrm>
            <a:off x="7599758" y="4377096"/>
            <a:ext cx="537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60D502-3E68-48A9-8488-9D9433525630}"/>
              </a:ext>
            </a:extLst>
          </p:cNvPr>
          <p:cNvCxnSpPr>
            <a:cxnSpLocks/>
          </p:cNvCxnSpPr>
          <p:nvPr/>
        </p:nvCxnSpPr>
        <p:spPr>
          <a:xfrm>
            <a:off x="8136968" y="3733089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D74B8E-29E9-484A-BCCB-3A2D4011358B}"/>
              </a:ext>
            </a:extLst>
          </p:cNvPr>
          <p:cNvCxnSpPr>
            <a:cxnSpLocks/>
          </p:cNvCxnSpPr>
          <p:nvPr/>
        </p:nvCxnSpPr>
        <p:spPr>
          <a:xfrm>
            <a:off x="8672371" y="4409097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116719-29DA-47EB-B7DA-441D9E1BA234}"/>
              </a:ext>
            </a:extLst>
          </p:cNvPr>
          <p:cNvCxnSpPr>
            <a:cxnSpLocks/>
          </p:cNvCxnSpPr>
          <p:nvPr/>
        </p:nvCxnSpPr>
        <p:spPr>
          <a:xfrm>
            <a:off x="9207774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B67A6-DE05-42C2-9BA1-F1B1E4B74329}"/>
              </a:ext>
            </a:extLst>
          </p:cNvPr>
          <p:cNvCxnSpPr>
            <a:cxnSpLocks/>
          </p:cNvCxnSpPr>
          <p:nvPr/>
        </p:nvCxnSpPr>
        <p:spPr>
          <a:xfrm>
            <a:off x="9743177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4C0B38-F882-470C-B5D5-7968B56CA716}"/>
              </a:ext>
            </a:extLst>
          </p:cNvPr>
          <p:cNvCxnSpPr/>
          <p:nvPr/>
        </p:nvCxnSpPr>
        <p:spPr>
          <a:xfrm>
            <a:off x="8136968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6B7882-E3CC-4B3C-8769-4CD1FC8557BF}"/>
              </a:ext>
            </a:extLst>
          </p:cNvPr>
          <p:cNvCxnSpPr/>
          <p:nvPr/>
        </p:nvCxnSpPr>
        <p:spPr>
          <a:xfrm>
            <a:off x="8672371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96696C-1ECC-457A-8C97-26DB0CF4AFCD}"/>
              </a:ext>
            </a:extLst>
          </p:cNvPr>
          <p:cNvCxnSpPr>
            <a:cxnSpLocks/>
          </p:cNvCxnSpPr>
          <p:nvPr/>
        </p:nvCxnSpPr>
        <p:spPr>
          <a:xfrm flipV="1">
            <a:off x="9207774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3922D8-7FA5-486C-A1F7-12BA7705D1AB}"/>
              </a:ext>
            </a:extLst>
          </p:cNvPr>
          <p:cNvCxnSpPr/>
          <p:nvPr/>
        </p:nvCxnSpPr>
        <p:spPr>
          <a:xfrm>
            <a:off x="10696860" y="4407044"/>
            <a:ext cx="0" cy="24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86AB0CC-15EE-443D-B951-39110C4F2FC4}"/>
              </a:ext>
            </a:extLst>
          </p:cNvPr>
          <p:cNvSpPr/>
          <p:nvPr/>
        </p:nvSpPr>
        <p:spPr>
          <a:xfrm flipV="1">
            <a:off x="7852862" y="43419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FCD891-6F88-4AB4-8902-ECE588D7072C}"/>
              </a:ext>
            </a:extLst>
          </p:cNvPr>
          <p:cNvSpPr/>
          <p:nvPr/>
        </p:nvSpPr>
        <p:spPr>
          <a:xfrm flipV="1">
            <a:off x="8369654" y="3702044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97561E-57B4-4AB8-82DC-F54081370710}"/>
              </a:ext>
            </a:extLst>
          </p:cNvPr>
          <p:cNvSpPr/>
          <p:nvPr/>
        </p:nvSpPr>
        <p:spPr>
          <a:xfrm flipV="1">
            <a:off x="8925291" y="43678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A740B2-3C81-46D8-8732-38A9143474FE}"/>
              </a:ext>
            </a:extLst>
          </p:cNvPr>
          <p:cNvSpPr/>
          <p:nvPr/>
        </p:nvSpPr>
        <p:spPr>
          <a:xfrm flipV="1">
            <a:off x="9436650" y="3716616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D90FDAA-6558-45EB-9901-76558F5FB6FE}"/>
              </a:ext>
            </a:extLst>
          </p:cNvPr>
          <p:cNvSpPr/>
          <p:nvPr/>
        </p:nvSpPr>
        <p:spPr>
          <a:xfrm flipV="1">
            <a:off x="9933227" y="373431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8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B96-0569-4B93-8F5A-F6EA185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Sampling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9761681"/>
                  </p:ext>
                </p:extLst>
              </p:nvPr>
            </p:nvGraphicFramePr>
            <p:xfrm>
              <a:off x="1096963" y="1539875"/>
              <a:ext cx="10058400" cy="4389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877312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2962339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Frequency-domain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DAC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𝑛𝑇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𝑓𝑇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</a:t>
                          </a:r>
                          <a:r>
                            <a:rPr lang="en-US" sz="1600" dirty="0" err="1"/>
                            <a:t>upsampling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𝑘𝑀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𝑒𝑙𝑠𝑒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9761681"/>
                  </p:ext>
                </p:extLst>
              </p:nvPr>
            </p:nvGraphicFramePr>
            <p:xfrm>
              <a:off x="1096963" y="1539875"/>
              <a:ext cx="10058400" cy="4389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877312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2962339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Frequency-domain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48050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DAC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79747" r="-203602" b="-7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79747" r="-104468" b="-7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79747" r="-1029" b="-751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63538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</a:t>
                          </a:r>
                          <a:r>
                            <a:rPr lang="en-US" sz="1600" dirty="0" err="1"/>
                            <a:t>upsampling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136538" r="-203602" b="-4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136538" r="-104468" b="-4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136538" r="-1029" b="-47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80067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186364" r="-203602" b="-2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186364" r="-104468" b="-2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186364" r="-1029" b="-27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70021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328696" r="-203602" b="-2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328696" r="-104468" b="-2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328696" r="-1029" b="-21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518947" r="-203602" b="-1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518947" r="-104468" b="-1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518947" r="-1029" b="-1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435556" r="-203602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435556" r="-104468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435556" r="-1029" b="-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1ECF-4155-4A14-920E-791ED7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B96-0569-4B93-8F5A-F6EA185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3052952"/>
                  </p:ext>
                </p:extLst>
              </p:nvPr>
            </p:nvGraphicFramePr>
            <p:xfrm>
              <a:off x="1096963" y="1539875"/>
              <a:ext cx="10058400" cy="301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505456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3395155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symbols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Energy per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en-US" sz="1600" dirty="0"/>
                            <a:t>Energy</a:t>
                          </a:r>
                          <a:r>
                            <a:rPr lang="en-US" sz="1600" baseline="0" dirty="0"/>
                            <a:t> per sample per radian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TX modulation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Samples / sec</a:t>
                          </a:r>
                          <a:br>
                            <a:rPr lang="en-US" sz="1600" dirty="0"/>
                          </a:b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Samp / Hz = 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sec</a:t>
                          </a:r>
                          <a:br>
                            <a:rPr lang="en-US" sz="1600" baseline="0" dirty="0"/>
                          </a:b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Energy / sec =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Power / Hz = Energy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signal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:  Energy</a:t>
                          </a:r>
                          <a:r>
                            <a:rPr lang="en-US" sz="1600" baseline="0" dirty="0"/>
                            <a:t> / sec = power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Power / Hz = Energy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filtered &amp; sampled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1/(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time)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1/(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Hz)=time/</a:t>
                          </a:r>
                          <a:r>
                            <a:rPr lang="en-US" sz="1600" baseline="0" dirty="0" err="1"/>
                            <a:t>samp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baseline="0" dirty="0"/>
                            <a:t>Energy per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en-US" sz="1600" dirty="0"/>
                            <a:t>Energy</a:t>
                          </a:r>
                          <a:r>
                            <a:rPr lang="en-US" sz="1600" baseline="0" dirty="0"/>
                            <a:t> per sample per radian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3052952"/>
                  </p:ext>
                </p:extLst>
              </p:nvPr>
            </p:nvGraphicFramePr>
            <p:xfrm>
              <a:off x="1096963" y="1539875"/>
              <a:ext cx="10058400" cy="301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505456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3395155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symbols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103279" r="-24866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103279" r="-12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103279" r="-898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579120">
                    <a:tc row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TX modulation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79487" r="-248662" b="-14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130526" r="-1221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130526" r="-89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359016" r="-122174" b="-3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359016" r="-898" b="-3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signal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459016" r="-248662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459016" r="-122174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459016" r="-898" b="-2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filtered &amp; sampled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358947" r="-248662" b="-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358947" r="-122174" b="-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358947" r="-898" b="-7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714754" r="-1221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714754" r="-898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1ECF-4155-4A14-920E-791ED7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2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3321" y="414919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6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BBB1-A4BA-45CC-A5E3-1E7B79E0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Sounder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E932-80A6-4BF4-91A8-271FB39C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channel </a:t>
            </a:r>
          </a:p>
          <a:p>
            <a:r>
              <a:rPr lang="en-US" dirty="0"/>
              <a:t>Useful for:</a:t>
            </a:r>
          </a:p>
          <a:p>
            <a:pPr lvl="1"/>
            <a:r>
              <a:rPr lang="en-US" dirty="0"/>
              <a:t>Wireless propagation analysis</a:t>
            </a:r>
          </a:p>
          <a:p>
            <a:pPr lvl="1"/>
            <a:r>
              <a:rPr lang="en-US" dirty="0"/>
              <a:t>Measure multipath components, signal strengths, directions of arrival</a:t>
            </a:r>
          </a:p>
          <a:p>
            <a:pPr lvl="1"/>
            <a:r>
              <a:rPr lang="en-US" dirty="0"/>
              <a:t>But, also good for debugging any front-end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CF99A-0A25-4904-800F-4892E50F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1026" name="Picture 2" descr="Image result for channel sounder">
            <a:extLst>
              <a:ext uri="{FF2B5EF4-FFF2-40B4-BE49-F238E27FC236}">
                <a16:creationId xmlns:a16="http://schemas.microsoft.com/office/drawing/2014/main" id="{59066D7E-BB4F-4323-B76D-6AB9E79B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35" y="2432807"/>
            <a:ext cx="3114212" cy="23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C3978-575A-4A75-887C-E2F6A7ECF6CC}"/>
              </a:ext>
            </a:extLst>
          </p:cNvPr>
          <p:cNvSpPr txBox="1"/>
          <p:nvPr/>
        </p:nvSpPr>
        <p:spPr>
          <a:xfrm>
            <a:off x="6316474" y="5226097"/>
            <a:ext cx="577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MmWave</a:t>
            </a:r>
            <a:r>
              <a:rPr lang="en-US" sz="1400" dirty="0"/>
              <a:t> and sub-THz channel sounder by Rappaport lab</a:t>
            </a:r>
          </a:p>
          <a:p>
            <a:r>
              <a:rPr lang="en-US" sz="1400" dirty="0"/>
              <a:t>https://wireless.engineering.nyu.edu/mmwave-5g-and-6g-channel-sounder/</a:t>
            </a:r>
          </a:p>
        </p:txBody>
      </p:sp>
      <p:pic>
        <p:nvPicPr>
          <p:cNvPr id="1028" name="Picture 4" descr="Image result for wireless channel impulse response">
            <a:extLst>
              <a:ext uri="{FF2B5EF4-FFF2-40B4-BE49-F238E27FC236}">
                <a16:creationId xmlns:a16="http://schemas.microsoft.com/office/drawing/2014/main" id="{68941427-A01D-48A4-8A22-959036FB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00" y="4001300"/>
            <a:ext cx="1617543" cy="1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6F9D9B-98E9-445E-8933-B8322307F6D6}"/>
              </a:ext>
            </a:extLst>
          </p:cNvPr>
          <p:cNvSpPr txBox="1"/>
          <p:nvPr/>
        </p:nvSpPr>
        <p:spPr>
          <a:xfrm>
            <a:off x="1416436" y="49624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1C594-CA81-419C-86FE-FCDE29CCD030}"/>
              </a:ext>
            </a:extLst>
          </p:cNvPr>
          <p:cNvSpPr txBox="1"/>
          <p:nvPr/>
        </p:nvSpPr>
        <p:spPr>
          <a:xfrm>
            <a:off x="6064683" y="4867958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pic>
        <p:nvPicPr>
          <p:cNvPr id="1030" name="Picture 6" descr="Image result for horn antenna">
            <a:extLst>
              <a:ext uri="{FF2B5EF4-FFF2-40B4-BE49-F238E27FC236}">
                <a16:creationId xmlns:a16="http://schemas.microsoft.com/office/drawing/2014/main" id="{BDA89612-42DF-4A96-9CDC-47D5CA9E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98" y="4319403"/>
            <a:ext cx="825737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8ADE13-79A4-4AEA-8CB6-CE495E6EE2CF}"/>
              </a:ext>
            </a:extLst>
          </p:cNvPr>
          <p:cNvSpPr/>
          <p:nvPr/>
        </p:nvSpPr>
        <p:spPr>
          <a:xfrm>
            <a:off x="1293159" y="4232629"/>
            <a:ext cx="663657" cy="597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 descr="Image result for horn antenna">
            <a:extLst>
              <a:ext uri="{FF2B5EF4-FFF2-40B4-BE49-F238E27FC236}">
                <a16:creationId xmlns:a16="http://schemas.microsoft.com/office/drawing/2014/main" id="{00740E12-5E7F-4F9E-86AF-E48BBAD0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55173">
            <a:off x="5223496" y="4286590"/>
            <a:ext cx="825737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82BB6D-5A9E-45BF-93C5-2793FAF02067}"/>
              </a:ext>
            </a:extLst>
          </p:cNvPr>
          <p:cNvSpPr/>
          <p:nvPr/>
        </p:nvSpPr>
        <p:spPr>
          <a:xfrm>
            <a:off x="5984645" y="4232629"/>
            <a:ext cx="663657" cy="597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388119-E2D0-4FF5-BC5B-90217A63C0CA}"/>
              </a:ext>
            </a:extLst>
          </p:cNvPr>
          <p:cNvSpPr/>
          <p:nvPr/>
        </p:nvSpPr>
        <p:spPr>
          <a:xfrm>
            <a:off x="2517652" y="4424860"/>
            <a:ext cx="432816" cy="16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4973C19-C237-4E3B-BDF3-4C0ED25B049F}"/>
              </a:ext>
            </a:extLst>
          </p:cNvPr>
          <p:cNvSpPr/>
          <p:nvPr/>
        </p:nvSpPr>
        <p:spPr>
          <a:xfrm>
            <a:off x="4659736" y="4451577"/>
            <a:ext cx="432816" cy="16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47E56-46A4-4E8F-AA4C-6C1C85B48ED5}"/>
              </a:ext>
            </a:extLst>
          </p:cNvPr>
          <p:cNvSpPr txBox="1"/>
          <p:nvPr/>
        </p:nvSpPr>
        <p:spPr>
          <a:xfrm>
            <a:off x="2945939" y="5289578"/>
            <a:ext cx="1900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Channel impulse response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33D87-DCD8-49BC-84F9-3DC176BBF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76251" y="3351060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1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3393-40AC-462B-A3A2-86370C5A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FFT-Based Channel Sounding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BCC6-8AA5-497B-B5AE-6D9965562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Effective discrete-time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Repeatedly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FFT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Receiver will get: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𝐼𝐹𝐹𝑇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channel response: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from calibration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Provides a discrete estimate of the channel.</a:t>
                </a:r>
              </a:p>
              <a:p>
                <a:r>
                  <a:rPr lang="en-US" dirty="0"/>
                  <a:t>More in the lab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BCC6-8AA5-497B-B5AE-6D9965562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38AA-EB5C-4D9B-AE71-6B4FE40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7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1</a:t>
                </a:r>
                <a:r>
                  <a:rPr lang="en-US" dirty="0"/>
                  <a:t>:  No circuit exactly samples at one instant</a:t>
                </a:r>
              </a:p>
              <a:p>
                <a:pPr lvl="1"/>
                <a:r>
                  <a:rPr lang="en-US" dirty="0"/>
                  <a:t>Most circuits integrate over some period</a:t>
                </a:r>
              </a:p>
              <a:p>
                <a:pPr lvl="1"/>
                <a:r>
                  <a:rPr lang="en-US" dirty="0"/>
                  <a:t>Ex:  Charge fills a capacitor at the input to the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2</a:t>
                </a:r>
                <a:r>
                  <a:rPr lang="en-US" dirty="0"/>
                  <a:t>:  Out-of-band emissions (“blockers”)</a:t>
                </a:r>
              </a:p>
              <a:p>
                <a:pPr lvl="1"/>
                <a:r>
                  <a:rPr lang="en-US" dirty="0"/>
                  <a:t>The received signal may contain signals at neighboring frequencies</a:t>
                </a:r>
              </a:p>
              <a:p>
                <a:pPr lvl="1"/>
                <a:r>
                  <a:rPr lang="en-US" dirty="0"/>
                  <a:t>Ex:  Transmissions in other wireless channels</a:t>
                </a:r>
              </a:p>
              <a:p>
                <a:pPr lvl="1"/>
                <a:r>
                  <a:rPr lang="en-US" dirty="0"/>
                  <a:t>The system may not have control over these</a:t>
                </a:r>
              </a:p>
              <a:p>
                <a:pPr lvl="1"/>
                <a:r>
                  <a:rPr lang="en-US" dirty="0"/>
                  <a:t>Without filtering, these will be aliased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0BD3B-FDDC-4398-9C23-3500325526DE}"/>
              </a:ext>
            </a:extLst>
          </p:cNvPr>
          <p:cNvSpPr/>
          <p:nvPr/>
        </p:nvSpPr>
        <p:spPr>
          <a:xfrm>
            <a:off x="8943766" y="3860086"/>
            <a:ext cx="467212" cy="74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50D88F-CFD4-4989-B2BE-65EB1009FC8F}"/>
              </a:ext>
            </a:extLst>
          </p:cNvPr>
          <p:cNvCxnSpPr>
            <a:cxnSpLocks/>
          </p:cNvCxnSpPr>
          <p:nvPr/>
        </p:nvCxnSpPr>
        <p:spPr>
          <a:xfrm>
            <a:off x="8529950" y="4605372"/>
            <a:ext cx="2409478" cy="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34695F-83D6-4DAE-A5CE-4449935B11B3}"/>
              </a:ext>
            </a:extLst>
          </p:cNvPr>
          <p:cNvCxnSpPr>
            <a:cxnSpLocks/>
          </p:cNvCxnSpPr>
          <p:nvPr/>
        </p:nvCxnSpPr>
        <p:spPr>
          <a:xfrm flipV="1">
            <a:off x="9176259" y="3557483"/>
            <a:ext cx="1045" cy="118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/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PSD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907169A-CED3-454D-9735-5FCA6C054E04}"/>
              </a:ext>
            </a:extLst>
          </p:cNvPr>
          <p:cNvSpPr txBox="1"/>
          <p:nvPr/>
        </p:nvSpPr>
        <p:spPr>
          <a:xfrm>
            <a:off x="10939428" y="4484479"/>
            <a:ext cx="987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704A5-62A5-4C25-BA9B-E038C8720833}"/>
              </a:ext>
            </a:extLst>
          </p:cNvPr>
          <p:cNvSpPr txBox="1"/>
          <p:nvPr/>
        </p:nvSpPr>
        <p:spPr>
          <a:xfrm>
            <a:off x="9007938" y="471085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23FF57-D35D-4208-9B1D-A86A0B05EBA4}"/>
              </a:ext>
            </a:extLst>
          </p:cNvPr>
          <p:cNvCxnSpPr/>
          <p:nvPr/>
        </p:nvCxnSpPr>
        <p:spPr>
          <a:xfrm>
            <a:off x="8790998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132F52-F7FC-4BBA-8808-74F750204D63}"/>
              </a:ext>
            </a:extLst>
          </p:cNvPr>
          <p:cNvCxnSpPr/>
          <p:nvPr/>
        </p:nvCxnSpPr>
        <p:spPr>
          <a:xfrm>
            <a:off x="9627140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C6D02C-C576-46D8-9C95-48220100A39D}"/>
              </a:ext>
            </a:extLst>
          </p:cNvPr>
          <p:cNvSpPr txBox="1"/>
          <p:nvPr/>
        </p:nvSpPr>
        <p:spPr>
          <a:xfrm>
            <a:off x="8726360" y="3223140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2AF5B-99C4-444F-9F79-E800E5664990}"/>
              </a:ext>
            </a:extLst>
          </p:cNvPr>
          <p:cNvSpPr/>
          <p:nvPr/>
        </p:nvSpPr>
        <p:spPr>
          <a:xfrm>
            <a:off x="9839633" y="4063350"/>
            <a:ext cx="467212" cy="543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5CCB62-5198-49FF-A82C-5EF0AFFF0BA2}"/>
              </a:ext>
            </a:extLst>
          </p:cNvPr>
          <p:cNvSpPr txBox="1"/>
          <p:nvPr/>
        </p:nvSpPr>
        <p:spPr>
          <a:xfrm>
            <a:off x="9643471" y="3642879"/>
            <a:ext cx="108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/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/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19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3</a:t>
                </a:r>
                <a:r>
                  <a:rPr lang="en-US" dirty="0"/>
                  <a:t>:  No noise filtering</a:t>
                </a:r>
              </a:p>
              <a:p>
                <a:pPr lvl="1"/>
                <a:r>
                  <a:rPr lang="en-US" dirty="0"/>
                  <a:t>Suppose that in some symbol period: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“desired signal” +  “noise”. </a:t>
                </a:r>
              </a:p>
              <a:p>
                <a:pPr lvl="1"/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appears in any sample.</a:t>
                </a:r>
              </a:p>
              <a:p>
                <a:pPr lvl="1"/>
                <a:r>
                  <a:rPr lang="en-US" dirty="0"/>
                  <a:t>But, suppose we average: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Effective noise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will, in general, have a lower variance</a:t>
                </a:r>
              </a:p>
              <a:p>
                <a:pPr lvl="1"/>
                <a:r>
                  <a:rPr lang="en-US" dirty="0"/>
                  <a:t>We will describe this more next unit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 r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3E5509-CDDF-43E7-B7FC-6B68A2DA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560" y="3212540"/>
            <a:ext cx="3359623" cy="26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Discussion motivates a two step process</a:t>
                </a:r>
              </a:p>
              <a:p>
                <a:r>
                  <a:rPr lang="en-US" dirty="0"/>
                  <a:t>Step 1: Receive filter: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RX filter response</a:t>
                </a:r>
              </a:p>
              <a:p>
                <a:r>
                  <a:rPr lang="en-US" dirty="0"/>
                  <a:t>Step 2:  Sample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Filter is useful to:</a:t>
                </a:r>
              </a:p>
              <a:p>
                <a:pPr lvl="1"/>
                <a:r>
                  <a:rPr lang="en-US" dirty="0"/>
                  <a:t>Model imperfections in the sampling</a:t>
                </a:r>
              </a:p>
              <a:p>
                <a:pPr lvl="1"/>
                <a:r>
                  <a:rPr lang="en-US" dirty="0"/>
                  <a:t>Filter out blockers.  Anti-aliasing</a:t>
                </a:r>
              </a:p>
              <a:p>
                <a:pPr lvl="1"/>
                <a:r>
                  <a:rPr lang="en-US" dirty="0"/>
                  <a:t>Average out noise (more on this later)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  <a:blipFill>
                <a:blip r:embed="rId3"/>
                <a:stretch>
                  <a:fillRect l="-1333" t="-2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4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9" name="Straight Arrow Connector 8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785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35042</TotalTime>
  <Words>5200</Words>
  <Application>Microsoft Office PowerPoint</Application>
  <PresentationFormat>Widescreen</PresentationFormat>
  <Paragraphs>865</Paragraphs>
  <Slides>64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Calibri</vt:lpstr>
      <vt:lpstr>Cambria Math</vt:lpstr>
      <vt:lpstr>Wingdings</vt:lpstr>
      <vt:lpstr>Retrospect</vt:lpstr>
      <vt:lpstr>Unit 3:  Receive Filtering</vt:lpstr>
      <vt:lpstr>This Unit</vt:lpstr>
      <vt:lpstr>Learning Objectives</vt:lpstr>
      <vt:lpstr>Outline</vt:lpstr>
      <vt:lpstr>Receiver Problem</vt:lpstr>
      <vt:lpstr>Simple Idea:  Sampling</vt:lpstr>
      <vt:lpstr>Problems with Ideal Sampling</vt:lpstr>
      <vt:lpstr>Problems with Ideal Sampling</vt:lpstr>
      <vt:lpstr>Two Step Receiver</vt:lpstr>
      <vt:lpstr>Outline</vt:lpstr>
      <vt:lpstr>End-to-end TX and RX Chain so Far</vt:lpstr>
      <vt:lpstr>Basic Questions</vt:lpstr>
      <vt:lpstr>Inner Products and Orthonormal Signals</vt:lpstr>
      <vt:lpstr>Example Problem</vt:lpstr>
      <vt:lpstr>Orthogonality in Frequency Domain</vt:lpstr>
      <vt:lpstr>Example</vt:lpstr>
      <vt:lpstr>Orthonormal Signals</vt:lpstr>
      <vt:lpstr>Orthonormal Pulses and Matched Filtering</vt:lpstr>
      <vt:lpstr>Reconstruction With Orthonormal Pulses</vt:lpstr>
      <vt:lpstr>Proof of Reconstruction Theorem</vt:lpstr>
      <vt:lpstr>“Practical” Orthogonal Pulses</vt:lpstr>
      <vt:lpstr>Outline</vt:lpstr>
      <vt:lpstr>Modeling the End-to-End System</vt:lpstr>
      <vt:lpstr>Channel Gain</vt:lpstr>
      <vt:lpstr>Channel Gain and With Known Delay</vt:lpstr>
      <vt:lpstr>Integer Delays</vt:lpstr>
      <vt:lpstr>Integer Delays visualized</vt:lpstr>
      <vt:lpstr>General case</vt:lpstr>
      <vt:lpstr>Example 1:  Rectangular Pulse</vt:lpstr>
      <vt:lpstr>Example 2 Illustrated</vt:lpstr>
      <vt:lpstr>Example 2:  Exponential </vt:lpstr>
      <vt:lpstr>Example 2:  Exponential Illustrated </vt:lpstr>
      <vt:lpstr>Effective Discrete-Time Channel</vt:lpstr>
      <vt:lpstr>ISI and Equalization</vt:lpstr>
      <vt:lpstr>Outline</vt:lpstr>
      <vt:lpstr>Digital Channel Frequency Response</vt:lpstr>
      <vt:lpstr>Frequency Response of DT Filter</vt:lpstr>
      <vt:lpstr>Computing Effective DT Frequency Response Summary</vt:lpstr>
      <vt:lpstr>Bandlimited Channel</vt:lpstr>
      <vt:lpstr>Example: Sinc Pulses</vt:lpstr>
      <vt:lpstr>Example: Sinc Pulses with Delay</vt:lpstr>
      <vt:lpstr>Flat Channels</vt:lpstr>
      <vt:lpstr>Numerically Computing the Channel</vt:lpstr>
      <vt:lpstr>Numeric Computation via Discretization</vt:lpstr>
      <vt:lpstr>Example:  Two Path Channel</vt:lpstr>
      <vt:lpstr>MATLAB Code</vt:lpstr>
      <vt:lpstr>Outline</vt:lpstr>
      <vt:lpstr>PSD of a Sampled Signal</vt:lpstr>
      <vt:lpstr>PSD of the Receiver</vt:lpstr>
      <vt:lpstr>Units in RX Chain:  Time Domain</vt:lpstr>
      <vt:lpstr>Units in RX Chain:  PSD</vt:lpstr>
      <vt:lpstr>Sample problem (Solution on board)</vt:lpstr>
      <vt:lpstr>Outline</vt:lpstr>
      <vt:lpstr>Problems with Analog Filtering</vt:lpstr>
      <vt:lpstr>Typical Digital Implementation of RX Filtering</vt:lpstr>
      <vt:lpstr>Frequency Domain Analysis</vt:lpstr>
      <vt:lpstr>Frequency Domain Analysis:  PSD</vt:lpstr>
      <vt:lpstr>Sample problem (Solution on board)</vt:lpstr>
      <vt:lpstr>Filter Design</vt:lpstr>
      <vt:lpstr>Summary of Sampling Relations</vt:lpstr>
      <vt:lpstr>Summary of Units</vt:lpstr>
      <vt:lpstr>Outline</vt:lpstr>
      <vt:lpstr>Channel Sounder</vt:lpstr>
      <vt:lpstr>FFT-Based Channel Sounding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404</cp:revision>
  <cp:lastPrinted>2017-03-30T17:15:31Z</cp:lastPrinted>
  <dcterms:created xsi:type="dcterms:W3CDTF">2015-03-22T11:15:32Z</dcterms:created>
  <dcterms:modified xsi:type="dcterms:W3CDTF">2020-04-15T07:57:42Z</dcterms:modified>
</cp:coreProperties>
</file>