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5"/>
  </p:notesMasterIdLst>
  <p:sldIdLst>
    <p:sldId id="258" r:id="rId2"/>
    <p:sldId id="282" r:id="rId3"/>
    <p:sldId id="404" r:id="rId4"/>
    <p:sldId id="2845" r:id="rId5"/>
    <p:sldId id="262" r:id="rId6"/>
    <p:sldId id="264" r:id="rId7"/>
    <p:sldId id="265" r:id="rId8"/>
    <p:sldId id="266" r:id="rId9"/>
    <p:sldId id="2755" r:id="rId10"/>
    <p:sldId id="2757" r:id="rId11"/>
    <p:sldId id="2846" r:id="rId12"/>
    <p:sldId id="276" r:id="rId13"/>
    <p:sldId id="277" r:id="rId14"/>
    <p:sldId id="278" r:id="rId15"/>
    <p:sldId id="280" r:id="rId16"/>
    <p:sldId id="2776" r:id="rId17"/>
    <p:sldId id="2777" r:id="rId18"/>
    <p:sldId id="2778" r:id="rId19"/>
    <p:sldId id="2779" r:id="rId20"/>
    <p:sldId id="2780" r:id="rId21"/>
    <p:sldId id="283" r:id="rId22"/>
    <p:sldId id="2802" r:id="rId23"/>
    <p:sldId id="2847" r:id="rId24"/>
    <p:sldId id="2782" r:id="rId25"/>
    <p:sldId id="2783" r:id="rId26"/>
    <p:sldId id="2821" r:id="rId27"/>
    <p:sldId id="2784" r:id="rId28"/>
    <p:sldId id="2825" r:id="rId29"/>
    <p:sldId id="2822" r:id="rId30"/>
    <p:sldId id="2827" r:id="rId31"/>
    <p:sldId id="2833" r:id="rId32"/>
    <p:sldId id="2832" r:id="rId33"/>
    <p:sldId id="2840" r:id="rId34"/>
    <p:sldId id="2848" r:id="rId35"/>
    <p:sldId id="2824" r:id="rId36"/>
    <p:sldId id="2831" r:id="rId37"/>
    <p:sldId id="2826" r:id="rId38"/>
    <p:sldId id="2828" r:id="rId39"/>
    <p:sldId id="2762" r:id="rId40"/>
    <p:sldId id="2836" r:id="rId41"/>
    <p:sldId id="2834" r:id="rId42"/>
    <p:sldId id="2835" r:id="rId43"/>
    <p:sldId id="2803" r:id="rId44"/>
    <p:sldId id="2849" r:id="rId45"/>
    <p:sldId id="2790" r:id="rId46"/>
    <p:sldId id="2791" r:id="rId47"/>
    <p:sldId id="2838" r:id="rId48"/>
    <p:sldId id="2839" r:id="rId49"/>
    <p:sldId id="2794" r:id="rId50"/>
    <p:sldId id="2792" r:id="rId51"/>
    <p:sldId id="2793" r:id="rId52"/>
    <p:sldId id="2771" r:id="rId53"/>
    <p:sldId id="2796" r:id="rId54"/>
    <p:sldId id="2768" r:id="rId55"/>
    <p:sldId id="2769" r:id="rId56"/>
    <p:sldId id="2850" r:id="rId57"/>
    <p:sldId id="2805" r:id="rId58"/>
    <p:sldId id="2806" r:id="rId59"/>
    <p:sldId id="2807" r:id="rId60"/>
    <p:sldId id="2808" r:id="rId61"/>
    <p:sldId id="2809" r:id="rId62"/>
    <p:sldId id="2810" r:id="rId63"/>
    <p:sldId id="2811" r:id="rId64"/>
    <p:sldId id="2812" r:id="rId65"/>
    <p:sldId id="441" r:id="rId66"/>
    <p:sldId id="2813" r:id="rId67"/>
    <p:sldId id="2814" r:id="rId68"/>
    <p:sldId id="2841" r:id="rId69"/>
    <p:sldId id="2843" r:id="rId70"/>
    <p:sldId id="2844" r:id="rId71"/>
    <p:sldId id="2842" r:id="rId72"/>
    <p:sldId id="2759" r:id="rId73"/>
    <p:sldId id="2765" r:id="rId74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655" y="31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6292312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11277600" cy="48768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Title Placeholder 3"/>
          <p:cNvSpPr>
            <a:spLocks noGrp="1"/>
          </p:cNvSpPr>
          <p:nvPr>
            <p:ph type="title"/>
          </p:nvPr>
        </p:nvSpPr>
        <p:spPr>
          <a:xfrm>
            <a:off x="182880" y="137160"/>
            <a:ext cx="117043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82400" y="6250393"/>
            <a:ext cx="414528" cy="310896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85F3B30-C9D7-4E09-9441-F95A227E79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4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" y="6405566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3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9" y="6405566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5" y="6446623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5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9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8" y="630740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2" Type="http://schemas.openxmlformats.org/officeDocument/2006/relationships/image" Target="../media/image5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image" Target="../media/image73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image" Target="../media/image73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270.png"/><Relationship Id="rId4" Type="http://schemas.openxmlformats.org/officeDocument/2006/relationships/image" Target="../media/image26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4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reless_networ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lipart.org/detail/185846/gold-iphone-5s-by-barrettward-185846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creativecommons.org/licenses/by-sa/3.0/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3" Type="http://schemas.openxmlformats.org/officeDocument/2006/relationships/image" Target="../media/image490.png"/><Relationship Id="rId7" Type="http://schemas.openxmlformats.org/officeDocument/2006/relationships/image" Target="../media/image60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0.png"/><Relationship Id="rId5" Type="http://schemas.openxmlformats.org/officeDocument/2006/relationships/image" Target="../media/image580.png"/><Relationship Id="rId4" Type="http://schemas.openxmlformats.org/officeDocument/2006/relationships/image" Target="../media/image560.png"/><Relationship Id="rId9" Type="http://schemas.openxmlformats.org/officeDocument/2006/relationships/image" Target="../media/image64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490.png"/><Relationship Id="rId7" Type="http://schemas.openxmlformats.org/officeDocument/2006/relationships/image" Target="../media/image630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590.png"/><Relationship Id="rId4" Type="http://schemas.openxmlformats.org/officeDocument/2006/relationships/image" Target="../media/image5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490.png"/><Relationship Id="rId7" Type="http://schemas.openxmlformats.org/officeDocument/2006/relationships/image" Target="../media/image63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590.png"/><Relationship Id="rId4" Type="http://schemas.openxmlformats.org/officeDocument/2006/relationships/image" Target="../media/image560.png"/><Relationship Id="rId9" Type="http://schemas.openxmlformats.org/officeDocument/2006/relationships/image" Target="../media/image6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5.png"/><Relationship Id="rId7" Type="http://schemas.openxmlformats.org/officeDocument/2006/relationships/image" Target="../media/image63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85.png"/><Relationship Id="rId5" Type="http://schemas.openxmlformats.org/officeDocument/2006/relationships/image" Target="../media/image590.png"/><Relationship Id="rId10" Type="http://schemas.openxmlformats.org/officeDocument/2006/relationships/image" Target="../media/image71.png"/><Relationship Id="rId4" Type="http://schemas.openxmlformats.org/officeDocument/2006/relationships/image" Target="../media/image560.png"/><Relationship Id="rId9" Type="http://schemas.openxmlformats.org/officeDocument/2006/relationships/image" Target="../media/image68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87.png"/><Relationship Id="rId7" Type="http://schemas.openxmlformats.org/officeDocument/2006/relationships/image" Target="../media/image630.png"/><Relationship Id="rId12" Type="http://schemas.openxmlformats.org/officeDocument/2006/relationships/image" Target="../media/image82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1.png"/><Relationship Id="rId5" Type="http://schemas.openxmlformats.org/officeDocument/2006/relationships/image" Target="../media/image560.png"/><Relationship Id="rId10" Type="http://schemas.openxmlformats.org/officeDocument/2006/relationships/image" Target="../media/image90.png"/><Relationship Id="rId4" Type="http://schemas.openxmlformats.org/officeDocument/2006/relationships/image" Target="../media/image75.png"/><Relationship Id="rId9" Type="http://schemas.openxmlformats.org/officeDocument/2006/relationships/image" Target="../media/image8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0.png"/><Relationship Id="rId4" Type="http://schemas.openxmlformats.org/officeDocument/2006/relationships/image" Target="../media/image8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 7:  Synchronization and Matched Filtering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6013:  Digital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0D54-F0F3-498A-A8CD-06BFE0A8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Synchronization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FC289-DCF6-469E-B686-B1BFC83AAE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610647" cy="432981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TX sends a preamble / synchronization signal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=0,1,2,…,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Complex baseband samples.  </a:t>
                </a:r>
              </a:p>
              <a:p>
                <a:pPr lvl="1"/>
                <a:r>
                  <a:rPr lang="en-US" dirty="0"/>
                  <a:t>Sample rate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If signal is present at RX: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:  Complex channel gain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  Integer delay</a:t>
                </a:r>
              </a:p>
              <a:p>
                <a:r>
                  <a:rPr lang="en-US" dirty="0"/>
                  <a:t>Problem detect if signal is present or not.</a:t>
                </a:r>
              </a:p>
              <a:p>
                <a:pPr lvl="1"/>
                <a:r>
                  <a:rPr lang="en-US" dirty="0"/>
                  <a:t>If so, what is the delay</a:t>
                </a:r>
              </a:p>
              <a:p>
                <a:r>
                  <a:rPr lang="en-US" dirty="0"/>
                  <a:t>For now, we assume:</a:t>
                </a:r>
              </a:p>
              <a:p>
                <a:pPr lvl="1"/>
                <a:r>
                  <a:rPr lang="en-US" dirty="0"/>
                  <a:t>Integer delays, no multipath</a:t>
                </a:r>
              </a:p>
              <a:p>
                <a:pPr lvl="1"/>
                <a:r>
                  <a:rPr lang="en-US" dirty="0"/>
                  <a:t>Will address these issues later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FC289-DCF6-469E-B686-B1BFC83AAE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610647" cy="4329817"/>
              </a:xfrm>
              <a:blipFill>
                <a:blip r:embed="rId2"/>
                <a:stretch>
                  <a:fillRect l="-2391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A38C2-0E0F-4577-87AB-74FAE7D9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33DD1F-4413-478F-BA6B-E20CC81836CA}"/>
              </a:ext>
            </a:extLst>
          </p:cNvPr>
          <p:cNvSpPr/>
          <p:nvPr/>
        </p:nvSpPr>
        <p:spPr>
          <a:xfrm>
            <a:off x="7893024" y="2009314"/>
            <a:ext cx="1453772" cy="5165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BDF671-A94B-43D9-831E-F22DCB7F5F15}"/>
              </a:ext>
            </a:extLst>
          </p:cNvPr>
          <p:cNvCxnSpPr>
            <a:cxnSpLocks/>
          </p:cNvCxnSpPr>
          <p:nvPr/>
        </p:nvCxnSpPr>
        <p:spPr>
          <a:xfrm>
            <a:off x="7431964" y="2526815"/>
            <a:ext cx="3601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1BE374-2F69-4615-B7B0-5B6AC3F8BB73}"/>
              </a:ext>
            </a:extLst>
          </p:cNvPr>
          <p:cNvSpPr/>
          <p:nvPr/>
        </p:nvSpPr>
        <p:spPr>
          <a:xfrm>
            <a:off x="9072427" y="4341534"/>
            <a:ext cx="1477006" cy="5165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1A9045-5AC2-47E3-92D0-076A066C3F46}"/>
              </a:ext>
            </a:extLst>
          </p:cNvPr>
          <p:cNvCxnSpPr>
            <a:cxnSpLocks/>
          </p:cNvCxnSpPr>
          <p:nvPr/>
        </p:nvCxnSpPr>
        <p:spPr>
          <a:xfrm>
            <a:off x="7431964" y="4858065"/>
            <a:ext cx="416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E0D36F-8ECC-4FB6-91AF-444EAFE097A6}"/>
              </a:ext>
            </a:extLst>
          </p:cNvPr>
          <p:cNvCxnSpPr>
            <a:cxnSpLocks/>
          </p:cNvCxnSpPr>
          <p:nvPr/>
        </p:nvCxnSpPr>
        <p:spPr>
          <a:xfrm>
            <a:off x="7893023" y="1823678"/>
            <a:ext cx="0" cy="3690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3CCEB7-824D-48B0-9726-582453D82B32}"/>
                  </a:ext>
                </a:extLst>
              </p:cNvPr>
              <p:cNvSpPr txBox="1"/>
              <p:nvPr/>
            </p:nvSpPr>
            <p:spPr>
              <a:xfrm>
                <a:off x="8159083" y="1639012"/>
                <a:ext cx="665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3CCEB7-824D-48B0-9726-582453D82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083" y="1639012"/>
                <a:ext cx="66531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21AC97-14F6-4130-8B8B-7431DF961D45}"/>
                  </a:ext>
                </a:extLst>
              </p:cNvPr>
              <p:cNvSpPr txBox="1"/>
              <p:nvPr/>
            </p:nvSpPr>
            <p:spPr>
              <a:xfrm>
                <a:off x="9346796" y="3898603"/>
                <a:ext cx="1202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21AC97-14F6-4130-8B8B-7431DF961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796" y="3898603"/>
                <a:ext cx="1202637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1BACCF-2A2E-42F7-8DDF-415B8F7931CB}"/>
              </a:ext>
            </a:extLst>
          </p:cNvPr>
          <p:cNvCxnSpPr>
            <a:cxnSpLocks/>
          </p:cNvCxnSpPr>
          <p:nvPr/>
        </p:nvCxnSpPr>
        <p:spPr>
          <a:xfrm>
            <a:off x="9072426" y="3489789"/>
            <a:ext cx="0" cy="2024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E2AA14-6177-4125-8DC8-980C6D3D7CC4}"/>
              </a:ext>
            </a:extLst>
          </p:cNvPr>
          <p:cNvCxnSpPr/>
          <p:nvPr/>
        </p:nvCxnSpPr>
        <p:spPr>
          <a:xfrm>
            <a:off x="7911052" y="5235114"/>
            <a:ext cx="1161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775728-2770-440B-911E-72892AFD07C8}"/>
                  </a:ext>
                </a:extLst>
              </p:cNvPr>
              <p:cNvSpPr txBox="1"/>
              <p:nvPr/>
            </p:nvSpPr>
            <p:spPr>
              <a:xfrm>
                <a:off x="7981292" y="5374597"/>
                <a:ext cx="1091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Delay=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775728-2770-440B-911E-72892AFD0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292" y="5374597"/>
                <a:ext cx="1091133" cy="369332"/>
              </a:xfrm>
              <a:prstGeom prst="rect">
                <a:avLst/>
              </a:prstGeom>
              <a:blipFill>
                <a:blip r:embed="rId5"/>
                <a:stretch>
                  <a:fillRect l="-446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row: Right 23">
            <a:extLst>
              <a:ext uri="{FF2B5EF4-FFF2-40B4-BE49-F238E27FC236}">
                <a16:creationId xmlns:a16="http://schemas.microsoft.com/office/drawing/2014/main" id="{78C04C72-B4A8-4907-9E83-B30DD52644E0}"/>
              </a:ext>
            </a:extLst>
          </p:cNvPr>
          <p:cNvSpPr/>
          <p:nvPr/>
        </p:nvSpPr>
        <p:spPr>
          <a:xfrm rot="3455266">
            <a:off x="8446192" y="3140288"/>
            <a:ext cx="1389050" cy="26341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8932BC-0003-45B6-8115-6F676A35D8CC}"/>
              </a:ext>
            </a:extLst>
          </p:cNvPr>
          <p:cNvSpPr txBox="1"/>
          <p:nvPr/>
        </p:nvSpPr>
        <p:spPr>
          <a:xfrm>
            <a:off x="6839515" y="200834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F082A3-C0AA-480F-9703-E44358C30F13}"/>
              </a:ext>
            </a:extLst>
          </p:cNvPr>
          <p:cNvSpPr txBox="1"/>
          <p:nvPr/>
        </p:nvSpPr>
        <p:spPr>
          <a:xfrm>
            <a:off x="6835491" y="434277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</p:spTree>
    <p:extLst>
      <p:ext uri="{BB962C8B-B14F-4D97-AF65-F5344CB8AC3E}">
        <p14:creationId xmlns:p14="http://schemas.microsoft.com/office/powerpoint/2010/main" val="3699549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and Synchronization Problem</a:t>
            </a:r>
          </a:p>
          <a:p>
            <a:r>
              <a:rPr lang="en-US" dirty="0"/>
              <a:t>Hypothesis Testing</a:t>
            </a:r>
          </a:p>
          <a:p>
            <a:r>
              <a:rPr lang="en-US" dirty="0"/>
              <a:t>Match Filtering for Detection at a Known Delay</a:t>
            </a:r>
          </a:p>
          <a:p>
            <a:r>
              <a:rPr lang="en-US" dirty="0"/>
              <a:t>Match Filter SNR and Error Probabilities</a:t>
            </a:r>
          </a:p>
          <a:p>
            <a:r>
              <a:rPr lang="en-US" dirty="0"/>
              <a:t>Match Filtering Convolution with an Unknown Signal Delay</a:t>
            </a:r>
          </a:p>
          <a:p>
            <a:r>
              <a:rPr lang="en-US" dirty="0"/>
              <a:t>Automatic Gain Control (AGC)</a:t>
            </a:r>
          </a:p>
          <a:p>
            <a:endParaRPr lang="en-US" dirty="0"/>
          </a:p>
          <a:p>
            <a:r>
              <a:rPr lang="en-US" dirty="0"/>
              <a:t>Appendix 1.  Error Probability Calculation Details</a:t>
            </a:r>
          </a:p>
          <a:p>
            <a:r>
              <a:rPr lang="en-US" dirty="0"/>
              <a:t>Appendix 2.  Matched Filtering as a Generalized Likelihood Ratio Test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6116" y="1904377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51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Classic problem in statistics or decision theory</a:t>
                </a:r>
              </a:p>
              <a:p>
                <a:r>
                  <a:rPr lang="en-US" dirty="0"/>
                  <a:t>Observe data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Two possible hypotheses for data</a:t>
                </a:r>
              </a:p>
              <a:p>
                <a:pPr lvl="1"/>
                <a:r>
                  <a:rPr lang="en-US" dirty="0"/>
                  <a:t>H0:  Null hypothesis</a:t>
                </a:r>
              </a:p>
              <a:p>
                <a:pPr lvl="1"/>
                <a:r>
                  <a:rPr lang="en-US" dirty="0"/>
                  <a:t>H1:  Alternate hypothesis</a:t>
                </a:r>
              </a:p>
              <a:p>
                <a:r>
                  <a:rPr lang="en-US" dirty="0"/>
                  <a:t>Model statistically: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Assume some distribution for each hypothesis</a:t>
                </a:r>
              </a:p>
              <a:p>
                <a:pPr lvl="1"/>
                <a:r>
                  <a:rPr lang="en-US" dirty="0"/>
                  <a:t>Each density is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likelihood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dirty="0"/>
                  <a:t>:  Determine which hypothesis is true given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900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61032" y="1600201"/>
            <a:ext cx="4751157" cy="3152121"/>
          </a:xfrm>
        </p:spPr>
        <p:txBody>
          <a:bodyPr/>
          <a:lstStyle/>
          <a:p>
            <a:r>
              <a:rPr lang="en-US" dirty="0"/>
              <a:t>Many applications</a:t>
            </a:r>
          </a:p>
          <a:p>
            <a:r>
              <a:rPr lang="en-US" dirty="0"/>
              <a:t>Pattern recognition:</a:t>
            </a:r>
          </a:p>
          <a:p>
            <a:pPr lvl="1"/>
            <a:r>
              <a:rPr lang="en-US" dirty="0"/>
              <a:t>Does this image contain a face or not?</a:t>
            </a:r>
          </a:p>
          <a:p>
            <a:pPr lvl="1"/>
            <a:r>
              <a:rPr lang="en-US" dirty="0"/>
              <a:t>Is this person X?</a:t>
            </a:r>
          </a:p>
          <a:p>
            <a:r>
              <a:rPr lang="en-US" dirty="0"/>
              <a:t>Detection:  </a:t>
            </a:r>
          </a:p>
          <a:p>
            <a:pPr lvl="1"/>
            <a:r>
              <a:rPr lang="en-US" dirty="0"/>
              <a:t>Is the transmitted bit 0 or 1?</a:t>
            </a:r>
          </a:p>
          <a:p>
            <a:r>
              <a:rPr lang="en-US" dirty="0"/>
              <a:t>This lecture:  Is a signal present or not?</a:t>
            </a:r>
          </a:p>
          <a:p>
            <a:pPr lvl="1"/>
            <a:endParaRPr lang="en-US" dirty="0"/>
          </a:p>
        </p:txBody>
      </p:sp>
      <p:pic>
        <p:nvPicPr>
          <p:cNvPr id="1026" name="Picture 2" descr="Image result for face recogn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1600201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266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DB70C4A-9521-4F0F-A18B-1DE59F645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65" y="1022183"/>
            <a:ext cx="4695526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539279"/>
                <a:ext cx="5596686" cy="432981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Scalar Gaussian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b="0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 this case: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Saw this earlier in BPSK transmissions</a:t>
                </a:r>
              </a:p>
              <a:p>
                <a:r>
                  <a:rPr lang="en-US" dirty="0"/>
                  <a:t>Max likelihood detector from earlier</a:t>
                </a:r>
              </a:p>
              <a:p>
                <a:pPr lvl="1"/>
                <a:r>
                  <a:rPr lang="en-US" dirty="0"/>
                  <a:t>Selects the most likely hypothesis</a:t>
                </a:r>
              </a:p>
              <a:p>
                <a:pPr lvl="1"/>
                <a:r>
                  <a:rPr lang="en-US" dirty="0"/>
                  <a:t>In this case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func>
                        </m:e>
                      </m:func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539279"/>
                <a:ext cx="5596686" cy="4329817"/>
              </a:xfrm>
              <a:blipFill>
                <a:blip r:embed="rId12"/>
                <a:stretch>
                  <a:fillRect l="-2397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5">
            <a:extLst>
              <a:ext uri="{FF2B5EF4-FFF2-40B4-BE49-F238E27FC236}">
                <a16:creationId xmlns:a16="http://schemas.microsoft.com/office/drawing/2014/main" id="{14D8EC53-D66A-456B-A1B9-EF59137C0685}"/>
              </a:ext>
            </a:extLst>
          </p:cNvPr>
          <p:cNvSpPr/>
          <p:nvPr/>
        </p:nvSpPr>
        <p:spPr>
          <a:xfrm>
            <a:off x="9119558" y="4764818"/>
            <a:ext cx="978408" cy="30737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6">
            <a:extLst>
              <a:ext uri="{FF2B5EF4-FFF2-40B4-BE49-F238E27FC236}">
                <a16:creationId xmlns:a16="http://schemas.microsoft.com/office/drawing/2014/main" id="{984883CE-3FC9-488E-A9A6-FD0F202ED459}"/>
              </a:ext>
            </a:extLst>
          </p:cNvPr>
          <p:cNvSpPr/>
          <p:nvPr/>
        </p:nvSpPr>
        <p:spPr>
          <a:xfrm rot="10800000">
            <a:off x="7900358" y="4794192"/>
            <a:ext cx="978408" cy="307379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075B545-F940-4A10-B48A-44C949951151}"/>
                  </a:ext>
                </a:extLst>
              </p:cNvPr>
              <p:cNvSpPr/>
              <p:nvPr/>
            </p:nvSpPr>
            <p:spPr>
              <a:xfrm>
                <a:off x="9119558" y="5101572"/>
                <a:ext cx="853439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075B545-F940-4A10-B48A-44C949951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558" y="5101572"/>
                <a:ext cx="853439" cy="376770"/>
              </a:xfrm>
              <a:prstGeom prst="rect">
                <a:avLst/>
              </a:prstGeom>
              <a:blipFill>
                <a:blip r:embed="rId10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978FB6C-C862-4DAF-9CFA-E6E29A9E2D57}"/>
                  </a:ext>
                </a:extLst>
              </p:cNvPr>
              <p:cNvSpPr/>
              <p:nvPr/>
            </p:nvSpPr>
            <p:spPr>
              <a:xfrm>
                <a:off x="8025328" y="5061549"/>
                <a:ext cx="853439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978FB6C-C862-4DAF-9CFA-E6E29A9E2D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328" y="5061549"/>
                <a:ext cx="853439" cy="376770"/>
              </a:xfrm>
              <a:prstGeom prst="rect">
                <a:avLst/>
              </a:prstGeom>
              <a:blipFill>
                <a:blip r:embed="rId8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890362-312B-474B-B3B0-2E0DE1CBCCE9}"/>
              </a:ext>
            </a:extLst>
          </p:cNvPr>
          <p:cNvCxnSpPr/>
          <p:nvPr/>
        </p:nvCxnSpPr>
        <p:spPr>
          <a:xfrm>
            <a:off x="8999162" y="3029386"/>
            <a:ext cx="0" cy="256869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286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binary detection problems, there are two errors: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Type I error </a:t>
                </a:r>
                <a:r>
                  <a:rPr lang="en-US" dirty="0"/>
                  <a:t>(False alarm):  Decide H1 when H0 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Type II error</a:t>
                </a:r>
                <a:r>
                  <a:rPr lang="en-US" dirty="0"/>
                  <a:t> (Missed detection):  Decide H0 when H1</a:t>
                </a:r>
              </a:p>
              <a:p>
                <a:r>
                  <a:rPr lang="en-US" dirty="0"/>
                  <a:t>In many problems, the consequences of these errors is different</a:t>
                </a:r>
              </a:p>
              <a:p>
                <a:r>
                  <a:rPr lang="en-US" dirty="0"/>
                  <a:t>Example:  Medical diagnosis</a:t>
                </a:r>
              </a:p>
              <a:p>
                <a:pPr lvl="1"/>
                <a:r>
                  <a:rPr lang="en-US" dirty="0"/>
                  <a:t>False alarm:  You tell the patient he is ill, when he is fine</a:t>
                </a:r>
              </a:p>
              <a:p>
                <a:pPr lvl="1"/>
                <a:r>
                  <a:rPr lang="en-US" dirty="0"/>
                  <a:t>Missed detection:  You miss the illness</a:t>
                </a:r>
              </a:p>
              <a:p>
                <a:pPr lvl="1"/>
                <a:r>
                  <a:rPr lang="en-US" dirty="0"/>
                  <a:t>Consequences are different</a:t>
                </a:r>
              </a:p>
              <a:p>
                <a:r>
                  <a:rPr lang="en-US" dirty="0"/>
                  <a:t>Given detector, we define two error probabilities:</a:t>
                </a:r>
              </a:p>
              <a:p>
                <a:pPr lvl="1"/>
                <a:r>
                  <a:rPr lang="en-US" b="0" dirty="0"/>
                  <a:t>False alarm probability: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Missed detection probability: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967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Ratio Test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tradeoff the error probabilities with a likelihood ratio test:</a:t>
                </a:r>
              </a:p>
              <a:p>
                <a:r>
                  <a:rPr lang="en-US" dirty="0"/>
                  <a:t>Likelihood ratio test (LRT)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=1⇔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an adjustable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threshold</a:t>
                </a:r>
              </a:p>
              <a:p>
                <a:pPr lvl="1"/>
                <a:r>
                  <a:rPr lang="en-US" dirty="0"/>
                  <a:t>Increasing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Lowers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</m:oMath>
                </a14:m>
                <a:r>
                  <a:rPr lang="en-US" dirty="0"/>
                  <a:t>, but lowers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Often performed in log domain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=1⇔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corresponds to maximum likelihood detector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221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FB77-D4B1-4702-AAD7-07AF229B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650516-0755-4329-9333-FAFE35FEBA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750250" cy="4329817"/>
              </a:xfrm>
            </p:spPr>
            <p:txBody>
              <a:bodyPr/>
              <a:lstStyle/>
              <a:p>
                <a:r>
                  <a:rPr lang="en-US" dirty="0"/>
                  <a:t>Scalar Gaussian case: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Log likelihood ratio: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func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𝐴𝑦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LRT: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and only if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an adjustable threshold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650516-0755-4329-9333-FAFE35FEBA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750250" cy="4329817"/>
              </a:xfrm>
              <a:blipFill>
                <a:blip r:embed="rId2"/>
                <a:stretch>
                  <a:fillRect l="-254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19FA1-97CA-4538-A824-5EE55DDB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2FBE7D-8BCD-4F01-AD30-489416574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418" y="931441"/>
            <a:ext cx="4695526" cy="342900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36BF9974-0B7A-46D5-8D8B-B96E4FD1E77F}"/>
              </a:ext>
            </a:extLst>
          </p:cNvPr>
          <p:cNvSpPr/>
          <p:nvPr/>
        </p:nvSpPr>
        <p:spPr>
          <a:xfrm>
            <a:off x="10019998" y="4681056"/>
            <a:ext cx="978408" cy="30737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E90519B-7CE4-4376-9159-6176A89CFE76}"/>
              </a:ext>
            </a:extLst>
          </p:cNvPr>
          <p:cNvSpPr/>
          <p:nvPr/>
        </p:nvSpPr>
        <p:spPr>
          <a:xfrm rot="10800000">
            <a:off x="8800798" y="4710430"/>
            <a:ext cx="978408" cy="307379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4A0FBE3-035C-46C7-B47A-A0B9F9985428}"/>
                  </a:ext>
                </a:extLst>
              </p:cNvPr>
              <p:cNvSpPr/>
              <p:nvPr/>
            </p:nvSpPr>
            <p:spPr>
              <a:xfrm>
                <a:off x="10019998" y="5017810"/>
                <a:ext cx="853439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4A0FBE3-035C-46C7-B47A-A0B9F99854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998" y="5017810"/>
                <a:ext cx="853439" cy="376770"/>
              </a:xfrm>
              <a:prstGeom prst="rect">
                <a:avLst/>
              </a:prstGeom>
              <a:blipFill>
                <a:blip r:embed="rId4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11B8905-085E-40C8-AC74-3785B57A7BA2}"/>
                  </a:ext>
                </a:extLst>
              </p:cNvPr>
              <p:cNvSpPr/>
              <p:nvPr/>
            </p:nvSpPr>
            <p:spPr>
              <a:xfrm>
                <a:off x="8925768" y="4977787"/>
                <a:ext cx="853439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11B8905-085E-40C8-AC74-3785B57A7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768" y="4977787"/>
                <a:ext cx="853439" cy="376770"/>
              </a:xfrm>
              <a:prstGeom prst="rect">
                <a:avLst/>
              </a:prstGeom>
              <a:blipFill>
                <a:blip r:embed="rId5"/>
                <a:stretch>
                  <a:fillRect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68ADD3-443D-491E-AA83-880E69FBBEB8}"/>
              </a:ext>
            </a:extLst>
          </p:cNvPr>
          <p:cNvCxnSpPr/>
          <p:nvPr/>
        </p:nvCxnSpPr>
        <p:spPr>
          <a:xfrm>
            <a:off x="9899602" y="2945624"/>
            <a:ext cx="0" cy="256869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427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394EA-3998-405A-A0E7-F7057662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Error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D0FF3F-9A02-4C6C-9838-FD989620D1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867074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From previous slide, LRT detector is: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FA probability: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the area under the curve (blue)</a:t>
                </a:r>
              </a:p>
              <a:p>
                <a:pPr lvl="1"/>
                <a:r>
                  <a:rPr lang="en-US" dirty="0"/>
                  <a:t>For Gaussian: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MD probability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the area under the curve (orange)</a:t>
                </a:r>
              </a:p>
              <a:p>
                <a:pPr lvl="1"/>
                <a:r>
                  <a:rPr lang="en-US" dirty="0"/>
                  <a:t>For Gaussian: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D0FF3F-9A02-4C6C-9838-FD989620D1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867074" cy="4329817"/>
              </a:xfrm>
              <a:blipFill>
                <a:blip r:embed="rId3"/>
                <a:stretch>
                  <a:fillRect l="-2131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97C28-D8EF-4311-8BAF-1060CB2B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8EDD62-D79B-45BA-B986-0098BBE42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009" y="1605600"/>
            <a:ext cx="4010066" cy="396109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FF3701-6C7A-45BD-9639-E060CEF8EBEE}"/>
              </a:ext>
            </a:extLst>
          </p:cNvPr>
          <p:cNvCxnSpPr>
            <a:cxnSpLocks/>
          </p:cNvCxnSpPr>
          <p:nvPr/>
        </p:nvCxnSpPr>
        <p:spPr>
          <a:xfrm>
            <a:off x="9899602" y="2685600"/>
            <a:ext cx="0" cy="32904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47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9799-A61C-4121-996C-95D5355F0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690B70-8B04-4EE8-A04A-91FEA24652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240699" cy="4329817"/>
              </a:xfrm>
            </p:spPr>
            <p:txBody>
              <a:bodyPr/>
              <a:lstStyle/>
              <a:p>
                <a:r>
                  <a:rPr lang="en-US" dirty="0"/>
                  <a:t>Tradeoff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Increasing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Decreases false alarms</a:t>
                </a:r>
              </a:p>
              <a:p>
                <a:pPr lvl="1"/>
                <a:r>
                  <a:rPr lang="en-US" dirty="0"/>
                  <a:t>But increases missed detections</a:t>
                </a:r>
              </a:p>
              <a:p>
                <a:r>
                  <a:rPr lang="en-US" dirty="0"/>
                  <a:t>Selection of optimal threshold</a:t>
                </a:r>
              </a:p>
              <a:p>
                <a:pPr lvl="1"/>
                <a:r>
                  <a:rPr lang="en-US" dirty="0"/>
                  <a:t>Depends on the application</a:t>
                </a:r>
              </a:p>
              <a:p>
                <a:pPr lvl="1"/>
                <a:r>
                  <a:rPr lang="en-US" dirty="0"/>
                  <a:t>What are the relative costs of these errors?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690B70-8B04-4EE8-A04A-91FEA2465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240699" cy="4329817"/>
              </a:xfrm>
              <a:blipFill>
                <a:blip r:embed="rId4"/>
                <a:stretch>
                  <a:fillRect l="-2791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06645-114E-4F18-8155-6E4C6896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911E6-0787-40BB-BAA7-0ACFC36DA3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1973" y="1539279"/>
            <a:ext cx="3968428" cy="40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6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8F2C-8DDB-46A1-ABAE-10207465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8F34B-7396-45D7-8EE3-55A573DFE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the synchronization mechanisms in common commercial standards</a:t>
            </a:r>
          </a:p>
          <a:p>
            <a:r>
              <a:rPr lang="en-US" dirty="0"/>
              <a:t>Formulate binary decision tasks as hypothesis testing problems</a:t>
            </a:r>
          </a:p>
          <a:p>
            <a:r>
              <a:rPr lang="en-US" dirty="0"/>
              <a:t>Compute the LRT detector for a hypothesis testing problem</a:t>
            </a:r>
          </a:p>
          <a:p>
            <a:r>
              <a:rPr lang="en-US" dirty="0"/>
              <a:t>Compute error probabilities and optimize the threshold</a:t>
            </a:r>
          </a:p>
          <a:p>
            <a:r>
              <a:rPr lang="en-US" dirty="0"/>
              <a:t>Formulate signal detection as a hypothesis test</a:t>
            </a:r>
          </a:p>
          <a:p>
            <a:r>
              <a:rPr lang="en-US" dirty="0"/>
              <a:t>Describe and analyze the matched filter detector</a:t>
            </a:r>
          </a:p>
          <a:p>
            <a:r>
              <a:rPr lang="en-US" dirty="0"/>
              <a:t>Analyze various non-idealities including clock offset, auto-correlation and multi-path</a:t>
            </a:r>
          </a:p>
          <a:p>
            <a:r>
              <a:rPr lang="en-US" dirty="0"/>
              <a:t>Simulate the MF detector for real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2C330-B3DA-4E56-BC55-5503EA16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53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62C4-6079-43CB-BFC3-3C50876E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F6F15-021A-4DA5-B42A-FF1DA08913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073120" cy="4329817"/>
              </a:xfrm>
            </p:spPr>
            <p:txBody>
              <a:bodyPr/>
              <a:lstStyle/>
              <a:p>
                <a:r>
                  <a:rPr lang="en-US" dirty="0"/>
                  <a:t>Receiver operating characteristic</a:t>
                </a:r>
              </a:p>
              <a:p>
                <a:r>
                  <a:rPr lang="en-US" dirty="0"/>
                  <a:t>Plot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Trace out: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Random guessing achieves: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Higher the line is better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F6F15-021A-4DA5-B42A-FF1DA08913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073120" cy="4329817"/>
              </a:xfrm>
              <a:blipFill>
                <a:blip r:embed="rId2"/>
                <a:stretch>
                  <a:fillRect l="-288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54608-345B-42E3-A1D7-02366BEF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A328A-6DC1-400F-B372-5244A44C2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609" y="1326816"/>
            <a:ext cx="4613111" cy="443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4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Neyman</a:t>
            </a:r>
            <a:r>
              <a:rPr lang="en-US" dirty="0"/>
              <a:t>-Pearson Theorem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Suppose that an LRT obtains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 </a:t>
                </a:r>
                <a:br>
                  <a:rPr lang="en-US" dirty="0"/>
                </a:br>
                <a:r>
                  <a:rPr lang="en-US" dirty="0"/>
                  <a:t>Then any other test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</m:oMath>
                </a14:m>
                <a:r>
                  <a:rPr lang="en-US" dirty="0"/>
                  <a:t> will have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less than or equal to the LRT.</a:t>
                </a:r>
              </a:p>
              <a:p>
                <a:endParaRPr lang="en-US" dirty="0"/>
              </a:p>
              <a:p>
                <a:r>
                  <a:rPr lang="en-US" dirty="0"/>
                  <a:t>LRT is the most powerful test</a:t>
                </a:r>
              </a:p>
              <a:p>
                <a:r>
                  <a:rPr lang="en-US" dirty="0"/>
                  <a:t>Obtains best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performance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815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34FB5-8F93-8912-31A8-0EF0E4FA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D5E90-D918-9EB6-708C-058F60D4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0676DA-D5AB-32F7-DE3E-8389E6389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91627"/>
            <a:ext cx="5086350" cy="2943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9D618C-6BC1-A6A3-A9C5-3EC606C3A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830" y="1591627"/>
            <a:ext cx="45148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7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and Synchronization Problem</a:t>
            </a:r>
          </a:p>
          <a:p>
            <a:r>
              <a:rPr lang="en-US" dirty="0"/>
              <a:t>Hypothesis Testing</a:t>
            </a:r>
          </a:p>
          <a:p>
            <a:r>
              <a:rPr lang="en-US" dirty="0"/>
              <a:t>Match Filtering for Detection at a Known Delay</a:t>
            </a:r>
          </a:p>
          <a:p>
            <a:r>
              <a:rPr lang="en-US" dirty="0"/>
              <a:t>Match Filter SNR and Error Probabilities</a:t>
            </a:r>
          </a:p>
          <a:p>
            <a:r>
              <a:rPr lang="en-US" dirty="0"/>
              <a:t>Match Filtering Convolution with an Unknown Signal Delay</a:t>
            </a:r>
          </a:p>
          <a:p>
            <a:r>
              <a:rPr lang="en-US" dirty="0"/>
              <a:t>Automatic Gain Control (AGC)</a:t>
            </a:r>
          </a:p>
          <a:p>
            <a:endParaRPr lang="en-US" dirty="0"/>
          </a:p>
          <a:p>
            <a:r>
              <a:rPr lang="en-US" dirty="0"/>
              <a:t>Appendix 1.  Error Probability Calculation Details</a:t>
            </a:r>
          </a:p>
          <a:p>
            <a:r>
              <a:rPr lang="en-US" dirty="0"/>
              <a:t>Appendix 2.  Matched Filtering as a Generalized Likelihood Ratio Test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1939" y="235094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92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0D54-F0F3-498A-A8CD-06BFE0A8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Synchronization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FC289-DCF6-469E-B686-B1BFC83AAE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610647" cy="432981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TX sends a preamble / synchronization signal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=0,1,2,…,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Complex baseband samples.  </a:t>
                </a:r>
              </a:p>
              <a:p>
                <a:pPr lvl="1"/>
                <a:r>
                  <a:rPr lang="en-US" dirty="0"/>
                  <a:t>Sample rate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If signal is present at RX: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:  Complex channel gain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  Integer delay</a:t>
                </a:r>
              </a:p>
              <a:p>
                <a:r>
                  <a:rPr lang="en-US" dirty="0"/>
                  <a:t>Problem detect if signal is present or not.</a:t>
                </a:r>
              </a:p>
              <a:p>
                <a:pPr lvl="1"/>
                <a:r>
                  <a:rPr lang="en-US" dirty="0"/>
                  <a:t>If so, what is the delay</a:t>
                </a:r>
              </a:p>
              <a:p>
                <a:r>
                  <a:rPr lang="en-US" dirty="0"/>
                  <a:t>For now, we assume:</a:t>
                </a:r>
              </a:p>
              <a:p>
                <a:pPr lvl="1"/>
                <a:r>
                  <a:rPr lang="en-US" dirty="0"/>
                  <a:t>Integer delays, no multipath</a:t>
                </a:r>
              </a:p>
              <a:p>
                <a:pPr lvl="1"/>
                <a:r>
                  <a:rPr lang="en-US" dirty="0"/>
                  <a:t>Will address these issues later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FC289-DCF6-469E-B686-B1BFC83AAE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610647" cy="4329817"/>
              </a:xfrm>
              <a:blipFill>
                <a:blip r:embed="rId2"/>
                <a:stretch>
                  <a:fillRect l="-2391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A38C2-0E0F-4577-87AB-74FAE7D9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33DD1F-4413-478F-BA6B-E20CC81836CA}"/>
              </a:ext>
            </a:extLst>
          </p:cNvPr>
          <p:cNvSpPr/>
          <p:nvPr/>
        </p:nvSpPr>
        <p:spPr>
          <a:xfrm>
            <a:off x="7893024" y="2009314"/>
            <a:ext cx="1453772" cy="5165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BDF671-A94B-43D9-831E-F22DCB7F5F15}"/>
              </a:ext>
            </a:extLst>
          </p:cNvPr>
          <p:cNvCxnSpPr>
            <a:cxnSpLocks/>
          </p:cNvCxnSpPr>
          <p:nvPr/>
        </p:nvCxnSpPr>
        <p:spPr>
          <a:xfrm>
            <a:off x="7431964" y="2526815"/>
            <a:ext cx="3601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1BE374-2F69-4615-B7B0-5B6AC3F8BB73}"/>
              </a:ext>
            </a:extLst>
          </p:cNvPr>
          <p:cNvSpPr/>
          <p:nvPr/>
        </p:nvSpPr>
        <p:spPr>
          <a:xfrm>
            <a:off x="9072427" y="4341534"/>
            <a:ext cx="1477006" cy="5165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1A9045-5AC2-47E3-92D0-076A066C3F46}"/>
              </a:ext>
            </a:extLst>
          </p:cNvPr>
          <p:cNvCxnSpPr>
            <a:cxnSpLocks/>
          </p:cNvCxnSpPr>
          <p:nvPr/>
        </p:nvCxnSpPr>
        <p:spPr>
          <a:xfrm>
            <a:off x="7431964" y="4858065"/>
            <a:ext cx="416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E0D36F-8ECC-4FB6-91AF-444EAFE097A6}"/>
              </a:ext>
            </a:extLst>
          </p:cNvPr>
          <p:cNvCxnSpPr>
            <a:cxnSpLocks/>
          </p:cNvCxnSpPr>
          <p:nvPr/>
        </p:nvCxnSpPr>
        <p:spPr>
          <a:xfrm>
            <a:off x="7893023" y="1823678"/>
            <a:ext cx="0" cy="3690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3CCEB7-824D-48B0-9726-582453D82B32}"/>
                  </a:ext>
                </a:extLst>
              </p:cNvPr>
              <p:cNvSpPr txBox="1"/>
              <p:nvPr/>
            </p:nvSpPr>
            <p:spPr>
              <a:xfrm>
                <a:off x="8159083" y="1639012"/>
                <a:ext cx="665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3CCEB7-824D-48B0-9726-582453D82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083" y="1639012"/>
                <a:ext cx="66531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21AC97-14F6-4130-8B8B-7431DF961D45}"/>
                  </a:ext>
                </a:extLst>
              </p:cNvPr>
              <p:cNvSpPr txBox="1"/>
              <p:nvPr/>
            </p:nvSpPr>
            <p:spPr>
              <a:xfrm>
                <a:off x="9346796" y="3898603"/>
                <a:ext cx="1202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21AC97-14F6-4130-8B8B-7431DF961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796" y="3898603"/>
                <a:ext cx="1202637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1BACCF-2A2E-42F7-8DDF-415B8F7931CB}"/>
              </a:ext>
            </a:extLst>
          </p:cNvPr>
          <p:cNvCxnSpPr>
            <a:cxnSpLocks/>
          </p:cNvCxnSpPr>
          <p:nvPr/>
        </p:nvCxnSpPr>
        <p:spPr>
          <a:xfrm>
            <a:off x="9072426" y="3489789"/>
            <a:ext cx="0" cy="2024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E2AA14-6177-4125-8DC8-980C6D3D7CC4}"/>
              </a:ext>
            </a:extLst>
          </p:cNvPr>
          <p:cNvCxnSpPr/>
          <p:nvPr/>
        </p:nvCxnSpPr>
        <p:spPr>
          <a:xfrm>
            <a:off x="7911052" y="5235114"/>
            <a:ext cx="1161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775728-2770-440B-911E-72892AFD07C8}"/>
                  </a:ext>
                </a:extLst>
              </p:cNvPr>
              <p:cNvSpPr txBox="1"/>
              <p:nvPr/>
            </p:nvSpPr>
            <p:spPr>
              <a:xfrm>
                <a:off x="7981292" y="5374597"/>
                <a:ext cx="1091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Delay=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775728-2770-440B-911E-72892AFD0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292" y="5374597"/>
                <a:ext cx="1091133" cy="369332"/>
              </a:xfrm>
              <a:prstGeom prst="rect">
                <a:avLst/>
              </a:prstGeom>
              <a:blipFill>
                <a:blip r:embed="rId5"/>
                <a:stretch>
                  <a:fillRect l="-446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row: Right 23">
            <a:extLst>
              <a:ext uri="{FF2B5EF4-FFF2-40B4-BE49-F238E27FC236}">
                <a16:creationId xmlns:a16="http://schemas.microsoft.com/office/drawing/2014/main" id="{78C04C72-B4A8-4907-9E83-B30DD52644E0}"/>
              </a:ext>
            </a:extLst>
          </p:cNvPr>
          <p:cNvSpPr/>
          <p:nvPr/>
        </p:nvSpPr>
        <p:spPr>
          <a:xfrm rot="3455266">
            <a:off x="8446192" y="3140288"/>
            <a:ext cx="1389050" cy="26341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8932BC-0003-45B6-8115-6F676A35D8CC}"/>
              </a:ext>
            </a:extLst>
          </p:cNvPr>
          <p:cNvSpPr txBox="1"/>
          <p:nvPr/>
        </p:nvSpPr>
        <p:spPr>
          <a:xfrm>
            <a:off x="6839515" y="200834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F082A3-C0AA-480F-9703-E44358C30F13}"/>
              </a:ext>
            </a:extLst>
          </p:cNvPr>
          <p:cNvSpPr txBox="1"/>
          <p:nvPr/>
        </p:nvSpPr>
        <p:spPr>
          <a:xfrm>
            <a:off x="6835491" y="434277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</p:spTree>
    <p:extLst>
      <p:ext uri="{BB962C8B-B14F-4D97-AF65-F5344CB8AC3E}">
        <p14:creationId xmlns:p14="http://schemas.microsoft.com/office/powerpoint/2010/main" val="2779407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F22F-3F67-4F51-BA86-EB6D78AB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 as a Hypothesis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D7C951-8B77-41FE-9987-4DE64D4C14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444072" cy="4329817"/>
              </a:xfrm>
            </p:spPr>
            <p:txBody>
              <a:bodyPr/>
              <a:lstStyle/>
              <a:p>
                <a:r>
                  <a:rPr lang="en-US" dirty="0"/>
                  <a:t>At each delay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we consider two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hypotheses</a:t>
                </a:r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Signal is present:   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/>
                  <a:t>is a complex, baseband channel gain</a:t>
                </a:r>
              </a:p>
              <a:p>
                <a:pPr lvl="1"/>
                <a:r>
                  <a:rPr lang="en-US" dirty="0"/>
                  <a:t>Recall that we are assuming a single path channel (for now)</a:t>
                </a:r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dirty="0"/>
                  <a:t>Signal is absent: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both cases,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white noise: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D7C951-8B77-41FE-9987-4DE64D4C1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444072" cy="4329817"/>
              </a:xfrm>
              <a:blipFill>
                <a:blip r:embed="rId2"/>
                <a:stretch>
                  <a:fillRect l="-2271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3FBCA-0A18-4720-AEAB-972A2297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B31E5-B62D-4C54-8997-3C3BB6E653FB}"/>
              </a:ext>
            </a:extLst>
          </p:cNvPr>
          <p:cNvSpPr/>
          <p:nvPr/>
        </p:nvSpPr>
        <p:spPr>
          <a:xfrm>
            <a:off x="9419140" y="2408033"/>
            <a:ext cx="1477006" cy="5165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B19258-48FC-407A-BC3E-61188CE8D314}"/>
              </a:ext>
            </a:extLst>
          </p:cNvPr>
          <p:cNvCxnSpPr>
            <a:cxnSpLocks/>
          </p:cNvCxnSpPr>
          <p:nvPr/>
        </p:nvCxnSpPr>
        <p:spPr>
          <a:xfrm>
            <a:off x="7778677" y="2924564"/>
            <a:ext cx="3954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455C9A-0FA8-4129-BCBE-8B99A3095AA8}"/>
                  </a:ext>
                </a:extLst>
              </p:cNvPr>
              <p:cNvSpPr txBox="1"/>
              <p:nvPr/>
            </p:nvSpPr>
            <p:spPr>
              <a:xfrm>
                <a:off x="9693509" y="1965102"/>
                <a:ext cx="1202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455C9A-0FA8-4129-BCBE-8B99A3095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509" y="1965102"/>
                <a:ext cx="1202637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60D80B-EE71-4217-91BD-44F360AF61A6}"/>
              </a:ext>
            </a:extLst>
          </p:cNvPr>
          <p:cNvCxnSpPr>
            <a:cxnSpLocks/>
          </p:cNvCxnSpPr>
          <p:nvPr/>
        </p:nvCxnSpPr>
        <p:spPr>
          <a:xfrm>
            <a:off x="9419140" y="2177808"/>
            <a:ext cx="1" cy="1102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6F8FD7-755D-4C84-8796-F69A7F978846}"/>
                  </a:ext>
                </a:extLst>
              </p:cNvPr>
              <p:cNvSpPr txBox="1"/>
              <p:nvPr/>
            </p:nvSpPr>
            <p:spPr>
              <a:xfrm>
                <a:off x="8328007" y="2998163"/>
                <a:ext cx="1091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Delay=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6F8FD7-755D-4C84-8796-F69A7F978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007" y="2998163"/>
                <a:ext cx="1091133" cy="369332"/>
              </a:xfrm>
              <a:prstGeom prst="rect">
                <a:avLst/>
              </a:prstGeom>
              <a:blipFill>
                <a:blip r:embed="rId7"/>
                <a:stretch>
                  <a:fillRect l="-446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4B7BA7-C6A4-452C-B22C-B8507F256454}"/>
              </a:ext>
            </a:extLst>
          </p:cNvPr>
          <p:cNvCxnSpPr>
            <a:cxnSpLocks/>
          </p:cNvCxnSpPr>
          <p:nvPr/>
        </p:nvCxnSpPr>
        <p:spPr>
          <a:xfrm>
            <a:off x="8290441" y="2622887"/>
            <a:ext cx="1" cy="657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195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F22F-3F67-4F51-BA86-EB6D78AB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Problem with a Known Delay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D7C951-8B77-41FE-9987-4DE64D4C14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444072" cy="4329817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Given :</a:t>
                </a:r>
              </a:p>
              <a:p>
                <a:pPr lvl="1"/>
                <a:r>
                  <a:rPr lang="en-US" sz="2000" dirty="0"/>
                  <a:t>RX signal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Target signal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Delay hypothesis: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b="0" dirty="0"/>
              </a:p>
              <a:p>
                <a:r>
                  <a:rPr lang="en-US" sz="2400" dirty="0"/>
                  <a:t>Which “hypothesis” is more likely?</a:t>
                </a:r>
              </a:p>
              <a:p>
                <a:pPr lvl="1"/>
                <a:r>
                  <a:rPr lang="en-US" sz="2000" dirty="0"/>
                  <a:t>Signal is present: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h𝑥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b="0" dirty="0"/>
                  <a:t>  or</a:t>
                </a:r>
              </a:p>
              <a:p>
                <a:pPr lvl="1"/>
                <a:r>
                  <a:rPr lang="en-US" sz="2000" dirty="0"/>
                  <a:t>Signal is absent: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/>
              </a:p>
              <a:p>
                <a:r>
                  <a:rPr lang="en-US" sz="2200" dirty="0"/>
                  <a:t>Channel gain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200" dirty="0"/>
                  <a:t> is not known </a:t>
                </a:r>
              </a:p>
              <a:p>
                <a:r>
                  <a:rPr lang="en-US" sz="2200" dirty="0"/>
                  <a:t>Next section, we will also learn the delay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D7C951-8B77-41FE-9987-4DE64D4C1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444072" cy="4329817"/>
              </a:xfrm>
              <a:blipFill>
                <a:blip r:embed="rId2"/>
                <a:stretch>
                  <a:fillRect l="-2649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3FBCA-0A18-4720-AEAB-972A2297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B31E5-B62D-4C54-8997-3C3BB6E653FB}"/>
              </a:ext>
            </a:extLst>
          </p:cNvPr>
          <p:cNvSpPr/>
          <p:nvPr/>
        </p:nvSpPr>
        <p:spPr>
          <a:xfrm>
            <a:off x="9419140" y="2408033"/>
            <a:ext cx="1477006" cy="5165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B19258-48FC-407A-BC3E-61188CE8D314}"/>
              </a:ext>
            </a:extLst>
          </p:cNvPr>
          <p:cNvCxnSpPr>
            <a:cxnSpLocks/>
          </p:cNvCxnSpPr>
          <p:nvPr/>
        </p:nvCxnSpPr>
        <p:spPr>
          <a:xfrm>
            <a:off x="7778677" y="2924564"/>
            <a:ext cx="3954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455C9A-0FA8-4129-BCBE-8B99A3095AA8}"/>
                  </a:ext>
                </a:extLst>
              </p:cNvPr>
              <p:cNvSpPr txBox="1"/>
              <p:nvPr/>
            </p:nvSpPr>
            <p:spPr>
              <a:xfrm>
                <a:off x="9693509" y="1965102"/>
                <a:ext cx="1202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455C9A-0FA8-4129-BCBE-8B99A3095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509" y="1965102"/>
                <a:ext cx="1202637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60D80B-EE71-4217-91BD-44F360AF61A6}"/>
              </a:ext>
            </a:extLst>
          </p:cNvPr>
          <p:cNvCxnSpPr>
            <a:cxnSpLocks/>
          </p:cNvCxnSpPr>
          <p:nvPr/>
        </p:nvCxnSpPr>
        <p:spPr>
          <a:xfrm>
            <a:off x="9419140" y="2177808"/>
            <a:ext cx="1" cy="1102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6F8FD7-755D-4C84-8796-F69A7F978846}"/>
                  </a:ext>
                </a:extLst>
              </p:cNvPr>
              <p:cNvSpPr txBox="1"/>
              <p:nvPr/>
            </p:nvSpPr>
            <p:spPr>
              <a:xfrm>
                <a:off x="8328007" y="2998163"/>
                <a:ext cx="1091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Delay=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6F8FD7-755D-4C84-8796-F69A7F978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007" y="2998163"/>
                <a:ext cx="1091133" cy="369332"/>
              </a:xfrm>
              <a:prstGeom prst="rect">
                <a:avLst/>
              </a:prstGeom>
              <a:blipFill>
                <a:blip r:embed="rId7"/>
                <a:stretch>
                  <a:fillRect l="-446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4B7BA7-C6A4-452C-B22C-B8507F256454}"/>
              </a:ext>
            </a:extLst>
          </p:cNvPr>
          <p:cNvCxnSpPr>
            <a:cxnSpLocks/>
          </p:cNvCxnSpPr>
          <p:nvPr/>
        </p:nvCxnSpPr>
        <p:spPr>
          <a:xfrm>
            <a:off x="8290441" y="2622887"/>
            <a:ext cx="1" cy="657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328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2E194-5B96-474A-B8F3-84F496C9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 in Vector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CAE475-A59E-4937-BA5F-193716A401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350543" cy="4329817"/>
              </a:xfrm>
            </p:spPr>
            <p:txBody>
              <a:bodyPr/>
              <a:lstStyle/>
              <a:p>
                <a:r>
                  <a:rPr lang="en-US" dirty="0"/>
                  <a:t>Without loss of generality, assume:</a:t>
                </a:r>
              </a:p>
              <a:p>
                <a:pPr lvl="1"/>
                <a:r>
                  <a:rPr lang="en-US" dirty="0"/>
                  <a:t>Delay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Target signal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Define vectors:</a:t>
                </a:r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Write two hypotheses in vector form: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 [Signal present]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           [Signal absent]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CAE475-A59E-4937-BA5F-193716A401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350543" cy="4329817"/>
              </a:xfrm>
              <a:blipFill>
                <a:blip r:embed="rId2"/>
                <a:stretch>
                  <a:fillRect l="-230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44EF7-A795-40A8-A318-7FBB7E06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5F58E-FE94-4CA3-A74C-A8BABC571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382" y="1902217"/>
            <a:ext cx="3990338" cy="383665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E0F0BA-57A7-4574-8FD6-3BD2B4B6C2A7}"/>
              </a:ext>
            </a:extLst>
          </p:cNvPr>
          <p:cNvCxnSpPr/>
          <p:nvPr/>
        </p:nvCxnSpPr>
        <p:spPr>
          <a:xfrm flipV="1">
            <a:off x="8884800" y="3160800"/>
            <a:ext cx="1332000" cy="1152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1B3EDF-B509-437D-824E-30195DE62B29}"/>
                  </a:ext>
                </a:extLst>
              </p:cNvPr>
              <p:cNvSpPr txBox="1"/>
              <p:nvPr/>
            </p:nvSpPr>
            <p:spPr>
              <a:xfrm>
                <a:off x="9817918" y="3451211"/>
                <a:ext cx="496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1B3EDF-B509-437D-824E-30195DE62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7918" y="3451211"/>
                <a:ext cx="4962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095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324AD7-06B1-8D99-8C40-44EC31618F3E}"/>
              </a:ext>
            </a:extLst>
          </p:cNvPr>
          <p:cNvSpPr/>
          <p:nvPr/>
        </p:nvSpPr>
        <p:spPr>
          <a:xfrm>
            <a:off x="3955312" y="3109686"/>
            <a:ext cx="1446028" cy="9448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D24BC-F514-43CD-B031-5DED8E82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FA037E-685D-4056-9D2B-2789238DC0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0208" y="1587034"/>
                <a:ext cx="7123019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Hypotheses in vector form: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 [Signal present]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           [Signal absent]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Projection coefficient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onto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For signal detection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(scaled) matched filter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Key idea</a:t>
                </a:r>
                <a:r>
                  <a:rPr lang="en-US" dirty="0"/>
                  <a:t>:  Declare signal present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is large</a:t>
                </a:r>
              </a:p>
              <a:p>
                <a:r>
                  <a:rPr lang="en-US" dirty="0"/>
                  <a:t>Signal is detected if there is sufficient energy in target signal space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FA037E-685D-4056-9D2B-2789238DC0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0208" y="1587034"/>
                <a:ext cx="7123019" cy="4329817"/>
              </a:xfrm>
              <a:blipFill>
                <a:blip r:embed="rId2"/>
                <a:stretch>
                  <a:fillRect l="-2053" t="-1406" r="-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64198-4682-4056-94CD-995D8B16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5E49AA-C1A8-4617-AE7A-6D201FB37736}"/>
              </a:ext>
            </a:extLst>
          </p:cNvPr>
          <p:cNvCxnSpPr/>
          <p:nvPr/>
        </p:nvCxnSpPr>
        <p:spPr>
          <a:xfrm flipV="1">
            <a:off x="8411029" y="1473200"/>
            <a:ext cx="0" cy="3272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E32A8-9A89-4F04-B080-EAC240DF11E5}"/>
              </a:ext>
            </a:extLst>
          </p:cNvPr>
          <p:cNvCxnSpPr>
            <a:cxnSpLocks/>
          </p:cNvCxnSpPr>
          <p:nvPr/>
        </p:nvCxnSpPr>
        <p:spPr>
          <a:xfrm flipV="1">
            <a:off x="7634515" y="3860800"/>
            <a:ext cx="32003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669B35-EF31-4FDE-A580-4C83E1AD0E2F}"/>
              </a:ext>
            </a:extLst>
          </p:cNvPr>
          <p:cNvCxnSpPr/>
          <p:nvPr/>
        </p:nvCxnSpPr>
        <p:spPr>
          <a:xfrm flipV="1">
            <a:off x="8411029" y="2097314"/>
            <a:ext cx="1386114" cy="1756228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DF5CAA-D98A-48BF-A96B-6BA96F55BA3B}"/>
              </a:ext>
            </a:extLst>
          </p:cNvPr>
          <p:cNvCxnSpPr>
            <a:cxnSpLocks/>
          </p:cNvCxnSpPr>
          <p:nvPr/>
        </p:nvCxnSpPr>
        <p:spPr>
          <a:xfrm flipV="1">
            <a:off x="8411028" y="3265714"/>
            <a:ext cx="1248229" cy="595086"/>
          </a:xfrm>
          <a:prstGeom prst="straightConnector1">
            <a:avLst/>
          </a:prstGeom>
          <a:ln w="317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D52D51-CC06-4CC3-B358-0B98694CDF7D}"/>
              </a:ext>
            </a:extLst>
          </p:cNvPr>
          <p:cNvCxnSpPr>
            <a:cxnSpLocks/>
          </p:cNvCxnSpPr>
          <p:nvPr/>
        </p:nvCxnSpPr>
        <p:spPr>
          <a:xfrm flipV="1">
            <a:off x="7456714" y="2623457"/>
            <a:ext cx="35560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5F25ED-42A5-4795-BAD1-4E61CD3DDCF4}"/>
              </a:ext>
            </a:extLst>
          </p:cNvPr>
          <p:cNvCxnSpPr>
            <a:cxnSpLocks/>
          </p:cNvCxnSpPr>
          <p:nvPr/>
        </p:nvCxnSpPr>
        <p:spPr>
          <a:xfrm>
            <a:off x="9797143" y="2097314"/>
            <a:ext cx="537028" cy="84545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D587C1-7FD8-44E9-B34D-6D4C0C9E39D0}"/>
              </a:ext>
            </a:extLst>
          </p:cNvPr>
          <p:cNvCxnSpPr>
            <a:cxnSpLocks/>
          </p:cNvCxnSpPr>
          <p:nvPr/>
        </p:nvCxnSpPr>
        <p:spPr>
          <a:xfrm flipV="1">
            <a:off x="8411028" y="2942771"/>
            <a:ext cx="1915886" cy="91803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9B2F9B-8C2D-4BD2-AF9A-F75ACA869E69}"/>
                  </a:ext>
                </a:extLst>
              </p:cNvPr>
              <p:cNvSpPr txBox="1"/>
              <p:nvPr/>
            </p:nvSpPr>
            <p:spPr>
              <a:xfrm>
                <a:off x="8957748" y="2385144"/>
                <a:ext cx="321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9B2F9B-8C2D-4BD2-AF9A-F75ACA869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748" y="2385144"/>
                <a:ext cx="3217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0295F1C-7D63-4F5C-B87B-99DC6F33D6D9}"/>
                  </a:ext>
                </a:extLst>
              </p:cNvPr>
              <p:cNvSpPr txBox="1"/>
              <p:nvPr/>
            </p:nvSpPr>
            <p:spPr>
              <a:xfrm>
                <a:off x="9222230" y="3448957"/>
                <a:ext cx="321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0295F1C-7D63-4F5C-B87B-99DC6F33D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230" y="3448957"/>
                <a:ext cx="3217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6D52664-EFEB-430B-8A91-5C26AF11871C}"/>
                  </a:ext>
                </a:extLst>
              </p:cNvPr>
              <p:cNvSpPr txBox="1"/>
              <p:nvPr/>
            </p:nvSpPr>
            <p:spPr>
              <a:xfrm>
                <a:off x="10208780" y="2754476"/>
                <a:ext cx="1174584" cy="667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‖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6D52664-EFEB-430B-8A91-5C26AF118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8780" y="2754476"/>
                <a:ext cx="1174584" cy="6674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624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24BC-F514-43CD-B031-5DED8E82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Filter Detector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FA037E-685D-4056-9D2B-2789238DC0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352177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two hypotheses: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 [Signal present]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           [Signal absent]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Match filter energy detector:</a:t>
                </a:r>
              </a:p>
              <a:p>
                <a:pPr lvl="1"/>
                <a:r>
                  <a:rPr lang="en-US" dirty="0"/>
                  <a:t>Compute scaled MF detector: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Measure energy: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Declare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b="0" dirty="0"/>
                  <a:t>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threshold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FA037E-685D-4056-9D2B-2789238DC0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352177" cy="4329817"/>
              </a:xfrm>
              <a:blipFill>
                <a:blip r:embed="rId2"/>
                <a:stretch>
                  <a:fillRect l="-230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64198-4682-4056-94CD-995D8B16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5E49AA-C1A8-4617-AE7A-6D201FB37736}"/>
              </a:ext>
            </a:extLst>
          </p:cNvPr>
          <p:cNvCxnSpPr/>
          <p:nvPr/>
        </p:nvCxnSpPr>
        <p:spPr>
          <a:xfrm flipV="1">
            <a:off x="8411029" y="1959429"/>
            <a:ext cx="0" cy="3272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E32A8-9A89-4F04-B080-EAC240DF11E5}"/>
              </a:ext>
            </a:extLst>
          </p:cNvPr>
          <p:cNvCxnSpPr>
            <a:cxnSpLocks/>
          </p:cNvCxnSpPr>
          <p:nvPr/>
        </p:nvCxnSpPr>
        <p:spPr>
          <a:xfrm flipV="1">
            <a:off x="7634515" y="4347029"/>
            <a:ext cx="32003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669B35-EF31-4FDE-A580-4C83E1AD0E2F}"/>
              </a:ext>
            </a:extLst>
          </p:cNvPr>
          <p:cNvCxnSpPr/>
          <p:nvPr/>
        </p:nvCxnSpPr>
        <p:spPr>
          <a:xfrm flipV="1">
            <a:off x="8411029" y="2583543"/>
            <a:ext cx="1386114" cy="1756228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DF5CAA-D98A-48BF-A96B-6BA96F55BA3B}"/>
              </a:ext>
            </a:extLst>
          </p:cNvPr>
          <p:cNvCxnSpPr>
            <a:cxnSpLocks/>
          </p:cNvCxnSpPr>
          <p:nvPr/>
        </p:nvCxnSpPr>
        <p:spPr>
          <a:xfrm flipV="1">
            <a:off x="8411028" y="3751943"/>
            <a:ext cx="1248229" cy="595086"/>
          </a:xfrm>
          <a:prstGeom prst="straightConnector1">
            <a:avLst/>
          </a:prstGeom>
          <a:ln w="317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D52D51-CC06-4CC3-B358-0B98694CDF7D}"/>
              </a:ext>
            </a:extLst>
          </p:cNvPr>
          <p:cNvCxnSpPr>
            <a:cxnSpLocks/>
          </p:cNvCxnSpPr>
          <p:nvPr/>
        </p:nvCxnSpPr>
        <p:spPr>
          <a:xfrm flipV="1">
            <a:off x="7456714" y="3109686"/>
            <a:ext cx="35560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5F25ED-42A5-4795-BAD1-4E61CD3DDCF4}"/>
              </a:ext>
            </a:extLst>
          </p:cNvPr>
          <p:cNvCxnSpPr>
            <a:cxnSpLocks/>
          </p:cNvCxnSpPr>
          <p:nvPr/>
        </p:nvCxnSpPr>
        <p:spPr>
          <a:xfrm>
            <a:off x="9797143" y="2583543"/>
            <a:ext cx="537028" cy="84545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D587C1-7FD8-44E9-B34D-6D4C0C9E39D0}"/>
              </a:ext>
            </a:extLst>
          </p:cNvPr>
          <p:cNvCxnSpPr>
            <a:cxnSpLocks/>
          </p:cNvCxnSpPr>
          <p:nvPr/>
        </p:nvCxnSpPr>
        <p:spPr>
          <a:xfrm flipV="1">
            <a:off x="8411028" y="3429000"/>
            <a:ext cx="1915886" cy="91803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9B2F9B-8C2D-4BD2-AF9A-F75ACA869E69}"/>
                  </a:ext>
                </a:extLst>
              </p:cNvPr>
              <p:cNvSpPr txBox="1"/>
              <p:nvPr/>
            </p:nvSpPr>
            <p:spPr>
              <a:xfrm>
                <a:off x="8957748" y="2871373"/>
                <a:ext cx="321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9B2F9B-8C2D-4BD2-AF9A-F75ACA869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748" y="2871373"/>
                <a:ext cx="3217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0295F1C-7D63-4F5C-B87B-99DC6F33D6D9}"/>
                  </a:ext>
                </a:extLst>
              </p:cNvPr>
              <p:cNvSpPr txBox="1"/>
              <p:nvPr/>
            </p:nvSpPr>
            <p:spPr>
              <a:xfrm>
                <a:off x="9222230" y="3935186"/>
                <a:ext cx="321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0295F1C-7D63-4F5C-B87B-99DC6F33D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230" y="3935186"/>
                <a:ext cx="3217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6D52664-EFEB-430B-8A91-5C26AF11871C}"/>
                  </a:ext>
                </a:extLst>
              </p:cNvPr>
              <p:cNvSpPr txBox="1"/>
              <p:nvPr/>
            </p:nvSpPr>
            <p:spPr>
              <a:xfrm>
                <a:off x="10208780" y="3240705"/>
                <a:ext cx="1174584" cy="667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‖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6D52664-EFEB-430B-8A91-5C26AF118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8780" y="3240705"/>
                <a:ext cx="1174584" cy="6674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675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005D-09B6-4018-9EE0-6DD73595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Unit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993AF-A11C-4957-9192-C36569D1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4FBB01-63DB-4DA8-92D3-4B45B4D0F3BF}"/>
              </a:ext>
            </a:extLst>
          </p:cNvPr>
          <p:cNvSpPr/>
          <p:nvPr/>
        </p:nvSpPr>
        <p:spPr>
          <a:xfrm>
            <a:off x="2366146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2DB61-61B1-4E0B-91DA-7CCF2273ED4B}"/>
              </a:ext>
            </a:extLst>
          </p:cNvPr>
          <p:cNvSpPr txBox="1"/>
          <p:nvPr/>
        </p:nvSpPr>
        <p:spPr>
          <a:xfrm>
            <a:off x="2335557" y="1676377"/>
            <a:ext cx="95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 coding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D4DC8C-7756-4B53-88E3-8A13F6531D11}"/>
              </a:ext>
            </a:extLst>
          </p:cNvPr>
          <p:cNvSpPr/>
          <p:nvPr/>
        </p:nvSpPr>
        <p:spPr>
          <a:xfrm>
            <a:off x="3952924" y="223214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412E4-4255-4EAC-9298-2A3B408EA38A}"/>
              </a:ext>
            </a:extLst>
          </p:cNvPr>
          <p:cNvSpPr txBox="1"/>
          <p:nvPr/>
        </p:nvSpPr>
        <p:spPr>
          <a:xfrm>
            <a:off x="3900244" y="1708927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/>
              <a:t>mapping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EB670-D95D-4F6C-A820-315CB785BAA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085052" y="2453109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FC8838-40CA-4282-AEDB-4226739EAECD}"/>
              </a:ext>
            </a:extLst>
          </p:cNvPr>
          <p:cNvSpPr txBox="1"/>
          <p:nvPr/>
        </p:nvSpPr>
        <p:spPr>
          <a:xfrm>
            <a:off x="3183157" y="2960134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Coded bits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D793BC-F65F-4B95-ABC4-E0C4F56131B8}"/>
              </a:ext>
            </a:extLst>
          </p:cNvPr>
          <p:cNvSpPr/>
          <p:nvPr/>
        </p:nvSpPr>
        <p:spPr>
          <a:xfrm>
            <a:off x="6499077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5EB2DA-9C68-4632-8658-4107F45007D3}"/>
              </a:ext>
            </a:extLst>
          </p:cNvPr>
          <p:cNvSpPr txBox="1"/>
          <p:nvPr/>
        </p:nvSpPr>
        <p:spPr>
          <a:xfrm>
            <a:off x="6477030" y="1724755"/>
            <a:ext cx="94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TX filter DAC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373723-4F89-4365-B789-546F13399B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671830" y="2453109"/>
            <a:ext cx="18272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B5FD0A-09A3-41AA-B392-40E135AE2B37}"/>
              </a:ext>
            </a:extLst>
          </p:cNvPr>
          <p:cNvSpPr txBox="1"/>
          <p:nvPr/>
        </p:nvSpPr>
        <p:spPr>
          <a:xfrm>
            <a:off x="5134438" y="2960134"/>
            <a:ext cx="86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IQ symbols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277663-35B2-46F6-A77C-E6172F46A853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 flipV="1">
            <a:off x="7217983" y="2453109"/>
            <a:ext cx="1129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C6250DA-308F-4CC5-B350-31F6D6D14A1F}"/>
              </a:ext>
            </a:extLst>
          </p:cNvPr>
          <p:cNvSpPr/>
          <p:nvPr/>
        </p:nvSpPr>
        <p:spPr>
          <a:xfrm>
            <a:off x="8347382" y="223214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F2ED6B-29DB-4433-A9D1-A48C98589A96}"/>
              </a:ext>
            </a:extLst>
          </p:cNvPr>
          <p:cNvSpPr txBox="1"/>
          <p:nvPr/>
        </p:nvSpPr>
        <p:spPr>
          <a:xfrm>
            <a:off x="7229974" y="3000096"/>
            <a:ext cx="950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Analog baseband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BD15E1-1DD1-4C06-8C8C-9159E486CE5A}"/>
              </a:ext>
            </a:extLst>
          </p:cNvPr>
          <p:cNvSpPr txBox="1"/>
          <p:nvPr/>
        </p:nvSpPr>
        <p:spPr>
          <a:xfrm>
            <a:off x="8158530" y="1844123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Upconversion</a:t>
            </a:r>
            <a:endParaRPr lang="en-US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DD55EB-8352-49FA-B4B2-C43195851E92}"/>
              </a:ext>
            </a:extLst>
          </p:cNvPr>
          <p:cNvCxnSpPr>
            <a:cxnSpLocks/>
          </p:cNvCxnSpPr>
          <p:nvPr/>
        </p:nvCxnSpPr>
        <p:spPr>
          <a:xfrm flipV="1">
            <a:off x="1498274" y="2462215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6DC064-A2DD-466D-B982-6BC460A115EA}"/>
              </a:ext>
            </a:extLst>
          </p:cNvPr>
          <p:cNvSpPr txBox="1"/>
          <p:nvPr/>
        </p:nvSpPr>
        <p:spPr>
          <a:xfrm>
            <a:off x="1569227" y="2934356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Info bits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4904B9-EF55-41A8-ABDF-CC68D991840C}"/>
              </a:ext>
            </a:extLst>
          </p:cNvPr>
          <p:cNvSpPr/>
          <p:nvPr/>
        </p:nvSpPr>
        <p:spPr>
          <a:xfrm>
            <a:off x="10145702" y="2957863"/>
            <a:ext cx="718906" cy="8518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5765A8-8633-4191-8D06-25AFCB55E587}"/>
              </a:ext>
            </a:extLst>
          </p:cNvPr>
          <p:cNvSpPr txBox="1"/>
          <p:nvPr/>
        </p:nvSpPr>
        <p:spPr>
          <a:xfrm>
            <a:off x="10885466" y="3122202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Passband</a:t>
            </a:r>
          </a:p>
          <a:p>
            <a:r>
              <a:rPr lang="en-US" sz="1400" dirty="0"/>
              <a:t>Channel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ED40480-3A41-4CFE-A530-FBAEC8B3F9F3}"/>
              </a:ext>
            </a:extLst>
          </p:cNvPr>
          <p:cNvSpPr/>
          <p:nvPr/>
        </p:nvSpPr>
        <p:spPr>
          <a:xfrm rot="10800000">
            <a:off x="9382677" y="1837905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25E9670-D297-43AA-AE3B-934C966D3EE3}"/>
              </a:ext>
            </a:extLst>
          </p:cNvPr>
          <p:cNvCxnSpPr>
            <a:cxnSpLocks/>
            <a:stCxn id="25" idx="3"/>
            <a:endCxn id="33" idx="0"/>
          </p:cNvCxnSpPr>
          <p:nvPr/>
        </p:nvCxnSpPr>
        <p:spPr>
          <a:xfrm flipV="1">
            <a:off x="9066288" y="2080833"/>
            <a:ext cx="518069" cy="372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94CF82B-F9F9-4B44-B10F-F7BE1915E96D}"/>
              </a:ext>
            </a:extLst>
          </p:cNvPr>
          <p:cNvSpPr/>
          <p:nvPr/>
        </p:nvSpPr>
        <p:spPr>
          <a:xfrm>
            <a:off x="8347382" y="4647816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B7D7DC-A435-47FF-94B9-0338CD3D1022}"/>
              </a:ext>
            </a:extLst>
          </p:cNvPr>
          <p:cNvSpPr txBox="1"/>
          <p:nvPr/>
        </p:nvSpPr>
        <p:spPr>
          <a:xfrm>
            <a:off x="8279937" y="5143775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Down-conversion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E2CB0F3E-4AC0-4496-9D90-0FAFF4299FA7}"/>
              </a:ext>
            </a:extLst>
          </p:cNvPr>
          <p:cNvSpPr/>
          <p:nvPr/>
        </p:nvSpPr>
        <p:spPr>
          <a:xfrm rot="10800000">
            <a:off x="9382677" y="4253574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21B4B0B-D915-446E-BC3F-D89AA547285E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V="1">
            <a:off x="9066288" y="4496502"/>
            <a:ext cx="518069" cy="372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D24AB69-386F-4C11-A94D-1CA62211C9D0}"/>
              </a:ext>
            </a:extLst>
          </p:cNvPr>
          <p:cNvSpPr/>
          <p:nvPr/>
        </p:nvSpPr>
        <p:spPr>
          <a:xfrm>
            <a:off x="6499077" y="4645961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50E106-D17F-41DC-BD60-8608658FAC75}"/>
              </a:ext>
            </a:extLst>
          </p:cNvPr>
          <p:cNvSpPr txBox="1"/>
          <p:nvPr/>
        </p:nvSpPr>
        <p:spPr>
          <a:xfrm>
            <a:off x="6444358" y="5165570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RX filter</a:t>
            </a:r>
            <a:br>
              <a:rPr lang="en-US" sz="1400" dirty="0"/>
            </a:br>
            <a:r>
              <a:rPr lang="en-US" sz="1400" dirty="0"/>
              <a:t>and ADC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7221BE6-E83F-4987-A569-65E649EE291E}"/>
              </a:ext>
            </a:extLst>
          </p:cNvPr>
          <p:cNvSpPr/>
          <p:nvPr/>
        </p:nvSpPr>
        <p:spPr>
          <a:xfrm>
            <a:off x="5134438" y="3877508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15C955-C15A-4020-9081-9F3D8C8AA346}"/>
              </a:ext>
            </a:extLst>
          </p:cNvPr>
          <p:cNvSpPr txBox="1"/>
          <p:nvPr/>
        </p:nvSpPr>
        <p:spPr>
          <a:xfrm>
            <a:off x="5187117" y="3554656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Sync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1A4BB4-E72C-468E-B029-00ED04A67B8A}"/>
              </a:ext>
            </a:extLst>
          </p:cNvPr>
          <p:cNvSpPr/>
          <p:nvPr/>
        </p:nvSpPr>
        <p:spPr>
          <a:xfrm>
            <a:off x="5134438" y="4649223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8EFBCB-C9A3-43F3-87C9-3105F465B8D6}"/>
              </a:ext>
            </a:extLst>
          </p:cNvPr>
          <p:cNvSpPr txBox="1"/>
          <p:nvPr/>
        </p:nvSpPr>
        <p:spPr>
          <a:xfrm>
            <a:off x="5044848" y="5196193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Equalization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D967FF3-04CC-4333-8A47-D0196F6CB52C}"/>
              </a:ext>
            </a:extLst>
          </p:cNvPr>
          <p:cNvSpPr/>
          <p:nvPr/>
        </p:nvSpPr>
        <p:spPr>
          <a:xfrm>
            <a:off x="4041790" y="4652057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E57FFC-4626-4B7D-9FB6-E5115A1CECF7}"/>
              </a:ext>
            </a:extLst>
          </p:cNvPr>
          <p:cNvSpPr txBox="1"/>
          <p:nvPr/>
        </p:nvSpPr>
        <p:spPr>
          <a:xfrm>
            <a:off x="4063691" y="5221383"/>
            <a:ext cx="86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 err="1"/>
              <a:t>demod</a:t>
            </a:r>
            <a:endParaRPr lang="en-US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3E021B-0CE9-4284-B251-493D31B59DFC}"/>
              </a:ext>
            </a:extLst>
          </p:cNvPr>
          <p:cNvSpPr/>
          <p:nvPr/>
        </p:nvSpPr>
        <p:spPr>
          <a:xfrm>
            <a:off x="2357268" y="4647818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826614-17A0-4303-ABC4-A4E6577C5379}"/>
              </a:ext>
            </a:extLst>
          </p:cNvPr>
          <p:cNvSpPr txBox="1"/>
          <p:nvPr/>
        </p:nvSpPr>
        <p:spPr>
          <a:xfrm>
            <a:off x="2290766" y="5221383"/>
            <a:ext cx="86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</a:t>
            </a:r>
            <a:br>
              <a:rPr lang="en-US" sz="1400" dirty="0"/>
            </a:br>
            <a:r>
              <a:rPr lang="en-US" sz="1400" dirty="0"/>
              <a:t>decoding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1DAF6D-218E-41E1-870F-7BB24E5BC4AA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1498274" y="4857992"/>
            <a:ext cx="858994" cy="1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70CF04F-31FE-4B82-8FB2-1596723A9985}"/>
              </a:ext>
            </a:extLst>
          </p:cNvPr>
          <p:cNvCxnSpPr>
            <a:stCxn id="40" idx="1"/>
            <a:endCxn id="44" idx="3"/>
          </p:cNvCxnSpPr>
          <p:nvPr/>
        </p:nvCxnSpPr>
        <p:spPr>
          <a:xfrm flipH="1" flipV="1">
            <a:off x="7217983" y="4866923"/>
            <a:ext cx="1129399" cy="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426B55-3744-4471-BC03-2DCA3FD6FEEE}"/>
              </a:ext>
            </a:extLst>
          </p:cNvPr>
          <p:cNvCxnSpPr>
            <a:stCxn id="44" idx="1"/>
            <a:endCxn id="48" idx="3"/>
          </p:cNvCxnSpPr>
          <p:nvPr/>
        </p:nvCxnSpPr>
        <p:spPr>
          <a:xfrm flipH="1">
            <a:off x="5853344" y="4866923"/>
            <a:ext cx="645733" cy="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DEFF2BA-BB73-46CA-869E-1DF66AD5BF91}"/>
              </a:ext>
            </a:extLst>
          </p:cNvPr>
          <p:cNvCxnSpPr>
            <a:endCxn id="46" idx="3"/>
          </p:cNvCxnSpPr>
          <p:nvPr/>
        </p:nvCxnSpPr>
        <p:spPr>
          <a:xfrm rot="16200000" flipV="1">
            <a:off x="5691144" y="4260670"/>
            <a:ext cx="768452" cy="444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E5C7B84-92FE-40AB-AB21-2C7D6C90A19F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>
            <a:off x="5493891" y="4319431"/>
            <a:ext cx="0" cy="32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10F2A05-DC61-435D-827F-03997E924D0C}"/>
              </a:ext>
            </a:extLst>
          </p:cNvPr>
          <p:cNvCxnSpPr>
            <a:stCxn id="48" idx="1"/>
            <a:endCxn id="57" idx="3"/>
          </p:cNvCxnSpPr>
          <p:nvPr/>
        </p:nvCxnSpPr>
        <p:spPr>
          <a:xfrm flipH="1">
            <a:off x="4760696" y="4870185"/>
            <a:ext cx="373742" cy="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0444F04-7C5B-427C-968F-8A1B9445DF1D}"/>
              </a:ext>
            </a:extLst>
          </p:cNvPr>
          <p:cNvCxnSpPr>
            <a:cxnSpLocks/>
            <a:stCxn id="57" idx="1"/>
            <a:endCxn id="59" idx="3"/>
          </p:cNvCxnSpPr>
          <p:nvPr/>
        </p:nvCxnSpPr>
        <p:spPr>
          <a:xfrm flipH="1" flipV="1">
            <a:off x="3076174" y="4868780"/>
            <a:ext cx="965616" cy="4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0F44898-F2C0-4FC6-9510-D74828ED62DC}"/>
              </a:ext>
            </a:extLst>
          </p:cNvPr>
          <p:cNvSpPr txBox="1"/>
          <p:nvPr/>
        </p:nvSpPr>
        <p:spPr>
          <a:xfrm>
            <a:off x="9358170" y="2990690"/>
            <a:ext cx="51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RF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FDC605E-B6D0-489E-A4B9-D01002211C7D}"/>
              </a:ext>
            </a:extLst>
          </p:cNvPr>
          <p:cNvSpPr/>
          <p:nvPr/>
        </p:nvSpPr>
        <p:spPr>
          <a:xfrm>
            <a:off x="9499070" y="4776896"/>
            <a:ext cx="135253" cy="15292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9507FD-3109-4F73-BAFF-A3B0B5193D10}"/>
              </a:ext>
            </a:extLst>
          </p:cNvPr>
          <p:cNvCxnSpPr>
            <a:cxnSpLocks/>
            <a:endCxn id="3" idx="6"/>
          </p:cNvCxnSpPr>
          <p:nvPr/>
        </p:nvCxnSpPr>
        <p:spPr>
          <a:xfrm flipH="1">
            <a:off x="9634323" y="4849151"/>
            <a:ext cx="771549" cy="42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7852A42-EB55-478B-95A5-5A40E8ED44C2}"/>
              </a:ext>
            </a:extLst>
          </p:cNvPr>
          <p:cNvCxnSpPr>
            <a:cxnSpLocks/>
          </p:cNvCxnSpPr>
          <p:nvPr/>
        </p:nvCxnSpPr>
        <p:spPr>
          <a:xfrm flipH="1">
            <a:off x="9774266" y="3814205"/>
            <a:ext cx="738277" cy="64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3EB546D-228E-4726-BA11-0587DCD6C473}"/>
              </a:ext>
            </a:extLst>
          </p:cNvPr>
          <p:cNvSpPr txBox="1"/>
          <p:nvPr/>
        </p:nvSpPr>
        <p:spPr>
          <a:xfrm>
            <a:off x="10487983" y="4588809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“Noise”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164DC79-E4FA-41E6-A697-F38BD487C201}"/>
              </a:ext>
            </a:extLst>
          </p:cNvPr>
          <p:cNvSpPr/>
          <p:nvPr/>
        </p:nvSpPr>
        <p:spPr>
          <a:xfrm>
            <a:off x="5038329" y="3523316"/>
            <a:ext cx="963982" cy="96169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89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CF6F-FA03-B8E2-5767-69E37E01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MF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EDD9CE-4FD4-942F-1685-DA7EDF1AFF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target signal is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=[1,−1,1]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Target signal norm is: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=3⇒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Suppose that threshold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Case 1: RX signal is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2,−3,3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2+3+3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≈21.3&gt;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Signal is detected!</a:t>
                </a:r>
              </a:p>
              <a:p>
                <a:r>
                  <a:rPr lang="en-US" dirty="0"/>
                  <a:t>Case 2:   RX signal is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2, 3, 3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2−3+3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≈1.3&lt;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No signal is detected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EDD9CE-4FD4-942F-1685-DA7EDF1AFF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58B42-D2D5-60FD-FB39-95D5015A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73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D4A4A-A2F3-E8A2-7439-150B9280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MF Normalization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C980F2-8B03-2D3E-14BA-78986B03D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Up to now, we have used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scaled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normalized MF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den>
                    </m:f>
                  </m:oMath>
                </a14:m>
                <a:endParaRPr lang="en-US" b="1" dirty="0"/>
              </a:p>
              <a:p>
                <a:r>
                  <a:rPr lang="en-US" dirty="0"/>
                  <a:t>Often, we will use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un-normalized MF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Detection method is the same, just the threshold changes: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⟺|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|≥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‖"/>
                        <m:endChr m:val="‖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C980F2-8B03-2D3E-14BA-78986B03D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4D3BC-3F90-E0BE-0B0C-9378FFA6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28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F25F-2CAC-F58C-66B9-1635E7DC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MF in Continuous-Time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72FB88-6F53-8151-D023-D3DA6A5703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Target signal: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RX signal: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Un-normalized MF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Normalized MF 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Then: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72FB88-6F53-8151-D023-D3DA6A570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F5F18-621F-9955-5E0B-6D408085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039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F25F-2CAC-F58C-66B9-1635E7DC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72FB88-6F53-8151-D023-D3DA6A5703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Target signal: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any units, say W</a:t>
                </a:r>
              </a:p>
              <a:p>
                <a:r>
                  <a:rPr lang="en-US" dirty="0"/>
                  <a:t>Then: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sec</a:t>
                </a:r>
              </a:p>
              <a:p>
                <a:r>
                  <a:rPr lang="en-US" dirty="0"/>
                  <a:t>Say RX signal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has units W</a:t>
                </a:r>
              </a:p>
              <a:p>
                <a:r>
                  <a:rPr lang="en-US" dirty="0"/>
                  <a:t>Then,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has units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𝑠𝑒𝑐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Hence, normalized MF output squared is: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∫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𝑠𝑒𝑐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b="0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has output of energy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72FB88-6F53-8151-D023-D3DA6A570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F5F18-621F-9955-5E0B-6D408085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773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and Synchronization Problem</a:t>
            </a:r>
          </a:p>
          <a:p>
            <a:r>
              <a:rPr lang="en-US" dirty="0"/>
              <a:t>Hypothesis Testing</a:t>
            </a:r>
          </a:p>
          <a:p>
            <a:r>
              <a:rPr lang="en-US" dirty="0"/>
              <a:t>Match Filtering for Detection at a Known Delay</a:t>
            </a:r>
          </a:p>
          <a:p>
            <a:r>
              <a:rPr lang="en-US" dirty="0"/>
              <a:t>Match Filter SNR and Error Probabilities</a:t>
            </a:r>
          </a:p>
          <a:p>
            <a:r>
              <a:rPr lang="en-US" dirty="0"/>
              <a:t>Match Filtering Convolution with an Unknown Signal Delay</a:t>
            </a:r>
          </a:p>
          <a:p>
            <a:r>
              <a:rPr lang="en-US" dirty="0"/>
              <a:t>Automatic Gain Control (AGC)</a:t>
            </a:r>
          </a:p>
          <a:p>
            <a:endParaRPr lang="en-US" dirty="0"/>
          </a:p>
          <a:p>
            <a:r>
              <a:rPr lang="en-US" dirty="0"/>
              <a:t>Appendix 1.  Error Probability Calculation Details</a:t>
            </a:r>
          </a:p>
          <a:p>
            <a:r>
              <a:rPr lang="en-US" dirty="0"/>
              <a:t>Appendix 2.  Matched Filtering as a Generalized Likelihood Ratio Test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4851" y="2804601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94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AE86D8-7F0F-EE18-46B3-2494B7746904}"/>
              </a:ext>
            </a:extLst>
          </p:cNvPr>
          <p:cNvSpPr/>
          <p:nvPr/>
        </p:nvSpPr>
        <p:spPr>
          <a:xfrm>
            <a:off x="4763386" y="4513184"/>
            <a:ext cx="2899143" cy="9448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C8400-D3F6-E4B5-240F-6B98D115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 of the MF Detector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97EDCF-E455-0739-6F80-F84848FB74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signal is present: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scaled MF detector: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‖"/>
                        <m:endChr m:val="‖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den>
                    </m:f>
                  </m:oMath>
                </a14:m>
                <a:endParaRPr lang="en-US" b="1" dirty="0"/>
              </a:p>
              <a:p>
                <a:r>
                  <a:rPr lang="en-US" dirty="0"/>
                  <a:t>Signal energy: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1" dirty="0"/>
              </a:p>
              <a:p>
                <a:r>
                  <a:rPr lang="en-US" dirty="0"/>
                  <a:t>Noise energy: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i="1" dirty="0"/>
              </a:p>
              <a:p>
                <a:r>
                  <a:rPr lang="en-US" dirty="0"/>
                  <a:t>SNR of the MF detector output: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𝑠𝑖𝑔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97EDCF-E455-0739-6F80-F84848FB74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646CC-623A-ECA7-493C-0502E4E3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328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7D6D-9075-6CFE-81E1-8D06A59EF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 and RX Power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C2ED08-262E-9E8E-76F9-1DA913F969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From previous slide, SNR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𝑠𝑖𝑔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Total RX energy in time window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Noise PSD</a:t>
                </a:r>
              </a:p>
              <a:p>
                <a:r>
                  <a:rPr lang="en-US" dirty="0"/>
                  <a:t>Example:  </a:t>
                </a:r>
              </a:p>
              <a:p>
                <a:pPr lvl="1"/>
                <a:r>
                  <a:rPr lang="en-US" dirty="0"/>
                  <a:t>Suppose RX power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=−100</m:t>
                    </m:r>
                  </m:oMath>
                </a14:m>
                <a:r>
                  <a:rPr lang="en-US" dirty="0"/>
                  <a:t> dBm, integration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=−170</m:t>
                    </m:r>
                  </m:oMath>
                </a14:m>
                <a:r>
                  <a:rPr lang="en-US" dirty="0"/>
                  <a:t> dBm/Hz</a:t>
                </a:r>
              </a:p>
              <a:p>
                <a:pPr lvl="1"/>
                <a:r>
                  <a:rPr lang="en-US" dirty="0"/>
                  <a:t>In linear scale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dB: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+10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=10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−6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=−54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Therefore: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+10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−54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+170=16 </m:t>
                    </m:r>
                  </m:oMath>
                </a14:m>
                <a:r>
                  <a:rPr lang="en-US" dirty="0"/>
                  <a:t>dB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C2ED08-262E-9E8E-76F9-1DA913F969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9DCE0-F34B-A499-90AE-32D3EB8F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31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B70C9-0717-AEBB-031B-27897DDA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Probabilities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2AC3E-AB11-B6A4-BD74-CE90B2D275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normalized MF: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</m:den>
                    </m:f>
                  </m:oMath>
                </a14:m>
                <a:r>
                  <a:rPr lang="en-US" dirty="0"/>
                  <a:t>  where we detect signal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It can be shown (see Appendix 1)</a:t>
                </a:r>
              </a:p>
              <a:p>
                <a:r>
                  <a:rPr lang="en-US" dirty="0"/>
                  <a:t>Probability of false alarm: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Decreases with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Probability of missed detection:  </a:t>
                </a:r>
              </a:p>
              <a:p>
                <a:pPr lvl="1"/>
                <a:r>
                  <a:rPr lang="en-US" dirty="0"/>
                  <a:t>Complicated expression of SNR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and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 (see Appendix 1)</a:t>
                </a:r>
              </a:p>
              <a:p>
                <a:pPr lvl="1"/>
                <a:r>
                  <a:rPr lang="en-US" dirty="0"/>
                  <a:t>Decreases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and increases with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2AC3E-AB11-B6A4-BD74-CE90B2D275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51944-9737-30C5-CC69-EA6C2F8B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984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E540E-C292-5968-6D92-1CA33B21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Threshold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83E5D-F0B2-6FE4-C70B-ED9D1898F2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From previous slide: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Set threshold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𝐹𝐴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𝑡𝑔𝑡</m:t>
                            </m:r>
                          </m:sup>
                        </m:sSubSup>
                      </m:e>
                    </m:func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𝑡𝑔𝑡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target FA probability = Maximum allowable FA rate</a:t>
                </a:r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</m:oMath>
                </a14:m>
                <a:r>
                  <a:rPr lang="en-US" dirty="0"/>
                  <a:t> will depend on the SNR</a:t>
                </a:r>
              </a:p>
              <a:p>
                <a:r>
                  <a:rPr lang="en-US" dirty="0"/>
                  <a:t>Typical FA probabilities are very low: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𝑡𝑔𝑡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As a result, SNR for detection is often high: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Can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≥10</m:t>
                    </m:r>
                  </m:oMath>
                </a14:m>
                <a:r>
                  <a:rPr lang="en-US" dirty="0"/>
                  <a:t> to 20 dB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83E5D-F0B2-6FE4-C70B-ED9D1898F2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4AA42-FFE8-22D2-7A04-010119E2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13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D366-5574-470C-9449-3A888098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B4F0E-3307-486F-8CFB-0850FB40E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02" y="4528800"/>
            <a:ext cx="5843451" cy="1203382"/>
          </a:xfrm>
        </p:spPr>
        <p:txBody>
          <a:bodyPr/>
          <a:lstStyle/>
          <a:p>
            <a:r>
              <a:rPr lang="en-US" dirty="0"/>
              <a:t>Theoretically calculated threshold based on PFA target</a:t>
            </a:r>
          </a:p>
          <a:p>
            <a:r>
              <a:rPr lang="en-US" dirty="0"/>
              <a:t>Simulate PMD based on SNR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1DFD2-4DBC-4A8F-AC1B-4807086E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9D7748-9718-471A-AA8A-0B42A3E18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961" y="1484613"/>
            <a:ext cx="4301354" cy="2677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3C446F-3AAB-4007-894F-D0C15F0E7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425" y="1713237"/>
            <a:ext cx="3710939" cy="364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98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and Synchronization Problem</a:t>
            </a:r>
          </a:p>
          <a:p>
            <a:r>
              <a:rPr lang="en-US" dirty="0"/>
              <a:t>Hypothesis Testing</a:t>
            </a:r>
          </a:p>
          <a:p>
            <a:r>
              <a:rPr lang="en-US" dirty="0"/>
              <a:t>Match Filtering for Detection at a Known Delay</a:t>
            </a:r>
          </a:p>
          <a:p>
            <a:r>
              <a:rPr lang="en-US" dirty="0"/>
              <a:t>Match Filter SNR and Error Probabilities</a:t>
            </a:r>
          </a:p>
          <a:p>
            <a:r>
              <a:rPr lang="en-US" dirty="0"/>
              <a:t>Match Filtering Convolution with an Unknown Signal Delay</a:t>
            </a:r>
          </a:p>
          <a:p>
            <a:r>
              <a:rPr lang="en-US" dirty="0"/>
              <a:t>Automatic Gain Control (AGC)</a:t>
            </a:r>
          </a:p>
          <a:p>
            <a:endParaRPr lang="en-US" dirty="0"/>
          </a:p>
          <a:p>
            <a:r>
              <a:rPr lang="en-US" dirty="0"/>
              <a:t>Appendix 1.  Error Probability Calculation Details</a:t>
            </a:r>
          </a:p>
          <a:p>
            <a:r>
              <a:rPr lang="en-US" dirty="0"/>
              <a:t>Appendix 2.  Matched Filtering as a Generalized Likelihood Ratio Test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37381" y="148616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856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DD928-B6D3-2331-92C4-2228DF29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MF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A80C00-6EE9-9003-5355-FDC3C867F7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5252" y="1461307"/>
                <a:ext cx="10058400" cy="28605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normalized MF: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Problem 1:  FA threshold requires knowledge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𝐹𝐴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𝑇𝐺𝑇</m:t>
                            </m:r>
                          </m:sup>
                        </m:sSubSup>
                      </m:e>
                    </m:func>
                  </m:oMath>
                </a14:m>
                <a:endParaRPr lang="en-US" dirty="0"/>
              </a:p>
              <a:p>
                <a:r>
                  <a:rPr lang="en-US" b="0" dirty="0"/>
                  <a:t>Problem 2</a:t>
                </a:r>
                <a:r>
                  <a:rPr lang="en-US" dirty="0"/>
                  <a:t>:  Any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b="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r>
                  <a:rPr lang="en-US" b="0" dirty="0"/>
                  <a:t> can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b="0" dirty="0"/>
                  <a:t> large</a:t>
                </a:r>
              </a:p>
              <a:p>
                <a:pPr lvl="1"/>
                <a:r>
                  <a:rPr lang="en-US" b="0" dirty="0"/>
                  <a:t>Any high-power signal can trigger a detection</a:t>
                </a:r>
              </a:p>
              <a:p>
                <a:r>
                  <a:rPr lang="en-US" dirty="0"/>
                  <a:t>Example</a:t>
                </a:r>
              </a:p>
              <a:p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A80C00-6EE9-9003-5355-FDC3C867F7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5252" y="1461307"/>
                <a:ext cx="10058400" cy="2860599"/>
              </a:xfrm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BED43-690B-9D1C-9C73-D1A6A420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C3537F-5917-378B-85D0-442A4EF67397}"/>
              </a:ext>
            </a:extLst>
          </p:cNvPr>
          <p:cNvCxnSpPr/>
          <p:nvPr/>
        </p:nvCxnSpPr>
        <p:spPr>
          <a:xfrm>
            <a:off x="2069691" y="4702962"/>
            <a:ext cx="45365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1DEF3D-9461-6084-EB95-49A68147AC0F}"/>
              </a:ext>
            </a:extLst>
          </p:cNvPr>
          <p:cNvCxnSpPr>
            <a:cxnSpLocks/>
          </p:cNvCxnSpPr>
          <p:nvPr/>
        </p:nvCxnSpPr>
        <p:spPr>
          <a:xfrm flipV="1">
            <a:off x="2523347" y="4263483"/>
            <a:ext cx="0" cy="4536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8F677B-D027-3808-0AE2-866A67108C69}"/>
              </a:ext>
            </a:extLst>
          </p:cNvPr>
          <p:cNvCxnSpPr>
            <a:cxnSpLocks/>
          </p:cNvCxnSpPr>
          <p:nvPr/>
        </p:nvCxnSpPr>
        <p:spPr>
          <a:xfrm>
            <a:off x="2523347" y="4263483"/>
            <a:ext cx="100654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81A59F-D459-2A2A-469D-1E1FD3C96BAB}"/>
              </a:ext>
            </a:extLst>
          </p:cNvPr>
          <p:cNvCxnSpPr>
            <a:cxnSpLocks/>
          </p:cNvCxnSpPr>
          <p:nvPr/>
        </p:nvCxnSpPr>
        <p:spPr>
          <a:xfrm>
            <a:off x="3529896" y="4263483"/>
            <a:ext cx="0" cy="4536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E0162B-49BF-B209-69A9-01203885BC5F}"/>
              </a:ext>
            </a:extLst>
          </p:cNvPr>
          <p:cNvCxnSpPr>
            <a:cxnSpLocks/>
          </p:cNvCxnSpPr>
          <p:nvPr/>
        </p:nvCxnSpPr>
        <p:spPr>
          <a:xfrm>
            <a:off x="3529896" y="4717139"/>
            <a:ext cx="51745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2733EC-F8BA-C941-5E20-38B6D7ADAF4C}"/>
              </a:ext>
            </a:extLst>
          </p:cNvPr>
          <p:cNvCxnSpPr/>
          <p:nvPr/>
        </p:nvCxnSpPr>
        <p:spPr>
          <a:xfrm>
            <a:off x="4648201" y="4702962"/>
            <a:ext cx="453656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0C8DA85-8F86-2BEB-D8F4-6A46B88CA70E}"/>
              </a:ext>
            </a:extLst>
          </p:cNvPr>
          <p:cNvCxnSpPr>
            <a:cxnSpLocks/>
          </p:cNvCxnSpPr>
          <p:nvPr/>
        </p:nvCxnSpPr>
        <p:spPr>
          <a:xfrm flipV="1">
            <a:off x="5101857" y="4425716"/>
            <a:ext cx="0" cy="29142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B52106C-7C4A-4112-15A2-9BCD4D88415E}"/>
              </a:ext>
            </a:extLst>
          </p:cNvPr>
          <p:cNvCxnSpPr>
            <a:cxnSpLocks/>
          </p:cNvCxnSpPr>
          <p:nvPr/>
        </p:nvCxnSpPr>
        <p:spPr>
          <a:xfrm>
            <a:off x="5101857" y="4425716"/>
            <a:ext cx="1006549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B40624-C5F5-4824-3C16-04BF4601259E}"/>
              </a:ext>
            </a:extLst>
          </p:cNvPr>
          <p:cNvCxnSpPr>
            <a:cxnSpLocks/>
          </p:cNvCxnSpPr>
          <p:nvPr/>
        </p:nvCxnSpPr>
        <p:spPr>
          <a:xfrm>
            <a:off x="6108406" y="4425716"/>
            <a:ext cx="0" cy="29142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C0FB832-5A56-1501-0098-48FD554C0E88}"/>
              </a:ext>
            </a:extLst>
          </p:cNvPr>
          <p:cNvCxnSpPr>
            <a:cxnSpLocks/>
          </p:cNvCxnSpPr>
          <p:nvPr/>
        </p:nvCxnSpPr>
        <p:spPr>
          <a:xfrm>
            <a:off x="6108406" y="4717139"/>
            <a:ext cx="517451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66C2785-0BB6-2F45-8433-C4B111E91B20}"/>
              </a:ext>
            </a:extLst>
          </p:cNvPr>
          <p:cNvCxnSpPr/>
          <p:nvPr/>
        </p:nvCxnSpPr>
        <p:spPr>
          <a:xfrm>
            <a:off x="7986252" y="4688785"/>
            <a:ext cx="453656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1CF58ED-2D60-5BB5-01A9-ED0CAB94FB46}"/>
              </a:ext>
            </a:extLst>
          </p:cNvPr>
          <p:cNvCxnSpPr>
            <a:cxnSpLocks/>
          </p:cNvCxnSpPr>
          <p:nvPr/>
        </p:nvCxnSpPr>
        <p:spPr>
          <a:xfrm flipV="1">
            <a:off x="8439908" y="3414823"/>
            <a:ext cx="517451" cy="1288139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31788F-F335-D853-3102-38FDCE198442}"/>
              </a:ext>
            </a:extLst>
          </p:cNvPr>
          <p:cNvCxnSpPr>
            <a:cxnSpLocks/>
          </p:cNvCxnSpPr>
          <p:nvPr/>
        </p:nvCxnSpPr>
        <p:spPr>
          <a:xfrm>
            <a:off x="9446457" y="4702962"/>
            <a:ext cx="517451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29D9C8F-71E2-F220-1657-B2EBCF320911}"/>
              </a:ext>
            </a:extLst>
          </p:cNvPr>
          <p:cNvCxnSpPr>
            <a:cxnSpLocks/>
          </p:cNvCxnSpPr>
          <p:nvPr/>
        </p:nvCxnSpPr>
        <p:spPr>
          <a:xfrm flipH="1" flipV="1">
            <a:off x="8957359" y="3414823"/>
            <a:ext cx="489098" cy="127396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A4BF66E-2A09-8D1A-FE63-610AEB13DF8D}"/>
                  </a:ext>
                </a:extLst>
              </p:cNvPr>
              <p:cNvSpPr txBox="1"/>
              <p:nvPr/>
            </p:nvSpPr>
            <p:spPr>
              <a:xfrm>
                <a:off x="2523347" y="5027361"/>
                <a:ext cx="94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Target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A4BF66E-2A09-8D1A-FE63-610AEB13D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347" y="5027361"/>
                <a:ext cx="948016" cy="369332"/>
              </a:xfrm>
              <a:prstGeom prst="rect">
                <a:avLst/>
              </a:prstGeom>
              <a:blipFill>
                <a:blip r:embed="rId3"/>
                <a:stretch>
                  <a:fillRect l="-580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71B9EAA-9F73-15D1-0663-874D6F8CCDC8}"/>
                  </a:ext>
                </a:extLst>
              </p:cNvPr>
              <p:cNvSpPr txBox="1"/>
              <p:nvPr/>
            </p:nvSpPr>
            <p:spPr>
              <a:xfrm>
                <a:off x="4727545" y="4935028"/>
                <a:ext cx="211506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matches target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low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71B9EAA-9F73-15D1-0663-874D6F8CC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545" y="4935028"/>
                <a:ext cx="2115066" cy="923330"/>
              </a:xfrm>
              <a:prstGeom prst="rect">
                <a:avLst/>
              </a:prstGeom>
              <a:blipFill>
                <a:blip r:embed="rId4"/>
                <a:stretch>
                  <a:fillRect l="-2601" t="-3974" r="-1445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DBB7B57-3D83-051F-0B3E-B295D813ECB8}"/>
                  </a:ext>
                </a:extLst>
              </p:cNvPr>
              <p:cNvSpPr txBox="1"/>
              <p:nvPr/>
            </p:nvSpPr>
            <p:spPr>
              <a:xfrm>
                <a:off x="7834995" y="4935028"/>
                <a:ext cx="317099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does not match target well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high</a:t>
                </a: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DBB7B57-3D83-051F-0B3E-B295D813E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995" y="4935028"/>
                <a:ext cx="3170996" cy="923330"/>
              </a:xfrm>
              <a:prstGeom prst="rect">
                <a:avLst/>
              </a:prstGeom>
              <a:blipFill>
                <a:blip r:embed="rId5"/>
                <a:stretch>
                  <a:fillRect l="-1538" t="-3974" r="-115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0108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C8D0-3B1E-409B-995C-4BB7D2ABD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Coefficient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641482-A5A4-4071-A2B2-589525A685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5627509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Correlation coefficient </a:t>
                </a:r>
                <a:r>
                  <a:rPr lang="en-US" dirty="0"/>
                  <a:t>method:</a:t>
                </a:r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Signal is detected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Property 1: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Represents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fraction</a:t>
                </a:r>
                <a:r>
                  <a:rPr lang="en-US" dirty="0"/>
                  <a:t> of energy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in span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Signals do not trigger detection just by being large</a:t>
                </a:r>
              </a:p>
              <a:p>
                <a:r>
                  <a:rPr lang="en-US" dirty="0"/>
                  <a:t>Property 2:</a:t>
                </a:r>
              </a:p>
              <a:p>
                <a:pPr lvl="1"/>
                <a:r>
                  <a:rPr lang="en-US" dirty="0"/>
                  <a:t>FA alarm target does not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Distribution does not depend on scaling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show (HW)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641482-A5A4-4071-A2B2-589525A685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5627509" cy="4329817"/>
              </a:xfrm>
              <a:blipFill>
                <a:blip r:embed="rId2"/>
                <a:stretch>
                  <a:fillRect l="-2600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5E77F-B854-4036-9EBA-409BEBE8B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1A5681-998A-44AC-A6D8-5509676722CD}"/>
              </a:ext>
            </a:extLst>
          </p:cNvPr>
          <p:cNvCxnSpPr/>
          <p:nvPr/>
        </p:nvCxnSpPr>
        <p:spPr>
          <a:xfrm flipV="1">
            <a:off x="8583829" y="1743429"/>
            <a:ext cx="0" cy="3272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84C620-A6A6-4EDC-972F-77CF75F8C76D}"/>
              </a:ext>
            </a:extLst>
          </p:cNvPr>
          <p:cNvCxnSpPr>
            <a:cxnSpLocks/>
          </p:cNvCxnSpPr>
          <p:nvPr/>
        </p:nvCxnSpPr>
        <p:spPr>
          <a:xfrm flipV="1">
            <a:off x="7807315" y="4131029"/>
            <a:ext cx="32003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FF6FFC-05F9-4F19-B249-59A41F84D776}"/>
              </a:ext>
            </a:extLst>
          </p:cNvPr>
          <p:cNvCxnSpPr/>
          <p:nvPr/>
        </p:nvCxnSpPr>
        <p:spPr>
          <a:xfrm flipV="1">
            <a:off x="8583829" y="2367543"/>
            <a:ext cx="1386114" cy="1756228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1B0DC2-0632-4877-BBFF-3EE33D9DB7DD}"/>
              </a:ext>
            </a:extLst>
          </p:cNvPr>
          <p:cNvCxnSpPr>
            <a:cxnSpLocks/>
          </p:cNvCxnSpPr>
          <p:nvPr/>
        </p:nvCxnSpPr>
        <p:spPr>
          <a:xfrm flipV="1">
            <a:off x="8583828" y="3535943"/>
            <a:ext cx="1248229" cy="595086"/>
          </a:xfrm>
          <a:prstGeom prst="straightConnector1">
            <a:avLst/>
          </a:prstGeom>
          <a:ln w="317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DD10ED-1053-43F5-A16A-9A439B72A5F2}"/>
              </a:ext>
            </a:extLst>
          </p:cNvPr>
          <p:cNvCxnSpPr>
            <a:cxnSpLocks/>
          </p:cNvCxnSpPr>
          <p:nvPr/>
        </p:nvCxnSpPr>
        <p:spPr>
          <a:xfrm flipV="1">
            <a:off x="7629514" y="2893686"/>
            <a:ext cx="35560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42AD5-801F-40AD-B61F-E90017BBC5F5}"/>
              </a:ext>
            </a:extLst>
          </p:cNvPr>
          <p:cNvCxnSpPr>
            <a:cxnSpLocks/>
          </p:cNvCxnSpPr>
          <p:nvPr/>
        </p:nvCxnSpPr>
        <p:spPr>
          <a:xfrm>
            <a:off x="9969943" y="2367543"/>
            <a:ext cx="537028" cy="84545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2279EC-6E05-4DB4-A08F-DFB870AE79CE}"/>
              </a:ext>
            </a:extLst>
          </p:cNvPr>
          <p:cNvCxnSpPr>
            <a:cxnSpLocks/>
          </p:cNvCxnSpPr>
          <p:nvPr/>
        </p:nvCxnSpPr>
        <p:spPr>
          <a:xfrm flipV="1">
            <a:off x="8583828" y="3213000"/>
            <a:ext cx="1915886" cy="91803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2249BC-4771-46BE-99D5-C33960F0A126}"/>
                  </a:ext>
                </a:extLst>
              </p:cNvPr>
              <p:cNvSpPr txBox="1"/>
              <p:nvPr/>
            </p:nvSpPr>
            <p:spPr>
              <a:xfrm>
                <a:off x="9130548" y="2655373"/>
                <a:ext cx="321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2249BC-4771-46BE-99D5-C33960F0A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548" y="2655373"/>
                <a:ext cx="3217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00C494-B079-4DF9-B8FB-2AE47968B813}"/>
                  </a:ext>
                </a:extLst>
              </p:cNvPr>
              <p:cNvSpPr txBox="1"/>
              <p:nvPr/>
            </p:nvSpPr>
            <p:spPr>
              <a:xfrm>
                <a:off x="9395030" y="3719186"/>
                <a:ext cx="321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00C494-B079-4DF9-B8FB-2AE47968B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030" y="3719186"/>
                <a:ext cx="3217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DD1883-F5F6-4BE5-B008-6B61F1AA9C8B}"/>
                  </a:ext>
                </a:extLst>
              </p:cNvPr>
              <p:cNvSpPr txBox="1"/>
              <p:nvPr/>
            </p:nvSpPr>
            <p:spPr>
              <a:xfrm>
                <a:off x="10381580" y="3024705"/>
                <a:ext cx="1174584" cy="667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‖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DD1883-F5F6-4BE5-B008-6B61F1AA9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1580" y="3024705"/>
                <a:ext cx="1174584" cy="6674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8BBCC2-5B76-4A0D-8D79-42307C5A3167}"/>
                  </a:ext>
                </a:extLst>
              </p:cNvPr>
              <p:cNvSpPr txBox="1"/>
              <p:nvPr/>
            </p:nvSpPr>
            <p:spPr>
              <a:xfrm>
                <a:off x="10326782" y="2495716"/>
                <a:ext cx="321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8BBCC2-5B76-4A0D-8D79-42307C5A3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782" y="2495716"/>
                <a:ext cx="321704" cy="369332"/>
              </a:xfrm>
              <a:prstGeom prst="rect">
                <a:avLst/>
              </a:prstGeom>
              <a:blipFill>
                <a:blip r:embed="rId7"/>
                <a:stretch>
                  <a:fillRect r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11822D-00F1-41C8-F0D4-00B6DA0885AD}"/>
                  </a:ext>
                </a:extLst>
              </p:cNvPr>
              <p:cNvSpPr txBox="1"/>
              <p:nvPr/>
            </p:nvSpPr>
            <p:spPr>
              <a:xfrm>
                <a:off x="8763237" y="3302683"/>
                <a:ext cx="11745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11822D-00F1-41C8-F0D4-00B6DA088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237" y="3302683"/>
                <a:ext cx="11745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4440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0229-847E-B343-E219-EF4F3130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 Estimate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23D032-6474-D64C-24E4-AB2FCD9062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vectors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, can show that the best linear estimate of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Hence, SNR estimate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Thus, correlation coefficient provides an estimate of the SNR: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23D032-6474-D64C-24E4-AB2FCD906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1C20F-C28D-93BE-3B9F-9F923414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312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5382-DF05-F335-2713-474F48B4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1AFC3-67FE-81B7-9D94-16A208AA0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A3737A-29D5-3E8A-2C4E-AF879C3E0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467710"/>
            <a:ext cx="7381875" cy="2781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7D048D-B4EB-EBEC-7801-C735DBEE4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891" y="2374482"/>
            <a:ext cx="44291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79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and Synchronization Problem</a:t>
            </a:r>
          </a:p>
          <a:p>
            <a:r>
              <a:rPr lang="en-US" dirty="0"/>
              <a:t>Hypothesis Testing</a:t>
            </a:r>
          </a:p>
          <a:p>
            <a:r>
              <a:rPr lang="en-US" dirty="0"/>
              <a:t>Match Filtering for Detection at a Known Delay</a:t>
            </a:r>
          </a:p>
          <a:p>
            <a:r>
              <a:rPr lang="en-US" dirty="0"/>
              <a:t>Match Filter SNR and Error Probabilities</a:t>
            </a:r>
          </a:p>
          <a:p>
            <a:r>
              <a:rPr lang="en-US" dirty="0"/>
              <a:t>Match Filtering Convolution with an Unknown Signal Delay</a:t>
            </a:r>
          </a:p>
          <a:p>
            <a:r>
              <a:rPr lang="en-US" dirty="0"/>
              <a:t>Automatic Gain Control (AGC)</a:t>
            </a:r>
          </a:p>
          <a:p>
            <a:endParaRPr lang="en-US" dirty="0"/>
          </a:p>
          <a:p>
            <a:r>
              <a:rPr lang="en-US" dirty="0"/>
              <a:t>Appendix 1.  Error Probability Calculation Details</a:t>
            </a:r>
          </a:p>
          <a:p>
            <a:r>
              <a:rPr lang="en-US" dirty="0"/>
              <a:t>Appendix 2.  Matched Filtering as a Generalized Likelihood Ratio Test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9028" y="321955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387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3985-AC7F-42FD-9998-12ED1FFA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Filtering with Unknown Delay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00FA8-0E35-4BD8-A9A5-C981ED789C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Synchronization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RX signal at delay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i="1" dirty="0"/>
              </a:p>
              <a:p>
                <a:r>
                  <a:rPr lang="en-US" dirty="0"/>
                  <a:t>Problem:  Detect if signal is present.  If so, what is the delay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Match filter (without normalization) at delay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Hypothesis test: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Detect signal at delay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00FA8-0E35-4BD8-A9A5-C981ED789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E1788-683B-48BD-8040-404B2975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616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3985-AC7F-42FD-9998-12ED1FFA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Filtering as a 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00FA8-0E35-4BD8-A9A5-C981ED789C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10058400" cy="2727921"/>
              </a:xfrm>
            </p:spPr>
            <p:txBody>
              <a:bodyPr/>
              <a:lstStyle/>
              <a:p>
                <a:r>
                  <a:rPr lang="en-US" dirty="0"/>
                  <a:t>Match filter (without normalization) at delay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adjoint</a:t>
                </a:r>
                <a:r>
                  <a:rPr lang="en-US" dirty="0"/>
                  <a:t> signal: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Complex conjugate and time reversal</a:t>
                </a:r>
              </a:p>
              <a:p>
                <a:r>
                  <a:rPr lang="en-US" dirty="0"/>
                  <a:t>MF output can be computed via a convolution: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00FA8-0E35-4BD8-A9A5-C981ED789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10058400" cy="2727921"/>
              </a:xfrm>
              <a:blipFill>
                <a:blip r:embed="rId2"/>
                <a:stretch>
                  <a:fillRect l="-1455" t="-2461" b="-13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E1788-683B-48BD-8040-404B2975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18981C-A425-4582-B8D2-45E0B3AF2B4F}"/>
              </a:ext>
            </a:extLst>
          </p:cNvPr>
          <p:cNvCxnSpPr/>
          <p:nvPr/>
        </p:nvCxnSpPr>
        <p:spPr>
          <a:xfrm>
            <a:off x="2116667" y="5061035"/>
            <a:ext cx="896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6C6C16F-8C65-4198-BC6D-A6295299CBF7}"/>
              </a:ext>
            </a:extLst>
          </p:cNvPr>
          <p:cNvSpPr/>
          <p:nvPr/>
        </p:nvSpPr>
        <p:spPr>
          <a:xfrm>
            <a:off x="3012779" y="4591643"/>
            <a:ext cx="1335024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88679C-7B5B-4B59-93C9-91B99C73BC2E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347803" y="5048843"/>
            <a:ext cx="2493264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61B517-1744-4607-8464-E0F8D514AC7C}"/>
                  </a:ext>
                </a:extLst>
              </p:cNvPr>
              <p:cNvSpPr txBox="1"/>
              <p:nvPr/>
            </p:nvSpPr>
            <p:spPr>
              <a:xfrm>
                <a:off x="4503944" y="4492321"/>
                <a:ext cx="640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61B517-1744-4607-8464-E0F8D514A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944" y="4492321"/>
                <a:ext cx="6403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FC2791-4DD8-400D-BB72-D10A5F8E663F}"/>
                  </a:ext>
                </a:extLst>
              </p:cNvPr>
              <p:cNvSpPr txBox="1"/>
              <p:nvPr/>
            </p:nvSpPr>
            <p:spPr>
              <a:xfrm>
                <a:off x="1591283" y="4616028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FC2791-4DD8-400D-BB72-D10A5F8E6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283" y="4616028"/>
                <a:ext cx="648960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4E45C9-60FF-4319-9207-053A4CB53652}"/>
                  </a:ext>
                </a:extLst>
              </p:cNvPr>
              <p:cNvSpPr txBox="1"/>
              <p:nvPr/>
            </p:nvSpPr>
            <p:spPr>
              <a:xfrm>
                <a:off x="2871351" y="5567702"/>
                <a:ext cx="1617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Filter 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4E45C9-60FF-4319-9207-053A4CB53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351" y="5567702"/>
                <a:ext cx="1617879" cy="369332"/>
              </a:xfrm>
              <a:prstGeom prst="rect">
                <a:avLst/>
              </a:prstGeom>
              <a:blipFill>
                <a:blip r:embed="rId5"/>
                <a:stretch>
                  <a:fillRect l="-301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94DC307A-2B48-4A8E-808E-E3D02081A0E2}"/>
              </a:ext>
            </a:extLst>
          </p:cNvPr>
          <p:cNvSpPr/>
          <p:nvPr/>
        </p:nvSpPr>
        <p:spPr>
          <a:xfrm>
            <a:off x="6841067" y="4591643"/>
            <a:ext cx="1335024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C0DB52-DDB0-4BA7-9BAA-53A8E27957DE}"/>
              </a:ext>
            </a:extLst>
          </p:cNvPr>
          <p:cNvSpPr txBox="1"/>
          <p:nvPr/>
        </p:nvSpPr>
        <p:spPr>
          <a:xfrm>
            <a:off x="6719100" y="5574710"/>
            <a:ext cx="157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Peak detection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E04A56A-E1AF-49DE-BB44-812471C988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3915" y="4133822"/>
            <a:ext cx="1150215" cy="86435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63A614-FAA1-4846-B21E-5FBA73B91295}"/>
              </a:ext>
            </a:extLst>
          </p:cNvPr>
          <p:cNvCxnSpPr>
            <a:cxnSpLocks/>
          </p:cNvCxnSpPr>
          <p:nvPr/>
        </p:nvCxnSpPr>
        <p:spPr>
          <a:xfrm>
            <a:off x="8176091" y="5010366"/>
            <a:ext cx="1338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DDFFD99-913F-4158-BE85-B7728D0C3A3A}"/>
              </a:ext>
            </a:extLst>
          </p:cNvPr>
          <p:cNvSpPr txBox="1"/>
          <p:nvPr/>
        </p:nvSpPr>
        <p:spPr>
          <a:xfrm>
            <a:off x="9621473" y="4662194"/>
            <a:ext cx="1616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Detected</a:t>
            </a:r>
            <a:br>
              <a:rPr lang="en-US" dirty="0"/>
            </a:br>
            <a:r>
              <a:rPr lang="en-US" dirty="0"/>
              <a:t>signal locations</a:t>
            </a:r>
          </a:p>
        </p:txBody>
      </p:sp>
    </p:spTree>
    <p:extLst>
      <p:ext uri="{BB962C8B-B14F-4D97-AF65-F5344CB8AC3E}">
        <p14:creationId xmlns:p14="http://schemas.microsoft.com/office/powerpoint/2010/main" val="2879518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3985-AC7F-42FD-9998-12ED1FFA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00FA8-0E35-4BD8-A9A5-C981ED789C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487875" cy="4028237"/>
              </a:xfrm>
            </p:spPr>
            <p:txBody>
              <a:bodyPr/>
              <a:lstStyle/>
              <a:p>
                <a:r>
                  <a:rPr lang="en-US" dirty="0"/>
                  <a:t>Match filter (without normalization) is: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Suppose:</a:t>
                </a:r>
              </a:p>
              <a:p>
                <a:pPr lvl="1"/>
                <a:r>
                  <a:rPr lang="en-US" dirty="0"/>
                  <a:t>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samples</a:t>
                </a:r>
              </a:p>
              <a:p>
                <a:pPr lvl="1"/>
                <a:r>
                  <a:rPr lang="en-US" dirty="0"/>
                  <a:t>RX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samples</a:t>
                </a:r>
              </a:p>
              <a:p>
                <a:r>
                  <a:rPr lang="en-US" dirty="0"/>
                  <a:t>Then, we can test 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hypotheses: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in MATLAB with “valid” mode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are column vectors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00FA8-0E35-4BD8-A9A5-C981ED789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487875" cy="4028237"/>
              </a:xfrm>
              <a:blipFill>
                <a:blip r:embed="rId2"/>
                <a:stretch>
                  <a:fillRect l="-2667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E1788-683B-48BD-8040-404B2975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6EF0FD-FF60-482B-48D4-872BE9D2E3B9}"/>
              </a:ext>
            </a:extLst>
          </p:cNvPr>
          <p:cNvSpPr/>
          <p:nvPr/>
        </p:nvSpPr>
        <p:spPr>
          <a:xfrm>
            <a:off x="8636656" y="2446910"/>
            <a:ext cx="1021331" cy="2359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718E03-34DD-D225-AF8D-B40C19A22C82}"/>
              </a:ext>
            </a:extLst>
          </p:cNvPr>
          <p:cNvSpPr/>
          <p:nvPr/>
        </p:nvSpPr>
        <p:spPr>
          <a:xfrm>
            <a:off x="8636656" y="3934322"/>
            <a:ext cx="2458064" cy="2359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F864D6-1D22-A74A-973A-EF41FEB3BF05}"/>
              </a:ext>
            </a:extLst>
          </p:cNvPr>
          <p:cNvSpPr/>
          <p:nvPr/>
        </p:nvSpPr>
        <p:spPr>
          <a:xfrm>
            <a:off x="10073389" y="3382038"/>
            <a:ext cx="1021331" cy="2359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5BCAE5-99CB-AC6A-5B08-56EB0CB247BA}"/>
                  </a:ext>
                </a:extLst>
              </p:cNvPr>
              <p:cNvSpPr txBox="1"/>
              <p:nvPr/>
            </p:nvSpPr>
            <p:spPr>
              <a:xfrm>
                <a:off x="9657863" y="2341227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5BCAE5-99CB-AC6A-5B08-56EB0CB24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863" y="2341227"/>
                <a:ext cx="37061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A9CE54D-F5F8-6DEB-00BD-1AD647B91A92}"/>
              </a:ext>
            </a:extLst>
          </p:cNvPr>
          <p:cNvCxnSpPr>
            <a:cxnSpLocks/>
          </p:cNvCxnSpPr>
          <p:nvPr/>
        </p:nvCxnSpPr>
        <p:spPr>
          <a:xfrm>
            <a:off x="8636656" y="1960213"/>
            <a:ext cx="0" cy="2662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451E0B-B75A-0F05-C5AD-209D4C4A9C8F}"/>
              </a:ext>
            </a:extLst>
          </p:cNvPr>
          <p:cNvCxnSpPr/>
          <p:nvPr/>
        </p:nvCxnSpPr>
        <p:spPr>
          <a:xfrm>
            <a:off x="9664378" y="1960213"/>
            <a:ext cx="0" cy="324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4803BD-FB97-2044-A2B7-1FCE5E4DDE91}"/>
              </a:ext>
            </a:extLst>
          </p:cNvPr>
          <p:cNvCxnSpPr/>
          <p:nvPr/>
        </p:nvCxnSpPr>
        <p:spPr>
          <a:xfrm>
            <a:off x="8636656" y="2122445"/>
            <a:ext cx="10213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0941D5-BFAC-5AD2-038D-39EE8450B92C}"/>
                  </a:ext>
                </a:extLst>
              </p:cNvPr>
              <p:cNvSpPr txBox="1"/>
              <p:nvPr/>
            </p:nvSpPr>
            <p:spPr>
              <a:xfrm flipH="1">
                <a:off x="8844734" y="1590881"/>
                <a:ext cx="6051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0941D5-BFAC-5AD2-038D-39EE8450B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844734" y="1590881"/>
                <a:ext cx="6051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AC99D19-1D81-1E0A-1C88-8A912ED5D52D}"/>
                  </a:ext>
                </a:extLst>
              </p:cNvPr>
              <p:cNvSpPr txBox="1"/>
              <p:nvPr/>
            </p:nvSpPr>
            <p:spPr>
              <a:xfrm flipH="1">
                <a:off x="8844359" y="3119586"/>
                <a:ext cx="1021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AC99D19-1D81-1E0A-1C88-8A912ED5D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844359" y="3119586"/>
                <a:ext cx="102132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06C0EAD-659F-9F08-BCF9-D10D72147290}"/>
              </a:ext>
            </a:extLst>
          </p:cNvPr>
          <p:cNvCxnSpPr>
            <a:cxnSpLocks/>
          </p:cNvCxnSpPr>
          <p:nvPr/>
        </p:nvCxnSpPr>
        <p:spPr>
          <a:xfrm>
            <a:off x="11094720" y="3257107"/>
            <a:ext cx="0" cy="1365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A3C273-3BD5-63FA-A43E-851F0FF8FED6}"/>
              </a:ext>
            </a:extLst>
          </p:cNvPr>
          <p:cNvCxnSpPr>
            <a:cxnSpLocks/>
          </p:cNvCxnSpPr>
          <p:nvPr/>
        </p:nvCxnSpPr>
        <p:spPr>
          <a:xfrm>
            <a:off x="8636656" y="4460844"/>
            <a:ext cx="24616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79B3702-0F62-70A7-2C8E-471E9B8CE04B}"/>
                  </a:ext>
                </a:extLst>
              </p:cNvPr>
              <p:cNvSpPr txBox="1"/>
              <p:nvPr/>
            </p:nvSpPr>
            <p:spPr>
              <a:xfrm flipH="1">
                <a:off x="9578320" y="4606628"/>
                <a:ext cx="6051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79B3702-0F62-70A7-2C8E-471E9B8CE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78320" y="4606628"/>
                <a:ext cx="6051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1999AB3-59AF-C59F-EE4E-DFB34EC71CD1}"/>
              </a:ext>
            </a:extLst>
          </p:cNvPr>
          <p:cNvCxnSpPr/>
          <p:nvPr/>
        </p:nvCxnSpPr>
        <p:spPr>
          <a:xfrm>
            <a:off x="10073389" y="3337792"/>
            <a:ext cx="0" cy="324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574E0F-950A-3DE2-FD5B-2380135EA0D5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636656" y="3500025"/>
            <a:ext cx="14367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AA13B6A-8DE6-B418-0F5C-648D2A31199C}"/>
              </a:ext>
            </a:extLst>
          </p:cNvPr>
          <p:cNvSpPr txBox="1"/>
          <p:nvPr/>
        </p:nvSpPr>
        <p:spPr>
          <a:xfrm flipH="1">
            <a:off x="7397652" y="3273043"/>
            <a:ext cx="116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delay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222F636-956E-A0A8-DF52-69C570167F15}"/>
                  </a:ext>
                </a:extLst>
              </p:cNvPr>
              <p:cNvSpPr txBox="1"/>
              <p:nvPr/>
            </p:nvSpPr>
            <p:spPr>
              <a:xfrm>
                <a:off x="8116743" y="3867643"/>
                <a:ext cx="605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222F636-956E-A0A8-DF52-69C570167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743" y="3867643"/>
                <a:ext cx="6055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56B6F930-9434-54EC-1639-5EDA12A84304}"/>
              </a:ext>
            </a:extLst>
          </p:cNvPr>
          <p:cNvSpPr txBox="1"/>
          <p:nvPr/>
        </p:nvSpPr>
        <p:spPr>
          <a:xfrm flipH="1">
            <a:off x="7397652" y="2407595"/>
            <a:ext cx="116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delay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C03D3B1C-0DAA-D559-7ACA-55050AEF8D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2786" y="5240026"/>
            <a:ext cx="6659697" cy="71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364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2E50-4B34-46ED-8386-60276401E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Coefficient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C3E3AB-8F19-BBDB-F3D4-3FF9A679E6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7508838" cy="4329817"/>
              </a:xfrm>
            </p:spPr>
            <p:txBody>
              <a:bodyPr/>
              <a:lstStyle/>
              <a:p>
                <a:r>
                  <a:rPr lang="en-US" dirty="0"/>
                  <a:t>To compute correlation coefficient:</a:t>
                </a:r>
              </a:p>
              <a:p>
                <a:pPr lvl="1"/>
                <a:r>
                  <a:rPr lang="en-US" dirty="0"/>
                  <a:t>Compute un-normalized  MF: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Moving average RX energy: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Signal energy: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Then, correlation coefficient squared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be perform with two parallel convolutions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C3E3AB-8F19-BBDB-F3D4-3FF9A679E6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7508838" cy="4329817"/>
              </a:xfrm>
              <a:blipFill>
                <a:blip r:embed="rId2"/>
                <a:stretch>
                  <a:fillRect l="-1948" t="-3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D527B-27AE-3CC7-09D8-ADF76E91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3BE071-FFE4-7909-AA2F-45F3C71DB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614" y="3047399"/>
            <a:ext cx="50577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132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A620-F3C3-4412-AF2C-862244D10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Analysis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F8A62-B3A7-4497-A1AE-B5CB0EC6D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examine three key practical issues that degrade performance</a:t>
            </a:r>
          </a:p>
          <a:p>
            <a:endParaRPr lang="en-US" dirty="0"/>
          </a:p>
          <a:p>
            <a:r>
              <a:rPr lang="en-US" dirty="0"/>
              <a:t>Preamble auto-correlation</a:t>
            </a:r>
          </a:p>
          <a:p>
            <a:r>
              <a:rPr lang="en-US" dirty="0"/>
              <a:t>Multi-path</a:t>
            </a:r>
          </a:p>
          <a:p>
            <a:r>
              <a:rPr lang="en-US" dirty="0"/>
              <a:t>Carrier offset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829D2-FA31-4ADE-A0F5-6142322B1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39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and Detection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97280" y="3203890"/>
            <a:ext cx="10058400" cy="2665206"/>
          </a:xfrm>
        </p:spPr>
        <p:txBody>
          <a:bodyPr/>
          <a:lstStyle/>
          <a:p>
            <a:r>
              <a:rPr lang="en-US" dirty="0"/>
              <a:t>Two key problems in most communication receivers: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Detect</a:t>
            </a:r>
            <a:r>
              <a:rPr lang="en-US" dirty="0"/>
              <a:t> if a transmitter is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present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Synchronize</a:t>
            </a:r>
            <a:r>
              <a:rPr lang="en-US" dirty="0"/>
              <a:t> to the transmitter</a:t>
            </a:r>
          </a:p>
          <a:p>
            <a:r>
              <a:rPr lang="en-US" dirty="0"/>
              <a:t>Basic first step in any communication process</a:t>
            </a:r>
          </a:p>
          <a:p>
            <a:r>
              <a:rPr lang="en-US" dirty="0"/>
              <a:t>Assumes the transmitter broadcasts a signal</a:t>
            </a:r>
          </a:p>
          <a:p>
            <a:r>
              <a:rPr lang="en-US" dirty="0"/>
              <a:t>Receiver must detect and synchronize to 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3F0FC5-63CA-4E6F-A276-139D6DDC4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30475" y="1578546"/>
            <a:ext cx="1360937" cy="14743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B02993-7E82-4AAB-A8AD-E8CDC9D162F6}"/>
              </a:ext>
            </a:extLst>
          </p:cNvPr>
          <p:cNvSpPr txBox="1"/>
          <p:nvPr/>
        </p:nvSpPr>
        <p:spPr>
          <a:xfrm>
            <a:off x="2930769" y="6858000"/>
            <a:ext cx="63304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n.wikipedia.org/wiki/Wireless_network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A564B0-1834-4F74-9DAA-47056455FC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68118" y="1492736"/>
            <a:ext cx="1671033" cy="164596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611BBBE8-0BBB-491A-840C-539220897D4B}"/>
              </a:ext>
            </a:extLst>
          </p:cNvPr>
          <p:cNvSpPr/>
          <p:nvPr/>
        </p:nvSpPr>
        <p:spPr>
          <a:xfrm>
            <a:off x="4488618" y="2194865"/>
            <a:ext cx="2010426" cy="343049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471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1EE13-0073-4537-9BD6-DAC4416A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Auto-Correlation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079B8A-BA74-48ED-BED5-B317F395D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839968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what happens with no noise: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“True” delay</a:t>
                </a:r>
              </a:p>
              <a:p>
                <a:r>
                  <a:rPr lang="en-US" dirty="0"/>
                  <a:t>Run match filter: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show output 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autocorrelation</a:t>
                </a:r>
                <a:r>
                  <a:rPr lang="en-US" dirty="0"/>
                  <a:t> of transmitted signal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−ℓ]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Since we want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small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we want:</a:t>
                </a:r>
                <a:br>
                  <a:rPr lang="en-US" dirty="0"/>
                </a:br>
                <a:r>
                  <a:rPr lang="en-US" dirty="0"/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en-US" dirty="0"/>
                  <a:t> 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ℓ≠0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Many sequences with low auto-correlation</a:t>
                </a:r>
              </a:p>
              <a:p>
                <a:pPr lvl="1"/>
                <a:r>
                  <a:rPr lang="en-US" dirty="0" err="1"/>
                  <a:t>Golay</a:t>
                </a:r>
                <a:r>
                  <a:rPr lang="en-US" dirty="0"/>
                  <a:t>, Walsh, ….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079B8A-BA74-48ED-BED5-B317F395D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839968" cy="4329817"/>
              </a:xfrm>
              <a:blipFill>
                <a:blip r:embed="rId2"/>
                <a:stretch>
                  <a:fillRect l="-250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5FCBB-94DD-4995-9AEC-29FFF19B4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C30B1-E2C7-482C-9115-A3AFFF072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13" y="1677833"/>
            <a:ext cx="3414607" cy="25659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ADFB56-07CB-4120-9D5A-C650B1B6F966}"/>
              </a:ext>
            </a:extLst>
          </p:cNvPr>
          <p:cNvSpPr txBox="1"/>
          <p:nvPr/>
        </p:nvSpPr>
        <p:spPr>
          <a:xfrm>
            <a:off x="7518400" y="4402667"/>
            <a:ext cx="3894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Auto-correlation of </a:t>
            </a:r>
            <a:r>
              <a:rPr lang="en-US" dirty="0" err="1"/>
              <a:t>Golay</a:t>
            </a:r>
            <a:r>
              <a:rPr lang="en-US" dirty="0"/>
              <a:t> 128 sequence</a:t>
            </a:r>
          </a:p>
          <a:p>
            <a:r>
              <a:rPr lang="en-US" dirty="0"/>
              <a:t>Used in 802.11ad </a:t>
            </a:r>
            <a:r>
              <a:rPr lang="en-US" dirty="0" err="1"/>
              <a:t>preamle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063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EC7A7-FF15-46EF-90AE-C028B7A3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4F7CEA-5832-4588-9064-CE66A893D2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272784" cy="4329817"/>
              </a:xfrm>
            </p:spPr>
            <p:txBody>
              <a:bodyPr/>
              <a:lstStyle/>
              <a:p>
                <a:r>
                  <a:rPr lang="en-US" dirty="0"/>
                  <a:t>Up to now we have assumed that there is a single path: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But, in reality there is often multipath: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Due to multi-path in channel and pulse shape filtering</a:t>
                </a:r>
              </a:p>
              <a:p>
                <a:r>
                  <a:rPr lang="en-US" dirty="0"/>
                  <a:t>Match filter has delayed copies of auto-correlation: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One peak in MF output for each path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4F7CEA-5832-4588-9064-CE66A893D2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272784" cy="4329817"/>
              </a:xfrm>
              <a:blipFill>
                <a:blip r:embed="rId2"/>
                <a:stretch>
                  <a:fillRect l="-233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8322F-C4F7-480C-BB5D-7EE37BB6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E2B9A-5718-49A8-8404-C1CBE5C97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435" y="2582144"/>
            <a:ext cx="3846722" cy="29647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E1C4B4-0E1B-4F8E-85DC-169685697402}"/>
                  </a:ext>
                </a:extLst>
              </p:cNvPr>
              <p:cNvSpPr txBox="1"/>
              <p:nvPr/>
            </p:nvSpPr>
            <p:spPr>
              <a:xfrm>
                <a:off x="7475324" y="1619190"/>
                <a:ext cx="37429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Ex:  Two path channel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−0.5</m:t>
                          </m:r>
                        </m:e>
                      </m:d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+0.5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−10.2)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E1C4B4-0E1B-4F8E-85DC-169685697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324" y="1619190"/>
                <a:ext cx="3742944" cy="923330"/>
              </a:xfrm>
              <a:prstGeom prst="rect">
                <a:avLst/>
              </a:prstGeom>
              <a:blipFill>
                <a:blip r:embed="rId4"/>
                <a:stretch>
                  <a:fillRect l="-1303" t="-3974"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E6B18B-F856-4FE6-8EC3-42E499BB57DC}"/>
                  </a:ext>
                </a:extLst>
              </p:cNvPr>
              <p:cNvSpPr txBox="1"/>
              <p:nvPr/>
            </p:nvSpPr>
            <p:spPr>
              <a:xfrm>
                <a:off x="7906512" y="5736298"/>
                <a:ext cx="163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Path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E6B18B-F856-4FE6-8EC3-42E499BB5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512" y="5736298"/>
                <a:ext cx="1636154" cy="369332"/>
              </a:xfrm>
              <a:prstGeom prst="rect">
                <a:avLst/>
              </a:prstGeom>
              <a:blipFill>
                <a:blip r:embed="rId5"/>
                <a:stretch>
                  <a:fillRect l="-2985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105AB9-4C02-4B1E-9D6C-5FF5A17AC6FC}"/>
                  </a:ext>
                </a:extLst>
              </p:cNvPr>
              <p:cNvSpPr txBox="1"/>
              <p:nvPr/>
            </p:nvSpPr>
            <p:spPr>
              <a:xfrm>
                <a:off x="9652394" y="5736317"/>
                <a:ext cx="1764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Path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=10.2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105AB9-4C02-4B1E-9D6C-5FF5A17AC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394" y="5736317"/>
                <a:ext cx="1764394" cy="369332"/>
              </a:xfrm>
              <a:prstGeom prst="rect">
                <a:avLst/>
              </a:prstGeom>
              <a:blipFill>
                <a:blip r:embed="rId6"/>
                <a:stretch>
                  <a:fillRect l="-2759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C793A2-BEF3-4133-A588-DF77C50FDE61}"/>
              </a:ext>
            </a:extLst>
          </p:cNvPr>
          <p:cNvCxnSpPr>
            <a:stCxn id="7" idx="0"/>
          </p:cNvCxnSpPr>
          <p:nvPr/>
        </p:nvCxnSpPr>
        <p:spPr>
          <a:xfrm flipV="1">
            <a:off x="8724589" y="4572000"/>
            <a:ext cx="803459" cy="1164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D37036-E3CB-446B-88BC-B5DEEB1FA9AB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9652394" y="4724400"/>
            <a:ext cx="882197" cy="101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4578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BE70-3E4A-4476-BEDF-088C9838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Offsets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B089D-09ED-4D63-AE15-B30B275BEC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When initially searching for a preamble, there may be a significant carrier offset</a:t>
                </a:r>
              </a:p>
              <a:p>
                <a:r>
                  <a:rPr lang="en-US" dirty="0"/>
                  <a:t>Causes a phase rotation in samples: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h𝑥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the phase rotation per sample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frequency error</a:t>
                </a:r>
                <a:r>
                  <a:rPr lang="en-US" i="1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sampling rate</a:t>
                </a:r>
              </a:p>
              <a:p>
                <a:r>
                  <a:rPr lang="en-US" dirty="0"/>
                  <a:t>Must integrate over range where phase does not change significantly</a:t>
                </a:r>
              </a:p>
              <a:p>
                <a:pPr lvl="1"/>
                <a:r>
                  <a:rPr lang="en-US" dirty="0"/>
                  <a:t>Pre-amble length must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Example:  Suppose the carrier offset =10 ppm,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=60 </m:t>
                    </m:r>
                  </m:oMath>
                </a14:m>
                <a:r>
                  <a:rPr lang="en-US" dirty="0"/>
                  <a:t>GHz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=1.76</m:t>
                    </m:r>
                  </m:oMath>
                </a14:m>
                <a:r>
                  <a:rPr lang="en-US" dirty="0"/>
                  <a:t> Gs/s 	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1.76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=3.4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≈2.9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samples</a:t>
                </a:r>
              </a:p>
              <a:p>
                <a:pPr lvl="1"/>
                <a:r>
                  <a:rPr lang="en-US" dirty="0"/>
                  <a:t>In time duration, this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=1.67 </m:t>
                    </m:r>
                  </m:oMath>
                </a14:m>
                <a:r>
                  <a:rPr lang="en-US" dirty="0"/>
                  <a:t>us  </a:t>
                </a:r>
              </a:p>
              <a:p>
                <a:pPr lvl="1"/>
                <a:r>
                  <a:rPr lang="en-US" dirty="0"/>
                  <a:t>A very short time before the signal is completely rotated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B089D-09ED-4D63-AE15-B30B275BEC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70061-C111-44B4-8E7F-F77C1AB0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208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C502-A7D6-4F30-BD28-ABE618B8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Simulation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4125C8-C7EB-4793-8DFB-23C69337E2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371088"/>
                <a:ext cx="10058400" cy="2498008"/>
              </a:xfrm>
            </p:spPr>
            <p:txBody>
              <a:bodyPr/>
              <a:lstStyle/>
              <a:p>
                <a:r>
                  <a:rPr lang="en-US" dirty="0"/>
                  <a:t>Transmit 128 length </a:t>
                </a:r>
                <a:r>
                  <a:rPr lang="en-US" dirty="0" err="1"/>
                  <a:t>Golay</a:t>
                </a:r>
                <a:r>
                  <a:rPr lang="en-US" dirty="0"/>
                  <a:t> pre-amble</a:t>
                </a:r>
              </a:p>
              <a:p>
                <a:r>
                  <a:rPr lang="en-US" dirty="0"/>
                  <a:t>Filter through channel with single (possibly fractional) delay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Set threshold for FA target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dirty="0"/>
                  <a:t> per 1000 samples</a:t>
                </a:r>
              </a:p>
              <a:p>
                <a:r>
                  <a:rPr lang="en-US" dirty="0"/>
                  <a:t>Measure MD probability as a function of the SNR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4125C8-C7EB-4793-8DFB-23C69337E2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371088"/>
                <a:ext cx="10058400" cy="2498008"/>
              </a:xfrm>
              <a:blipFill>
                <a:blip r:embed="rId2"/>
                <a:stretch>
                  <a:fillRect l="-1455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A7C79-548B-492D-A85D-DB7C0E4F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1E34F7-8643-4CC7-93C4-A1B8737261C6}"/>
              </a:ext>
            </a:extLst>
          </p:cNvPr>
          <p:cNvCxnSpPr/>
          <p:nvPr/>
        </p:nvCxnSpPr>
        <p:spPr>
          <a:xfrm>
            <a:off x="1954107" y="2371055"/>
            <a:ext cx="896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3B493DD-2EA9-46B5-B187-09C35B599607}"/>
              </a:ext>
            </a:extLst>
          </p:cNvPr>
          <p:cNvSpPr/>
          <p:nvPr/>
        </p:nvSpPr>
        <p:spPr>
          <a:xfrm>
            <a:off x="2850219" y="1901663"/>
            <a:ext cx="1335024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296E07B-0719-454B-8DE1-14377400D88B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185243" y="2358863"/>
            <a:ext cx="2493264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8293D3-C85F-46D5-B0C7-1F4C0F7662C8}"/>
                  </a:ext>
                </a:extLst>
              </p:cNvPr>
              <p:cNvSpPr txBox="1"/>
              <p:nvPr/>
            </p:nvSpPr>
            <p:spPr>
              <a:xfrm>
                <a:off x="4341384" y="1802341"/>
                <a:ext cx="640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8293D3-C85F-46D5-B0C7-1F4C0F766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384" y="1802341"/>
                <a:ext cx="6403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A23E90-F7D4-4FAF-B095-BC78936C6B9F}"/>
                  </a:ext>
                </a:extLst>
              </p:cNvPr>
              <p:cNvSpPr txBox="1"/>
              <p:nvPr/>
            </p:nvSpPr>
            <p:spPr>
              <a:xfrm>
                <a:off x="1428723" y="1926048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A23E90-F7D4-4FAF-B095-BC78936C6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23" y="1926048"/>
                <a:ext cx="648960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F4EE88-EED1-47E1-9E08-9D6A026FE863}"/>
                  </a:ext>
                </a:extLst>
              </p:cNvPr>
              <p:cNvSpPr txBox="1"/>
              <p:nvPr/>
            </p:nvSpPr>
            <p:spPr>
              <a:xfrm>
                <a:off x="2708791" y="2877722"/>
                <a:ext cx="1617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Filter 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F4EE88-EED1-47E1-9E08-9D6A026FE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791" y="2877722"/>
                <a:ext cx="1617879" cy="369332"/>
              </a:xfrm>
              <a:prstGeom prst="rect">
                <a:avLst/>
              </a:prstGeom>
              <a:blipFill>
                <a:blip r:embed="rId5"/>
                <a:stretch>
                  <a:fillRect l="-30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FD1BBEE-C410-4ACD-99BA-C6E3971C7706}"/>
              </a:ext>
            </a:extLst>
          </p:cNvPr>
          <p:cNvSpPr/>
          <p:nvPr/>
        </p:nvSpPr>
        <p:spPr>
          <a:xfrm>
            <a:off x="6678507" y="1901663"/>
            <a:ext cx="1335024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984B09-6242-4F10-9B13-C76D610B55DE}"/>
              </a:ext>
            </a:extLst>
          </p:cNvPr>
          <p:cNvSpPr txBox="1"/>
          <p:nvPr/>
        </p:nvSpPr>
        <p:spPr>
          <a:xfrm>
            <a:off x="6556540" y="2884730"/>
            <a:ext cx="157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Peak detection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25433E-86F7-4018-A92D-735BA56E30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1355" y="1443842"/>
            <a:ext cx="1150215" cy="86435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B49A54-F849-4837-9130-CB67D693F35F}"/>
              </a:ext>
            </a:extLst>
          </p:cNvPr>
          <p:cNvCxnSpPr>
            <a:cxnSpLocks/>
          </p:cNvCxnSpPr>
          <p:nvPr/>
        </p:nvCxnSpPr>
        <p:spPr>
          <a:xfrm>
            <a:off x="8013531" y="2320386"/>
            <a:ext cx="1338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6FED21-54B5-46BA-9467-AB53B629F020}"/>
              </a:ext>
            </a:extLst>
          </p:cNvPr>
          <p:cNvSpPr txBox="1"/>
          <p:nvPr/>
        </p:nvSpPr>
        <p:spPr>
          <a:xfrm>
            <a:off x="9458913" y="1972214"/>
            <a:ext cx="1616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Detected</a:t>
            </a:r>
            <a:br>
              <a:rPr lang="en-US" dirty="0"/>
            </a:br>
            <a:r>
              <a:rPr lang="en-US" dirty="0"/>
              <a:t>signal locations</a:t>
            </a:r>
          </a:p>
        </p:txBody>
      </p:sp>
    </p:spTree>
    <p:extLst>
      <p:ext uri="{BB962C8B-B14F-4D97-AF65-F5344CB8AC3E}">
        <p14:creationId xmlns:p14="http://schemas.microsoft.com/office/powerpoint/2010/main" val="42876325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7167-F8DC-4DDE-AB94-8E7B71D8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56E0B-718E-48E4-B702-38792FCE6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80"/>
            <a:ext cx="10058400" cy="550778"/>
          </a:xfrm>
        </p:spPr>
        <p:txBody>
          <a:bodyPr/>
          <a:lstStyle/>
          <a:p>
            <a:r>
              <a:rPr lang="en-US" dirty="0"/>
              <a:t>Need to calibrate the FA probability and delay offset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C421C-3D8C-42E4-A0B5-8BEFEC3E0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A5EA2-9731-41E2-8BA8-AB59549F1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234" y="2416627"/>
            <a:ext cx="3947698" cy="2657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D1B2FD-7C37-40ED-B07D-7B6199462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972" y="2331254"/>
            <a:ext cx="4182972" cy="28282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F01765-F7BF-4FBE-98A9-20894482B7BC}"/>
              </a:ext>
            </a:extLst>
          </p:cNvPr>
          <p:cNvSpPr txBox="1"/>
          <p:nvPr/>
        </p:nvSpPr>
        <p:spPr>
          <a:xfrm>
            <a:off x="7622176" y="5318720"/>
            <a:ext cx="11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Threshold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FB26C0-CD62-4CEF-8F69-72774931F5A2}"/>
              </a:ext>
            </a:extLst>
          </p:cNvPr>
          <p:cNvSpPr txBox="1"/>
          <p:nvPr/>
        </p:nvSpPr>
        <p:spPr>
          <a:xfrm rot="16200000">
            <a:off x="5831408" y="3489686"/>
            <a:ext cx="52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F65474-159B-402E-9928-025FBE401651}"/>
              </a:ext>
            </a:extLst>
          </p:cNvPr>
          <p:cNvSpPr txBox="1"/>
          <p:nvPr/>
        </p:nvSpPr>
        <p:spPr>
          <a:xfrm>
            <a:off x="2850378" y="5202586"/>
            <a:ext cx="117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Delay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E7207C-36BD-4990-8B95-A2DAB2DCD9C0}"/>
              </a:ext>
            </a:extLst>
          </p:cNvPr>
          <p:cNvSpPr txBox="1"/>
          <p:nvPr/>
        </p:nvSpPr>
        <p:spPr>
          <a:xfrm rot="16200000">
            <a:off x="326115" y="3560698"/>
            <a:ext cx="1692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Estimated Delay</a:t>
            </a:r>
          </a:p>
        </p:txBody>
      </p:sp>
    </p:spTree>
    <p:extLst>
      <p:ext uri="{BB962C8B-B14F-4D97-AF65-F5344CB8AC3E}">
        <p14:creationId xmlns:p14="http://schemas.microsoft.com/office/powerpoint/2010/main" val="14888436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FCD6-2295-4463-9CC1-F683A103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Missed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EB807-030E-4BB1-A1A3-01A120689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788" y="3781697"/>
            <a:ext cx="5275218" cy="2087399"/>
          </a:xfrm>
        </p:spPr>
        <p:txBody>
          <a:bodyPr/>
          <a:lstStyle/>
          <a:p>
            <a:r>
              <a:rPr lang="en-US" dirty="0"/>
              <a:t>Loss of about 3dB with fractional delay offset</a:t>
            </a:r>
          </a:p>
          <a:p>
            <a:r>
              <a:rPr lang="en-US" dirty="0"/>
              <a:t>Signal energy is split in two samples</a:t>
            </a:r>
          </a:p>
          <a:p>
            <a:r>
              <a:rPr lang="en-US" dirty="0"/>
              <a:t>Need to use over-sampling to compensate</a:t>
            </a:r>
          </a:p>
          <a:p>
            <a:pPr lvl="1"/>
            <a:r>
              <a:rPr lang="en-US" dirty="0"/>
              <a:t>See 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F100C-4BAF-406D-9E49-F5699F21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843A5-9F81-4DDD-9F17-0E269C366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1" y="1561012"/>
            <a:ext cx="4090801" cy="4381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F0489C-4645-4B77-BAAA-CF70A8AA8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788" y="591658"/>
            <a:ext cx="4090801" cy="277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663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and Synchronization Problem</a:t>
            </a:r>
          </a:p>
          <a:p>
            <a:r>
              <a:rPr lang="en-US" dirty="0"/>
              <a:t>Hypothesis Testing</a:t>
            </a:r>
          </a:p>
          <a:p>
            <a:r>
              <a:rPr lang="en-US" dirty="0"/>
              <a:t>Match Filtering for Detection at a Known Delay</a:t>
            </a:r>
          </a:p>
          <a:p>
            <a:r>
              <a:rPr lang="en-US" dirty="0"/>
              <a:t>Match Filter SNR and Error Probabilities</a:t>
            </a:r>
          </a:p>
          <a:p>
            <a:r>
              <a:rPr lang="en-US" dirty="0"/>
              <a:t>Match Filtering Convolution with an Unknown Signal Delay</a:t>
            </a:r>
          </a:p>
          <a:p>
            <a:r>
              <a:rPr lang="en-US" dirty="0"/>
              <a:t>Automatic Gain Control (AGC)</a:t>
            </a:r>
          </a:p>
          <a:p>
            <a:endParaRPr lang="en-US" dirty="0"/>
          </a:p>
          <a:p>
            <a:r>
              <a:rPr lang="en-US" dirty="0"/>
              <a:t>Appendix 1.  Error Probability Calculation Details</a:t>
            </a:r>
          </a:p>
          <a:p>
            <a:r>
              <a:rPr lang="en-US" dirty="0"/>
              <a:t>Appendix 2.  Matched Filtering as a Generalized Likelihood Ratio Test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6117" y="370241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174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10307EE-F90B-4722-D427-A59030709AAD}"/>
              </a:ext>
            </a:extLst>
          </p:cNvPr>
          <p:cNvSpPr/>
          <p:nvPr/>
        </p:nvSpPr>
        <p:spPr>
          <a:xfrm>
            <a:off x="1242306" y="2370769"/>
            <a:ext cx="2159263" cy="1548959"/>
          </a:xfrm>
          <a:prstGeom prst="roundRect">
            <a:avLst/>
          </a:prstGeom>
          <a:solidFill>
            <a:srgbClr val="DAEDFB">
              <a:alpha val="50196"/>
            </a:srgbClr>
          </a:solidFill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5FC60-8E08-79A4-6027-6AC5B581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Gain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8B1881-2E21-4DFE-B3ED-C6FC6D7AC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13093" y="1527641"/>
                <a:ext cx="4788480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AGC goal</a:t>
                </a:r>
                <a:r>
                  <a:rPr lang="en-US" dirty="0"/>
                  <a:t>: Bring RX signal to “correct” level</a:t>
                </a:r>
              </a:p>
              <a:p>
                <a:r>
                  <a:rPr lang="en-US" dirty="0"/>
                  <a:t>Tradeoff of two factors</a:t>
                </a:r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Want high gain</a:t>
                </a:r>
                <a:r>
                  <a:rPr lang="en-US" dirty="0"/>
                  <a:t>:  Overcome noise after AMP</a:t>
                </a:r>
              </a:p>
              <a:p>
                <a:r>
                  <a:rPr lang="en-US" dirty="0"/>
                  <a:t>But </a:t>
                </a:r>
                <a:r>
                  <a:rPr lang="en-US" dirty="0">
                    <a:solidFill>
                      <a:srgbClr val="FF0000"/>
                    </a:solidFill>
                  </a:rPr>
                  <a:t>gain too high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saturates RX</a:t>
                </a:r>
              </a:p>
              <a:p>
                <a:r>
                  <a:rPr lang="en-US" dirty="0"/>
                  <a:t>AGC finds optimal level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8B1881-2E21-4DFE-B3ED-C6FC6D7AC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3093" y="1527641"/>
                <a:ext cx="4788480" cy="4329817"/>
              </a:xfrm>
              <a:blipFill>
                <a:blip r:embed="rId2"/>
                <a:stretch>
                  <a:fillRect l="-3053" t="-1549" r="-2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EBBD1-6EB4-E482-4BFC-96B0EBE6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25AEE82-F0E3-2490-3DBA-5805A29B8C63}"/>
              </a:ext>
            </a:extLst>
          </p:cNvPr>
          <p:cNvSpPr/>
          <p:nvPr/>
        </p:nvSpPr>
        <p:spPr>
          <a:xfrm rot="5400000">
            <a:off x="1621096" y="3182993"/>
            <a:ext cx="547302" cy="471812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2F5666B-0E17-AEB9-8CDF-641C3AEE2775}"/>
              </a:ext>
            </a:extLst>
          </p:cNvPr>
          <p:cNvSpPr/>
          <p:nvPr/>
        </p:nvSpPr>
        <p:spPr>
          <a:xfrm rot="10800000">
            <a:off x="864686" y="2020009"/>
            <a:ext cx="281819" cy="242948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66CE8F6-1EBA-AD85-C32F-99018B2BC435}"/>
              </a:ext>
            </a:extLst>
          </p:cNvPr>
          <p:cNvCxnSpPr>
            <a:cxnSpLocks/>
            <a:stCxn id="11" idx="0"/>
            <a:endCxn id="8" idx="3"/>
          </p:cNvCxnSpPr>
          <p:nvPr/>
        </p:nvCxnSpPr>
        <p:spPr>
          <a:xfrm rot="16200000" flipH="1">
            <a:off x="754247" y="2514305"/>
            <a:ext cx="1155942" cy="653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C17E7B4-A4BF-50B3-4B59-27415BB1D3A0}"/>
              </a:ext>
            </a:extLst>
          </p:cNvPr>
          <p:cNvSpPr txBox="1"/>
          <p:nvPr/>
        </p:nvSpPr>
        <p:spPr>
          <a:xfrm>
            <a:off x="1413302" y="2473324"/>
            <a:ext cx="1159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Variable gain AMP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83A7254-B01F-2E14-D4F8-1CA61AB44B83}"/>
              </a:ext>
            </a:extLst>
          </p:cNvPr>
          <p:cNvSpPr/>
          <p:nvPr/>
        </p:nvSpPr>
        <p:spPr>
          <a:xfrm>
            <a:off x="3958731" y="2370768"/>
            <a:ext cx="1198487" cy="2332013"/>
          </a:xfrm>
          <a:prstGeom prst="roundRect">
            <a:avLst/>
          </a:prstGeom>
          <a:solidFill>
            <a:srgbClr val="99FFCC">
              <a:alpha val="20000"/>
            </a:srgbClr>
          </a:solidFill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5ABD56-6B16-5B99-19FF-FE86F4A0F31C}"/>
              </a:ext>
            </a:extLst>
          </p:cNvPr>
          <p:cNvSpPr/>
          <p:nvPr/>
        </p:nvSpPr>
        <p:spPr>
          <a:xfrm>
            <a:off x="4126255" y="3984603"/>
            <a:ext cx="737971" cy="587140"/>
          </a:xfrm>
          <a:prstGeom prst="rect">
            <a:avLst/>
          </a:prstGeom>
          <a:solidFill>
            <a:srgbClr val="99FFCC"/>
          </a:solidFill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9710978-D8E4-761D-AA04-6399CF5F5CA5}"/>
              </a:ext>
            </a:extLst>
          </p:cNvPr>
          <p:cNvCxnSpPr>
            <a:cxnSpLocks/>
            <a:stCxn id="24" idx="1"/>
            <a:endCxn id="8" idx="5"/>
          </p:cNvCxnSpPr>
          <p:nvPr/>
        </p:nvCxnSpPr>
        <p:spPr>
          <a:xfrm rot="10800000">
            <a:off x="1894747" y="3555725"/>
            <a:ext cx="2231508" cy="722448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DD991E-6CFE-27DE-CA67-D982C19C3956}"/>
              </a:ext>
            </a:extLst>
          </p:cNvPr>
          <p:cNvSpPr txBox="1"/>
          <p:nvPr/>
        </p:nvSpPr>
        <p:spPr>
          <a:xfrm>
            <a:off x="5157216" y="3984603"/>
            <a:ext cx="938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Gain</a:t>
            </a:r>
          </a:p>
          <a:p>
            <a:r>
              <a:rPr lang="en-US" sz="1600" dirty="0"/>
              <a:t>control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B2373A2-ABBB-D5D5-78F0-3893804FB7FD}"/>
              </a:ext>
            </a:extLst>
          </p:cNvPr>
          <p:cNvCxnSpPr>
            <a:cxnSpLocks/>
            <a:stCxn id="8" idx="0"/>
            <a:endCxn id="35" idx="2"/>
          </p:cNvCxnSpPr>
          <p:nvPr/>
        </p:nvCxnSpPr>
        <p:spPr>
          <a:xfrm>
            <a:off x="2130653" y="3418899"/>
            <a:ext cx="2239145" cy="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FB98F1D-E4C7-1E2A-AF15-2E990857C695}"/>
              </a:ext>
            </a:extLst>
          </p:cNvPr>
          <p:cNvCxnSpPr>
            <a:cxnSpLocks/>
            <a:stCxn id="35" idx="4"/>
            <a:endCxn id="24" idx="0"/>
          </p:cNvCxnSpPr>
          <p:nvPr/>
        </p:nvCxnSpPr>
        <p:spPr>
          <a:xfrm>
            <a:off x="4495241" y="3551386"/>
            <a:ext cx="0" cy="433217"/>
          </a:xfrm>
          <a:prstGeom prst="straightConnector1">
            <a:avLst/>
          </a:prstGeom>
          <a:ln w="222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9EBB6B1-8AA0-0E63-792E-E3A572CF2139}"/>
              </a:ext>
            </a:extLst>
          </p:cNvPr>
          <p:cNvSpPr/>
          <p:nvPr/>
        </p:nvSpPr>
        <p:spPr>
          <a:xfrm>
            <a:off x="4369798" y="3300500"/>
            <a:ext cx="250886" cy="250886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D24A82-403A-9C58-0DFF-B98B0A2E9FBA}"/>
              </a:ext>
            </a:extLst>
          </p:cNvPr>
          <p:cNvCxnSpPr>
            <a:cxnSpLocks/>
            <a:stCxn id="35" idx="6"/>
          </p:cNvCxnSpPr>
          <p:nvPr/>
        </p:nvCxnSpPr>
        <p:spPr>
          <a:xfrm>
            <a:off x="4620684" y="3425943"/>
            <a:ext cx="1005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9738183-8CAD-9D14-BD15-EB1C8513EEF3}"/>
              </a:ext>
            </a:extLst>
          </p:cNvPr>
          <p:cNvSpPr txBox="1"/>
          <p:nvPr/>
        </p:nvSpPr>
        <p:spPr>
          <a:xfrm>
            <a:off x="1574411" y="1996254"/>
            <a:ext cx="1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RF front end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EABDB7A-2E70-BE31-D011-4D7C2672F7A5}"/>
              </a:ext>
            </a:extLst>
          </p:cNvPr>
          <p:cNvSpPr txBox="1"/>
          <p:nvPr/>
        </p:nvSpPr>
        <p:spPr>
          <a:xfrm>
            <a:off x="3770702" y="1979829"/>
            <a:ext cx="1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Digital baseband</a:t>
            </a:r>
          </a:p>
        </p:txBody>
      </p:sp>
    </p:spTree>
    <p:extLst>
      <p:ext uri="{BB962C8B-B14F-4D97-AF65-F5344CB8AC3E}">
        <p14:creationId xmlns:p14="http://schemas.microsoft.com/office/powerpoint/2010/main" val="29403353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10307EE-F90B-4722-D427-A59030709AAD}"/>
              </a:ext>
            </a:extLst>
          </p:cNvPr>
          <p:cNvSpPr/>
          <p:nvPr/>
        </p:nvSpPr>
        <p:spPr>
          <a:xfrm>
            <a:off x="1296869" y="1639825"/>
            <a:ext cx="3399382" cy="2959418"/>
          </a:xfrm>
          <a:prstGeom prst="roundRect">
            <a:avLst/>
          </a:prstGeom>
          <a:solidFill>
            <a:srgbClr val="DAEDFB">
              <a:alpha val="50196"/>
            </a:srgbClr>
          </a:solidFill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5FC60-8E08-79A4-6027-6AC5B581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8B1881-2E21-4DFE-B3ED-C6FC6D7AC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88892" y="1527641"/>
                <a:ext cx="4412680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RF front-end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Linear gain with noise: 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Noise after AMP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Memoryless nonlinearity: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have PSD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Digital baseband</a:t>
                </a:r>
              </a:p>
              <a:p>
                <a:pPr lvl="1"/>
                <a:r>
                  <a:rPr lang="en-US" dirty="0"/>
                  <a:t>Measures RX power or SNR</a:t>
                </a:r>
              </a:p>
              <a:p>
                <a:pPr lvl="1"/>
                <a:r>
                  <a:rPr lang="en-US" dirty="0"/>
                  <a:t>Controls gain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8B1881-2E21-4DFE-B3ED-C6FC6D7AC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88892" y="1527641"/>
                <a:ext cx="4412680" cy="4329817"/>
              </a:xfrm>
              <a:blipFill>
                <a:blip r:embed="rId2"/>
                <a:stretch>
                  <a:fillRect l="-331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EBBD1-6EB4-E482-4BFC-96B0EBE6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25AEE82-F0E3-2490-3DBA-5805A29B8C63}"/>
              </a:ext>
            </a:extLst>
          </p:cNvPr>
          <p:cNvSpPr/>
          <p:nvPr/>
        </p:nvSpPr>
        <p:spPr>
          <a:xfrm rot="5400000">
            <a:off x="2209470" y="3200079"/>
            <a:ext cx="547302" cy="471812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2F5666B-0E17-AEB9-8CDF-641C3AEE2775}"/>
              </a:ext>
            </a:extLst>
          </p:cNvPr>
          <p:cNvSpPr/>
          <p:nvPr/>
        </p:nvSpPr>
        <p:spPr>
          <a:xfrm rot="10800000">
            <a:off x="721289" y="2505902"/>
            <a:ext cx="281819" cy="242948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66CE8F6-1EBA-AD85-C32F-99018B2BC435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rot="16200000" flipH="1">
            <a:off x="830832" y="2780215"/>
            <a:ext cx="687136" cy="6244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C17E7B4-A4BF-50B3-4B59-27415BB1D3A0}"/>
              </a:ext>
            </a:extLst>
          </p:cNvPr>
          <p:cNvSpPr txBox="1"/>
          <p:nvPr/>
        </p:nvSpPr>
        <p:spPr>
          <a:xfrm>
            <a:off x="1972423" y="2643467"/>
            <a:ext cx="1159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Variable gain AMP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83A7254-B01F-2E14-D4F8-1CA61AB44B83}"/>
              </a:ext>
            </a:extLst>
          </p:cNvPr>
          <p:cNvSpPr/>
          <p:nvPr/>
        </p:nvSpPr>
        <p:spPr>
          <a:xfrm>
            <a:off x="4977352" y="1527642"/>
            <a:ext cx="1198487" cy="3093768"/>
          </a:xfrm>
          <a:prstGeom prst="roundRect">
            <a:avLst/>
          </a:prstGeom>
          <a:solidFill>
            <a:srgbClr val="99FFCC">
              <a:alpha val="20000"/>
            </a:srgbClr>
          </a:solidFill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5ABD56-6B16-5B99-19FF-FE86F4A0F31C}"/>
              </a:ext>
            </a:extLst>
          </p:cNvPr>
          <p:cNvSpPr/>
          <p:nvPr/>
        </p:nvSpPr>
        <p:spPr>
          <a:xfrm>
            <a:off x="5116948" y="3860159"/>
            <a:ext cx="737971" cy="587140"/>
          </a:xfrm>
          <a:prstGeom prst="rect">
            <a:avLst/>
          </a:prstGeom>
          <a:solidFill>
            <a:srgbClr val="99FFCC"/>
          </a:solidFill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9710978-D8E4-761D-AA04-6399CF5F5CA5}"/>
              </a:ext>
            </a:extLst>
          </p:cNvPr>
          <p:cNvCxnSpPr>
            <a:cxnSpLocks/>
            <a:stCxn id="24" idx="1"/>
            <a:endCxn id="8" idx="5"/>
          </p:cNvCxnSpPr>
          <p:nvPr/>
        </p:nvCxnSpPr>
        <p:spPr>
          <a:xfrm rot="10800000">
            <a:off x="2483122" y="3572811"/>
            <a:ext cx="2633827" cy="580918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DD991E-6CFE-27DE-CA67-D982C19C3956}"/>
              </a:ext>
            </a:extLst>
          </p:cNvPr>
          <p:cNvSpPr txBox="1"/>
          <p:nvPr/>
        </p:nvSpPr>
        <p:spPr>
          <a:xfrm>
            <a:off x="5141985" y="3832735"/>
            <a:ext cx="938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Gain</a:t>
            </a:r>
          </a:p>
          <a:p>
            <a:r>
              <a:rPr lang="en-US" sz="1400" dirty="0"/>
              <a:t>control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B2373A2-ABBB-D5D5-78F0-3893804FB7FD}"/>
              </a:ext>
            </a:extLst>
          </p:cNvPr>
          <p:cNvCxnSpPr>
            <a:cxnSpLocks/>
            <a:stCxn id="8" idx="0"/>
            <a:endCxn id="38" idx="2"/>
          </p:cNvCxnSpPr>
          <p:nvPr/>
        </p:nvCxnSpPr>
        <p:spPr>
          <a:xfrm>
            <a:off x="2719027" y="3435985"/>
            <a:ext cx="439520" cy="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FB98F1D-E4C7-1E2A-AF15-2E990857C695}"/>
              </a:ext>
            </a:extLst>
          </p:cNvPr>
          <p:cNvCxnSpPr>
            <a:cxnSpLocks/>
            <a:stCxn id="35" idx="4"/>
            <a:endCxn id="24" idx="0"/>
          </p:cNvCxnSpPr>
          <p:nvPr/>
        </p:nvCxnSpPr>
        <p:spPr>
          <a:xfrm>
            <a:off x="5485934" y="3551386"/>
            <a:ext cx="0" cy="308773"/>
          </a:xfrm>
          <a:prstGeom prst="straightConnector1">
            <a:avLst/>
          </a:prstGeom>
          <a:ln w="222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9EBB6B1-8AA0-0E63-792E-E3A572CF2139}"/>
              </a:ext>
            </a:extLst>
          </p:cNvPr>
          <p:cNvSpPr/>
          <p:nvPr/>
        </p:nvSpPr>
        <p:spPr>
          <a:xfrm>
            <a:off x="5360491" y="3300500"/>
            <a:ext cx="250886" cy="250886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D24A82-403A-9C58-0DFF-B98B0A2E9FBA}"/>
              </a:ext>
            </a:extLst>
          </p:cNvPr>
          <p:cNvCxnSpPr>
            <a:cxnSpLocks/>
            <a:stCxn id="35" idx="6"/>
          </p:cNvCxnSpPr>
          <p:nvPr/>
        </p:nvCxnSpPr>
        <p:spPr>
          <a:xfrm>
            <a:off x="5611377" y="3425943"/>
            <a:ext cx="515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9738183-8CAD-9D14-BD15-EB1C8513EEF3}"/>
              </a:ext>
            </a:extLst>
          </p:cNvPr>
          <p:cNvSpPr txBox="1"/>
          <p:nvPr/>
        </p:nvSpPr>
        <p:spPr>
          <a:xfrm>
            <a:off x="1448765" y="1738976"/>
            <a:ext cx="1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RF front end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EABDB7A-2E70-BE31-D011-4D7C2672F7A5}"/>
              </a:ext>
            </a:extLst>
          </p:cNvPr>
          <p:cNvSpPr txBox="1"/>
          <p:nvPr/>
        </p:nvSpPr>
        <p:spPr>
          <a:xfrm>
            <a:off x="5000144" y="1554360"/>
            <a:ext cx="1283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Digital </a:t>
            </a:r>
            <a:br>
              <a:rPr lang="en-US" sz="1600" dirty="0">
                <a:solidFill>
                  <a:srgbClr val="00B050"/>
                </a:solidFill>
              </a:rPr>
            </a:br>
            <a:r>
              <a:rPr lang="en-US" sz="1600" dirty="0">
                <a:solidFill>
                  <a:srgbClr val="00B050"/>
                </a:solidFill>
              </a:rPr>
              <a:t>baseband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508282-357F-6657-B499-BB3ADBC00F15}"/>
              </a:ext>
            </a:extLst>
          </p:cNvPr>
          <p:cNvSpPr/>
          <p:nvPr/>
        </p:nvSpPr>
        <p:spPr>
          <a:xfrm>
            <a:off x="1486603" y="3320585"/>
            <a:ext cx="230801" cy="23080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+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131302-BE75-CABE-1BD2-75DDFCF75F45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602004" y="2627376"/>
            <a:ext cx="0" cy="69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DE3723-C674-EBE1-FDF0-26E4D874BBD3}"/>
                  </a:ext>
                </a:extLst>
              </p:cNvPr>
              <p:cNvSpPr txBox="1"/>
              <p:nvPr/>
            </p:nvSpPr>
            <p:spPr>
              <a:xfrm>
                <a:off x="1382577" y="2308331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DE3723-C674-EBE1-FDF0-26E4D874B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577" y="2308331"/>
                <a:ext cx="43885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80BC7C8-98B9-EE37-5B3D-A5A0264CA42A}"/>
              </a:ext>
            </a:extLst>
          </p:cNvPr>
          <p:cNvCxnSpPr>
            <a:cxnSpLocks/>
            <a:stCxn id="5" idx="6"/>
            <a:endCxn id="8" idx="3"/>
          </p:cNvCxnSpPr>
          <p:nvPr/>
        </p:nvCxnSpPr>
        <p:spPr>
          <a:xfrm flipV="1">
            <a:off x="1717404" y="3435985"/>
            <a:ext cx="5298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4CAD5BE-F292-886A-C864-58A4F7C412B0}"/>
                  </a:ext>
                </a:extLst>
              </p:cNvPr>
              <p:cNvSpPr txBox="1"/>
              <p:nvPr/>
            </p:nvSpPr>
            <p:spPr>
              <a:xfrm>
                <a:off x="537323" y="2971398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4CAD5BE-F292-886A-C864-58A4F7C41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23" y="2971398"/>
                <a:ext cx="43885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2222C1F-2566-4CE8-76A5-18E7FA19A48A}"/>
                  </a:ext>
                </a:extLst>
              </p:cNvPr>
              <p:cNvSpPr txBox="1"/>
              <p:nvPr/>
            </p:nvSpPr>
            <p:spPr>
              <a:xfrm>
                <a:off x="3436149" y="3053172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2222C1F-2566-4CE8-76A5-18E7FA19A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149" y="3053172"/>
                <a:ext cx="43885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E4323E9B-86D0-8937-CAD1-412A2FA2E967}"/>
              </a:ext>
            </a:extLst>
          </p:cNvPr>
          <p:cNvSpPr/>
          <p:nvPr/>
        </p:nvSpPr>
        <p:spPr>
          <a:xfrm>
            <a:off x="3158547" y="3322734"/>
            <a:ext cx="230801" cy="23080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+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86CECBA-027B-A9CB-B597-A7A6A5FB291E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3273948" y="2629525"/>
            <a:ext cx="0" cy="69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5392262-535B-6C50-0B27-D9A66DF1228A}"/>
                  </a:ext>
                </a:extLst>
              </p:cNvPr>
              <p:cNvSpPr txBox="1"/>
              <p:nvPr/>
            </p:nvSpPr>
            <p:spPr>
              <a:xfrm>
                <a:off x="3054521" y="2310480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5392262-535B-6C50-0B27-D9A66DF12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521" y="2310480"/>
                <a:ext cx="43885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1FC9BBA-84AE-000F-DA24-53115293C5F7}"/>
              </a:ext>
            </a:extLst>
          </p:cNvPr>
          <p:cNvCxnSpPr>
            <a:cxnSpLocks/>
            <a:stCxn id="38" idx="6"/>
          </p:cNvCxnSpPr>
          <p:nvPr/>
        </p:nvCxnSpPr>
        <p:spPr>
          <a:xfrm flipV="1">
            <a:off x="3389348" y="3429933"/>
            <a:ext cx="537108" cy="8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AEB11F4-DCC8-E767-32E8-96C86F9FF83F}"/>
              </a:ext>
            </a:extLst>
          </p:cNvPr>
          <p:cNvSpPr/>
          <p:nvPr/>
        </p:nvSpPr>
        <p:spPr>
          <a:xfrm>
            <a:off x="3909519" y="3161244"/>
            <a:ext cx="657406" cy="539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1004CA3-79D3-CEF8-C781-D38900B8ECB6}"/>
              </a:ext>
            </a:extLst>
          </p:cNvPr>
          <p:cNvGrpSpPr/>
          <p:nvPr/>
        </p:nvGrpSpPr>
        <p:grpSpPr>
          <a:xfrm>
            <a:off x="3941553" y="3246724"/>
            <a:ext cx="567013" cy="417359"/>
            <a:chOff x="9413358" y="2714847"/>
            <a:chExt cx="1509823" cy="65085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0B5D6BC-38FD-7175-B56F-B94CA9DA2FDD}"/>
                </a:ext>
              </a:extLst>
            </p:cNvPr>
            <p:cNvCxnSpPr>
              <a:cxnSpLocks/>
            </p:cNvCxnSpPr>
            <p:nvPr/>
          </p:nvCxnSpPr>
          <p:spPr>
            <a:xfrm>
              <a:off x="9413358" y="3365705"/>
              <a:ext cx="503274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0DB9A75-D608-FDC4-AC6D-ACB466A5A7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16632" y="2714847"/>
              <a:ext cx="503275" cy="650858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794C1E1-6BBD-AE09-5E58-8CDB4D0D299A}"/>
                </a:ext>
              </a:extLst>
            </p:cNvPr>
            <p:cNvCxnSpPr>
              <a:cxnSpLocks/>
            </p:cNvCxnSpPr>
            <p:nvPr/>
          </p:nvCxnSpPr>
          <p:spPr>
            <a:xfrm>
              <a:off x="10419907" y="2717119"/>
              <a:ext cx="503274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D9FDA91-FFDE-2F5E-69DB-3F6272A61549}"/>
              </a:ext>
            </a:extLst>
          </p:cNvPr>
          <p:cNvCxnSpPr>
            <a:cxnSpLocks/>
            <a:stCxn id="53" idx="3"/>
            <a:endCxn id="35" idx="2"/>
          </p:cNvCxnSpPr>
          <p:nvPr/>
        </p:nvCxnSpPr>
        <p:spPr>
          <a:xfrm flipV="1">
            <a:off x="4566925" y="3425943"/>
            <a:ext cx="793566" cy="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7170F39-A466-18AA-6F8D-38BE89DF838A}"/>
                  </a:ext>
                </a:extLst>
              </p:cNvPr>
              <p:cNvSpPr txBox="1"/>
              <p:nvPr/>
            </p:nvSpPr>
            <p:spPr>
              <a:xfrm>
                <a:off x="4629730" y="3098111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7170F39-A466-18AA-6F8D-38BE89DF8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730" y="3098111"/>
                <a:ext cx="43885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B9DC59E-353F-D9C8-ECAD-6349EC40949D}"/>
                  </a:ext>
                </a:extLst>
              </p:cNvPr>
              <p:cNvSpPr txBox="1"/>
              <p:nvPr/>
            </p:nvSpPr>
            <p:spPr>
              <a:xfrm>
                <a:off x="2661052" y="3060870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B9DC59E-353F-D9C8-ECAD-6349EC409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052" y="3060870"/>
                <a:ext cx="438852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70DFFFC-F273-7D4C-E4AC-37DA7FB12C75}"/>
                  </a:ext>
                </a:extLst>
              </p:cNvPr>
              <p:cNvSpPr txBox="1"/>
              <p:nvPr/>
            </p:nvSpPr>
            <p:spPr>
              <a:xfrm>
                <a:off x="2499935" y="3862552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70DFFFC-F273-7D4C-E4AC-37DA7FB12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935" y="3862552"/>
                <a:ext cx="438852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7293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0EA9-6588-4B32-C2C0-6D916BC5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with No Nonlinearity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84664-3A56-FC60-4323-75BDA57D1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70439" y="1544727"/>
                <a:ext cx="6385241" cy="4329817"/>
              </a:xfrm>
            </p:spPr>
            <p:txBody>
              <a:bodyPr/>
              <a:lstStyle/>
              <a:p>
                <a:r>
                  <a:rPr lang="en-US" dirty="0"/>
                  <a:t>With no nonlinearity: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ra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b="0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ra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i="1" dirty="0"/>
              </a:p>
              <a:p>
                <a:r>
                  <a:rPr lang="en-US" dirty="0"/>
                  <a:t>PSD of signal component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in output: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PSD of noise in output: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Output SNR: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84664-3A56-FC60-4323-75BDA57D1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0439" y="1544727"/>
                <a:ext cx="6385241" cy="4329817"/>
              </a:xfrm>
              <a:blipFill>
                <a:blip r:embed="rId2"/>
                <a:stretch>
                  <a:fillRect l="-2292" t="-1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4C86A-C820-BD06-9E05-8B49B505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59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5C6D8E1-026E-7ECF-5C13-37720AE6C688}"/>
              </a:ext>
            </a:extLst>
          </p:cNvPr>
          <p:cNvSpPr/>
          <p:nvPr/>
        </p:nvSpPr>
        <p:spPr>
          <a:xfrm rot="5400000">
            <a:off x="2209470" y="3200079"/>
            <a:ext cx="547302" cy="471812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F3198DD-5A14-6269-ED3F-0153BFF11E13}"/>
              </a:ext>
            </a:extLst>
          </p:cNvPr>
          <p:cNvSpPr/>
          <p:nvPr/>
        </p:nvSpPr>
        <p:spPr>
          <a:xfrm rot="10800000">
            <a:off x="721289" y="2505902"/>
            <a:ext cx="281819" cy="242948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3A6E87C-DD07-E556-7687-71D51BBDD99E}"/>
              </a:ext>
            </a:extLst>
          </p:cNvPr>
          <p:cNvCxnSpPr>
            <a:cxnSpLocks/>
            <a:stCxn id="7" idx="0"/>
            <a:endCxn id="20" idx="2"/>
          </p:cNvCxnSpPr>
          <p:nvPr/>
        </p:nvCxnSpPr>
        <p:spPr>
          <a:xfrm rot="16200000" flipH="1">
            <a:off x="830832" y="2780215"/>
            <a:ext cx="687136" cy="6244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08B9A83-052E-2B10-4925-F10F2F240B73}"/>
              </a:ext>
            </a:extLst>
          </p:cNvPr>
          <p:cNvSpPr txBox="1"/>
          <p:nvPr/>
        </p:nvSpPr>
        <p:spPr>
          <a:xfrm>
            <a:off x="1972423" y="2643467"/>
            <a:ext cx="1159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Variable gain AMP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C65220-2A54-CF6E-1299-591971C2DD53}"/>
              </a:ext>
            </a:extLst>
          </p:cNvPr>
          <p:cNvCxnSpPr>
            <a:cxnSpLocks/>
            <a:stCxn id="6" idx="0"/>
            <a:endCxn id="26" idx="2"/>
          </p:cNvCxnSpPr>
          <p:nvPr/>
        </p:nvCxnSpPr>
        <p:spPr>
          <a:xfrm>
            <a:off x="2719027" y="3435985"/>
            <a:ext cx="439520" cy="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40FA1C61-5E34-D26E-429A-C57EEECAC484}"/>
              </a:ext>
            </a:extLst>
          </p:cNvPr>
          <p:cNvSpPr/>
          <p:nvPr/>
        </p:nvSpPr>
        <p:spPr>
          <a:xfrm>
            <a:off x="1486603" y="3320585"/>
            <a:ext cx="230801" cy="23080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+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5757A1-0EFF-FF0A-150A-1F4BCDC6453C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602004" y="2627376"/>
            <a:ext cx="0" cy="69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99733A0-6872-4646-7DFD-3BD2E35B1FC9}"/>
                  </a:ext>
                </a:extLst>
              </p:cNvPr>
              <p:cNvSpPr txBox="1"/>
              <p:nvPr/>
            </p:nvSpPr>
            <p:spPr>
              <a:xfrm>
                <a:off x="1382577" y="2308331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99733A0-6872-4646-7DFD-3BD2E35B1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577" y="2308331"/>
                <a:ext cx="43885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2D2F37-D526-C14C-70D3-092B7E83FFEA}"/>
              </a:ext>
            </a:extLst>
          </p:cNvPr>
          <p:cNvCxnSpPr>
            <a:cxnSpLocks/>
            <a:stCxn id="20" idx="6"/>
            <a:endCxn id="6" idx="3"/>
          </p:cNvCxnSpPr>
          <p:nvPr/>
        </p:nvCxnSpPr>
        <p:spPr>
          <a:xfrm flipV="1">
            <a:off x="1717404" y="3435985"/>
            <a:ext cx="5298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41ED53-2569-2AE3-BC2A-3D740210856F}"/>
                  </a:ext>
                </a:extLst>
              </p:cNvPr>
              <p:cNvSpPr txBox="1"/>
              <p:nvPr/>
            </p:nvSpPr>
            <p:spPr>
              <a:xfrm>
                <a:off x="537323" y="2971398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41ED53-2569-2AE3-BC2A-3D7402108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23" y="2971398"/>
                <a:ext cx="43885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1500A0E3-D694-EE16-98A2-596BAD531BE4}"/>
              </a:ext>
            </a:extLst>
          </p:cNvPr>
          <p:cNvSpPr/>
          <p:nvPr/>
        </p:nvSpPr>
        <p:spPr>
          <a:xfrm>
            <a:off x="3158547" y="3322734"/>
            <a:ext cx="230801" cy="23080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+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24CA06-6CE2-B11F-C8C1-421D6B14EE7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3273948" y="2629525"/>
            <a:ext cx="0" cy="69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6061E5F-F201-C8A2-9AE3-F054352E8292}"/>
                  </a:ext>
                </a:extLst>
              </p:cNvPr>
              <p:cNvSpPr txBox="1"/>
              <p:nvPr/>
            </p:nvSpPr>
            <p:spPr>
              <a:xfrm>
                <a:off x="3054521" y="2310480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6061E5F-F201-C8A2-9AE3-F054352E8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521" y="2310480"/>
                <a:ext cx="43885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313FC45-8206-7A80-6DE0-37FB888F3DE2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3389348" y="3429933"/>
            <a:ext cx="537108" cy="8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B97BA31-9B7D-F7A9-64DF-83E672318B53}"/>
                  </a:ext>
                </a:extLst>
              </p:cNvPr>
              <p:cNvSpPr txBox="1"/>
              <p:nvPr/>
            </p:nvSpPr>
            <p:spPr>
              <a:xfrm>
                <a:off x="3495736" y="3034170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B97BA31-9B7D-F7A9-64DF-83E672318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736" y="3034170"/>
                <a:ext cx="438852" cy="307777"/>
              </a:xfrm>
              <a:prstGeom prst="rect">
                <a:avLst/>
              </a:prstGeom>
              <a:blipFill>
                <a:blip r:embed="rId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F54FD0-CFFF-D399-9B10-019DF003E580}"/>
                  </a:ext>
                </a:extLst>
              </p:cNvPr>
              <p:cNvSpPr txBox="1"/>
              <p:nvPr/>
            </p:nvSpPr>
            <p:spPr>
              <a:xfrm>
                <a:off x="2661052" y="3060870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F54FD0-CFFF-D399-9B10-019DF003E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052" y="3060870"/>
                <a:ext cx="43885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BB5B19-707A-487C-1EC2-71703C65FCF6}"/>
                  </a:ext>
                </a:extLst>
              </p:cNvPr>
              <p:cNvSpPr txBox="1"/>
              <p:nvPr/>
            </p:nvSpPr>
            <p:spPr>
              <a:xfrm>
                <a:off x="2247215" y="3636098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BB5B19-707A-487C-1EC2-71703C65F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215" y="3636098"/>
                <a:ext cx="438852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336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 1:  802.11g Transmission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48120" y="3204679"/>
            <a:ext cx="9961711" cy="28956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All data is transmitted in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frames</a:t>
            </a:r>
          </a:p>
          <a:p>
            <a:r>
              <a:rPr lang="en-US" sz="2400" dirty="0"/>
              <a:t>Frames may arrive at any time</a:t>
            </a:r>
          </a:p>
          <a:p>
            <a:r>
              <a:rPr lang="en-US" sz="2400" dirty="0"/>
              <a:t>Each frame begins with known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preamble</a:t>
            </a:r>
            <a:endParaRPr lang="en-US" sz="2400" dirty="0"/>
          </a:p>
          <a:p>
            <a:pPr lvl="1"/>
            <a:r>
              <a:rPr lang="en-US" sz="2200" dirty="0"/>
              <a:t>Common to all frames</a:t>
            </a:r>
          </a:p>
          <a:p>
            <a:r>
              <a:rPr lang="en-US" sz="2200" dirty="0"/>
              <a:t>RX station listens for preamble to detect:</a:t>
            </a:r>
          </a:p>
          <a:p>
            <a:pPr lvl="1"/>
            <a:r>
              <a:rPr lang="en-US" sz="2200" dirty="0"/>
              <a:t>Presence of frame.  </a:t>
            </a:r>
          </a:p>
          <a:p>
            <a:pPr lvl="1"/>
            <a:r>
              <a:rPr lang="en-US" sz="2200" dirty="0"/>
              <a:t>If frame is present, determines timing delay of the remaining frame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77132" y="2397790"/>
            <a:ext cx="4800600" cy="3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MCj0398499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7040" y="1891207"/>
            <a:ext cx="533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1" descr="MCj0424782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9222" y="2004410"/>
            <a:ext cx="701675" cy="69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062932" y="1982660"/>
            <a:ext cx="1295400" cy="41275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05732" y="1986628"/>
            <a:ext cx="457200" cy="41275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30120" y="1665042"/>
            <a:ext cx="1146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Frame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08881" y="2772335"/>
            <a:ext cx="725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PLCP header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61000" y="2543374"/>
            <a:ext cx="725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MAC PDU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87071" y="1981934"/>
            <a:ext cx="243456" cy="412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 rot="5400000">
            <a:off x="3592505" y="2290435"/>
            <a:ext cx="288923" cy="6519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08881" y="1392017"/>
            <a:ext cx="1226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Preamble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536159" y="1652838"/>
            <a:ext cx="0" cy="30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88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0EA9-6588-4B32-C2C0-6D916BC5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with No Nonlinearity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84664-3A56-FC60-4323-75BDA57D1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70439" y="1544727"/>
                <a:ext cx="6385241" cy="4329817"/>
              </a:xfrm>
            </p:spPr>
            <p:txBody>
              <a:bodyPr/>
              <a:lstStyle/>
              <a:p>
                <a:r>
                  <a:rPr lang="en-US" dirty="0"/>
                  <a:t>Output SNR from previous slide: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Fig to left: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=30 </m:t>
                    </m:r>
                  </m:oMath>
                </a14:m>
                <a:r>
                  <a:rPr lang="en-US" dirty="0"/>
                  <a:t>dB,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 dB</a:t>
                </a:r>
              </a:p>
              <a:p>
                <a:r>
                  <a:rPr lang="en-US" dirty="0"/>
                  <a:t>Observations with no nonlinearity:</a:t>
                </a:r>
              </a:p>
              <a:p>
                <a:pPr lvl="1"/>
                <a:r>
                  <a:rPr lang="en-US" dirty="0"/>
                  <a:t>Increasing gain always improve output SNR</a:t>
                </a:r>
              </a:p>
              <a:p>
                <a:pPr lvl="1"/>
                <a:r>
                  <a:rPr lang="en-US" dirty="0"/>
                  <a:t>Saturates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Design principle:</a:t>
                </a:r>
              </a:p>
              <a:p>
                <a:pPr lvl="1"/>
                <a:r>
                  <a:rPr lang="en-US" dirty="0"/>
                  <a:t>Have high SNR (low noise) in first stage</a:t>
                </a:r>
              </a:p>
              <a:p>
                <a:pPr lvl="1"/>
                <a:r>
                  <a:rPr lang="en-US" dirty="0"/>
                  <a:t>Increase gain to overcome noise in later stage</a:t>
                </a:r>
              </a:p>
              <a:p>
                <a:r>
                  <a:rPr lang="en-US" dirty="0"/>
                  <a:t>Typical RF design starts with a low noise amplifier (LNA)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84664-3A56-FC60-4323-75BDA57D1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0439" y="1544727"/>
                <a:ext cx="6385241" cy="4329817"/>
              </a:xfrm>
              <a:blipFill>
                <a:blip r:embed="rId2"/>
                <a:stretch>
                  <a:fillRect l="-2292" t="-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4C86A-C820-BD06-9E05-8B49B505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60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5C6D8E1-026E-7ECF-5C13-37720AE6C688}"/>
              </a:ext>
            </a:extLst>
          </p:cNvPr>
          <p:cNvSpPr/>
          <p:nvPr/>
        </p:nvSpPr>
        <p:spPr>
          <a:xfrm rot="5400000">
            <a:off x="2416734" y="2529519"/>
            <a:ext cx="547302" cy="471812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F3198DD-5A14-6269-ED3F-0153BFF11E13}"/>
              </a:ext>
            </a:extLst>
          </p:cNvPr>
          <p:cNvSpPr/>
          <p:nvPr/>
        </p:nvSpPr>
        <p:spPr>
          <a:xfrm rot="10800000">
            <a:off x="928553" y="1835342"/>
            <a:ext cx="281819" cy="242948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3A6E87C-DD07-E556-7687-71D51BBDD99E}"/>
              </a:ext>
            </a:extLst>
          </p:cNvPr>
          <p:cNvCxnSpPr>
            <a:cxnSpLocks/>
            <a:stCxn id="7" idx="0"/>
            <a:endCxn id="20" idx="2"/>
          </p:cNvCxnSpPr>
          <p:nvPr/>
        </p:nvCxnSpPr>
        <p:spPr>
          <a:xfrm rot="16200000" flipH="1">
            <a:off x="1038096" y="2109655"/>
            <a:ext cx="687136" cy="6244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08B9A83-052E-2B10-4925-F10F2F240B73}"/>
              </a:ext>
            </a:extLst>
          </p:cNvPr>
          <p:cNvSpPr txBox="1"/>
          <p:nvPr/>
        </p:nvSpPr>
        <p:spPr>
          <a:xfrm>
            <a:off x="2179687" y="1972907"/>
            <a:ext cx="1159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Variable gain AMP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C65220-2A54-CF6E-1299-591971C2DD53}"/>
              </a:ext>
            </a:extLst>
          </p:cNvPr>
          <p:cNvCxnSpPr>
            <a:cxnSpLocks/>
            <a:stCxn id="6" idx="0"/>
            <a:endCxn id="26" idx="2"/>
          </p:cNvCxnSpPr>
          <p:nvPr/>
        </p:nvCxnSpPr>
        <p:spPr>
          <a:xfrm>
            <a:off x="2926291" y="2765425"/>
            <a:ext cx="439520" cy="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40FA1C61-5E34-D26E-429A-C57EEECAC484}"/>
              </a:ext>
            </a:extLst>
          </p:cNvPr>
          <p:cNvSpPr/>
          <p:nvPr/>
        </p:nvSpPr>
        <p:spPr>
          <a:xfrm>
            <a:off x="1693867" y="2650025"/>
            <a:ext cx="230801" cy="23080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+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5757A1-0EFF-FF0A-150A-1F4BCDC6453C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809268" y="1956816"/>
            <a:ext cx="0" cy="69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99733A0-6872-4646-7DFD-3BD2E35B1FC9}"/>
                  </a:ext>
                </a:extLst>
              </p:cNvPr>
              <p:cNvSpPr txBox="1"/>
              <p:nvPr/>
            </p:nvSpPr>
            <p:spPr>
              <a:xfrm>
                <a:off x="1589841" y="1637771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99733A0-6872-4646-7DFD-3BD2E35B1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841" y="1637771"/>
                <a:ext cx="43885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2D2F37-D526-C14C-70D3-092B7E83FFEA}"/>
              </a:ext>
            </a:extLst>
          </p:cNvPr>
          <p:cNvCxnSpPr>
            <a:cxnSpLocks/>
            <a:stCxn id="20" idx="6"/>
            <a:endCxn id="6" idx="3"/>
          </p:cNvCxnSpPr>
          <p:nvPr/>
        </p:nvCxnSpPr>
        <p:spPr>
          <a:xfrm flipV="1">
            <a:off x="1924668" y="2765425"/>
            <a:ext cx="5298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41ED53-2569-2AE3-BC2A-3D740210856F}"/>
                  </a:ext>
                </a:extLst>
              </p:cNvPr>
              <p:cNvSpPr txBox="1"/>
              <p:nvPr/>
            </p:nvSpPr>
            <p:spPr>
              <a:xfrm>
                <a:off x="744587" y="2300838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41ED53-2569-2AE3-BC2A-3D7402108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87" y="2300838"/>
                <a:ext cx="43885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1500A0E3-D694-EE16-98A2-596BAD531BE4}"/>
              </a:ext>
            </a:extLst>
          </p:cNvPr>
          <p:cNvSpPr/>
          <p:nvPr/>
        </p:nvSpPr>
        <p:spPr>
          <a:xfrm>
            <a:off x="3365811" y="2652174"/>
            <a:ext cx="230801" cy="23080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+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24CA06-6CE2-B11F-C8C1-421D6B14EE7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3481212" y="1958965"/>
            <a:ext cx="0" cy="69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6061E5F-F201-C8A2-9AE3-F054352E8292}"/>
                  </a:ext>
                </a:extLst>
              </p:cNvPr>
              <p:cNvSpPr txBox="1"/>
              <p:nvPr/>
            </p:nvSpPr>
            <p:spPr>
              <a:xfrm>
                <a:off x="3261785" y="1639920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6061E5F-F201-C8A2-9AE3-F054352E8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785" y="1639920"/>
                <a:ext cx="43885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313FC45-8206-7A80-6DE0-37FB888F3DE2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3596612" y="2759373"/>
            <a:ext cx="537108" cy="8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B97BA31-9B7D-F7A9-64DF-83E672318B53}"/>
                  </a:ext>
                </a:extLst>
              </p:cNvPr>
              <p:cNvSpPr txBox="1"/>
              <p:nvPr/>
            </p:nvSpPr>
            <p:spPr>
              <a:xfrm>
                <a:off x="3703000" y="2363610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B97BA31-9B7D-F7A9-64DF-83E672318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000" y="2363610"/>
                <a:ext cx="438852" cy="307777"/>
              </a:xfrm>
              <a:prstGeom prst="rect">
                <a:avLst/>
              </a:prstGeom>
              <a:blipFill>
                <a:blip r:embed="rId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F54FD0-CFFF-D399-9B10-019DF003E580}"/>
                  </a:ext>
                </a:extLst>
              </p:cNvPr>
              <p:cNvSpPr txBox="1"/>
              <p:nvPr/>
            </p:nvSpPr>
            <p:spPr>
              <a:xfrm>
                <a:off x="2868316" y="2390310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F54FD0-CFFF-D399-9B10-019DF003E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316" y="2390310"/>
                <a:ext cx="43885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6069119F-9958-65A3-E770-F62ED182F6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938" y="3191847"/>
            <a:ext cx="3494375" cy="26826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376D71-7831-9755-F5A6-643ED9FF5D31}"/>
                  </a:ext>
                </a:extLst>
              </p:cNvPr>
              <p:cNvSpPr txBox="1"/>
              <p:nvPr/>
            </p:nvSpPr>
            <p:spPr>
              <a:xfrm>
                <a:off x="2470959" y="2909177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376D71-7831-9755-F5A6-643ED9FF5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959" y="2909177"/>
                <a:ext cx="438852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5660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0EA9-6588-4B32-C2C0-6D916BC5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Saturation Nonlinearity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84664-3A56-FC60-4323-75BDA57D1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11664" y="1544727"/>
                <a:ext cx="5723136" cy="4329817"/>
              </a:xfrm>
            </p:spPr>
            <p:txBody>
              <a:bodyPr/>
              <a:lstStyle/>
              <a:p>
                <a:r>
                  <a:rPr lang="en-US" dirty="0"/>
                  <a:t>With high gain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:</a:t>
                </a:r>
              </a:p>
              <a:p>
                <a:pPr lvl="1"/>
                <a:r>
                  <a:rPr lang="en-US" dirty="0"/>
                  <a:t>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becomes large</a:t>
                </a:r>
              </a:p>
              <a:p>
                <a:pPr lvl="1"/>
                <a:r>
                  <a:rPr lang="en-US" dirty="0"/>
                  <a:t>May saturate component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distortion</a:t>
                </a:r>
              </a:p>
              <a:p>
                <a:r>
                  <a:rPr lang="en-US" dirty="0"/>
                  <a:t>Saturation occurs in many RF components</a:t>
                </a:r>
              </a:p>
              <a:p>
                <a:pPr lvl="1"/>
                <a:r>
                  <a:rPr lang="en-US" dirty="0"/>
                  <a:t>E.g., mixer, LNA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30 dB,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10 dB</a:t>
                </a:r>
              </a:p>
              <a:p>
                <a:pPr lvl="1"/>
                <a:r>
                  <a:rPr lang="en-US" dirty="0"/>
                  <a:t>Nonlinearity is a saturation:  Clips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Saturation level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50 dB</a:t>
                </a:r>
              </a:p>
              <a:p>
                <a:r>
                  <a:rPr lang="en-US" dirty="0"/>
                  <a:t>We see ideal gain trades off gain and NL distortion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84664-3A56-FC60-4323-75BDA57D1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11664" y="1544727"/>
                <a:ext cx="5723136" cy="4329817"/>
              </a:xfrm>
              <a:blipFill>
                <a:blip r:embed="rId2"/>
                <a:stretch>
                  <a:fillRect l="-2556" t="-1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4C86A-C820-BD06-9E05-8B49B505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61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5C6D8E1-026E-7ECF-5C13-37720AE6C688}"/>
              </a:ext>
            </a:extLst>
          </p:cNvPr>
          <p:cNvSpPr/>
          <p:nvPr/>
        </p:nvSpPr>
        <p:spPr>
          <a:xfrm rot="5400000">
            <a:off x="2154893" y="2436475"/>
            <a:ext cx="547302" cy="471812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F3198DD-5A14-6269-ED3F-0153BFF11E13}"/>
              </a:ext>
            </a:extLst>
          </p:cNvPr>
          <p:cNvSpPr/>
          <p:nvPr/>
        </p:nvSpPr>
        <p:spPr>
          <a:xfrm rot="10800000">
            <a:off x="855401" y="1742298"/>
            <a:ext cx="281819" cy="242948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3A6E87C-DD07-E556-7687-71D51BBDD99E}"/>
              </a:ext>
            </a:extLst>
          </p:cNvPr>
          <p:cNvCxnSpPr>
            <a:cxnSpLocks/>
            <a:stCxn id="7" idx="0"/>
            <a:endCxn id="20" idx="2"/>
          </p:cNvCxnSpPr>
          <p:nvPr/>
        </p:nvCxnSpPr>
        <p:spPr>
          <a:xfrm rot="16200000" flipH="1">
            <a:off x="964944" y="2016611"/>
            <a:ext cx="687136" cy="6244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C65220-2A54-CF6E-1299-591971C2DD53}"/>
              </a:ext>
            </a:extLst>
          </p:cNvPr>
          <p:cNvCxnSpPr>
            <a:cxnSpLocks/>
            <a:stCxn id="6" idx="0"/>
            <a:endCxn id="12" idx="1"/>
          </p:cNvCxnSpPr>
          <p:nvPr/>
        </p:nvCxnSpPr>
        <p:spPr>
          <a:xfrm>
            <a:off x="2664450" y="2672381"/>
            <a:ext cx="243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40FA1C61-5E34-D26E-429A-C57EEECAC484}"/>
              </a:ext>
            </a:extLst>
          </p:cNvPr>
          <p:cNvSpPr/>
          <p:nvPr/>
        </p:nvSpPr>
        <p:spPr>
          <a:xfrm>
            <a:off x="1620715" y="2556981"/>
            <a:ext cx="230801" cy="23080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+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5757A1-0EFF-FF0A-150A-1F4BCDC6453C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736116" y="1863772"/>
            <a:ext cx="0" cy="69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99733A0-6872-4646-7DFD-3BD2E35B1FC9}"/>
                  </a:ext>
                </a:extLst>
              </p:cNvPr>
              <p:cNvSpPr txBox="1"/>
              <p:nvPr/>
            </p:nvSpPr>
            <p:spPr>
              <a:xfrm>
                <a:off x="1516689" y="1544727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99733A0-6872-4646-7DFD-3BD2E35B1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689" y="1544727"/>
                <a:ext cx="43885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2D2F37-D526-C14C-70D3-092B7E83FFEA}"/>
              </a:ext>
            </a:extLst>
          </p:cNvPr>
          <p:cNvCxnSpPr>
            <a:cxnSpLocks/>
            <a:stCxn id="20" idx="6"/>
            <a:endCxn id="6" idx="3"/>
          </p:cNvCxnSpPr>
          <p:nvPr/>
        </p:nvCxnSpPr>
        <p:spPr>
          <a:xfrm flipV="1">
            <a:off x="1851516" y="2672381"/>
            <a:ext cx="3411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41ED53-2569-2AE3-BC2A-3D740210856F}"/>
                  </a:ext>
                </a:extLst>
              </p:cNvPr>
              <p:cNvSpPr txBox="1"/>
              <p:nvPr/>
            </p:nvSpPr>
            <p:spPr>
              <a:xfrm>
                <a:off x="671435" y="2207794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41ED53-2569-2AE3-BC2A-3D7402108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35" y="2207794"/>
                <a:ext cx="43885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1500A0E3-D694-EE16-98A2-596BAD531BE4}"/>
              </a:ext>
            </a:extLst>
          </p:cNvPr>
          <p:cNvSpPr/>
          <p:nvPr/>
        </p:nvSpPr>
        <p:spPr>
          <a:xfrm>
            <a:off x="3995058" y="2548142"/>
            <a:ext cx="230801" cy="23080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+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24CA06-6CE2-B11F-C8C1-421D6B14EE7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110459" y="1854933"/>
            <a:ext cx="0" cy="69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6061E5F-F201-C8A2-9AE3-F054352E8292}"/>
                  </a:ext>
                </a:extLst>
              </p:cNvPr>
              <p:cNvSpPr txBox="1"/>
              <p:nvPr/>
            </p:nvSpPr>
            <p:spPr>
              <a:xfrm>
                <a:off x="3928197" y="1545007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6061E5F-F201-C8A2-9AE3-F054352E8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97" y="1545007"/>
                <a:ext cx="43885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313FC45-8206-7A80-6DE0-37FB888F3DE2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4225859" y="2655341"/>
            <a:ext cx="537108" cy="8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B97BA31-9B7D-F7A9-64DF-83E672318B53}"/>
                  </a:ext>
                </a:extLst>
              </p:cNvPr>
              <p:cNvSpPr txBox="1"/>
              <p:nvPr/>
            </p:nvSpPr>
            <p:spPr>
              <a:xfrm>
                <a:off x="4332247" y="2259578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B97BA31-9B7D-F7A9-64DF-83E672318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247" y="2259578"/>
                <a:ext cx="438852" cy="307777"/>
              </a:xfrm>
              <a:prstGeom prst="rect">
                <a:avLst/>
              </a:prstGeom>
              <a:blipFill>
                <a:blip r:embed="rId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F54FD0-CFFF-D399-9B10-019DF003E580}"/>
                  </a:ext>
                </a:extLst>
              </p:cNvPr>
              <p:cNvSpPr txBox="1"/>
              <p:nvPr/>
            </p:nvSpPr>
            <p:spPr>
              <a:xfrm>
                <a:off x="2539526" y="2286285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F54FD0-CFFF-D399-9B10-019DF003E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526" y="2286285"/>
                <a:ext cx="43885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DA1D8085-86E2-5514-687A-58F8E1CCA0F6}"/>
              </a:ext>
            </a:extLst>
          </p:cNvPr>
          <p:cNvSpPr/>
          <p:nvPr/>
        </p:nvSpPr>
        <p:spPr>
          <a:xfrm>
            <a:off x="2908086" y="2402831"/>
            <a:ext cx="657406" cy="539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F8FB87-C5C7-B9BA-0392-3E2F56A1CE83}"/>
              </a:ext>
            </a:extLst>
          </p:cNvPr>
          <p:cNvGrpSpPr/>
          <p:nvPr/>
        </p:nvGrpSpPr>
        <p:grpSpPr>
          <a:xfrm>
            <a:off x="2940120" y="2488311"/>
            <a:ext cx="567013" cy="417359"/>
            <a:chOff x="9413358" y="2714847"/>
            <a:chExt cx="1509823" cy="65085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2E60FFB-F8F1-0144-91D0-0B195F513D97}"/>
                </a:ext>
              </a:extLst>
            </p:cNvPr>
            <p:cNvCxnSpPr>
              <a:cxnSpLocks/>
            </p:cNvCxnSpPr>
            <p:nvPr/>
          </p:nvCxnSpPr>
          <p:spPr>
            <a:xfrm>
              <a:off x="9413358" y="3365705"/>
              <a:ext cx="503274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08921DF-BA5C-F3DC-9EF1-1C44F5DB8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16632" y="2714847"/>
              <a:ext cx="503275" cy="650858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DCD44E7-02E6-0B05-E376-A0F6A2495612}"/>
                </a:ext>
              </a:extLst>
            </p:cNvPr>
            <p:cNvCxnSpPr>
              <a:cxnSpLocks/>
            </p:cNvCxnSpPr>
            <p:nvPr/>
          </p:nvCxnSpPr>
          <p:spPr>
            <a:xfrm>
              <a:off x="10419907" y="2717119"/>
              <a:ext cx="503274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A8313E-BFF0-55C1-20AC-C1D28CC63C0B}"/>
              </a:ext>
            </a:extLst>
          </p:cNvPr>
          <p:cNvCxnSpPr>
            <a:cxnSpLocks/>
            <a:stCxn id="12" idx="3"/>
            <a:endCxn id="26" idx="2"/>
          </p:cNvCxnSpPr>
          <p:nvPr/>
        </p:nvCxnSpPr>
        <p:spPr>
          <a:xfrm flipV="1">
            <a:off x="3565492" y="2663543"/>
            <a:ext cx="429566" cy="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138F000-7AAC-DE77-351A-80DF535F41DB}"/>
                  </a:ext>
                </a:extLst>
              </p:cNvPr>
              <p:cNvSpPr txBox="1"/>
              <p:nvPr/>
            </p:nvSpPr>
            <p:spPr>
              <a:xfrm>
                <a:off x="3567104" y="2286803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138F000-7AAC-DE77-351A-80DF535F4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104" y="2286803"/>
                <a:ext cx="438852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F3D1EEA-4E5A-453C-B6B3-773369D64D46}"/>
                  </a:ext>
                </a:extLst>
              </p:cNvPr>
              <p:cNvSpPr txBox="1"/>
              <p:nvPr/>
            </p:nvSpPr>
            <p:spPr>
              <a:xfrm>
                <a:off x="2240385" y="2904588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F3D1EEA-4E5A-453C-B6B3-773369D64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385" y="2904588"/>
                <a:ext cx="438852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667DE2E5-1B49-2B91-0CB3-084A60E601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45181" y="3323029"/>
            <a:ext cx="3266394" cy="2467513"/>
          </a:xfrm>
          <a:prstGeom prst="rect">
            <a:avLst/>
          </a:prstGeom>
        </p:spPr>
      </p:pic>
      <p:sp>
        <p:nvSpPr>
          <p:cNvPr id="42" name="Arrow: Right 41">
            <a:extLst>
              <a:ext uri="{FF2B5EF4-FFF2-40B4-BE49-F238E27FC236}">
                <a16:creationId xmlns:a16="http://schemas.microsoft.com/office/drawing/2014/main" id="{610AD5F0-9C92-1EEE-81ED-F3B226D79AFA}"/>
              </a:ext>
            </a:extLst>
          </p:cNvPr>
          <p:cNvSpPr/>
          <p:nvPr/>
        </p:nvSpPr>
        <p:spPr>
          <a:xfrm rot="10800000">
            <a:off x="1952637" y="5163845"/>
            <a:ext cx="676172" cy="321151"/>
          </a:xfrm>
          <a:prstGeom prst="rightArrow">
            <a:avLst/>
          </a:prstGeom>
          <a:solidFill>
            <a:srgbClr val="FF33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DA2089-009B-91EB-5D77-6B48BE11EE8F}"/>
              </a:ext>
            </a:extLst>
          </p:cNvPr>
          <p:cNvSpPr txBox="1"/>
          <p:nvPr/>
        </p:nvSpPr>
        <p:spPr>
          <a:xfrm>
            <a:off x="4539999" y="5087282"/>
            <a:ext cx="1165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Gain too high</a:t>
            </a:r>
            <a:br>
              <a:rPr lang="en-US" sz="1400" dirty="0"/>
            </a:br>
            <a:r>
              <a:rPr lang="en-US" sz="1400" dirty="0"/>
              <a:t>NL distortion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3DB8B55C-62F7-449E-6FA5-EF8906CB9E79}"/>
              </a:ext>
            </a:extLst>
          </p:cNvPr>
          <p:cNvSpPr/>
          <p:nvPr/>
        </p:nvSpPr>
        <p:spPr>
          <a:xfrm>
            <a:off x="3753059" y="5163846"/>
            <a:ext cx="676172" cy="321151"/>
          </a:xfrm>
          <a:prstGeom prst="rightArrow">
            <a:avLst/>
          </a:prstGeom>
          <a:solidFill>
            <a:srgbClr val="FF33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4F38DBA-AB54-F845-D5A9-EC5A9A9D1D1A}"/>
                  </a:ext>
                </a:extLst>
              </p:cNvPr>
              <p:cNvSpPr txBox="1"/>
              <p:nvPr/>
            </p:nvSpPr>
            <p:spPr>
              <a:xfrm>
                <a:off x="229164" y="4986089"/>
                <a:ext cx="136755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Gain too low</a:t>
                </a:r>
                <a:br>
                  <a:rPr lang="en-US" sz="1400" dirty="0"/>
                </a:br>
                <a:r>
                  <a:rPr lang="en-US" sz="1400" dirty="0"/>
                  <a:t>Signal too small </a:t>
                </a:r>
                <a:br>
                  <a:rPr lang="en-US" sz="1400" dirty="0"/>
                </a:br>
                <a:r>
                  <a:rPr lang="en-US" sz="1400" dirty="0"/>
                  <a:t>relative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4F38DBA-AB54-F845-D5A9-EC5A9A9D1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64" y="4986089"/>
                <a:ext cx="1367554" cy="738664"/>
              </a:xfrm>
              <a:prstGeom prst="rect">
                <a:avLst/>
              </a:prstGeom>
              <a:blipFill>
                <a:blip r:embed="rId11"/>
                <a:stretch>
                  <a:fillRect l="-1339" t="-1653" r="-446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92C07088-8B4B-4921-95E7-990BC1A615E8}"/>
              </a:ext>
            </a:extLst>
          </p:cNvPr>
          <p:cNvSpPr txBox="1"/>
          <p:nvPr/>
        </p:nvSpPr>
        <p:spPr>
          <a:xfrm>
            <a:off x="4421139" y="3372398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 NL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EC458F-E264-580B-094E-AAA15EE24B7C}"/>
              </a:ext>
            </a:extLst>
          </p:cNvPr>
          <p:cNvSpPr txBox="1"/>
          <p:nvPr/>
        </p:nvSpPr>
        <p:spPr>
          <a:xfrm>
            <a:off x="2866406" y="5814419"/>
            <a:ext cx="886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Ideal gain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F60EAB-9A4B-C69B-A398-C6F3215DC8A4}"/>
              </a:ext>
            </a:extLst>
          </p:cNvPr>
          <p:cNvSpPr txBox="1"/>
          <p:nvPr/>
        </p:nvSpPr>
        <p:spPr>
          <a:xfrm>
            <a:off x="4421139" y="4708881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With  NL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144ECB0-DFA1-BC41-E294-4556AD29C026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3309733" y="3973440"/>
            <a:ext cx="8396" cy="184097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006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F306216A-8AD6-A0DD-8133-7412F0665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621" y="3226339"/>
            <a:ext cx="3410921" cy="2588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8A0EA9-6588-4B32-C2C0-6D916BC5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ADC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84664-3A56-FC60-4323-75BDA57D1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11664" y="1544727"/>
                <a:ext cx="5144016" cy="4329817"/>
              </a:xfrm>
            </p:spPr>
            <p:txBody>
              <a:bodyPr/>
              <a:lstStyle/>
              <a:p>
                <a:r>
                  <a:rPr lang="en-US" dirty="0"/>
                  <a:t>Example ADC:</a:t>
                </a:r>
              </a:p>
              <a:p>
                <a:pPr lvl="1"/>
                <a:r>
                  <a:rPr lang="en-US" dirty="0"/>
                  <a:t>Similar to quantization + saturation</a:t>
                </a:r>
              </a:p>
              <a:p>
                <a:pPr lvl="1"/>
                <a:r>
                  <a:rPr lang="en-US" dirty="0"/>
                  <a:t>Saturates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</a:t>
                </a:r>
              </a:p>
              <a:p>
                <a:r>
                  <a:rPr lang="en-US" dirty="0"/>
                  <a:t>With finite bit width</a:t>
                </a:r>
              </a:p>
              <a:p>
                <a:pPr lvl="1"/>
                <a:r>
                  <a:rPr lang="en-US" dirty="0"/>
                  <a:t>Set gain to not overflow ADC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84664-3A56-FC60-4323-75BDA57D1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11664" y="1544727"/>
                <a:ext cx="5144016" cy="4329817"/>
              </a:xfrm>
              <a:blipFill>
                <a:blip r:embed="rId3"/>
                <a:stretch>
                  <a:fillRect l="-2844" t="-1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4C86A-C820-BD06-9E05-8B49B505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62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5C6D8E1-026E-7ECF-5C13-37720AE6C688}"/>
              </a:ext>
            </a:extLst>
          </p:cNvPr>
          <p:cNvSpPr/>
          <p:nvPr/>
        </p:nvSpPr>
        <p:spPr>
          <a:xfrm rot="5400000">
            <a:off x="2154893" y="2436475"/>
            <a:ext cx="547302" cy="471812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F3198DD-5A14-6269-ED3F-0153BFF11E13}"/>
              </a:ext>
            </a:extLst>
          </p:cNvPr>
          <p:cNvSpPr/>
          <p:nvPr/>
        </p:nvSpPr>
        <p:spPr>
          <a:xfrm rot="10800000">
            <a:off x="855401" y="1742298"/>
            <a:ext cx="281819" cy="242948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3A6E87C-DD07-E556-7687-71D51BBDD99E}"/>
              </a:ext>
            </a:extLst>
          </p:cNvPr>
          <p:cNvCxnSpPr>
            <a:cxnSpLocks/>
            <a:stCxn id="7" idx="0"/>
            <a:endCxn id="20" idx="2"/>
          </p:cNvCxnSpPr>
          <p:nvPr/>
        </p:nvCxnSpPr>
        <p:spPr>
          <a:xfrm rot="16200000" flipH="1">
            <a:off x="964944" y="2016611"/>
            <a:ext cx="687136" cy="6244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C65220-2A54-CF6E-1299-591971C2DD53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>
            <a:off x="2664450" y="2672381"/>
            <a:ext cx="501722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40FA1C61-5E34-D26E-429A-C57EEECAC484}"/>
              </a:ext>
            </a:extLst>
          </p:cNvPr>
          <p:cNvSpPr/>
          <p:nvPr/>
        </p:nvSpPr>
        <p:spPr>
          <a:xfrm>
            <a:off x="1620715" y="2556981"/>
            <a:ext cx="230801" cy="23080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+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5757A1-0EFF-FF0A-150A-1F4BCDC6453C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736116" y="1863772"/>
            <a:ext cx="0" cy="69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99733A0-6872-4646-7DFD-3BD2E35B1FC9}"/>
                  </a:ext>
                </a:extLst>
              </p:cNvPr>
              <p:cNvSpPr txBox="1"/>
              <p:nvPr/>
            </p:nvSpPr>
            <p:spPr>
              <a:xfrm>
                <a:off x="1516689" y="1544727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99733A0-6872-4646-7DFD-3BD2E35B1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689" y="1544727"/>
                <a:ext cx="43885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2D2F37-D526-C14C-70D3-092B7E83FFEA}"/>
              </a:ext>
            </a:extLst>
          </p:cNvPr>
          <p:cNvCxnSpPr>
            <a:cxnSpLocks/>
            <a:stCxn id="20" idx="6"/>
            <a:endCxn id="6" idx="3"/>
          </p:cNvCxnSpPr>
          <p:nvPr/>
        </p:nvCxnSpPr>
        <p:spPr>
          <a:xfrm flipV="1">
            <a:off x="1851516" y="2672381"/>
            <a:ext cx="3411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41ED53-2569-2AE3-BC2A-3D740210856F}"/>
                  </a:ext>
                </a:extLst>
              </p:cNvPr>
              <p:cNvSpPr txBox="1"/>
              <p:nvPr/>
            </p:nvSpPr>
            <p:spPr>
              <a:xfrm>
                <a:off x="671435" y="2207794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41ED53-2569-2AE3-BC2A-3D7402108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35" y="2207794"/>
                <a:ext cx="43885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313FC45-8206-7A80-6DE0-37FB888F3DE2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637984" y="2684895"/>
            <a:ext cx="694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B97BA31-9B7D-F7A9-64DF-83E672318B53}"/>
                  </a:ext>
                </a:extLst>
              </p:cNvPr>
              <p:cNvSpPr txBox="1"/>
              <p:nvPr/>
            </p:nvSpPr>
            <p:spPr>
              <a:xfrm>
                <a:off x="3682062" y="2329098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B97BA31-9B7D-F7A9-64DF-83E672318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062" y="2329098"/>
                <a:ext cx="43885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F54FD0-CFFF-D399-9B10-019DF003E580}"/>
                  </a:ext>
                </a:extLst>
              </p:cNvPr>
              <p:cNvSpPr txBox="1"/>
              <p:nvPr/>
            </p:nvSpPr>
            <p:spPr>
              <a:xfrm>
                <a:off x="2539526" y="2286285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F54FD0-CFFF-D399-9B10-019DF003E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526" y="2286285"/>
                <a:ext cx="43885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F3D1EEA-4E5A-453C-B6B3-773369D64D46}"/>
                  </a:ext>
                </a:extLst>
              </p:cNvPr>
              <p:cNvSpPr txBox="1"/>
              <p:nvPr/>
            </p:nvSpPr>
            <p:spPr>
              <a:xfrm>
                <a:off x="2240385" y="2904588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F3D1EEA-4E5A-453C-B6B3-773369D64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385" y="2904588"/>
                <a:ext cx="438852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Arrow: Right 41">
            <a:extLst>
              <a:ext uri="{FF2B5EF4-FFF2-40B4-BE49-F238E27FC236}">
                <a16:creationId xmlns:a16="http://schemas.microsoft.com/office/drawing/2014/main" id="{610AD5F0-9C92-1EEE-81ED-F3B226D79AFA}"/>
              </a:ext>
            </a:extLst>
          </p:cNvPr>
          <p:cNvSpPr/>
          <p:nvPr/>
        </p:nvSpPr>
        <p:spPr>
          <a:xfrm rot="10800000">
            <a:off x="1952637" y="5163845"/>
            <a:ext cx="676172" cy="321151"/>
          </a:xfrm>
          <a:prstGeom prst="rightArrow">
            <a:avLst/>
          </a:prstGeom>
          <a:solidFill>
            <a:srgbClr val="FF33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DA2089-009B-91EB-5D77-6B48BE11EE8F}"/>
              </a:ext>
            </a:extLst>
          </p:cNvPr>
          <p:cNvSpPr txBox="1"/>
          <p:nvPr/>
        </p:nvSpPr>
        <p:spPr>
          <a:xfrm>
            <a:off x="4539999" y="4964994"/>
            <a:ext cx="1165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Gain too high</a:t>
            </a:r>
            <a:br>
              <a:rPr lang="en-US" sz="1400" dirty="0"/>
            </a:br>
            <a:r>
              <a:rPr lang="en-US" sz="1400" dirty="0"/>
              <a:t>NL distortion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3DB8B55C-62F7-449E-6FA5-EF8906CB9E79}"/>
              </a:ext>
            </a:extLst>
          </p:cNvPr>
          <p:cNvSpPr/>
          <p:nvPr/>
        </p:nvSpPr>
        <p:spPr>
          <a:xfrm>
            <a:off x="3825116" y="5087282"/>
            <a:ext cx="676172" cy="321151"/>
          </a:xfrm>
          <a:prstGeom prst="rightArrow">
            <a:avLst/>
          </a:prstGeom>
          <a:solidFill>
            <a:srgbClr val="FF33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4F38DBA-AB54-F845-D5A9-EC5A9A9D1D1A}"/>
                  </a:ext>
                </a:extLst>
              </p:cNvPr>
              <p:cNvSpPr txBox="1"/>
              <p:nvPr/>
            </p:nvSpPr>
            <p:spPr>
              <a:xfrm>
                <a:off x="229164" y="4986089"/>
                <a:ext cx="136755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Gain too low</a:t>
                </a:r>
                <a:br>
                  <a:rPr lang="en-US" sz="1400" dirty="0"/>
                </a:br>
                <a:r>
                  <a:rPr lang="en-US" sz="1400" dirty="0"/>
                  <a:t>Signal too small </a:t>
                </a:r>
                <a:br>
                  <a:rPr lang="en-US" sz="1400" dirty="0"/>
                </a:br>
                <a:r>
                  <a:rPr lang="en-US" sz="1400" dirty="0"/>
                  <a:t>relative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4F38DBA-AB54-F845-D5A9-EC5A9A9D1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64" y="4986089"/>
                <a:ext cx="1367554" cy="738664"/>
              </a:xfrm>
              <a:prstGeom prst="rect">
                <a:avLst/>
              </a:prstGeom>
              <a:blipFill>
                <a:blip r:embed="rId9"/>
                <a:stretch>
                  <a:fillRect l="-1339" t="-1653" r="-446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2C07088-8B4B-4921-95E7-990BC1A615E8}"/>
                  </a:ext>
                </a:extLst>
              </p:cNvPr>
              <p:cNvSpPr txBox="1"/>
              <p:nvPr/>
            </p:nvSpPr>
            <p:spPr>
              <a:xfrm>
                <a:off x="4546464" y="3180381"/>
                <a:ext cx="711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2C07088-8B4B-4921-95E7-990BC1A61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464" y="3180381"/>
                <a:ext cx="711605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FCEC458F-E264-580B-094E-AAA15EE24B7C}"/>
              </a:ext>
            </a:extLst>
          </p:cNvPr>
          <p:cNvSpPr txBox="1"/>
          <p:nvPr/>
        </p:nvSpPr>
        <p:spPr>
          <a:xfrm>
            <a:off x="2866406" y="5814419"/>
            <a:ext cx="886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Ideal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EF60EAB-9A4B-C69B-A398-C6F3215DC8A4}"/>
                  </a:ext>
                </a:extLst>
              </p:cNvPr>
              <p:cNvSpPr txBox="1"/>
              <p:nvPr/>
            </p:nvSpPr>
            <p:spPr>
              <a:xfrm>
                <a:off x="3881293" y="4143712"/>
                <a:ext cx="6587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EF60EAB-9A4B-C69B-A398-C6F3215DC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293" y="4143712"/>
                <a:ext cx="65870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144ECB0-DFA1-BC41-E294-4556AD29C026}"/>
              </a:ext>
            </a:extLst>
          </p:cNvPr>
          <p:cNvCxnSpPr>
            <a:cxnSpLocks/>
          </p:cNvCxnSpPr>
          <p:nvPr/>
        </p:nvCxnSpPr>
        <p:spPr>
          <a:xfrm flipV="1">
            <a:off x="3543207" y="3394896"/>
            <a:ext cx="15109" cy="242714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D0170C40-6D09-97DC-EC98-1080578A6D68}"/>
              </a:ext>
            </a:extLst>
          </p:cNvPr>
          <p:cNvSpPr/>
          <p:nvPr/>
        </p:nvSpPr>
        <p:spPr>
          <a:xfrm rot="5400000">
            <a:off x="3128427" y="2448989"/>
            <a:ext cx="547302" cy="471812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C27D7B-A233-24D8-1C16-835BFD5C7058}"/>
                  </a:ext>
                </a:extLst>
              </p:cNvPr>
              <p:cNvSpPr txBox="1"/>
              <p:nvPr/>
            </p:nvSpPr>
            <p:spPr>
              <a:xfrm>
                <a:off x="2539526" y="2280129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C27D7B-A233-24D8-1C16-835BFD5C7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526" y="2280129"/>
                <a:ext cx="43885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BFA2D65-B9F6-F5EB-C8B2-1EA6BDF82453}"/>
              </a:ext>
            </a:extLst>
          </p:cNvPr>
          <p:cNvSpPr txBox="1"/>
          <p:nvPr/>
        </p:nvSpPr>
        <p:spPr>
          <a:xfrm>
            <a:off x="3120210" y="2101616"/>
            <a:ext cx="970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ADC </a:t>
            </a:r>
          </a:p>
        </p:txBody>
      </p:sp>
      <p:pic>
        <p:nvPicPr>
          <p:cNvPr id="1026" name="Picture 2" descr="Quantization">
            <a:extLst>
              <a:ext uri="{FF2B5EF4-FFF2-40B4-BE49-F238E27FC236}">
                <a16:creationId xmlns:a16="http://schemas.microsoft.com/office/drawing/2014/main" id="{162B17AB-04B4-83BC-A02B-82BB8B969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222" y="3867378"/>
            <a:ext cx="245745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5875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FC60-8E08-79A4-6027-6AC5B581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Gain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8B1881-2E21-4DFE-B3ED-C6FC6D7AC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88892" y="1527641"/>
                <a:ext cx="4412680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Measure RX power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RX power over last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symbols</a:t>
                </a:r>
              </a:p>
              <a:p>
                <a:r>
                  <a:rPr lang="en-US" dirty="0"/>
                  <a:t>Adjust gain: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Decrease gain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Increase gain</a:t>
                </a:r>
              </a:p>
              <a:p>
                <a:r>
                  <a:rPr lang="en-US" dirty="0"/>
                  <a:t>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Set to ensure signal is not saturating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8B1881-2E21-4DFE-B3ED-C6FC6D7AC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88892" y="1527641"/>
                <a:ext cx="4412680" cy="4329817"/>
              </a:xfrm>
              <a:blipFill>
                <a:blip r:embed="rId2"/>
                <a:stretch>
                  <a:fillRect l="-3315" t="-3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EBBD1-6EB4-E482-4BFC-96B0EBE6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63</a:t>
            </a:fld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857DD69-0E2F-6504-D720-EA110AB407C5}"/>
              </a:ext>
            </a:extLst>
          </p:cNvPr>
          <p:cNvSpPr/>
          <p:nvPr/>
        </p:nvSpPr>
        <p:spPr>
          <a:xfrm>
            <a:off x="1108834" y="1792225"/>
            <a:ext cx="3399382" cy="2959418"/>
          </a:xfrm>
          <a:prstGeom prst="roundRect">
            <a:avLst/>
          </a:prstGeom>
          <a:solidFill>
            <a:srgbClr val="DAEDFB">
              <a:alpha val="50196"/>
            </a:srgbClr>
          </a:solidFill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7638C7A4-A16A-6329-23E2-46898BACAE84}"/>
              </a:ext>
            </a:extLst>
          </p:cNvPr>
          <p:cNvSpPr/>
          <p:nvPr/>
        </p:nvSpPr>
        <p:spPr>
          <a:xfrm rot="5400000">
            <a:off x="2021435" y="3352479"/>
            <a:ext cx="547302" cy="471812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092A9C9-FC34-5066-AB78-0B9D473E3CB0}"/>
              </a:ext>
            </a:extLst>
          </p:cNvPr>
          <p:cNvSpPr/>
          <p:nvPr/>
        </p:nvSpPr>
        <p:spPr>
          <a:xfrm rot="10800000">
            <a:off x="533254" y="2658302"/>
            <a:ext cx="281819" cy="242948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889489E-6188-48F3-FE98-1FC2973B8031}"/>
              </a:ext>
            </a:extLst>
          </p:cNvPr>
          <p:cNvCxnSpPr>
            <a:cxnSpLocks/>
            <a:stCxn id="31" idx="0"/>
            <a:endCxn id="61" idx="2"/>
          </p:cNvCxnSpPr>
          <p:nvPr/>
        </p:nvCxnSpPr>
        <p:spPr>
          <a:xfrm rot="16200000" flipH="1">
            <a:off x="642797" y="2932615"/>
            <a:ext cx="687136" cy="6244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FE69D31-7BD8-080A-D102-C32BC1A68356}"/>
              </a:ext>
            </a:extLst>
          </p:cNvPr>
          <p:cNvSpPr txBox="1"/>
          <p:nvPr/>
        </p:nvSpPr>
        <p:spPr>
          <a:xfrm>
            <a:off x="1784388" y="2795867"/>
            <a:ext cx="1159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Variable gain AMP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DC0EA76-9D95-0199-791F-C1419B9B1A60}"/>
              </a:ext>
            </a:extLst>
          </p:cNvPr>
          <p:cNvSpPr/>
          <p:nvPr/>
        </p:nvSpPr>
        <p:spPr>
          <a:xfrm>
            <a:off x="4789317" y="1680042"/>
            <a:ext cx="1198487" cy="3093768"/>
          </a:xfrm>
          <a:prstGeom prst="roundRect">
            <a:avLst/>
          </a:prstGeom>
          <a:solidFill>
            <a:srgbClr val="99FFCC">
              <a:alpha val="20000"/>
            </a:srgbClr>
          </a:solidFill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41CC4C-BE20-EA92-3873-12FD257C2F97}"/>
              </a:ext>
            </a:extLst>
          </p:cNvPr>
          <p:cNvSpPr/>
          <p:nvPr/>
        </p:nvSpPr>
        <p:spPr>
          <a:xfrm>
            <a:off x="4928913" y="4012559"/>
            <a:ext cx="737971" cy="587140"/>
          </a:xfrm>
          <a:prstGeom prst="rect">
            <a:avLst/>
          </a:prstGeom>
          <a:solidFill>
            <a:srgbClr val="99FFCC"/>
          </a:solidFill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BAB9573-989B-5C97-0237-8F0CEA1C7557}"/>
              </a:ext>
            </a:extLst>
          </p:cNvPr>
          <p:cNvCxnSpPr>
            <a:cxnSpLocks/>
            <a:stCxn id="43" idx="1"/>
            <a:endCxn id="30" idx="5"/>
          </p:cNvCxnSpPr>
          <p:nvPr/>
        </p:nvCxnSpPr>
        <p:spPr>
          <a:xfrm rot="10800000">
            <a:off x="2295087" y="3725211"/>
            <a:ext cx="2633827" cy="580918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A295476-7FCF-6856-036B-C08A68300CF7}"/>
              </a:ext>
            </a:extLst>
          </p:cNvPr>
          <p:cNvSpPr txBox="1"/>
          <p:nvPr/>
        </p:nvSpPr>
        <p:spPr>
          <a:xfrm>
            <a:off x="4953950" y="3985135"/>
            <a:ext cx="938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Gain</a:t>
            </a:r>
          </a:p>
          <a:p>
            <a:r>
              <a:rPr lang="en-US" sz="1400" dirty="0"/>
              <a:t>control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A302F70-9D51-3BFD-2069-2034858A2051}"/>
              </a:ext>
            </a:extLst>
          </p:cNvPr>
          <p:cNvCxnSpPr>
            <a:cxnSpLocks/>
            <a:stCxn id="30" idx="0"/>
            <a:endCxn id="71" idx="2"/>
          </p:cNvCxnSpPr>
          <p:nvPr/>
        </p:nvCxnSpPr>
        <p:spPr>
          <a:xfrm>
            <a:off x="2530992" y="3588385"/>
            <a:ext cx="439520" cy="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AA0D178-A6B7-33E9-AC47-D481C82CCDC2}"/>
              </a:ext>
            </a:extLst>
          </p:cNvPr>
          <p:cNvCxnSpPr>
            <a:cxnSpLocks/>
            <a:stCxn id="52" idx="4"/>
            <a:endCxn id="43" idx="0"/>
          </p:cNvCxnSpPr>
          <p:nvPr/>
        </p:nvCxnSpPr>
        <p:spPr>
          <a:xfrm>
            <a:off x="5297899" y="3703786"/>
            <a:ext cx="0" cy="308773"/>
          </a:xfrm>
          <a:prstGeom prst="straightConnector1">
            <a:avLst/>
          </a:prstGeom>
          <a:ln w="222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437BDE71-B11E-A1F2-24E5-20CDE14DBF9B}"/>
              </a:ext>
            </a:extLst>
          </p:cNvPr>
          <p:cNvSpPr/>
          <p:nvPr/>
        </p:nvSpPr>
        <p:spPr>
          <a:xfrm>
            <a:off x="5172456" y="3452900"/>
            <a:ext cx="250886" cy="250886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0DE5B51-E88F-9343-2054-FD5D0B750E74}"/>
              </a:ext>
            </a:extLst>
          </p:cNvPr>
          <p:cNvCxnSpPr>
            <a:cxnSpLocks/>
            <a:stCxn id="52" idx="6"/>
          </p:cNvCxnSpPr>
          <p:nvPr/>
        </p:nvCxnSpPr>
        <p:spPr>
          <a:xfrm>
            <a:off x="5423342" y="3578343"/>
            <a:ext cx="515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5B486D5-A18D-A56C-0590-AB7F68CF7F3C}"/>
              </a:ext>
            </a:extLst>
          </p:cNvPr>
          <p:cNvSpPr txBox="1"/>
          <p:nvPr/>
        </p:nvSpPr>
        <p:spPr>
          <a:xfrm>
            <a:off x="1260730" y="1891376"/>
            <a:ext cx="1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RF front end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D4B914E-AB74-642D-328E-C6BE9E4E46B1}"/>
              </a:ext>
            </a:extLst>
          </p:cNvPr>
          <p:cNvSpPr txBox="1"/>
          <p:nvPr/>
        </p:nvSpPr>
        <p:spPr>
          <a:xfrm>
            <a:off x="4812109" y="1706760"/>
            <a:ext cx="1283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Digital </a:t>
            </a:r>
            <a:br>
              <a:rPr lang="en-US" sz="1600" dirty="0">
                <a:solidFill>
                  <a:srgbClr val="00B050"/>
                </a:solidFill>
              </a:rPr>
            </a:br>
            <a:r>
              <a:rPr lang="en-US" sz="1600" dirty="0">
                <a:solidFill>
                  <a:srgbClr val="00B050"/>
                </a:solidFill>
              </a:rPr>
              <a:t>baseband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AD59A26-0822-7C6C-194D-8CA44091138F}"/>
              </a:ext>
            </a:extLst>
          </p:cNvPr>
          <p:cNvSpPr/>
          <p:nvPr/>
        </p:nvSpPr>
        <p:spPr>
          <a:xfrm>
            <a:off x="1298568" y="3472985"/>
            <a:ext cx="230801" cy="23080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+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22D45A5-DAB3-C95E-AA24-D0235C574302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1413969" y="2779776"/>
            <a:ext cx="0" cy="69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52BC5B0-0FC2-7A93-E45D-A94FB99B828B}"/>
              </a:ext>
            </a:extLst>
          </p:cNvPr>
          <p:cNvCxnSpPr>
            <a:cxnSpLocks/>
            <a:stCxn id="61" idx="6"/>
            <a:endCxn id="30" idx="3"/>
          </p:cNvCxnSpPr>
          <p:nvPr/>
        </p:nvCxnSpPr>
        <p:spPr>
          <a:xfrm flipV="1">
            <a:off x="1529369" y="3588385"/>
            <a:ext cx="5298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7891CEB-40CC-DE3A-33AE-A200C536915B}"/>
                  </a:ext>
                </a:extLst>
              </p:cNvPr>
              <p:cNvSpPr txBox="1"/>
              <p:nvPr/>
            </p:nvSpPr>
            <p:spPr>
              <a:xfrm>
                <a:off x="349288" y="3123798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7891CEB-40CC-DE3A-33AE-A200C5369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88" y="3123798"/>
                <a:ext cx="43885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>
            <a:extLst>
              <a:ext uri="{FF2B5EF4-FFF2-40B4-BE49-F238E27FC236}">
                <a16:creationId xmlns:a16="http://schemas.microsoft.com/office/drawing/2014/main" id="{29464C8D-3C16-8DB3-8E22-FC95429F3B46}"/>
              </a:ext>
            </a:extLst>
          </p:cNvPr>
          <p:cNvSpPr/>
          <p:nvPr/>
        </p:nvSpPr>
        <p:spPr>
          <a:xfrm>
            <a:off x="2970512" y="3475134"/>
            <a:ext cx="230801" cy="23080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+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6F334FC-868B-B7DB-E22C-B44A0279E885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3085913" y="2781925"/>
            <a:ext cx="0" cy="69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BE8A185-3EBA-EC32-2267-91433C6BEF3D}"/>
              </a:ext>
            </a:extLst>
          </p:cNvPr>
          <p:cNvCxnSpPr>
            <a:cxnSpLocks/>
            <a:stCxn id="71" idx="6"/>
          </p:cNvCxnSpPr>
          <p:nvPr/>
        </p:nvCxnSpPr>
        <p:spPr>
          <a:xfrm flipV="1">
            <a:off x="3201313" y="3582333"/>
            <a:ext cx="537108" cy="8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C16EDF11-8B42-E376-4467-CB59E8E7F58B}"/>
              </a:ext>
            </a:extLst>
          </p:cNvPr>
          <p:cNvSpPr/>
          <p:nvPr/>
        </p:nvSpPr>
        <p:spPr>
          <a:xfrm>
            <a:off x="3721484" y="3313644"/>
            <a:ext cx="657406" cy="539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B63C4D6-9ABE-992A-55F4-028AA374EA19}"/>
              </a:ext>
            </a:extLst>
          </p:cNvPr>
          <p:cNvGrpSpPr/>
          <p:nvPr/>
        </p:nvGrpSpPr>
        <p:grpSpPr>
          <a:xfrm>
            <a:off x="3753518" y="3399124"/>
            <a:ext cx="567013" cy="417359"/>
            <a:chOff x="9413358" y="2714847"/>
            <a:chExt cx="1509823" cy="650858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C72E710-C361-723C-2EA6-08F6907854C6}"/>
                </a:ext>
              </a:extLst>
            </p:cNvPr>
            <p:cNvCxnSpPr>
              <a:cxnSpLocks/>
            </p:cNvCxnSpPr>
            <p:nvPr/>
          </p:nvCxnSpPr>
          <p:spPr>
            <a:xfrm>
              <a:off x="9413358" y="3365705"/>
              <a:ext cx="503274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2BDEA0B-6F5B-D243-A137-9F0528B556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16632" y="2714847"/>
              <a:ext cx="503275" cy="650858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45D5BC-D24C-0D01-8D66-F04E72609214}"/>
                </a:ext>
              </a:extLst>
            </p:cNvPr>
            <p:cNvCxnSpPr>
              <a:cxnSpLocks/>
            </p:cNvCxnSpPr>
            <p:nvPr/>
          </p:nvCxnSpPr>
          <p:spPr>
            <a:xfrm>
              <a:off x="10419907" y="2717119"/>
              <a:ext cx="503274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9EA22CB-949B-9FF5-51B5-1E9F0F47B199}"/>
              </a:ext>
            </a:extLst>
          </p:cNvPr>
          <p:cNvCxnSpPr>
            <a:cxnSpLocks/>
            <a:stCxn id="75" idx="3"/>
            <a:endCxn id="52" idx="2"/>
          </p:cNvCxnSpPr>
          <p:nvPr/>
        </p:nvCxnSpPr>
        <p:spPr>
          <a:xfrm flipV="1">
            <a:off x="4378890" y="3578343"/>
            <a:ext cx="793566" cy="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C3A03DB-43BC-61CB-4384-DFCDA3D6DF10}"/>
                  </a:ext>
                </a:extLst>
              </p:cNvPr>
              <p:cNvSpPr txBox="1"/>
              <p:nvPr/>
            </p:nvSpPr>
            <p:spPr>
              <a:xfrm>
                <a:off x="4441695" y="3250511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C3A03DB-43BC-61CB-4384-DFCDA3D6D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695" y="3250511"/>
                <a:ext cx="43885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A479ED9-A4BA-3C65-D82B-5F214514A37F}"/>
                  </a:ext>
                </a:extLst>
              </p:cNvPr>
              <p:cNvSpPr txBox="1"/>
              <p:nvPr/>
            </p:nvSpPr>
            <p:spPr>
              <a:xfrm>
                <a:off x="2311900" y="4014952"/>
                <a:ext cx="438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A479ED9-A4BA-3C65-D82B-5F214514A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00" y="4014952"/>
                <a:ext cx="43885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4530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CDA9AB3-99F4-F76F-03EA-B6E82353DF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96" b="-542"/>
          <a:stretch/>
        </p:blipFill>
        <p:spPr>
          <a:xfrm>
            <a:off x="783132" y="1801299"/>
            <a:ext cx="7629525" cy="19622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060030-8DDF-2083-D9BF-1685496E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 Control in 802.11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699F66-6B68-88E6-E3D9-9CB5BF3F4D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75747" y="3066334"/>
                <a:ext cx="6745103" cy="273401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WLAN systems require very fast AGCs</a:t>
                </a:r>
              </a:p>
              <a:p>
                <a:r>
                  <a:rPr lang="en-US" dirty="0"/>
                  <a:t>STF (short training field).  Duration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s</a:t>
                </a:r>
              </a:p>
              <a:p>
                <a:pPr lvl="1"/>
                <a:r>
                  <a:rPr lang="en-US" dirty="0"/>
                  <a:t>Used for detection </a:t>
                </a:r>
                <a:r>
                  <a:rPr lang="en-US" i="1" dirty="0"/>
                  <a:t>and</a:t>
                </a:r>
                <a:r>
                  <a:rPr lang="en-US" dirty="0"/>
                  <a:t> AGC</a:t>
                </a:r>
              </a:p>
              <a:p>
                <a:pPr lvl="1"/>
                <a:r>
                  <a:rPr lang="en-US" dirty="0"/>
                  <a:t>Typically set AGC in first ~2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Perform detection in remaining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Cannot detect STF until AGC has run</a:t>
                </a:r>
              </a:p>
              <a:p>
                <a:pPr lvl="1"/>
                <a:r>
                  <a:rPr lang="en-US" dirty="0"/>
                  <a:t>Otherwise, signal will be too low in SNR or too distorted</a:t>
                </a:r>
              </a:p>
              <a:p>
                <a:r>
                  <a:rPr lang="en-US" dirty="0"/>
                  <a:t>AGC is implemented in hardware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699F66-6B68-88E6-E3D9-9CB5BF3F4D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5747" y="3066334"/>
                <a:ext cx="6745103" cy="2734010"/>
              </a:xfrm>
              <a:blipFill>
                <a:blip r:embed="rId3"/>
                <a:stretch>
                  <a:fillRect l="-1987" t="-2895" b="-2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E1C9-2B0A-504D-2F86-E1D2716F2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390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5EDA-AD73-1507-A962-5755D39C2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9361 Integrated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7DD3E-DA01-BC1A-4FCD-F64A38605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5104" y="1524444"/>
            <a:ext cx="5430467" cy="432981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Gain performed in at least three stages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LNA gain</a:t>
            </a:r>
            <a:r>
              <a:rPr lang="en-US" dirty="0">
                <a:solidFill>
                  <a:schemeClr val="tx1"/>
                </a:solidFill>
              </a:rPr>
              <a:t> control at RF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TIA (transimpedance AMP) gain</a:t>
            </a:r>
            <a:r>
              <a:rPr lang="en-US" dirty="0">
                <a:solidFill>
                  <a:schemeClr val="tx1"/>
                </a:solidFill>
              </a:rPr>
              <a:t> at IF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Digital gain</a:t>
            </a:r>
            <a:r>
              <a:rPr lang="en-US" dirty="0">
                <a:solidFill>
                  <a:schemeClr val="tx1"/>
                </a:solidFill>
              </a:rPr>
              <a:t> during digital filtering</a:t>
            </a:r>
          </a:p>
          <a:p>
            <a:r>
              <a:rPr lang="en-US" dirty="0">
                <a:solidFill>
                  <a:schemeClr val="tx1"/>
                </a:solidFill>
              </a:rPr>
              <a:t>Single gain setting selects all three gains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Ensure all intermediate points do not overflow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97429-99D6-72F2-D52C-B19349E4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1B581-E83F-945E-0ED4-56EA213B2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2" y="1823684"/>
            <a:ext cx="4748401" cy="344793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B8BF3D-833F-880C-1B6F-A25FC95A116D}"/>
              </a:ext>
            </a:extLst>
          </p:cNvPr>
          <p:cNvSpPr/>
          <p:nvPr/>
        </p:nvSpPr>
        <p:spPr>
          <a:xfrm>
            <a:off x="3534733" y="2910238"/>
            <a:ext cx="409380" cy="330232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3EB5F-1AB5-1572-D306-8F72BBEDDD19}"/>
              </a:ext>
            </a:extLst>
          </p:cNvPr>
          <p:cNvSpPr txBox="1"/>
          <p:nvPr/>
        </p:nvSpPr>
        <p:spPr>
          <a:xfrm>
            <a:off x="2553172" y="152444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RX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D9CD0BD-29A6-E344-CBC7-7389BF5C56B4}"/>
              </a:ext>
            </a:extLst>
          </p:cNvPr>
          <p:cNvSpPr/>
          <p:nvPr/>
        </p:nvSpPr>
        <p:spPr>
          <a:xfrm>
            <a:off x="2208763" y="2910238"/>
            <a:ext cx="409380" cy="330232"/>
          </a:xfrm>
          <a:prstGeom prst="roundRect">
            <a:avLst>
              <a:gd name="adj" fmla="val 16667"/>
            </a:avLst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E7A0649-F56C-592F-94FE-C872C29F0373}"/>
              </a:ext>
            </a:extLst>
          </p:cNvPr>
          <p:cNvSpPr/>
          <p:nvPr/>
        </p:nvSpPr>
        <p:spPr>
          <a:xfrm>
            <a:off x="1409797" y="2672494"/>
            <a:ext cx="409380" cy="330232"/>
          </a:xfrm>
          <a:prstGeom prst="roundRect">
            <a:avLst>
              <a:gd name="adj" fmla="val 16667"/>
            </a:avLst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3132EF-B691-4327-6973-7432034E2CCF}"/>
              </a:ext>
            </a:extLst>
          </p:cNvPr>
          <p:cNvSpPr txBox="1"/>
          <p:nvPr/>
        </p:nvSpPr>
        <p:spPr>
          <a:xfrm>
            <a:off x="2618143" y="532790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TX</a:t>
            </a:r>
          </a:p>
        </p:txBody>
      </p:sp>
    </p:spTree>
    <p:extLst>
      <p:ext uri="{BB962C8B-B14F-4D97-AF65-F5344CB8AC3E}">
        <p14:creationId xmlns:p14="http://schemas.microsoft.com/office/powerpoint/2010/main" val="36018926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4D1C-5EE7-B618-FE88-4736807A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AGC in the Pluto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365F4-6FA6-1BC6-1CC1-B83EDADDC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7456" y="1539279"/>
            <a:ext cx="4740992" cy="4329817"/>
          </a:xfrm>
        </p:spPr>
        <p:txBody>
          <a:bodyPr/>
          <a:lstStyle/>
          <a:p>
            <a:r>
              <a:rPr lang="en-US" dirty="0"/>
              <a:t>MATLAB interface gain control</a:t>
            </a:r>
          </a:p>
          <a:p>
            <a:r>
              <a:rPr lang="en-US" dirty="0"/>
              <a:t>AGC Fast Attack</a:t>
            </a:r>
          </a:p>
          <a:p>
            <a:pPr lvl="1"/>
            <a:r>
              <a:rPr lang="en-US" dirty="0"/>
              <a:t>AGC automatically performed in HW</a:t>
            </a:r>
          </a:p>
          <a:p>
            <a:pPr lvl="1"/>
            <a:r>
              <a:rPr lang="en-US" dirty="0"/>
              <a:t>Ideal for WLAN with fast gain</a:t>
            </a:r>
          </a:p>
          <a:p>
            <a:pPr lvl="1"/>
            <a:r>
              <a:rPr lang="en-US" dirty="0"/>
              <a:t>But host has no visibility to gain selected</a:t>
            </a:r>
          </a:p>
          <a:p>
            <a:r>
              <a:rPr lang="en-US" dirty="0"/>
              <a:t>Manual</a:t>
            </a:r>
          </a:p>
          <a:p>
            <a:pPr lvl="1"/>
            <a:r>
              <a:rPr lang="en-US" dirty="0"/>
              <a:t>User can manually select gain</a:t>
            </a:r>
          </a:p>
          <a:p>
            <a:pPr lvl="1"/>
            <a:r>
              <a:rPr lang="en-US" dirty="0"/>
              <a:t>We will use this in lab</a:t>
            </a:r>
          </a:p>
          <a:p>
            <a:pPr lvl="1"/>
            <a:r>
              <a:rPr lang="en-US" dirty="0"/>
              <a:t>But it is very slow</a:t>
            </a:r>
          </a:p>
          <a:p>
            <a:pPr lvl="1"/>
            <a:r>
              <a:rPr lang="en-US" dirty="0"/>
              <a:t>Just for education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63F80-544A-F661-9ACF-000D5695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9D780A-AD08-B9AD-48F8-1DDACC94F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805" y="2152864"/>
            <a:ext cx="5019675" cy="3638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DCFA99-ED68-18CC-01EA-1BB654472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1326816"/>
            <a:ext cx="34194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918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DED5-45DF-D6BB-D64E-E205EE37B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SDR 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09EB8-76AE-7BA2-3F95-51CA4C0A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55B855-F270-F9EB-5D62-408CB2545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52397"/>
            <a:ext cx="8553450" cy="2724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2D07D9-C6E0-6A3E-E38B-79CF6BEBA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946" y="3002279"/>
            <a:ext cx="3571875" cy="269557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F44827C-575A-6FCA-A513-AF15FBECE455}"/>
              </a:ext>
            </a:extLst>
          </p:cNvPr>
          <p:cNvSpPr/>
          <p:nvPr/>
        </p:nvSpPr>
        <p:spPr>
          <a:xfrm>
            <a:off x="1165031" y="4992623"/>
            <a:ext cx="5602224" cy="5661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https://github.com/sdrangan/sdrlab/tree/main/lab05_gain</a:t>
            </a:r>
          </a:p>
        </p:txBody>
      </p:sp>
    </p:spTree>
    <p:extLst>
      <p:ext uri="{BB962C8B-B14F-4D97-AF65-F5344CB8AC3E}">
        <p14:creationId xmlns:p14="http://schemas.microsoft.com/office/powerpoint/2010/main" val="27951085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and Synchronization Problem</a:t>
            </a:r>
          </a:p>
          <a:p>
            <a:r>
              <a:rPr lang="en-US" dirty="0"/>
              <a:t>Hypothesis Testing</a:t>
            </a:r>
          </a:p>
          <a:p>
            <a:r>
              <a:rPr lang="en-US" dirty="0"/>
              <a:t>Match Filtering for Detection at a Known Delay</a:t>
            </a:r>
          </a:p>
          <a:p>
            <a:r>
              <a:rPr lang="en-US" dirty="0"/>
              <a:t>Match Filter SNR and Error Probabilities</a:t>
            </a:r>
          </a:p>
          <a:p>
            <a:r>
              <a:rPr lang="en-US" dirty="0"/>
              <a:t>Match Filtering Convolution with an Unknown Signal Delay</a:t>
            </a:r>
          </a:p>
          <a:p>
            <a:r>
              <a:rPr lang="en-US" dirty="0"/>
              <a:t>Automatic Gain Control (AGC)</a:t>
            </a:r>
          </a:p>
          <a:p>
            <a:endParaRPr lang="en-US" dirty="0"/>
          </a:p>
          <a:p>
            <a:r>
              <a:rPr lang="en-US" dirty="0"/>
              <a:t>Appendix 1.  Error Probability Calculation Details</a:t>
            </a:r>
          </a:p>
          <a:p>
            <a:r>
              <a:rPr lang="en-US" dirty="0"/>
              <a:t>Appendix 2.  Matched Filtering as a Generalized Likelihood Ratio Test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37381" y="465466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464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F7F4-5476-4967-89D8-BD2AB95E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Alarm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BA5BD5-EA0C-4A34-A37C-FA3F0A7C43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390606" cy="4329817"/>
              </a:xfrm>
            </p:spPr>
            <p:txBody>
              <a:bodyPr/>
              <a:lstStyle/>
              <a:p>
                <a:r>
                  <a:rPr lang="en-US" dirty="0"/>
                  <a:t>False alarm</a:t>
                </a:r>
              </a:p>
              <a:p>
                <a:pPr lvl="1"/>
                <a:r>
                  <a:rPr lang="en-US" b="0" dirty="0"/>
                  <a:t>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Statistic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a linear function of a Gaussian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0,   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exponential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BA5BD5-EA0C-4A34-A37C-FA3F0A7C43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390606" cy="4329817"/>
              </a:xfrm>
              <a:blipFill>
                <a:blip r:embed="rId3"/>
                <a:stretch>
                  <a:fillRect l="-271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9D9A8-FEFB-4418-9C2A-A80497612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92BC1-2D41-4649-98FA-B08AFF140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456" y="806710"/>
            <a:ext cx="5025352" cy="495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6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802.11g PLCP Header Details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879475" y="3324007"/>
            <a:ext cx="7993063" cy="2908300"/>
          </a:xfrm>
        </p:spPr>
        <p:txBody>
          <a:bodyPr>
            <a:normAutofit/>
          </a:bodyPr>
          <a:lstStyle/>
          <a:p>
            <a:r>
              <a:rPr lang="en-US" sz="1800" dirty="0"/>
              <a:t>PLCP header details:</a:t>
            </a:r>
          </a:p>
          <a:p>
            <a:pPr lvl="1"/>
            <a:r>
              <a:rPr lang="en-US" sz="1600" dirty="0"/>
              <a:t>Preamble:  Used for initial detection, synchronization, channel estimation</a:t>
            </a:r>
          </a:p>
          <a:p>
            <a:pPr lvl="1"/>
            <a:r>
              <a:rPr lang="en-US" sz="1600" dirty="0"/>
              <a:t>Rate:  Signals MCS for service bits &amp; MAC PDU </a:t>
            </a:r>
          </a:p>
          <a:p>
            <a:pPr lvl="1"/>
            <a:r>
              <a:rPr lang="en-US" sz="1600" dirty="0"/>
              <a:t>Length:  Number of OFDM symbols in frame</a:t>
            </a:r>
          </a:p>
          <a:p>
            <a:pPr lvl="1"/>
            <a:r>
              <a:rPr lang="en-US" sz="1600" dirty="0"/>
              <a:t>Service:  Scrambler sync</a:t>
            </a:r>
          </a:p>
          <a:p>
            <a:r>
              <a:rPr lang="en-US" sz="1800" dirty="0"/>
              <a:t>MAC header:  Contains MAC layer control info </a:t>
            </a:r>
          </a:p>
          <a:p>
            <a:pPr lvl="1"/>
            <a:r>
              <a:rPr lang="en-US" sz="1600" dirty="0"/>
              <a:t>Segmentation, MAC addresses, …</a:t>
            </a:r>
          </a:p>
          <a:p>
            <a:r>
              <a:rPr lang="en-US" sz="1800" dirty="0"/>
              <a:t>MAC FCS:  frame check sum (used to detect errors)</a:t>
            </a:r>
          </a:p>
          <a:p>
            <a:pPr>
              <a:buNone/>
            </a:pPr>
            <a:endParaRPr lang="en-US" sz="1800" dirty="0"/>
          </a:p>
          <a:p>
            <a:pPr lvl="1"/>
            <a:endParaRPr lang="en-US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534150"/>
            <a:ext cx="1981200" cy="476250"/>
          </a:xfrm>
          <a:prstGeom prst="rect">
            <a:avLst/>
          </a:prstGeom>
          <a:noFill/>
        </p:spPr>
        <p:txBody>
          <a:bodyPr/>
          <a:lstStyle/>
          <a:p>
            <a:fld id="{76FAC66D-7F3C-4B68-9DBE-0CE88C79B082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57E3AD-2A17-4B4B-9116-4D0094E98355}"/>
              </a:ext>
            </a:extLst>
          </p:cNvPr>
          <p:cNvGrpSpPr/>
          <p:nvPr/>
        </p:nvGrpSpPr>
        <p:grpSpPr>
          <a:xfrm>
            <a:off x="3041809" y="1509446"/>
            <a:ext cx="8178799" cy="2002255"/>
            <a:chOff x="1897064" y="1087438"/>
            <a:chExt cx="8178799" cy="2002255"/>
          </a:xfrm>
        </p:grpSpPr>
        <p:sp>
          <p:nvSpPr>
            <p:cNvPr id="43013" name="Rectangle 4"/>
            <p:cNvSpPr>
              <a:spLocks noChangeArrowheads="1"/>
            </p:cNvSpPr>
            <p:nvPr/>
          </p:nvSpPr>
          <p:spPr bwMode="auto">
            <a:xfrm>
              <a:off x="1897064" y="1700214"/>
              <a:ext cx="1423987" cy="814387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3014" name="TextBox 5"/>
            <p:cNvSpPr txBox="1">
              <a:spLocks noChangeArrowheads="1"/>
            </p:cNvSpPr>
            <p:nvPr/>
          </p:nvSpPr>
          <p:spPr bwMode="auto">
            <a:xfrm>
              <a:off x="1897064" y="1736726"/>
              <a:ext cx="1423987" cy="861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/>
                <a:t>Preamble</a:t>
              </a:r>
            </a:p>
            <a:p>
              <a:r>
                <a:rPr lang="en-US" sz="1600" dirty="0"/>
                <a:t>(16 us)</a:t>
              </a:r>
            </a:p>
            <a:p>
              <a:endParaRPr lang="en-US" sz="1600" dirty="0"/>
            </a:p>
          </p:txBody>
        </p:sp>
        <p:sp>
          <p:nvSpPr>
            <p:cNvPr id="43015" name="Rectangle 6"/>
            <p:cNvSpPr>
              <a:spLocks noChangeArrowheads="1"/>
            </p:cNvSpPr>
            <p:nvPr/>
          </p:nvSpPr>
          <p:spPr bwMode="auto">
            <a:xfrm>
              <a:off x="3321050" y="1700214"/>
              <a:ext cx="960438" cy="814387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3016" name="TextBox 7"/>
            <p:cNvSpPr txBox="1">
              <a:spLocks noChangeArrowheads="1"/>
            </p:cNvSpPr>
            <p:nvPr/>
          </p:nvSpPr>
          <p:spPr bwMode="auto">
            <a:xfrm>
              <a:off x="3321050" y="1700213"/>
              <a:ext cx="96043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/>
                <a:t>Rate </a:t>
              </a:r>
            </a:p>
            <a:p>
              <a:r>
                <a:rPr lang="en-US" sz="1600" dirty="0"/>
                <a:t>(4bits)</a:t>
              </a:r>
            </a:p>
          </p:txBody>
        </p:sp>
        <p:sp>
          <p:nvSpPr>
            <p:cNvPr id="43017" name="Rectangle 8"/>
            <p:cNvSpPr>
              <a:spLocks noChangeArrowheads="1"/>
            </p:cNvSpPr>
            <p:nvPr/>
          </p:nvSpPr>
          <p:spPr bwMode="auto">
            <a:xfrm>
              <a:off x="4281489" y="1700214"/>
              <a:ext cx="1189037" cy="814387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3018" name="TextBox 9"/>
            <p:cNvSpPr txBox="1">
              <a:spLocks noChangeArrowheads="1"/>
            </p:cNvSpPr>
            <p:nvPr/>
          </p:nvSpPr>
          <p:spPr bwMode="auto">
            <a:xfrm>
              <a:off x="4281489" y="1700214"/>
              <a:ext cx="86754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Length</a:t>
              </a:r>
            </a:p>
            <a:p>
              <a:r>
                <a:rPr lang="en-US" sz="1600" dirty="0"/>
                <a:t>(12 bits)</a:t>
              </a:r>
            </a:p>
          </p:txBody>
        </p:sp>
        <p:cxnSp>
          <p:nvCxnSpPr>
            <p:cNvPr id="43019" name="Straight Connector 11"/>
            <p:cNvCxnSpPr>
              <a:cxnSpLocks noChangeShapeType="1"/>
            </p:cNvCxnSpPr>
            <p:nvPr/>
          </p:nvCxnSpPr>
          <p:spPr bwMode="auto">
            <a:xfrm rot="5400000">
              <a:off x="1732757" y="1462882"/>
              <a:ext cx="32861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20" name="Straight Connector 12"/>
            <p:cNvCxnSpPr>
              <a:cxnSpLocks noChangeShapeType="1"/>
            </p:cNvCxnSpPr>
            <p:nvPr/>
          </p:nvCxnSpPr>
          <p:spPr bwMode="auto">
            <a:xfrm rot="5400000">
              <a:off x="6496844" y="1439069"/>
              <a:ext cx="328612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3021" name="Rectangle 13"/>
            <p:cNvSpPr>
              <a:spLocks noChangeArrowheads="1"/>
            </p:cNvSpPr>
            <p:nvPr/>
          </p:nvSpPr>
          <p:spPr bwMode="auto">
            <a:xfrm>
              <a:off x="5470526" y="1700214"/>
              <a:ext cx="1190625" cy="814387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3022" name="TextBox 14"/>
            <p:cNvSpPr txBox="1">
              <a:spLocks noChangeArrowheads="1"/>
            </p:cNvSpPr>
            <p:nvPr/>
          </p:nvSpPr>
          <p:spPr bwMode="auto">
            <a:xfrm>
              <a:off x="5470526" y="1700214"/>
              <a:ext cx="86754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Service</a:t>
              </a:r>
            </a:p>
            <a:p>
              <a:r>
                <a:rPr lang="en-US" sz="1600" dirty="0"/>
                <a:t>(16 bits)</a:t>
              </a:r>
            </a:p>
          </p:txBody>
        </p:sp>
        <p:sp>
          <p:nvSpPr>
            <p:cNvPr id="43023" name="Rectangle 15"/>
            <p:cNvSpPr>
              <a:spLocks noChangeArrowheads="1"/>
            </p:cNvSpPr>
            <p:nvPr/>
          </p:nvSpPr>
          <p:spPr bwMode="auto">
            <a:xfrm>
              <a:off x="6661151" y="1700214"/>
              <a:ext cx="1077913" cy="814387"/>
            </a:xfrm>
            <a:prstGeom prst="rect">
              <a:avLst/>
            </a:prstGeom>
            <a:solidFill>
              <a:srgbClr val="99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3024" name="TextBox 18"/>
            <p:cNvSpPr txBox="1">
              <a:spLocks noChangeArrowheads="1"/>
            </p:cNvSpPr>
            <p:nvPr/>
          </p:nvSpPr>
          <p:spPr bwMode="auto">
            <a:xfrm>
              <a:off x="6704014" y="1760538"/>
              <a:ext cx="110807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/>
                <a:t>MAC header</a:t>
              </a:r>
            </a:p>
          </p:txBody>
        </p:sp>
        <p:cxnSp>
          <p:nvCxnSpPr>
            <p:cNvPr id="43025" name="Straight Arrow Connector 20"/>
            <p:cNvCxnSpPr>
              <a:cxnSpLocks noChangeShapeType="1"/>
            </p:cNvCxnSpPr>
            <p:nvPr/>
          </p:nvCxnSpPr>
          <p:spPr bwMode="auto">
            <a:xfrm flipV="1">
              <a:off x="1939927" y="1457325"/>
              <a:ext cx="4764087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43026" name="TextBox 22"/>
            <p:cNvSpPr txBox="1">
              <a:spLocks noChangeArrowheads="1"/>
            </p:cNvSpPr>
            <p:nvPr/>
          </p:nvSpPr>
          <p:spPr bwMode="auto">
            <a:xfrm>
              <a:off x="3079750" y="1087438"/>
              <a:ext cx="12260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PLCP header</a:t>
              </a:r>
            </a:p>
          </p:txBody>
        </p:sp>
        <p:cxnSp>
          <p:nvCxnSpPr>
            <p:cNvPr id="43027" name="Straight Connector 23"/>
            <p:cNvCxnSpPr>
              <a:cxnSpLocks noChangeShapeType="1"/>
            </p:cNvCxnSpPr>
            <p:nvPr/>
          </p:nvCxnSpPr>
          <p:spPr bwMode="auto">
            <a:xfrm rot="5400000">
              <a:off x="3156744" y="2755107"/>
              <a:ext cx="32861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28" name="Straight Connector 24"/>
            <p:cNvCxnSpPr>
              <a:cxnSpLocks noChangeShapeType="1"/>
            </p:cNvCxnSpPr>
            <p:nvPr/>
          </p:nvCxnSpPr>
          <p:spPr bwMode="auto">
            <a:xfrm rot="5400000">
              <a:off x="5306219" y="2761457"/>
              <a:ext cx="32861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29" name="Straight Arrow Connector 25"/>
            <p:cNvCxnSpPr>
              <a:cxnSpLocks noChangeShapeType="1"/>
            </p:cNvCxnSpPr>
            <p:nvPr/>
          </p:nvCxnSpPr>
          <p:spPr bwMode="auto">
            <a:xfrm>
              <a:off x="3321051" y="2755900"/>
              <a:ext cx="2149475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43030" name="TextBox 26"/>
            <p:cNvSpPr txBox="1">
              <a:spLocks noChangeArrowheads="1"/>
            </p:cNvSpPr>
            <p:nvPr/>
          </p:nvSpPr>
          <p:spPr bwMode="auto">
            <a:xfrm>
              <a:off x="3381375" y="2751138"/>
              <a:ext cx="23495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/>
                <a:t>Coded at lowest rate</a:t>
              </a:r>
            </a:p>
          </p:txBody>
        </p:sp>
        <p:cxnSp>
          <p:nvCxnSpPr>
            <p:cNvPr id="43031" name="Straight Connector 30"/>
            <p:cNvCxnSpPr>
              <a:cxnSpLocks noChangeShapeType="1"/>
            </p:cNvCxnSpPr>
            <p:nvPr/>
          </p:nvCxnSpPr>
          <p:spPr bwMode="auto">
            <a:xfrm rot="5400000">
              <a:off x="9889332" y="2761457"/>
              <a:ext cx="32861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2" name="Straight Arrow Connector 31"/>
            <p:cNvCxnSpPr>
              <a:cxnSpLocks noChangeShapeType="1"/>
            </p:cNvCxnSpPr>
            <p:nvPr/>
          </p:nvCxnSpPr>
          <p:spPr bwMode="auto">
            <a:xfrm flipV="1">
              <a:off x="5470526" y="2751138"/>
              <a:ext cx="4583113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43033" name="TextBox 32"/>
            <p:cNvSpPr txBox="1">
              <a:spLocks noChangeArrowheads="1"/>
            </p:cNvSpPr>
            <p:nvPr/>
          </p:nvSpPr>
          <p:spPr bwMode="auto">
            <a:xfrm>
              <a:off x="5584826" y="2751139"/>
              <a:ext cx="397986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/>
                <a:t>Rate indicated in PLCP header</a:t>
              </a:r>
            </a:p>
          </p:txBody>
        </p:sp>
        <p:sp>
          <p:nvSpPr>
            <p:cNvPr id="43034" name="Rectangle 34"/>
            <p:cNvSpPr>
              <a:spLocks noChangeArrowheads="1"/>
            </p:cNvSpPr>
            <p:nvPr/>
          </p:nvSpPr>
          <p:spPr bwMode="auto">
            <a:xfrm>
              <a:off x="7739063" y="1700214"/>
              <a:ext cx="1585912" cy="814387"/>
            </a:xfrm>
            <a:prstGeom prst="rect">
              <a:avLst/>
            </a:prstGeom>
            <a:solidFill>
              <a:srgbClr val="99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3035" name="TextBox 35"/>
            <p:cNvSpPr txBox="1">
              <a:spLocks noChangeArrowheads="1"/>
            </p:cNvSpPr>
            <p:nvPr/>
          </p:nvSpPr>
          <p:spPr bwMode="auto">
            <a:xfrm>
              <a:off x="7775575" y="1760538"/>
              <a:ext cx="15494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/>
                <a:t>Payload</a:t>
              </a:r>
            </a:p>
            <a:p>
              <a:r>
                <a:rPr lang="en-US" sz="1600" dirty="0"/>
                <a:t>(MAC SDU)</a:t>
              </a:r>
            </a:p>
          </p:txBody>
        </p:sp>
        <p:cxnSp>
          <p:nvCxnSpPr>
            <p:cNvPr id="43036" name="Straight Connector 36"/>
            <p:cNvCxnSpPr>
              <a:cxnSpLocks noChangeShapeType="1"/>
            </p:cNvCxnSpPr>
            <p:nvPr/>
          </p:nvCxnSpPr>
          <p:spPr bwMode="auto">
            <a:xfrm rot="5400000">
              <a:off x="6496844" y="1475582"/>
              <a:ext cx="32861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7" name="Straight Connector 37"/>
            <p:cNvCxnSpPr>
              <a:cxnSpLocks noChangeShapeType="1"/>
            </p:cNvCxnSpPr>
            <p:nvPr/>
          </p:nvCxnSpPr>
          <p:spPr bwMode="auto">
            <a:xfrm rot="5400000">
              <a:off x="9889332" y="1475582"/>
              <a:ext cx="32861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8" name="Straight Arrow Connector 38"/>
            <p:cNvCxnSpPr>
              <a:cxnSpLocks noChangeShapeType="1"/>
            </p:cNvCxnSpPr>
            <p:nvPr/>
          </p:nvCxnSpPr>
          <p:spPr bwMode="auto">
            <a:xfrm flipV="1">
              <a:off x="6661150" y="1470025"/>
              <a:ext cx="3392488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43039" name="TextBox 39"/>
            <p:cNvSpPr txBox="1">
              <a:spLocks noChangeArrowheads="1"/>
            </p:cNvSpPr>
            <p:nvPr/>
          </p:nvSpPr>
          <p:spPr bwMode="auto">
            <a:xfrm>
              <a:off x="7843839" y="1100138"/>
              <a:ext cx="99591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MAC PDU</a:t>
              </a:r>
            </a:p>
          </p:txBody>
        </p:sp>
        <p:sp>
          <p:nvSpPr>
            <p:cNvPr id="43040" name="Rectangle 40"/>
            <p:cNvSpPr>
              <a:spLocks noChangeArrowheads="1"/>
            </p:cNvSpPr>
            <p:nvPr/>
          </p:nvSpPr>
          <p:spPr bwMode="auto">
            <a:xfrm>
              <a:off x="9324975" y="1700214"/>
              <a:ext cx="750888" cy="814387"/>
            </a:xfrm>
            <a:prstGeom prst="rect">
              <a:avLst/>
            </a:prstGeom>
            <a:solidFill>
              <a:srgbClr val="99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3041" name="TextBox 41"/>
            <p:cNvSpPr txBox="1">
              <a:spLocks noChangeArrowheads="1"/>
            </p:cNvSpPr>
            <p:nvPr/>
          </p:nvSpPr>
          <p:spPr bwMode="auto">
            <a:xfrm>
              <a:off x="9309100" y="1854200"/>
              <a:ext cx="7445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/>
                <a:t>FCS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61817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6DE8-8928-4122-AC43-01353C64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Missed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55038F-6926-4EBF-9FAA-4CA6DD584F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1" i="1" dirty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Statistic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‖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‖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Similar to FA calculation: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show: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non-central chi squared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degrees of freedom</a:t>
                </a:r>
              </a:p>
              <a:p>
                <a:pPr lvl="1"/>
                <a:r>
                  <a:rPr lang="en-US" dirty="0"/>
                  <a:t>Non-centrality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𝑆𝑁𝑅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55038F-6926-4EBF-9FAA-4CA6DD584F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02BF1-AE3E-4197-9B5D-B1478013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3F0DFB-E46D-47CE-A05C-6A2F482C6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969" y="1267200"/>
            <a:ext cx="5096833" cy="378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801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and Synchronization Problem</a:t>
            </a:r>
          </a:p>
          <a:p>
            <a:r>
              <a:rPr lang="en-US" dirty="0"/>
              <a:t>Hypothesis Testing</a:t>
            </a:r>
          </a:p>
          <a:p>
            <a:r>
              <a:rPr lang="en-US" dirty="0"/>
              <a:t>Match Filtering for Detection at a Known Delay</a:t>
            </a:r>
          </a:p>
          <a:p>
            <a:r>
              <a:rPr lang="en-US" dirty="0"/>
              <a:t>Match Filter SNR and Error Probabilities</a:t>
            </a:r>
          </a:p>
          <a:p>
            <a:r>
              <a:rPr lang="en-US" dirty="0"/>
              <a:t>Match Filtering Convolution with an Unknown Signal Delay</a:t>
            </a:r>
          </a:p>
          <a:p>
            <a:r>
              <a:rPr lang="en-US" dirty="0"/>
              <a:t>Automatic Gain Control (AGC)</a:t>
            </a:r>
          </a:p>
          <a:p>
            <a:endParaRPr lang="en-US" dirty="0"/>
          </a:p>
          <a:p>
            <a:r>
              <a:rPr lang="en-US" dirty="0"/>
              <a:t>Appendix 1.  Error Probability Calculation Details</a:t>
            </a:r>
          </a:p>
          <a:p>
            <a:r>
              <a:rPr lang="en-US" dirty="0"/>
              <a:t>Appendix 2.  Matched Filtering as a Generalized Likelihood Ratio Test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71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1940" y="507640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996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FCF6-8D2C-40FA-96D6-91DCADD7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Ratio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2093A6-F2ED-4264-9BB5-41776D6914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vector form: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 [Signal present]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           [Signal absent]</a:t>
                </a:r>
              </a:p>
              <a:p>
                <a:r>
                  <a:rPr lang="en-US" dirty="0"/>
                  <a:t>Likelihoods: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/>
                  <a:t>,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Cannot apply regular LRT since parameters are unknown</a:t>
                </a:r>
              </a:p>
              <a:p>
                <a:pPr lvl="1"/>
                <a:r>
                  <a:rPr lang="en-US" dirty="0"/>
                  <a:t>GLRT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2093A6-F2ED-4264-9BB5-41776D6914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97AE2-0CE0-4DC9-859D-4A89F258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509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FCF6-8D2C-40FA-96D6-91DCADD7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Likelihood Ratio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2093A6-F2ED-4264-9BB5-41776D6914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Null hypothesis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Present hypothesis: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Minimize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lim>
                    </m:limLow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func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GLRT: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Details in class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2093A6-F2ED-4264-9BB5-41776D6914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97AE2-0CE0-4DC9-859D-4A89F258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65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 2:  LTE Downlink Primary Sync Signal (PSS)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72666" y="3927790"/>
            <a:ext cx="8842362" cy="1795935"/>
          </a:xfrm>
        </p:spPr>
        <p:txBody>
          <a:bodyPr/>
          <a:lstStyle/>
          <a:p>
            <a:r>
              <a:rPr lang="en-US" dirty="0"/>
              <a:t>Each cell transmits periodically PSS</a:t>
            </a:r>
          </a:p>
          <a:p>
            <a:pPr lvl="1"/>
            <a:r>
              <a:rPr lang="en-US" dirty="0"/>
              <a:t>Narrowband, short (71.4 us x 1.08 MHz)</a:t>
            </a:r>
          </a:p>
          <a:p>
            <a:pPr lvl="1"/>
            <a:r>
              <a:rPr lang="en-US" dirty="0"/>
              <a:t>One of 3 PSS signals</a:t>
            </a:r>
          </a:p>
          <a:p>
            <a:r>
              <a:rPr lang="en-US" dirty="0"/>
              <a:t>Once PSS is detected, mobile (UE) knows frame timing</a:t>
            </a:r>
          </a:p>
          <a:p>
            <a:pPr lvl="1"/>
            <a:r>
              <a:rPr lang="en-US" dirty="0"/>
              <a:t>Decodes subsequent signals SSS, broadcast, …</a:t>
            </a:r>
          </a:p>
        </p:txBody>
      </p:sp>
      <p:pic>
        <p:nvPicPr>
          <p:cNvPr id="5124" name="Picture 4" descr="Image result for lte pss">
            <a:extLst>
              <a:ext uri="{FF2B5EF4-FFF2-40B4-BE49-F238E27FC236}">
                <a16:creationId xmlns:a16="http://schemas.microsoft.com/office/drawing/2014/main" id="{57C5A7EC-89DA-4145-8B37-D875C588A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922" y="1623869"/>
            <a:ext cx="6289237" cy="200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746AF2-0567-4629-8704-BDF570598B9F}"/>
              </a:ext>
            </a:extLst>
          </p:cNvPr>
          <p:cNvCxnSpPr/>
          <p:nvPr/>
        </p:nvCxnSpPr>
        <p:spPr>
          <a:xfrm flipV="1">
            <a:off x="1891620" y="2627302"/>
            <a:ext cx="0" cy="87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0365469-A371-498E-ADBA-79F90BB5243D}"/>
              </a:ext>
            </a:extLst>
          </p:cNvPr>
          <p:cNvSpPr txBox="1"/>
          <p:nvPr/>
        </p:nvSpPr>
        <p:spPr>
          <a:xfrm>
            <a:off x="725723" y="2745544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</a:t>
            </a:r>
          </a:p>
        </p:txBody>
      </p:sp>
    </p:spTree>
    <p:extLst>
      <p:ext uri="{BB962C8B-B14F-4D97-AF65-F5344CB8AC3E}">
        <p14:creationId xmlns:p14="http://schemas.microsoft.com/office/powerpoint/2010/main" val="205988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88C6-F7D9-4EAB-8B68-9933267E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 3.  5G New Radio Beam Sweeping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8B98CC-5FEE-46FC-AA34-B455A5C084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44959" y="1539279"/>
                <a:ext cx="5577142" cy="4329817"/>
              </a:xfrm>
            </p:spPr>
            <p:txBody>
              <a:bodyPr/>
              <a:lstStyle/>
              <a:p>
                <a:r>
                  <a:rPr lang="en-US" dirty="0"/>
                  <a:t>Directional synchronization for </a:t>
                </a:r>
                <a:r>
                  <a:rPr lang="en-US" dirty="0" err="1"/>
                  <a:t>mmWave</a:t>
                </a:r>
                <a:endParaRPr lang="en-US" dirty="0"/>
              </a:p>
              <a:p>
                <a:r>
                  <a:rPr lang="en-US" dirty="0"/>
                  <a:t>Transmit multiple SS Burst</a:t>
                </a:r>
              </a:p>
              <a:p>
                <a:pPr lvl="1"/>
                <a:r>
                  <a:rPr lang="en-US" dirty="0"/>
                  <a:t>One in each direction</a:t>
                </a:r>
              </a:p>
              <a:p>
                <a:r>
                  <a:rPr lang="en-US" dirty="0" err="1"/>
                  <a:t>MmWave</a:t>
                </a:r>
                <a:r>
                  <a:rPr lang="en-US" dirty="0"/>
                  <a:t> typically use 120 kHz subcarrier spacing</a:t>
                </a:r>
              </a:p>
              <a:p>
                <a:r>
                  <a:rPr lang="en-US" dirty="0"/>
                  <a:t>With 120 kHz SCS:</a:t>
                </a:r>
              </a:p>
              <a:p>
                <a:pPr lvl="1"/>
                <a:r>
                  <a:rPr lang="en-US" dirty="0"/>
                  <a:t>SSB = 4 OFDM symbols = 35.7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s</a:t>
                </a:r>
              </a:p>
              <a:p>
                <a:pPr lvl="1"/>
                <a:r>
                  <a:rPr lang="en-US" dirty="0"/>
                  <a:t>Each SSB, contains a PSS</a:t>
                </a:r>
              </a:p>
              <a:p>
                <a:pPr lvl="1"/>
                <a:r>
                  <a:rPr lang="en-US" dirty="0"/>
                  <a:t>PSS time duration = 1 OFDM symbol = 8.92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s</a:t>
                </a:r>
              </a:p>
              <a:p>
                <a:pPr lvl="1"/>
                <a:r>
                  <a:rPr lang="en-US" dirty="0"/>
                  <a:t>Bandwidth = 127 SC = 15.24 MHz</a:t>
                </a:r>
              </a:p>
              <a:p>
                <a:pPr lvl="1"/>
                <a:r>
                  <a:rPr lang="en-US" dirty="0"/>
                  <a:t>Up to 64 SS Bursts / burst period</a:t>
                </a:r>
              </a:p>
              <a:p>
                <a:pPr lvl="1"/>
                <a:r>
                  <a:rPr lang="en-US" dirty="0"/>
                  <a:t>Typical SSB periodicity = 20 </a:t>
                </a:r>
                <a:r>
                  <a:rPr lang="en-US" dirty="0" err="1"/>
                  <a:t>ms</a:t>
                </a:r>
                <a:endParaRPr lang="en-US" dirty="0"/>
              </a:p>
              <a:p>
                <a:pPr lvl="1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8B98CC-5FEE-46FC-AA34-B455A5C084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4959" y="1539279"/>
                <a:ext cx="5577142" cy="4329817"/>
              </a:xfrm>
              <a:blipFill>
                <a:blip r:embed="rId2"/>
                <a:stretch>
                  <a:fillRect l="-2623" t="-1549" b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10C19-0CE1-44EA-94E2-128A558B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A162F-97B9-4156-83F7-A633B26B6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20" y="1919542"/>
            <a:ext cx="5427207" cy="337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400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38698</TotalTime>
  <Words>4839</Words>
  <Application>Microsoft Office PowerPoint</Application>
  <PresentationFormat>Widescreen</PresentationFormat>
  <Paragraphs>856</Paragraphs>
  <Slides>73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7" baseType="lpstr">
      <vt:lpstr>Calibri</vt:lpstr>
      <vt:lpstr>Cambria Math</vt:lpstr>
      <vt:lpstr>Wingdings</vt:lpstr>
      <vt:lpstr>Retrospect</vt:lpstr>
      <vt:lpstr>Unit 7:  Synchronization and Matched Filtering</vt:lpstr>
      <vt:lpstr>Learning Objectives</vt:lpstr>
      <vt:lpstr>This Unit</vt:lpstr>
      <vt:lpstr>Outline </vt:lpstr>
      <vt:lpstr>Synchronization and Detection Problem</vt:lpstr>
      <vt:lpstr>Ex 1:  802.11g Transmission</vt:lpstr>
      <vt:lpstr>802.11g PLCP Header Details</vt:lpstr>
      <vt:lpstr>Ex 2:  LTE Downlink Primary Sync Signal (PSS)</vt:lpstr>
      <vt:lpstr>Ex. 3.  5G New Radio Beam Sweeping </vt:lpstr>
      <vt:lpstr>Simple Synchronization Model</vt:lpstr>
      <vt:lpstr>Outline </vt:lpstr>
      <vt:lpstr>Hypothesis Testing</vt:lpstr>
      <vt:lpstr>Applications</vt:lpstr>
      <vt:lpstr>Simple Example</vt:lpstr>
      <vt:lpstr>Types of Errors</vt:lpstr>
      <vt:lpstr>Likelihood Ratio Test</vt:lpstr>
      <vt:lpstr>Gaussian Example</vt:lpstr>
      <vt:lpstr>Computing Error Probabilities</vt:lpstr>
      <vt:lpstr>Tradeoff</vt:lpstr>
      <vt:lpstr>ROC Curve</vt:lpstr>
      <vt:lpstr>Neyman-Pearson Theorem</vt:lpstr>
      <vt:lpstr>In Class Exercise</vt:lpstr>
      <vt:lpstr>Outline </vt:lpstr>
      <vt:lpstr>Simple Synchronization Model</vt:lpstr>
      <vt:lpstr>Detect as a Hypothesis Test</vt:lpstr>
      <vt:lpstr>Detection Problem with a Known Delay</vt:lpstr>
      <vt:lpstr>Hypothesis Test in Vector Form</vt:lpstr>
      <vt:lpstr>Projection</vt:lpstr>
      <vt:lpstr>Match Filter Detector</vt:lpstr>
      <vt:lpstr>MF Example</vt:lpstr>
      <vt:lpstr>MF Normalization</vt:lpstr>
      <vt:lpstr>MF in Continuous-Time</vt:lpstr>
      <vt:lpstr>Units</vt:lpstr>
      <vt:lpstr>Outline </vt:lpstr>
      <vt:lpstr>SNR of the MF Detector</vt:lpstr>
      <vt:lpstr>SNR and RX Power</vt:lpstr>
      <vt:lpstr>Error Probabilities</vt:lpstr>
      <vt:lpstr>Selecting the Threshold</vt:lpstr>
      <vt:lpstr>Simulation</vt:lpstr>
      <vt:lpstr>Problems with MF</vt:lpstr>
      <vt:lpstr>Correlation Coefficient Method</vt:lpstr>
      <vt:lpstr>SNR Estimate</vt:lpstr>
      <vt:lpstr>In Class Exercise</vt:lpstr>
      <vt:lpstr>Outline </vt:lpstr>
      <vt:lpstr>Match Filtering with Unknown Delay</vt:lpstr>
      <vt:lpstr>Match Filtering as a Convolution</vt:lpstr>
      <vt:lpstr>Boundary Conditions</vt:lpstr>
      <vt:lpstr>Correlation Coefficient Method</vt:lpstr>
      <vt:lpstr>Further Analysis Details</vt:lpstr>
      <vt:lpstr>Signal Auto-Correlation</vt:lpstr>
      <vt:lpstr>Multipath</vt:lpstr>
      <vt:lpstr>Frequency Offsets</vt:lpstr>
      <vt:lpstr>Detailed Simulation Example</vt:lpstr>
      <vt:lpstr>Calibration</vt:lpstr>
      <vt:lpstr>Missed Detection</vt:lpstr>
      <vt:lpstr>Outline </vt:lpstr>
      <vt:lpstr>Automatic Gain Control</vt:lpstr>
      <vt:lpstr>Mathematical Model</vt:lpstr>
      <vt:lpstr>Analysis with No Nonlinearity</vt:lpstr>
      <vt:lpstr>Analysis with No Nonlinearity Example</vt:lpstr>
      <vt:lpstr>Example with Saturation Nonlinearity</vt:lpstr>
      <vt:lpstr>Example with ADC</vt:lpstr>
      <vt:lpstr>Practical Gain Control</vt:lpstr>
      <vt:lpstr>Gain Control in 802.11</vt:lpstr>
      <vt:lpstr>The 9361 Integrated Circuit</vt:lpstr>
      <vt:lpstr>AGC in the Pluto</vt:lpstr>
      <vt:lpstr>SDR Lab</vt:lpstr>
      <vt:lpstr>Outline </vt:lpstr>
      <vt:lpstr>False Alarm</vt:lpstr>
      <vt:lpstr>Missed Detection</vt:lpstr>
      <vt:lpstr>Outline </vt:lpstr>
      <vt:lpstr>Likelihood Ratio Test</vt:lpstr>
      <vt:lpstr>Generalized Likelihood Ratio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535</cp:revision>
  <cp:lastPrinted>2017-03-30T17:15:31Z</cp:lastPrinted>
  <dcterms:created xsi:type="dcterms:W3CDTF">2015-03-22T11:15:32Z</dcterms:created>
  <dcterms:modified xsi:type="dcterms:W3CDTF">2022-11-14T22:12:53Z</dcterms:modified>
</cp:coreProperties>
</file>