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8" r:id="rId2"/>
    <p:sldId id="282" r:id="rId3"/>
    <p:sldId id="404" r:id="rId4"/>
    <p:sldId id="666" r:id="rId5"/>
    <p:sldId id="630" r:id="rId6"/>
    <p:sldId id="631" r:id="rId7"/>
    <p:sldId id="632" r:id="rId8"/>
    <p:sldId id="633" r:id="rId9"/>
    <p:sldId id="634" r:id="rId10"/>
    <p:sldId id="635" r:id="rId11"/>
    <p:sldId id="636" r:id="rId12"/>
    <p:sldId id="667" r:id="rId13"/>
    <p:sldId id="637" r:id="rId14"/>
    <p:sldId id="639" r:id="rId15"/>
    <p:sldId id="638" r:id="rId16"/>
    <p:sldId id="640" r:id="rId17"/>
    <p:sldId id="641" r:id="rId18"/>
    <p:sldId id="642" r:id="rId19"/>
    <p:sldId id="668" r:id="rId20"/>
    <p:sldId id="656" r:id="rId21"/>
    <p:sldId id="657" r:id="rId22"/>
    <p:sldId id="658" r:id="rId23"/>
    <p:sldId id="664" r:id="rId24"/>
    <p:sldId id="660" r:id="rId25"/>
    <p:sldId id="661" r:id="rId26"/>
    <p:sldId id="663" r:id="rId27"/>
    <p:sldId id="665" r:id="rId28"/>
    <p:sldId id="662" r:id="rId29"/>
    <p:sldId id="669" r:id="rId30"/>
    <p:sldId id="653" r:id="rId31"/>
    <p:sldId id="654" r:id="rId32"/>
    <p:sldId id="655" r:id="rId33"/>
    <p:sldId id="670" r:id="rId34"/>
    <p:sldId id="671" r:id="rId35"/>
    <p:sldId id="672" r:id="rId36"/>
    <p:sldId id="659" r:id="rId37"/>
    <p:sldId id="673" r:id="rId38"/>
    <p:sldId id="674" r:id="rId39"/>
    <p:sldId id="675" r:id="rId40"/>
    <p:sldId id="677" r:id="rId41"/>
    <p:sldId id="678" r:id="rId42"/>
    <p:sldId id="679" r:id="rId43"/>
    <p:sldId id="680" r:id="rId44"/>
    <p:sldId id="681" r:id="rId45"/>
    <p:sldId id="682" r:id="rId46"/>
    <p:sldId id="683" r:id="rId47"/>
    <p:sldId id="684" r:id="rId48"/>
    <p:sldId id="685" r:id="rId49"/>
    <p:sldId id="686" r:id="rId50"/>
    <p:sldId id="698" r:id="rId51"/>
    <p:sldId id="699" r:id="rId52"/>
    <p:sldId id="700" r:id="rId5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2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10:  Convolutional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Polynomials:  Octal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1FBF-514B-4565-9397-0D78731D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2328528"/>
          </a:xfrm>
        </p:spPr>
        <p:txBody>
          <a:bodyPr/>
          <a:lstStyle/>
          <a:p>
            <a:r>
              <a:rPr lang="en-US" dirty="0"/>
              <a:t>For large constraint lengths (large K), binary form is inefficient</a:t>
            </a:r>
          </a:p>
          <a:p>
            <a:pPr lvl="1"/>
            <a:r>
              <a:rPr lang="en-US" dirty="0"/>
              <a:t>Engineers often use octal form</a:t>
            </a:r>
          </a:p>
          <a:p>
            <a:pPr lvl="1"/>
            <a:r>
              <a:rPr lang="en-US" dirty="0"/>
              <a:t>Base 8, each digit 0…7</a:t>
            </a:r>
          </a:p>
          <a:p>
            <a:pPr lvl="1"/>
            <a:r>
              <a:rPr lang="en-US" dirty="0"/>
              <a:t>Each digit represents three bits</a:t>
            </a:r>
          </a:p>
          <a:p>
            <a:r>
              <a:rPr lang="en-US" dirty="0"/>
              <a:t>Example: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3647090" y="3892132"/>
            <a:ext cx="1724650" cy="109112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7088889" y="3867808"/>
            <a:ext cx="1394250" cy="1090587"/>
          </a:xfrm>
          <a:prstGeom prst="rect">
            <a:avLst/>
          </a:prstGeom>
          <a:noFill/>
          <a:ln/>
          <a:effectLst/>
        </p:spPr>
      </p:pic>
      <p:sp>
        <p:nvSpPr>
          <p:cNvPr id="13" name="Right Arrow 12"/>
          <p:cNvSpPr/>
          <p:nvPr/>
        </p:nvSpPr>
        <p:spPr>
          <a:xfrm>
            <a:off x="5716682" y="41207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61449" y="5155266"/>
            <a:ext cx="847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Binary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7090" y="5155266"/>
            <a:ext cx="72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Octal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up to now are R=1/n</a:t>
            </a:r>
          </a:p>
          <a:p>
            <a:r>
              <a:rPr lang="en-US" dirty="0"/>
              <a:t>Can extend to rate R=k/n</a:t>
            </a:r>
          </a:p>
          <a:p>
            <a:pPr lvl="1"/>
            <a:r>
              <a:rPr lang="en-US" dirty="0"/>
              <a:t>Add k bits at a time </a:t>
            </a:r>
          </a:p>
        </p:txBody>
      </p:sp>
      <p:pic>
        <p:nvPicPr>
          <p:cNvPr id="5" name="Picture 4" descr="Fig8-2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819400"/>
            <a:ext cx="6114113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97545" y="19128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 as State Machines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 have memory</a:t>
            </a:r>
          </a:p>
          <a:p>
            <a:pPr lvl="1"/>
            <a:r>
              <a:rPr lang="en-US" dirty="0"/>
              <a:t>Stored in contents of shift registers</a:t>
            </a:r>
          </a:p>
          <a:p>
            <a:pPr lvl="1"/>
            <a:r>
              <a:rPr lang="en-US" dirty="0"/>
              <a:t>Each input bit changes memory contents</a:t>
            </a:r>
          </a:p>
          <a:p>
            <a:pPr lvl="1"/>
            <a:r>
              <a:rPr lang="en-US" dirty="0"/>
              <a:t>Output bits are a function of memory and input</a:t>
            </a:r>
          </a:p>
          <a:p>
            <a:pPr lvl="1"/>
            <a:endParaRPr lang="en-US" dirty="0"/>
          </a:p>
          <a:p>
            <a:r>
              <a:rPr lang="en-US" dirty="0"/>
              <a:t>Three common ways to represent evolution of the memory:</a:t>
            </a:r>
          </a:p>
          <a:p>
            <a:pPr lvl="1"/>
            <a:r>
              <a:rPr lang="en-US" dirty="0"/>
              <a:t>Tree diagram</a:t>
            </a:r>
          </a:p>
          <a:p>
            <a:pPr lvl="1"/>
            <a:r>
              <a:rPr lang="en-US" dirty="0"/>
              <a:t>Trellis diagram</a:t>
            </a:r>
          </a:p>
          <a:p>
            <a:pPr lvl="1"/>
            <a:r>
              <a:rPr lang="en-US" dirty="0"/>
              <a:t>State 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States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State of the encoder determined by contents of shift register</a:t>
                </a:r>
              </a:p>
              <a:p>
                <a:r>
                  <a:rPr lang="en-US" dirty="0"/>
                  <a:t>Only need to look at most recent K-1 bits</a:t>
                </a:r>
              </a:p>
              <a:p>
                <a:pPr lvl="1"/>
                <a:r>
                  <a:rPr lang="en-US" dirty="0"/>
                  <a:t>Last bit will be shifted out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states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ig8-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76" y="3680619"/>
            <a:ext cx="3704049" cy="17827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43775" y="4366419"/>
            <a:ext cx="838200" cy="38100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216184"/>
                  </p:ext>
                </p:extLst>
              </p:nvPr>
            </p:nvGraphicFramePr>
            <p:xfrm>
              <a:off x="6629400" y="3179761"/>
              <a:ext cx="3071649" cy="2923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216184"/>
                  </p:ext>
                </p:extLst>
              </p:nvPr>
            </p:nvGraphicFramePr>
            <p:xfrm>
              <a:off x="6629400" y="3179761"/>
              <a:ext cx="3071649" cy="2923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762" r="-10177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90" t="-4762" r="-2381" b="-3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643775" y="56504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b[t]   b[t-1]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5600" y="4572000"/>
            <a:ext cx="0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76601" y="4572000"/>
            <a:ext cx="205375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29709" y="1700048"/>
            <a:ext cx="6053959" cy="2667000"/>
          </a:xfrm>
        </p:spPr>
        <p:txBody>
          <a:bodyPr>
            <a:normAutofit/>
          </a:bodyPr>
          <a:lstStyle/>
          <a:p>
            <a:r>
              <a:rPr lang="en-US" sz="2400" dirty="0"/>
              <a:t>Two branches for each input bit 0 or 1.</a:t>
            </a:r>
          </a:p>
          <a:p>
            <a:r>
              <a:rPr lang="en-US" sz="2400" dirty="0"/>
              <a:t>Branches labeled by output bits (n bits)</a:t>
            </a:r>
          </a:p>
          <a:p>
            <a:r>
              <a:rPr lang="en-US" sz="2400" dirty="0"/>
              <a:t>Difficult to use since branches infinitely grow</a:t>
            </a:r>
          </a:p>
        </p:txBody>
      </p:sp>
      <p:pic>
        <p:nvPicPr>
          <p:cNvPr id="6" name="Picture 5" descr="Fig8-2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42" y="3962794"/>
            <a:ext cx="3704049" cy="1782762"/>
          </a:xfrm>
          <a:prstGeom prst="rect">
            <a:avLst/>
          </a:prstGeom>
        </p:spPr>
      </p:pic>
      <p:pic>
        <p:nvPicPr>
          <p:cNvPr id="13" name="Picture 12" descr="pro21113_0802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838200"/>
            <a:ext cx="2589276" cy="49073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Trellis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6062" y="1518138"/>
            <a:ext cx="7772400" cy="1143000"/>
          </a:xfrm>
        </p:spPr>
        <p:txBody>
          <a:bodyPr/>
          <a:lstStyle/>
          <a:p>
            <a:r>
              <a:rPr lang="en-US" dirty="0"/>
              <a:t>Show trajectory through the states</a:t>
            </a:r>
          </a:p>
          <a:p>
            <a:r>
              <a:rPr lang="en-US" dirty="0"/>
              <a:t>Solid lines:  paths with b[t]=0, Dash lines: b[t]=1</a:t>
            </a:r>
          </a:p>
        </p:txBody>
      </p:sp>
      <p:pic>
        <p:nvPicPr>
          <p:cNvPr id="5" name="Picture 4" descr="pro21113_0802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1138"/>
            <a:ext cx="4705700" cy="3053862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7462038" y="2673316"/>
            <a:ext cx="3657600" cy="26665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defTabSz="91440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Labels are the outputs along each path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696421" y="1437290"/>
            <a:ext cx="4980572" cy="4572000"/>
          </a:xfrm>
        </p:spPr>
        <p:txBody>
          <a:bodyPr/>
          <a:lstStyle/>
          <a:p>
            <a:r>
              <a:rPr lang="en-US" dirty="0"/>
              <a:t>One node per state</a:t>
            </a:r>
          </a:p>
          <a:p>
            <a:r>
              <a:rPr lang="en-US" dirty="0"/>
              <a:t>Solid lines:  </a:t>
            </a:r>
          </a:p>
          <a:p>
            <a:pPr lvl="1"/>
            <a:r>
              <a:rPr lang="en-US" dirty="0"/>
              <a:t>Transitions with b[t]=0</a:t>
            </a:r>
          </a:p>
          <a:p>
            <a:r>
              <a:rPr lang="en-US" dirty="0"/>
              <a:t>Dashed lines:</a:t>
            </a:r>
          </a:p>
          <a:p>
            <a:pPr lvl="1"/>
            <a:r>
              <a:rPr lang="en-US" dirty="0"/>
              <a:t>Transitions with b[t]=1</a:t>
            </a:r>
          </a:p>
          <a:p>
            <a:r>
              <a:rPr lang="en-US" dirty="0"/>
              <a:t>Labels indicate outputs on each state</a:t>
            </a:r>
          </a:p>
        </p:txBody>
      </p:sp>
      <p:pic>
        <p:nvPicPr>
          <p:cNvPr id="5" name="Picture 4" descr="pro21113_0802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49" y="2022397"/>
            <a:ext cx="4419600" cy="34017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Machine Functional Description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Finite state machine: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Sequence of </a:t>
                </a:r>
                <a:r>
                  <a:rPr lang="en-US" dirty="0">
                    <a:solidFill>
                      <a:schemeClr val="accent1"/>
                    </a:solidFill>
                  </a:rPr>
                  <a:t>states,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∈{0,…,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Input 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Output sequence</a:t>
                </a:r>
              </a:p>
              <a:p>
                <a:r>
                  <a:rPr lang="en-US" dirty="0"/>
                  <a:t>Iterative generating sequence: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Initial condition: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94687" y="3062352"/>
            <a:ext cx="1861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State function</a:t>
            </a:r>
          </a:p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08444" y="3239814"/>
            <a:ext cx="586243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6977522" y="3794235"/>
            <a:ext cx="1017165" cy="84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55503" y="23963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Encode data using a convolutional code for given a generator polynomial</a:t>
            </a:r>
          </a:p>
          <a:p>
            <a:r>
              <a:rPr lang="en-US" dirty="0"/>
              <a:t>Compute the rate of the code including tail bits</a:t>
            </a:r>
          </a:p>
          <a:p>
            <a:r>
              <a:rPr lang="en-US" dirty="0"/>
              <a:t>Represent the code via a trellis diagram and finite state machine</a:t>
            </a:r>
          </a:p>
          <a:p>
            <a:r>
              <a:rPr lang="en-US" dirty="0"/>
              <a:t>Compute the branch metrics of a code for a memoryless channel</a:t>
            </a:r>
          </a:p>
          <a:p>
            <a:r>
              <a:rPr lang="en-US" dirty="0"/>
              <a:t>Decode the code via the Viterbi algorithm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the following dimensions: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outputs per time steps: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 (including tail bits!)</a:t>
                </a:r>
              </a:p>
              <a:p>
                <a:r>
                  <a:rPr lang="en-US" dirty="0"/>
                  <a:t>Channel model: </a:t>
                </a:r>
              </a:p>
              <a:p>
                <a:pPr lvl="1"/>
                <a:r>
                  <a:rPr lang="en-US" dirty="0"/>
                  <a:t>For each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we make some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Output is probabilistic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all outputs are independent: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ML estimate: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over all </a:t>
                </a:r>
                <a:r>
                  <a:rPr lang="en-US" dirty="0" err="1"/>
                  <a:t>codewords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 b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54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Metrics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Perform ML estimation in log domain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]|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nary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b="0" i="1" dirty="0">
                  <a:latin typeface="Cambria Math"/>
                </a:endParaRPr>
              </a:p>
              <a:p>
                <a:r>
                  <a:rPr lang="en-US" dirty="0"/>
                  <a:t>Define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branch metric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br>
                  <a:rPr lang="en-US" i="1" dirty="0">
                    <a:latin typeface="Cambria Math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]|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output whenever there is a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a negative log likelihood.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58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Trellis Diagram Interpretation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34966" y="5031801"/>
            <a:ext cx="7772400" cy="1295400"/>
          </a:xfrm>
        </p:spPr>
        <p:txBody>
          <a:bodyPr/>
          <a:lstStyle/>
          <a:p>
            <a:r>
              <a:rPr lang="en-US" dirty="0"/>
              <a:t>The ML estimate is the shortest path on the trellis diagram.</a:t>
            </a:r>
          </a:p>
          <a:p>
            <a:r>
              <a:rPr lang="en-US" dirty="0"/>
              <a:t>Each branch labeled with the metric</a:t>
            </a:r>
          </a:p>
        </p:txBody>
      </p:sp>
      <p:pic>
        <p:nvPicPr>
          <p:cNvPr id="5" name="Picture 4" descr="pro21113_0802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76" y="1902069"/>
            <a:ext cx="4705700" cy="3053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2130" y="1521069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t=0            1           2            3             4           5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648330" y="4416669"/>
            <a:ext cx="8382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648331" y="3277018"/>
            <a:ext cx="946358" cy="389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81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and Shifting Branch Metrics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 to now we have used branch metric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40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[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]|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scale and shift branch metrics</a:t>
                </a:r>
                <a:br>
                  <a:rPr lang="en-US" sz="2800" i="1" dirty="0">
                    <a:latin typeface="Cambria Math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400">
                            <a:latin typeface="Cambria Math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[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]|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𝑡</m:t>
                    </m:r>
                    <m:r>
                      <a:rPr lang="en-US" sz="24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  <a:p>
                <a:pPr lvl="1"/>
                <a:r>
                  <a:rPr lang="en-US" dirty="0"/>
                  <a:t>Does not affect the </a:t>
                </a:r>
                <a:r>
                  <a:rPr lang="en-US" dirty="0" err="1"/>
                  <a:t>arg</a:t>
                </a:r>
                <a:r>
                  <a:rPr lang="en-US" dirty="0"/>
                  <a:t> max</a:t>
                </a:r>
              </a:p>
              <a:p>
                <a:pPr lvl="1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must be positive</a:t>
                </a:r>
              </a:p>
              <a:p>
                <a:pPr lvl="1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cannot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(Although it can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47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Binary Symmetric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symmetric channel: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or 1</a:t>
                </a:r>
              </a:p>
              <a:p>
                <a:r>
                  <a:rPr lang="en-US" dirty="0"/>
                  <a:t>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Branch metric:  After appropriate shifting: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Scaling:  Can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lvl="1"/>
                <a:r>
                  <a:rPr lang="en-US" dirty="0"/>
                  <a:t>Computes path with minimum Hamming distance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45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modulation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 likelihood ratio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Branch metric:  After appropriate shifting: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Scaling:  Can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lvl="1"/>
                <a:r>
                  <a:rPr lang="en-US" dirty="0"/>
                  <a:t>Computes path with maximum correlation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323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General LLRs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general </a:t>
                </a:r>
                <a:r>
                  <a:rPr lang="en-US" dirty="0" err="1"/>
                  <a:t>memoryless</a:t>
                </a:r>
                <a:r>
                  <a:rPr lang="en-US" dirty="0"/>
                  <a:t>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constant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log</m:t>
                    </m:r>
                    <m:r>
                      <a:rPr lang="en-US" sz="240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]|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branch metric given by LLR: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]=1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Log likelihood ratio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𝐿𝐿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]|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]|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45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498750586"/>
                  </p:ext>
                </p:extLst>
              </p:nvPr>
            </p:nvGraphicFramePr>
            <p:xfrm>
              <a:off x="882870" y="1846802"/>
              <a:ext cx="9775952" cy="289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28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533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96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Channel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Unscaled</a:t>
                          </a:r>
                          <a:r>
                            <a:rPr lang="en-US" baseline="0" dirty="0"/>
                            <a:t> branch metric </a:t>
                          </a:r>
                          <a:br>
                            <a:rPr lang="en-US" baseline="0" dirty="0"/>
                          </a:br>
                          <a:r>
                            <a:rPr lang="en-US" baseline="0" dirty="0"/>
                            <a:t>(decoding maximizes metric)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Scaled branch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BSC</a:t>
                          </a:r>
                          <a:r>
                            <a:rPr lang="en-US" baseline="0" dirty="0"/>
                            <a:t> error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    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0                          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#</m:t>
                              </m:r>
                            </m:oMath>
                          </a14:m>
                          <a:r>
                            <a:rPr lang="en-US" dirty="0"/>
                            <a:t> bit errors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AWGN with binary modulation and noise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General binary channel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=1)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=0)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   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oMath>
                          </a14:m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                             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when</a:t>
                          </a:r>
                          <a:r>
                            <a:rPr lang="en-US" baseline="0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498750586"/>
                  </p:ext>
                </p:extLst>
              </p:nvPr>
            </p:nvGraphicFramePr>
            <p:xfrm>
              <a:off x="882870" y="1846802"/>
              <a:ext cx="9775952" cy="289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28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533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96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Channel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Unscaled</a:t>
                          </a:r>
                          <a:r>
                            <a:rPr lang="en-US" baseline="0" dirty="0"/>
                            <a:t> branch metric </a:t>
                          </a:r>
                          <a:br>
                            <a:rPr lang="en-US" baseline="0" dirty="0"/>
                          </a:br>
                          <a:r>
                            <a:rPr lang="en-US" baseline="0" dirty="0"/>
                            <a:t>(decoding maximizes metric)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Scaled branch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996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" t="-83333" r="-233126" b="-19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576" t="-83333" r="-73498" b="-19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535" t="-83333" r="-846" b="-19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" t="-228302" r="-233126" b="-1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576" t="-228302" r="-73498" b="-1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535" t="-228302" r="-846" b="-139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102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General binary channel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576" t="-261654" r="-73498" b="-11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6735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two state problem on board.</a:t>
            </a:r>
          </a:p>
        </p:txBody>
      </p:sp>
    </p:spTree>
    <p:extLst>
      <p:ext uri="{BB962C8B-B14F-4D97-AF65-F5344CB8AC3E}">
        <p14:creationId xmlns:p14="http://schemas.microsoft.com/office/powerpoint/2010/main" val="317041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r>
              <a:rPr lang="en-US" dirty="0"/>
              <a:t>Practical considerations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55503" y="28377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2125767" y="4496501"/>
            <a:ext cx="1110644" cy="12946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F9E790-DD15-47D3-BB5C-F508528BFA5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708017" y="2199597"/>
            <a:ext cx="797138" cy="75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9C1F489-1CB1-422D-9F62-12AE5FB41840}"/>
              </a:ext>
            </a:extLst>
          </p:cNvPr>
          <p:cNvSpPr/>
          <p:nvPr/>
        </p:nvSpPr>
        <p:spPr>
          <a:xfrm>
            <a:off x="2173493" y="1613432"/>
            <a:ext cx="1110644" cy="12946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Variable Optimization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two variable optimization problem: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equivalent to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nested minimization</a:t>
                </a:r>
                <a:r>
                  <a:rPr lang="en-US" dirty="0"/>
                  <a:t>: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arg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minimize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Hence, we can write the minimum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arg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125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Variable Optimization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obtain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define: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arg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we obtain three step procedure: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Step 1:  Minimization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Compute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func>
                  </m:oMath>
                </a14:m>
                <a:r>
                  <a:rPr lang="en-US" sz="2000" dirty="0"/>
                  <a:t> and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arg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Minimization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arg</m:t>
                        </m:r>
                        <m:r>
                          <a:rPr lang="en-US" sz="2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sz="22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lim>
                    </m:limLow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  <a:p>
                <a:r>
                  <a:rPr lang="en-US" dirty="0"/>
                  <a:t>Step 3:  Go back and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254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(Calculations on Board)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/>
                  <a:t> :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Quadratic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f</m:t>
                            </m:r>
                            <m:r>
                              <a:rPr lang="en-US" sz="200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+2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6064262"/>
                  </p:ext>
                </p:extLst>
              </p:nvPr>
            </p:nvGraphicFramePr>
            <p:xfrm>
              <a:off x="3011993" y="2362200"/>
              <a:ext cx="5029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1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1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6064262"/>
                  </p:ext>
                </p:extLst>
              </p:nvPr>
            </p:nvGraphicFramePr>
            <p:xfrm>
              <a:off x="3011993" y="2362200"/>
              <a:ext cx="5029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197" r="-10108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7" t="-8197" r="-145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" t="-108197" r="-20181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" t="-208197" r="-20181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508125" y="2500701"/>
                <a:ext cx="11672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Values for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125" y="2500701"/>
                <a:ext cx="1167243" cy="646331"/>
              </a:xfrm>
              <a:prstGeom prst="rect">
                <a:avLst/>
              </a:prstGeom>
              <a:blipFill>
                <a:blip r:embed="rId4"/>
                <a:stretch>
                  <a:fillRect l="-4712" t="-4717" r="-3665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548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Decoding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convolutional code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finite state machine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+1]=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],</m:t>
                        </m:r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𝒄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sz="2400" b="1" i="1">
                        <a:latin typeface="Cambria Math"/>
                      </a:rPr>
                      <m:t>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240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Decoding problem is to find path with minimum path metric: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𝒃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[0: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branch metric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Write the branch metric as a function of the output instead of the state transition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+1])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23135" y="2103116"/>
            <a:ext cx="1379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update</a:t>
            </a:r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06559" y="231227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7315201" y="2698531"/>
            <a:ext cx="1307934" cy="14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62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Define partial solutions up to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Minimum partial value ending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. 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Minimum path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arg</m:t>
                            </m:r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[0: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..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Initial conditions: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0, 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empty set.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47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Value function obeys simple recursive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. 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+1]=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/>
                              </a:rPr>
                              <m:t>+ </m:t>
                            </m:r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lim>
                            </m:limLow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>
                                <a:latin typeface="Cambria Math"/>
                              </a:rPr>
                              <m:t>𝒃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lvl="1"/>
                <a:r>
                  <a:rPr lang="en-US" dirty="0"/>
                  <a:t>Last minimization is subject to: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Minimization over previous state and current input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161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o</m:t>
                    </m:r>
                    <m:r>
                      <a:rPr lang="en-US" sz="2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update</m:t>
                    </m:r>
                    <m:r>
                      <a:rPr lang="en-US" sz="240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/>
                  </a:rPr>
                  <a:t>path, first solve minimization:</a:t>
                </a:r>
                <a:br>
                  <a:rPr lang="en-US" sz="2400" dirty="0">
                    <a:latin typeface="Cambria Math"/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e>
                    </m:acc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sz="2200" dirty="0"/>
                  <a:t>Subject to: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b="1" i="1">
                            <a:latin typeface="Cambria Math"/>
                          </a:rPr>
                          <m:t>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b="1" i="1">
                        <a:latin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𝒄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2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b="1" i="1">
                            <a:latin typeface="Cambria Math"/>
                          </a:rPr>
                          <m:t>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400" dirty="0"/>
              </a:p>
              <a:p>
                <a:r>
                  <a:rPr lang="en-US" sz="2400" dirty="0"/>
                  <a:t>Then, </a:t>
                </a:r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append</a:t>
                </a:r>
                <a:r>
                  <a:rPr lang="en-US" sz="2400" dirty="0"/>
                  <a:t> bits to path: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</m:e>
                        </m:acc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path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bits.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32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Trellis Diagram Interpretation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6573" y="1492802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Value function and path associated with each node.</a:t>
            </a:r>
          </a:p>
          <a:p>
            <a:pPr lvl="1"/>
            <a:r>
              <a:rPr lang="en-US" dirty="0"/>
              <a:t>Minimum value and path to get to that node.</a:t>
            </a:r>
          </a:p>
          <a:p>
            <a:r>
              <a:rPr lang="en-US" dirty="0"/>
              <a:t>Updated left to right from inputs</a:t>
            </a:r>
          </a:p>
        </p:txBody>
      </p:sp>
      <p:pic>
        <p:nvPicPr>
          <p:cNvPr id="5" name="Picture 4" descr="pro21113_0802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20" y="3009872"/>
            <a:ext cx="4705700" cy="3053862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6926128" y="3009872"/>
            <a:ext cx="3352800" cy="297766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400" dirty="0"/>
              <a:t>Consider example node</a:t>
            </a: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400" dirty="0"/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400" dirty="0"/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400" dirty="0"/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400" dirty="0"/>
              <a:t>Take min path from two possible incoming nodes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3774" y="2628872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t=0            1           2            3             4           5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5559974" y="4762472"/>
            <a:ext cx="838201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559974" y="5524472"/>
            <a:ext cx="8382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506333" y="5339806"/>
                <a:ext cx="802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33" y="5339806"/>
                <a:ext cx="802464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477668" y="5779366"/>
                <a:ext cx="792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68" y="5779366"/>
                <a:ext cx="79258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543459" y="4220143"/>
                <a:ext cx="765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59" y="4220143"/>
                <a:ext cx="7653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5559973" y="5543454"/>
            <a:ext cx="1" cy="444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59975" y="4384821"/>
            <a:ext cx="946358" cy="389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425617" y="3560472"/>
                <a:ext cx="22625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min</m:t>
                      </m:r>
                      <m:r>
                        <a:rPr lang="en-US" i="1">
                          <a:latin typeface="Cambria Math"/>
                        </a:rPr>
                        <m:t>⁡{</m:t>
                      </m:r>
                    </m:oMath>
                  </m:oMathPara>
                </a14:m>
                <a:br>
                  <a:rPr lang="en-US" i="1" dirty="0">
                    <a:latin typeface="Cambria Math"/>
                  </a:rPr>
                </a:br>
                <a:r>
                  <a:rPr lang="en-US" i="1" dirty="0">
                    <a:latin typeface="Cambria Math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110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br>
                  <a:rPr lang="en-US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101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}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17" y="3560472"/>
                <a:ext cx="2262542" cy="923330"/>
              </a:xfrm>
              <a:prstGeom prst="rect">
                <a:avLst/>
              </a:prstGeom>
              <a:blipFill>
                <a:blip r:embed="rId6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02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HD Decoding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very simple rate ½ , K=2 convolutional code </a:t>
                </a:r>
                <a:br>
                  <a:rPr lang="en-US" dirty="0"/>
                </a:br>
                <a:r>
                  <a:rPr lang="en-US" dirty="0"/>
                  <a:t>(too simple to be useful):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Suppose received hard-decision decoded bits are: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</a:rPr>
                      <m:t>={01,10,11,10, …}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Draw state diagram and complete table (on board)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67000" y="4191000"/>
              <a:ext cx="6400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2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7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67000" y="4191000"/>
              <a:ext cx="6400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2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7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1" t="-108197" r="-26006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1" t="-208197" r="-26006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1" t="-308197" r="-26006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1" t="-408197" r="-26006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0303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SD Decoding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</a:t>
                </a:r>
                <a:r>
                  <a:rPr lang="en-US" dirty="0">
                    <a:solidFill>
                      <a:srgbClr val="0F6FC6"/>
                    </a:solidFill>
                  </a:rPr>
                  <a:t>recursive</a:t>
                </a:r>
                <a:r>
                  <a:rPr lang="en-US" dirty="0"/>
                  <a:t> code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)=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Suppose received soft-decision decoded bits are: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</a:rPr>
                      <m:t>={(0.1,0.8),(−0.3,1.5),(−1,−2), …}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Draw state diagram and complete table (on board)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67000" y="4191000"/>
              <a:ext cx="6400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2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7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67000" y="4191000"/>
              <a:ext cx="6400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2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7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1" t="-108197" r="-26006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1" t="-208197" r="-26006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1" t="-308197" r="-26006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1" t="-408197" r="-26006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5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87035" y="14609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3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r>
              <a:rPr lang="en-US"/>
              <a:t>Practical considerations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44993" y="32195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4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of each node requires maxima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branches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/>
                  <a:t> states, so complexity / time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Total complexity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Storage is also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(From the paths)</a:t>
                </a:r>
              </a:p>
              <a:p>
                <a:r>
                  <a:rPr lang="en-US" dirty="0"/>
                  <a:t>Summary:</a:t>
                </a:r>
              </a:p>
              <a:p>
                <a:pPr lvl="1"/>
                <a:r>
                  <a:rPr lang="en-US" dirty="0"/>
                  <a:t>Viterbi algorithm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</a:t>
                </a:r>
                <a:r>
                  <a:rPr lang="en-US" dirty="0"/>
                  <a:t> in block length.   </a:t>
                </a:r>
              </a:p>
              <a:p>
                <a:pPr lvl="1"/>
                <a:r>
                  <a:rPr lang="en-US" dirty="0"/>
                  <a:t>Can have very long block lengths (often T in the 1000s)</a:t>
                </a:r>
              </a:p>
              <a:p>
                <a:pPr lvl="1"/>
                <a:r>
                  <a:rPr lang="en-US" dirty="0"/>
                  <a:t>But, complexity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exponential</a:t>
                </a:r>
                <a:r>
                  <a:rPr lang="en-US" dirty="0"/>
                  <a:t> in constraint length</a:t>
                </a:r>
              </a:p>
              <a:p>
                <a:pPr lvl="1"/>
                <a:r>
                  <a:rPr lang="en-US" dirty="0"/>
                  <a:t>Practical decoders limited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698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the Trellis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21889" y="2017986"/>
                <a:ext cx="5780924" cy="41923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tail bits are zero: </a:t>
                </a:r>
                <a:br>
                  <a:rPr lang="en-US" b="1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=…=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Limits the paths at the end of the trellis</a:t>
                </a:r>
              </a:p>
              <a:p>
                <a:r>
                  <a:rPr lang="en-US" dirty="0"/>
                  <a:t>Viterbi algorithm should only be </a:t>
                </a:r>
                <a:br>
                  <a:rPr lang="en-US" dirty="0"/>
                </a:br>
                <a:r>
                  <a:rPr lang="en-US" dirty="0"/>
                  <a:t>  done on the zero path.</a:t>
                </a:r>
              </a:p>
              <a:p>
                <a:r>
                  <a:rPr lang="en-US" dirty="0"/>
                  <a:t>Very important to not forget the bits at the end.</a:t>
                </a:r>
              </a:p>
              <a:p>
                <a:r>
                  <a:rPr lang="en-US" dirty="0"/>
                  <a:t>Otherwise, final bits are not protected.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21889" y="2017986"/>
                <a:ext cx="5780924" cy="4192314"/>
              </a:xfrm>
              <a:blipFill>
                <a:blip r:embed="rId2"/>
                <a:stretch>
                  <a:fillRect l="-2532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" y="1774990"/>
            <a:ext cx="5072530" cy="245217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83200" y="1774989"/>
            <a:ext cx="0" cy="368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50000" y="1805151"/>
            <a:ext cx="0" cy="368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3200" y="5005551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1822" y="4528646"/>
            <a:ext cx="18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tail bits only paths with zero bit inputs.</a:t>
            </a:r>
          </a:p>
        </p:txBody>
      </p:sp>
    </p:spTree>
    <p:extLst>
      <p:ext uri="{BB962C8B-B14F-4D97-AF65-F5344CB8AC3E}">
        <p14:creationId xmlns:p14="http://schemas.microsoft.com/office/powerpoint/2010/main" val="3509846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the Path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current algorithm,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grows to full block length.</a:t>
                </a:r>
              </a:p>
              <a:p>
                <a:r>
                  <a:rPr lang="en-US" dirty="0"/>
                  <a:t>Adds storage:  Storage is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𝑇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𝑘𝐾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.  Linear in </a:t>
                </a:r>
                <a:r>
                  <a:rPr lang="en-US" sz="2400" i="1" dirty="0">
                    <a:solidFill>
                      <a:prstClr val="black"/>
                    </a:solidFill>
                  </a:rPr>
                  <a:t>T</a:t>
                </a:r>
                <a:endParaRPr lang="en-US" dirty="0"/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Adds delay.  No bits can be determined until code is fully decoded.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Many practical implementations: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Store some finite length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of each surviving path.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Can make decision on bit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after </a:t>
                </a:r>
                <a:r>
                  <a:rPr lang="en-US" sz="2000" b="1" dirty="0">
                    <a:solidFill>
                      <a:prstClr val="black"/>
                    </a:solidFill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Rule of thumb:  Good performance if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𝛿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≥5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1"/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545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Rate Matching Convolutional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Convolutional codes have limited rates, usu. ½ or 1/3.</a:t>
            </a:r>
          </a:p>
          <a:p>
            <a:r>
              <a:rPr lang="en-US" dirty="0"/>
              <a:t>Obtain other rates through 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Puncturing</a:t>
            </a:r>
            <a:r>
              <a:rPr lang="en-US" dirty="0"/>
              <a:t>: Remove coded bits to increase rate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Repetition</a:t>
            </a:r>
            <a:r>
              <a:rPr lang="en-US" dirty="0"/>
              <a:t>:  Repeat coded bits to decrease rate</a:t>
            </a:r>
          </a:p>
          <a:p>
            <a:r>
              <a:rPr lang="en-US" dirty="0"/>
              <a:t>Puncture / repeat pattern is important (see </a:t>
            </a:r>
            <a:r>
              <a:rPr lang="en-US" dirty="0" err="1"/>
              <a:t>Proakis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Try to spread out modified bits</a:t>
            </a:r>
          </a:p>
          <a:p>
            <a:r>
              <a:rPr lang="en-US" dirty="0"/>
              <a:t>For punctured bits, set corresponding LLRs to zero</a:t>
            </a:r>
          </a:p>
          <a:p>
            <a:pPr lvl="1"/>
            <a:r>
              <a:rPr lang="en-US" dirty="0"/>
              <a:t>Viterbi decoder just ignores those bits</a:t>
            </a:r>
          </a:p>
          <a:p>
            <a:r>
              <a:rPr lang="en-US" dirty="0"/>
              <a:t>For repeated bits, add the corresponding LLRs</a:t>
            </a:r>
          </a:p>
          <a:p>
            <a:pPr lvl="1"/>
            <a:r>
              <a:rPr lang="en-US" dirty="0"/>
              <a:t>Viterbi decoder will increase confidence on that branch</a:t>
            </a:r>
          </a:p>
        </p:txBody>
      </p:sp>
    </p:spTree>
    <p:extLst>
      <p:ext uri="{BB962C8B-B14F-4D97-AF65-F5344CB8AC3E}">
        <p14:creationId xmlns:p14="http://schemas.microsoft.com/office/powerpoint/2010/main" val="1615978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Higher order constellations (</a:t>
                </a:r>
                <a:r>
                  <a:rPr lang="en-US" dirty="0" err="1"/>
                  <a:t>eg.</a:t>
                </a:r>
                <a:r>
                  <a:rPr lang="en-US" dirty="0"/>
                  <a:t> 16- or 64-QAM)</a:t>
                </a:r>
              </a:p>
              <a:p>
                <a:r>
                  <a:rPr lang="en-US" dirty="0"/>
                  <a:t>Each constellation is a point is a function of multiple bits.</a:t>
                </a:r>
              </a:p>
              <a:p>
                <a:r>
                  <a:rPr lang="en-US" dirty="0"/>
                  <a:t>Likelihood does not factorize </a:t>
                </a:r>
              </a:p>
              <a:p>
                <a:pPr lvl="1"/>
                <a:r>
                  <a:rPr lang="en-US" dirty="0"/>
                  <a:t>Each symbol r(t) depends on multiple bits</a:t>
                </a:r>
              </a:p>
              <a:p>
                <a:r>
                  <a:rPr lang="en-US" dirty="0"/>
                  <a:t>Example 4-PAM (or one dimension of 16-QAM):</a:t>
                </a:r>
              </a:p>
              <a:p>
                <a:pPr lvl="1"/>
                <a:r>
                  <a:rPr lang="en-US" dirty="0"/>
                  <a:t>Each symbol likelihood depends on two bits: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572000" y="5361801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502920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73024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647700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17804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343829" y="4992470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29" y="4992470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657600" y="5102721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854535" y="4813161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5" y="4813161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562601" y="4813161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4813161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02335" y="48131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988136" y="4813161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36" y="4813161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201829" y="4813161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9" y="4813161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229600" y="4901029"/>
                <a:ext cx="1189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4901029"/>
                <a:ext cx="11891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41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create LLRs for individual bits use total probability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Resulting bitwise LLR: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𝐿𝐿𝑅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for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783547" y="2177397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2407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9417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6885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63895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869147" y="1918317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13882" y="16287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73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0954" y="3181588"/>
            <a:ext cx="5413206" cy="2695394"/>
          </a:xfrm>
        </p:spPr>
        <p:txBody>
          <a:bodyPr>
            <a:normAutofit/>
          </a:bodyPr>
          <a:lstStyle/>
          <a:p>
            <a:r>
              <a:rPr lang="en-US" dirty="0"/>
              <a:t>LLRs can have irregular shapes</a:t>
            </a:r>
          </a:p>
          <a:p>
            <a:r>
              <a:rPr lang="en-US" dirty="0"/>
              <a:t>Not simple linear function as in BPSK / QPSK case</a:t>
            </a:r>
          </a:p>
          <a:p>
            <a:r>
              <a:rPr lang="en-US" dirty="0"/>
              <a:t>Often use approximations</a:t>
            </a:r>
          </a:p>
          <a:p>
            <a:r>
              <a:rPr lang="en-US" dirty="0"/>
              <a:t>More info:  </a:t>
            </a:r>
            <a:r>
              <a:rPr lang="en-US" dirty="0" err="1"/>
              <a:t>Caire</a:t>
            </a:r>
            <a:r>
              <a:rPr lang="en-US" dirty="0"/>
              <a:t>,  </a:t>
            </a:r>
            <a:r>
              <a:rPr lang="en-US" dirty="0" err="1"/>
              <a:t>Taricco</a:t>
            </a:r>
            <a:r>
              <a:rPr lang="en-US" dirty="0"/>
              <a:t> and  </a:t>
            </a:r>
            <a:r>
              <a:rPr lang="en-US" dirty="0" err="1"/>
              <a:t>Biglieri</a:t>
            </a:r>
            <a:r>
              <a:rPr lang="en-US" dirty="0"/>
              <a:t>, “Bit-Interleaved Coded Modulation," 1998.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978839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50292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7302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64770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1780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blipFill>
                <a:blip r:embed="rId2"/>
                <a:stretch>
                  <a:fillRect l="-4734" t="-4717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657600" y="1719759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02335" y="14301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16" y="3480490"/>
            <a:ext cx="3222665" cy="221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5466" y="2907268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 for c2         LLR for c1</a:t>
            </a:r>
          </a:p>
        </p:txBody>
      </p:sp>
    </p:spTree>
    <p:extLst>
      <p:ext uri="{BB962C8B-B14F-4D97-AF65-F5344CB8AC3E}">
        <p14:creationId xmlns:p14="http://schemas.microsoft.com/office/powerpoint/2010/main" val="67443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Codes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802.11 uses  R=1/2 K=7 code.  </a:t>
            </a:r>
          </a:p>
          <a:p>
            <a:r>
              <a:rPr lang="en-US" dirty="0"/>
              <a:t>Length adjusted to packet size</a:t>
            </a:r>
          </a:p>
          <a:p>
            <a:r>
              <a:rPr lang="en-US" dirty="0"/>
              <a:t>Higher rates (R=2/3 and ¾) achieved through puncturing</a:t>
            </a:r>
          </a:p>
          <a:p>
            <a:r>
              <a:rPr lang="en-US" dirty="0"/>
              <a:t>Enables decoding as data arrives for ACK fast turnaround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4172" y="3607832"/>
            <a:ext cx="2887548" cy="3810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8797" y="3607832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symbols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4819888"/>
            <a:ext cx="239986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7982" y="4818460"/>
            <a:ext cx="17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Viterbi decoding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4172" y="4267200"/>
            <a:ext cx="78442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1" y="4298156"/>
            <a:ext cx="18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</a:t>
            </a:r>
            <a:r>
              <a:rPr lang="en-US" dirty="0" err="1"/>
              <a:t>est</a:t>
            </a:r>
            <a:r>
              <a:rPr lang="en-US" dirty="0"/>
              <a:t> / sync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8060" y="3619024"/>
            <a:ext cx="587603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04485" y="3607832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Preamble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4092" y="5351026"/>
            <a:ext cx="29674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50453" y="5334000"/>
            <a:ext cx="23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CRC &amp; form ACK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6032778"/>
            <a:ext cx="914400" cy="3810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1801" y="6032778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54172" y="37732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38600" y="42304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4092" y="48400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3607833"/>
            <a:ext cx="15240" cy="2697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735213" y="3810000"/>
            <a:ext cx="6905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125614" y="3810000"/>
            <a:ext cx="57998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34200" y="3810001"/>
            <a:ext cx="176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Turnaround time</a:t>
            </a:r>
            <a:br>
              <a:rPr lang="en-US" dirty="0"/>
            </a:br>
            <a:r>
              <a:rPr lang="en-US" dirty="0"/>
              <a:t>(&lt;= SIFS = 10us)</a:t>
            </a:r>
          </a:p>
        </p:txBody>
      </p:sp>
    </p:spTree>
    <p:extLst>
      <p:ext uri="{BB962C8B-B14F-4D97-AF65-F5344CB8AC3E}">
        <p14:creationId xmlns:p14="http://schemas.microsoft.com/office/powerpoint/2010/main" val="2445092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Codes in LTE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Convolutional codes in LTE used for:</a:t>
            </a:r>
          </a:p>
          <a:p>
            <a:pPr lvl="1"/>
            <a:r>
              <a:rPr lang="en-US" dirty="0"/>
              <a:t>Control channels (payload </a:t>
            </a:r>
            <a:r>
              <a:rPr lang="en-US" dirty="0" err="1"/>
              <a:t>typ</a:t>
            </a:r>
            <a:r>
              <a:rPr lang="en-US" dirty="0"/>
              <a:t> 20-40 bits +CRC), and </a:t>
            </a:r>
          </a:p>
          <a:p>
            <a:pPr lvl="1"/>
            <a:r>
              <a:rPr lang="en-US" dirty="0"/>
              <a:t>Short (&lt; 128 bit) data frames</a:t>
            </a:r>
          </a:p>
          <a:p>
            <a:r>
              <a:rPr lang="en-US" dirty="0"/>
              <a:t>Larger payloads encoded with turbo codes (discussed later)</a:t>
            </a:r>
          </a:p>
          <a:p>
            <a:r>
              <a:rPr lang="en-US" dirty="0"/>
              <a:t>Uses rate=1/3 base convolutional code with K=7.</a:t>
            </a:r>
          </a:p>
          <a:p>
            <a:r>
              <a:rPr lang="en-US" dirty="0"/>
              <a:t>Higher rates achieved via puncturing</a:t>
            </a:r>
          </a:p>
          <a:p>
            <a:r>
              <a:rPr lang="en-US" dirty="0"/>
              <a:t>Control channels use a sophisticated technique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tail biting </a:t>
            </a:r>
            <a:r>
              <a:rPr lang="en-US" dirty="0"/>
              <a:t>to reduce loss on the tail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5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Generates a stream of coded bits from </a:t>
            </a:r>
            <a:r>
              <a:rPr lang="en-US" dirty="0" err="1"/>
              <a:t>uncoded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Block codes form by terminating the stream</a:t>
            </a:r>
          </a:p>
          <a:p>
            <a:r>
              <a:rPr lang="en-US" dirty="0"/>
              <a:t>Output stream created by binary FIR filters</a:t>
            </a:r>
          </a:p>
          <a:p>
            <a:r>
              <a:rPr lang="en-US" dirty="0"/>
              <a:t>Developed originally by Elias (1955)</a:t>
            </a:r>
          </a:p>
          <a:p>
            <a:pPr lvl="1"/>
            <a:r>
              <a:rPr lang="en-US" dirty="0"/>
              <a:t>Key challenge was decoders.  Much study in 1960s.  </a:t>
            </a:r>
          </a:p>
          <a:p>
            <a:pPr lvl="1"/>
            <a:r>
              <a:rPr lang="en-US" dirty="0"/>
              <a:t>Practical, optimal decoders developed by Viterbi,1967.</a:t>
            </a:r>
          </a:p>
          <a:p>
            <a:r>
              <a:rPr lang="en-US" dirty="0"/>
              <a:t>Can perform within 2-3 dB  of Shannon limit.</a:t>
            </a:r>
          </a:p>
          <a:p>
            <a:r>
              <a:rPr lang="en-US" dirty="0"/>
              <a:t>Instrumental in Pioneer Space program (along with RS codes)</a:t>
            </a:r>
          </a:p>
          <a:p>
            <a:r>
              <a:rPr lang="en-US" dirty="0"/>
              <a:t>Most widely-used code in industry today:  </a:t>
            </a:r>
            <a:r>
              <a:rPr lang="en-US" dirty="0" err="1"/>
              <a:t>WiFi</a:t>
            </a:r>
            <a:r>
              <a:rPr lang="en-US" dirty="0"/>
              <a:t>, cellular</a:t>
            </a:r>
          </a:p>
          <a:p>
            <a:pPr lvl="1"/>
            <a:r>
              <a:rPr lang="en-US" dirty="0"/>
              <a:t>In the mid 1990s, longer block length cellular codes were replaced with Turbo codes, </a:t>
            </a:r>
          </a:p>
          <a:p>
            <a:pPr lvl="1"/>
            <a:r>
              <a:rPr lang="en-US" dirty="0"/>
              <a:t>But, these use convolutional codes as basis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Performance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11613" y="1965762"/>
            <a:ext cx="5171089" cy="4054038"/>
          </a:xfrm>
        </p:spPr>
        <p:txBody>
          <a:bodyPr/>
          <a:lstStyle/>
          <a:p>
            <a:r>
              <a:rPr lang="en-US" dirty="0"/>
              <a:t>Hard decision loses approximately 1.5 to 2 dB</a:t>
            </a:r>
          </a:p>
          <a:p>
            <a:r>
              <a:rPr lang="en-US" dirty="0"/>
              <a:t>Constraint length K=7 is sufficient for very sharp error 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03" y="1793524"/>
            <a:ext cx="3657600" cy="40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661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Constraint Lengths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22427" y="1723068"/>
            <a:ext cx="5959365" cy="4296731"/>
          </a:xfrm>
        </p:spPr>
        <p:txBody>
          <a:bodyPr/>
          <a:lstStyle/>
          <a:p>
            <a:r>
              <a:rPr lang="en-US" dirty="0"/>
              <a:t>Approximate 1 dB improvement between  K=3, 5 and 7</a:t>
            </a:r>
          </a:p>
          <a:p>
            <a:r>
              <a:rPr lang="en-US" dirty="0"/>
              <a:t>Higher constraint lengths become computationally intractable</a:t>
            </a:r>
          </a:p>
          <a:p>
            <a:r>
              <a:rPr lang="en-US" dirty="0"/>
              <a:t>Recall decoding complexity is exponential in 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0" y="1723069"/>
            <a:ext cx="3336890" cy="41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3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Quantization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959366" y="1839310"/>
            <a:ext cx="5749158" cy="4180490"/>
          </a:xfrm>
        </p:spPr>
        <p:txBody>
          <a:bodyPr/>
          <a:lstStyle/>
          <a:p>
            <a:r>
              <a:rPr lang="en-US" dirty="0"/>
              <a:t>Minimal gains after 16 bit quantization of branch metrics</a:t>
            </a:r>
          </a:p>
          <a:p>
            <a:r>
              <a:rPr lang="en-US" dirty="0"/>
              <a:t>Recall HD is equivalent to 1 bit quantization</a:t>
            </a:r>
          </a:p>
          <a:p>
            <a:r>
              <a:rPr lang="en-US" dirty="0"/>
              <a:t>Most commercial implementations use 6-bit LLRs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05" y="1596002"/>
            <a:ext cx="3684396" cy="44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Encode data through parallel binary (usu. FIR) filters</a:t>
                </a:r>
              </a:p>
              <a:p>
                <a:r>
                  <a:rPr lang="en-US" sz="2400" dirty="0"/>
                  <a:t>Example </a:t>
                </a:r>
                <a:r>
                  <a:rPr lang="en-US" sz="2400" dirty="0" err="1"/>
                  <a:t>convolutional</a:t>
                </a:r>
                <a:r>
                  <a:rPr lang="en-US" sz="2400" dirty="0"/>
                  <a:t> code:</a:t>
                </a:r>
              </a:p>
              <a:p>
                <a:pPr lvl="1"/>
                <a:r>
                  <a:rPr lang="en-US" sz="2000" dirty="0"/>
                  <a:t>Rate = ½ (two output bits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) for each input bit b[t].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Constraint length </a:t>
                </a:r>
                <a:r>
                  <a:rPr lang="en-US" sz="2000" dirty="0"/>
                  <a:t>K=3 (size of shift register)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093" y="3880446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8892" y="42276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8692" y="372804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892" y="48372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0892" y="435421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1892" y="435489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0874" y="436283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96CE9-8B29-4D3C-B040-E803FB2A9C68}"/>
                  </a:ext>
                </a:extLst>
              </p:cNvPr>
              <p:cNvSpPr txBox="1"/>
              <p:nvPr/>
            </p:nvSpPr>
            <p:spPr>
              <a:xfrm>
                <a:off x="6602643" y="4276417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96CE9-8B29-4D3C-B040-E803FB2A9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643" y="4276417"/>
                <a:ext cx="4171751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  <a:br>
              <a:rPr lang="en-US" dirty="0"/>
            </a:br>
            <a:r>
              <a:rPr lang="en-US" sz="3100" dirty="0"/>
              <a:t>Block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25139" y="2853904"/>
                <a:ext cx="7772400" cy="30051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To implement as block code:</a:t>
                </a:r>
              </a:p>
              <a:p>
                <a:pPr lvl="1"/>
                <a:r>
                  <a:rPr lang="en-US" dirty="0"/>
                  <a:t>Start with L input bits b[0],b[1],…,b[L-1]</a:t>
                </a:r>
              </a:p>
              <a:p>
                <a:pPr lvl="1"/>
                <a:r>
                  <a:rPr lang="en-US" dirty="0"/>
                  <a:t>Append K-1 zero b[L]=b[L+1]=…=b[L+K-2]=0 (called </a:t>
                </a:r>
                <a:r>
                  <a:rPr lang="en-US" dirty="0">
                    <a:solidFill>
                      <a:schemeClr val="accent1"/>
                    </a:solidFill>
                  </a:rPr>
                  <a:t>tail bits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Generate output bits from each branch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[0],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[1], … 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[L+K-2], j=1,…,N where N = number of branches</a:t>
                </a:r>
              </a:p>
              <a:p>
                <a:pPr lvl="1"/>
                <a:r>
                  <a:rPr lang="en-US" dirty="0"/>
                  <a:t>Final codeword is concatenation of branch output </a:t>
                </a:r>
              </a:p>
              <a:p>
                <a:pPr lvl="2"/>
                <a:r>
                  <a:rPr lang="en-US" b="1" dirty="0"/>
                  <a:t>c</a:t>
                </a:r>
                <a:r>
                  <a:rPr lang="en-US" dirty="0"/>
                  <a:t>=(c</a:t>
                </a:r>
                <a:r>
                  <a:rPr lang="en-US" baseline="-25000" dirty="0"/>
                  <a:t>1</a:t>
                </a:r>
                <a:r>
                  <a:rPr lang="en-US" dirty="0"/>
                  <a:t>[0], c</a:t>
                </a:r>
                <a:r>
                  <a:rPr lang="en-US" baseline="-25000" dirty="0"/>
                  <a:t>1</a:t>
                </a:r>
                <a:r>
                  <a:rPr lang="en-US" dirty="0"/>
                  <a:t>[1], … , c</a:t>
                </a:r>
                <a:r>
                  <a:rPr lang="en-US" baseline="-25000" dirty="0"/>
                  <a:t>1</a:t>
                </a:r>
                <a:r>
                  <a:rPr lang="en-US" dirty="0"/>
                  <a:t>[L+K-2],…,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[0],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[1], … 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[L+K-2])</a:t>
                </a:r>
              </a:p>
              <a:p>
                <a:r>
                  <a:rPr lang="en-US" dirty="0"/>
                  <a:t>Effective rate: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25139" y="2853904"/>
                <a:ext cx="7772400" cy="3005138"/>
              </a:xfrm>
              <a:blipFill>
                <a:blip r:embed="rId2"/>
                <a:stretch>
                  <a:fillRect l="-188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76" y="1491756"/>
            <a:ext cx="3850864" cy="132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9275" y="172837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1339" y="138029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7539" y="229469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3641" y="193087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4418" y="193950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1947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321BEE-A835-41BE-83C4-04D93627E314}"/>
                  </a:ext>
                </a:extLst>
              </p:cNvPr>
              <p:cNvSpPr txBox="1"/>
              <p:nvPr/>
            </p:nvSpPr>
            <p:spPr>
              <a:xfrm>
                <a:off x="6983929" y="1743759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321BEE-A835-41BE-83C4-04D93627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29" y="1743759"/>
                <a:ext cx="4171751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  <a:br>
              <a:rPr lang="en-US" dirty="0"/>
            </a:br>
            <a:r>
              <a:rPr lang="en-US" sz="3100" dirty="0"/>
              <a:t>Encoding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Encode message </a:t>
            </a:r>
            <a:r>
              <a:rPr lang="en-US" sz="2400" b="1" dirty="0"/>
              <a:t>b</a:t>
            </a:r>
            <a:r>
              <a:rPr lang="en-US" sz="2400" dirty="0"/>
              <a:t> = [1 0 1]</a:t>
            </a:r>
          </a:p>
          <a:p>
            <a:r>
              <a:rPr lang="en-US" sz="2400" dirty="0"/>
              <a:t>Branch outputs </a:t>
            </a:r>
            <a:r>
              <a:rPr lang="en-US" sz="2400" b="1" dirty="0"/>
              <a:t>c</a:t>
            </a:r>
            <a:r>
              <a:rPr lang="en-US" sz="2400" dirty="0"/>
              <a:t>1=[11011]  c2=[11001]</a:t>
            </a:r>
          </a:p>
          <a:p>
            <a:r>
              <a:rPr lang="en-US" sz="2400" dirty="0"/>
              <a:t>Final output </a:t>
            </a:r>
            <a:r>
              <a:rPr lang="en-US" sz="2400" b="1" dirty="0"/>
              <a:t>c</a:t>
            </a:r>
            <a:r>
              <a:rPr lang="en-US" sz="2400" dirty="0"/>
              <a:t>=[11,10,00,10,11]  (interleaved)</a:t>
            </a:r>
          </a:p>
          <a:p>
            <a:r>
              <a:rPr lang="en-US" sz="2400" dirty="0"/>
              <a:t>Rate = 3/10</a:t>
            </a:r>
            <a:endParaRPr lang="en-US" dirty="0"/>
          </a:p>
        </p:txBody>
      </p:sp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26" y="4499490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8025" y="484673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7825" y="434708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4025" y="545633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0025" y="497325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1025" y="497394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60007" y="498188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90030"/>
              </p:ext>
            </p:extLst>
          </p:nvPr>
        </p:nvGraphicFramePr>
        <p:xfrm>
          <a:off x="2322577" y="3573123"/>
          <a:ext cx="33720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b[t]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c1[t]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c2[t]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>
            <a:off x="1941576" y="5075753"/>
            <a:ext cx="304800" cy="752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97280" y="515116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Tail bits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854C21-2C17-43D8-9989-2E001B5933B7}"/>
                  </a:ext>
                </a:extLst>
              </p:cNvPr>
              <p:cNvSpPr txBox="1"/>
              <p:nvPr/>
            </p:nvSpPr>
            <p:spPr>
              <a:xfrm>
                <a:off x="6732949" y="3429000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854C21-2C17-43D8-9989-2E001B593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49" y="3429000"/>
                <a:ext cx="417175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 Polynomials:  Binary 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79331" y="3690535"/>
            <a:ext cx="7543800" cy="2362200"/>
          </a:xfrm>
        </p:spPr>
        <p:txBody>
          <a:bodyPr/>
          <a:lstStyle/>
          <a:p>
            <a:r>
              <a:rPr lang="en-US" dirty="0"/>
              <a:t>Code polynomials:  Binary vector of filter coefficients</a:t>
            </a:r>
          </a:p>
          <a:p>
            <a:endParaRPr lang="en-US" dirty="0"/>
          </a:p>
        </p:txBody>
      </p:sp>
      <p:pic>
        <p:nvPicPr>
          <p:cNvPr id="5" name="Picture 4" descr="Fig8-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4" y="1580368"/>
            <a:ext cx="3704049" cy="1782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5943599" y="1473200"/>
                <a:ext cx="5785945" cy="1955800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/>
              <a:p>
                <a:pPr defTabSz="914400">
                  <a:spcBef>
                    <a:spcPts val="580"/>
                  </a:spcBef>
                  <a:buClr>
                    <a:schemeClr val="accent1"/>
                  </a:buClr>
                  <a:buSzPct val="85000"/>
                  <a:defRPr/>
                </a:pPr>
                <a:r>
                  <a:rPr lang="en-US" sz="2600" dirty="0"/>
                  <a:t>Rate 1/3, K=3 example:</a:t>
                </a:r>
                <a:br>
                  <a:rPr lang="en-US" sz="2600" dirty="0"/>
                </a:br>
                <a:br>
                  <a:rPr lang="en-US" sz="2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sz="2600" dirty="0"/>
              </a:p>
              <a:p>
                <a:pPr marL="274320" indent="-274320" defTabSz="914400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/>
                </a:pPr>
                <a:endParaRPr lang="en-US" sz="2600" dirty="0"/>
              </a:p>
            </p:txBody>
          </p:sp>
        </mc:Choice>
        <mc:Fallback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1473200"/>
                <a:ext cx="5785945" cy="1955800"/>
              </a:xfrm>
              <a:prstGeom prst="rect">
                <a:avLst/>
              </a:prstGeom>
              <a:blipFill>
                <a:blip r:embed="rId4"/>
                <a:stretch>
                  <a:fillRect l="-1897" t="-4984" b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2911366" y="4210933"/>
            <a:ext cx="1522500" cy="109166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00] \\&#10;\mathbf{g}_2 &amp;=&amp; [101] \\&#10;\mathbf{g}_3 &amp;=&amp; [111]  template TPT1  env TPENV3  fore 0  back 16777215  eqnno 1"/>
  <p:tag name="FILENAME" val="TP_tmp"/>
  <p:tag name="ORIGWIDTH" val="60"/>
  <p:tag name="PICTUREFILESIZE" val="64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 ~ 011] \\&#10;\mathbf{g}_2 &amp;=&amp; [1~ 101] \\&#10;\mathbf{g}_3 &amp;=&amp; [1~010]  template TPT1  env TPENV3  fore 0  back 16777215  eqnno 1"/>
  <p:tag name="FILENAME" val="TP_tmp"/>
  <p:tag name="ORIGWIDTH" val="68"/>
  <p:tag name="PICTUREFILESIZE" val="669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3] \\&#10;\mathbf{g}_2 &amp;=&amp; [15] \\&#10;\mathbf{g}_3 &amp;=&amp; [12]  template TPT1  env TPENV3  fore 0  back 16777215  eqnno 1"/>
  <p:tag name="FILENAME" val="TP_tmp"/>
  <p:tag name="ORIGWIDTH" val="55"/>
  <p:tag name="PICTUREFILESIZE" val="6120"/>
</p:tagLst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41409</TotalTime>
  <Words>2142</Words>
  <Application>Microsoft Office PowerPoint</Application>
  <PresentationFormat>Widescreen</PresentationFormat>
  <Paragraphs>524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Calibri</vt:lpstr>
      <vt:lpstr>Cambria Math</vt:lpstr>
      <vt:lpstr>Wingdings</vt:lpstr>
      <vt:lpstr>Wingdings 2</vt:lpstr>
      <vt:lpstr>Retrospect</vt:lpstr>
      <vt:lpstr>Unit 10:  Convolutional Codes</vt:lpstr>
      <vt:lpstr>Learning Objectives</vt:lpstr>
      <vt:lpstr>This Unit</vt:lpstr>
      <vt:lpstr>Outline</vt:lpstr>
      <vt:lpstr>Convolutional Codes History</vt:lpstr>
      <vt:lpstr>Convolutional Codes</vt:lpstr>
      <vt:lpstr>Convolutional Codes Block Implementation</vt:lpstr>
      <vt:lpstr>Convolutional Codes Encoding Example</vt:lpstr>
      <vt:lpstr>Generator Polynomials:  Binary Form</vt:lpstr>
      <vt:lpstr>Generator Polynomials:  Octal Form</vt:lpstr>
      <vt:lpstr>Multiple Inputs</vt:lpstr>
      <vt:lpstr>Outline</vt:lpstr>
      <vt:lpstr>Convolutional Codes as State Machines</vt:lpstr>
      <vt:lpstr>Encoder States</vt:lpstr>
      <vt:lpstr>Tree Diagram</vt:lpstr>
      <vt:lpstr>Trellis Diagram</vt:lpstr>
      <vt:lpstr>State Diagram</vt:lpstr>
      <vt:lpstr>State Machine Functional Description</vt:lpstr>
      <vt:lpstr>Outline</vt:lpstr>
      <vt:lpstr>ML Estimation</vt:lpstr>
      <vt:lpstr>Branch Metrics</vt:lpstr>
      <vt:lpstr>Trellis Diagram Interpretation</vt:lpstr>
      <vt:lpstr>Scaling and Shifting Branch Metrics</vt:lpstr>
      <vt:lpstr>Example 1: Binary Symmetric Channel</vt:lpstr>
      <vt:lpstr>Example 2: AWGN Channel</vt:lpstr>
      <vt:lpstr>Example 3:  General LLRs</vt:lpstr>
      <vt:lpstr>Summary</vt:lpstr>
      <vt:lpstr>Examples</vt:lpstr>
      <vt:lpstr>Outline</vt:lpstr>
      <vt:lpstr>Two Variable Optimization (1)</vt:lpstr>
      <vt:lpstr>Two Variable Optimization (2)</vt:lpstr>
      <vt:lpstr>Example (Calculations on Board)</vt:lpstr>
      <vt:lpstr>Convolutional Decoding Problem</vt:lpstr>
      <vt:lpstr>Iterative Solution</vt:lpstr>
      <vt:lpstr>Value Function Recursion</vt:lpstr>
      <vt:lpstr>Path Recursion</vt:lpstr>
      <vt:lpstr>Trellis Diagram Interpretation</vt:lpstr>
      <vt:lpstr>Example 1:  HD Decoding</vt:lpstr>
      <vt:lpstr>Example 2:  SD Decoding</vt:lpstr>
      <vt:lpstr>Outline</vt:lpstr>
      <vt:lpstr>Complexity</vt:lpstr>
      <vt:lpstr>Terminating the Trellis</vt:lpstr>
      <vt:lpstr>Pruning the Path Memory</vt:lpstr>
      <vt:lpstr>Rate Matching Convolutional Codes</vt:lpstr>
      <vt:lpstr>High Order Constellations</vt:lpstr>
      <vt:lpstr>High Order Constellations</vt:lpstr>
      <vt:lpstr>High Order Constellations</vt:lpstr>
      <vt:lpstr>Convolutional Codes in WiFi</vt:lpstr>
      <vt:lpstr>Convolutional Codes in LTE</vt:lpstr>
      <vt:lpstr>Decoding Performance </vt:lpstr>
      <vt:lpstr>Different Constraint Lengths</vt:lpstr>
      <vt:lpstr>LLR Quantization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556</cp:revision>
  <cp:lastPrinted>2017-03-30T17:15:31Z</cp:lastPrinted>
  <dcterms:created xsi:type="dcterms:W3CDTF">2015-03-22T11:15:32Z</dcterms:created>
  <dcterms:modified xsi:type="dcterms:W3CDTF">2019-05-07T16:30:04Z</dcterms:modified>
</cp:coreProperties>
</file>