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8" r:id="rId2"/>
    <p:sldId id="271" r:id="rId3"/>
    <p:sldId id="402" r:id="rId4"/>
    <p:sldId id="406" r:id="rId5"/>
    <p:sldId id="403" r:id="rId6"/>
    <p:sldId id="404" r:id="rId7"/>
    <p:sldId id="413" r:id="rId8"/>
    <p:sldId id="400" r:id="rId9"/>
    <p:sldId id="411" r:id="rId10"/>
    <p:sldId id="409" r:id="rId11"/>
    <p:sldId id="408" r:id="rId12"/>
    <p:sldId id="410" r:id="rId13"/>
    <p:sldId id="412" r:id="rId14"/>
    <p:sldId id="270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dutta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Communications?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582100"/>
            <a:ext cx="7772400" cy="838200"/>
          </a:xfrm>
        </p:spPr>
        <p:txBody>
          <a:bodyPr/>
          <a:lstStyle/>
          <a:p>
            <a:r>
              <a:rPr lang="en-US" dirty="0"/>
              <a:t>Transmission of digital data through a channel</a:t>
            </a:r>
          </a:p>
        </p:txBody>
      </p:sp>
      <p:pic>
        <p:nvPicPr>
          <p:cNvPr id="5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18220"/>
            <a:ext cx="10668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9808" y="3640642"/>
            <a:ext cx="1024284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127504" y="3853878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761px-Rayleigh_fading_doppler_10Hz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418221"/>
            <a:ext cx="2286000" cy="1355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6080" y="2932756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1" y="28180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Analog waveform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291" y="5171924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Transmitter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55593" y="3763962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479792" y="3733800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394092" y="3763962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73680" y="2949714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0098" y="5171924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Channel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8374" y="519178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Receiver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Communications is Everywhere!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7291" y="4110038"/>
            <a:ext cx="3429000" cy="1828800"/>
          </a:xfrm>
        </p:spPr>
        <p:txBody>
          <a:bodyPr/>
          <a:lstStyle/>
          <a:p>
            <a:r>
              <a:rPr lang="en-US" dirty="0"/>
              <a:t>Many scales, data rates, channel media,  ranges, …</a:t>
            </a:r>
          </a:p>
        </p:txBody>
      </p:sp>
      <p:pic>
        <p:nvPicPr>
          <p:cNvPr id="5" name="Picture 4" descr="microchip-300x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1754506"/>
            <a:ext cx="1886612" cy="162877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417639"/>
            <a:ext cx="1770857" cy="1770857"/>
          </a:xfrm>
          <a:prstGeom prst="rect">
            <a:avLst/>
          </a:prstGeom>
        </p:spPr>
      </p:pic>
      <p:pic>
        <p:nvPicPr>
          <p:cNvPr id="8" name="Picture 7" descr="HDMI-ethernet-extender-IR_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6" y="3319463"/>
            <a:ext cx="4048125" cy="2619375"/>
          </a:xfrm>
          <a:prstGeom prst="rect">
            <a:avLst/>
          </a:prstGeom>
        </p:spPr>
      </p:pic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05" y="1676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Communications Theorists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 to make communication:</a:t>
            </a:r>
          </a:p>
          <a:p>
            <a:pPr lvl="1"/>
            <a:r>
              <a:rPr lang="en-US" dirty="0"/>
              <a:t>Reliable, </a:t>
            </a:r>
          </a:p>
          <a:p>
            <a:pPr lvl="1"/>
            <a:r>
              <a:rPr lang="en-US" dirty="0"/>
              <a:t>Fast, </a:t>
            </a:r>
          </a:p>
          <a:p>
            <a:pPr lvl="1"/>
            <a:r>
              <a:rPr lang="en-US" dirty="0"/>
              <a:t>Cheap, …</a:t>
            </a:r>
          </a:p>
          <a:p>
            <a:pPr lvl="1"/>
            <a:endParaRPr lang="en-US" dirty="0"/>
          </a:p>
          <a:p>
            <a:r>
              <a:rPr lang="en-US" dirty="0"/>
              <a:t>Basic tools in this class:</a:t>
            </a:r>
          </a:p>
          <a:p>
            <a:pPr lvl="1"/>
            <a:r>
              <a:rPr lang="en-US" dirty="0"/>
              <a:t>Look at point-to-point links.</a:t>
            </a:r>
          </a:p>
          <a:p>
            <a:pPr lvl="1"/>
            <a:r>
              <a:rPr lang="en-US" dirty="0"/>
              <a:t>Model transmission and reception as a statistical estimation problem.</a:t>
            </a:r>
          </a:p>
          <a:p>
            <a:pPr lvl="1"/>
            <a:r>
              <a:rPr lang="en-US" dirty="0"/>
              <a:t>Develop mathematical methods for </a:t>
            </a:r>
            <a:r>
              <a:rPr lang="en-US"/>
              <a:t>good communication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EA9-86E9-4261-9F70-C66DEFE6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at NYU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6DF7-7B3C-4F3C-A15D-8B66A728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6800-B152-4B4E-9BD3-B42F0867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970"/>
            <a:ext cx="7282809" cy="215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D3576-AFCC-435D-BAA7-940CA04A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6" y="4084957"/>
            <a:ext cx="7125597" cy="11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the components of a basic communication link</a:t>
            </a:r>
          </a:p>
          <a:p>
            <a:pPr lvl="1"/>
            <a:r>
              <a:rPr lang="en-US" dirty="0"/>
              <a:t>Mixing, filtering, symbol modulation, synchronization, equalization, channel coding, …</a:t>
            </a:r>
          </a:p>
          <a:p>
            <a:r>
              <a:rPr lang="en-US" dirty="0"/>
              <a:t>Simulate the system</a:t>
            </a:r>
          </a:p>
          <a:p>
            <a:r>
              <a:rPr lang="en-US" dirty="0"/>
              <a:t>Mathematical analyze the performance of the system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pPr lvl="1"/>
            <a:r>
              <a:rPr lang="en-US" dirty="0"/>
              <a:t>Measure the performance such as bit error rate, power, …</a:t>
            </a:r>
          </a:p>
          <a:p>
            <a:r>
              <a:rPr lang="en-US" dirty="0"/>
              <a:t>Optimize the parameters of the design to maximize various performance metric</a:t>
            </a:r>
          </a:p>
          <a:p>
            <a:pPr lvl="1"/>
            <a:r>
              <a:rPr lang="en-US" dirty="0"/>
              <a:t>Account for constraints such as power, complexity,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r>
              <a:rPr lang="en-US" dirty="0"/>
              <a:t>Office Hours:  Thursdays, 2-4pm</a:t>
            </a:r>
          </a:p>
          <a:p>
            <a:pPr lvl="1"/>
            <a:endParaRPr lang="en-US" dirty="0"/>
          </a:p>
          <a:p>
            <a:r>
              <a:rPr lang="de-DE" dirty="0"/>
              <a:t>TA:</a:t>
            </a:r>
          </a:p>
          <a:p>
            <a:pPr lvl="1"/>
            <a:r>
              <a:rPr lang="de-DE" dirty="0"/>
              <a:t>Sourjya Dutta, </a:t>
            </a:r>
            <a:r>
              <a:rPr lang="de-DE" dirty="0">
                <a:hlinkClick r:id="rId3"/>
              </a:rPr>
              <a:t>sdutta@nyu.edu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Location:  JAB 673</a:t>
            </a:r>
          </a:p>
          <a:p>
            <a:pPr lvl="1"/>
            <a:r>
              <a:rPr lang="de-DE" dirty="0"/>
              <a:t>Tuesdays, 12:30 to 3pm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EL6303 Graduate probability</a:t>
            </a:r>
          </a:p>
          <a:p>
            <a:pPr lvl="1"/>
            <a:r>
              <a:rPr lang="en-US" dirty="0"/>
              <a:t>This is essential</a:t>
            </a:r>
          </a:p>
          <a:p>
            <a:pPr lvl="1"/>
            <a:r>
              <a:rPr lang="en-US" dirty="0"/>
              <a:t>Chapters 1-7 and chapter 9 from </a:t>
            </a:r>
            <a:r>
              <a:rPr lang="en-US" dirty="0" err="1"/>
              <a:t>Papoullis</a:t>
            </a:r>
            <a:r>
              <a:rPr lang="en-US" dirty="0"/>
              <a:t>, </a:t>
            </a:r>
            <a:r>
              <a:rPr lang="en-US" dirty="0" err="1"/>
              <a:t>Pillai</a:t>
            </a:r>
            <a:endParaRPr lang="en-US" dirty="0"/>
          </a:p>
          <a:p>
            <a:pPr lvl="1"/>
            <a:r>
              <a:rPr lang="en-US" dirty="0"/>
              <a:t>This class is offered this semester</a:t>
            </a:r>
          </a:p>
          <a:p>
            <a:pPr lvl="1"/>
            <a:endParaRPr lang="en-US" dirty="0"/>
          </a:p>
          <a:p>
            <a:r>
              <a:rPr lang="en-US" dirty="0"/>
              <a:t>Undergraduate signals &amp; systems:</a:t>
            </a:r>
          </a:p>
          <a:p>
            <a:pPr lvl="1"/>
            <a:r>
              <a:rPr lang="en-US" dirty="0"/>
              <a:t>Fourier transforms, filters, sampling, bandwidth</a:t>
            </a:r>
          </a:p>
          <a:p>
            <a:pPr lvl="1"/>
            <a:endParaRPr lang="en-US" dirty="0"/>
          </a:p>
          <a:p>
            <a:r>
              <a:rPr lang="en-US" dirty="0"/>
              <a:t>We will review stochastic processes only very briefly.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/>
          <a:lstStyle/>
          <a:p>
            <a:r>
              <a:rPr lang="en-US" dirty="0"/>
              <a:t>All labs will be in MATLAB</a:t>
            </a:r>
          </a:p>
          <a:p>
            <a:r>
              <a:rPr lang="en-US" dirty="0"/>
              <a:t>Download the latest MATLAB with Communications Toolbox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R2018B (Latest version)</a:t>
            </a:r>
          </a:p>
          <a:p>
            <a:r>
              <a:rPr lang="en-US" dirty="0"/>
              <a:t>Communications Toolbox</a:t>
            </a:r>
          </a:p>
          <a:p>
            <a:pPr lvl="1"/>
            <a:r>
              <a:rPr lang="en-US" dirty="0"/>
              <a:t>Very powerful set of tools for simulating communications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21" y="2749923"/>
            <a:ext cx="3659076" cy="30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01F0-0904-4932-90AC-478BB52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A16-60D6-4BC5-897A-6A492D34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836485" cy="4329817"/>
          </a:xfrm>
        </p:spPr>
        <p:txBody>
          <a:bodyPr/>
          <a:lstStyle/>
          <a:p>
            <a:r>
              <a:rPr lang="en-US" dirty="0" err="1"/>
              <a:t>Proakis</a:t>
            </a:r>
            <a:r>
              <a:rPr lang="en-US" dirty="0"/>
              <a:t>, Salehi, “Digital Communications”</a:t>
            </a:r>
          </a:p>
          <a:p>
            <a:pPr lvl="1"/>
            <a:r>
              <a:rPr lang="en-US" dirty="0"/>
              <a:t>Fifth edition</a:t>
            </a:r>
          </a:p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Very comprehensive.  Widely-used</a:t>
            </a:r>
          </a:p>
          <a:p>
            <a:pPr lvl="1"/>
            <a:r>
              <a:rPr lang="en-US" dirty="0"/>
              <a:t>Lots of problems</a:t>
            </a:r>
          </a:p>
          <a:p>
            <a:r>
              <a:rPr lang="en-US" dirty="0"/>
              <a:t>But, extremely abstract</a:t>
            </a:r>
          </a:p>
          <a:p>
            <a:pPr lvl="1"/>
            <a:r>
              <a:rPr lang="en-US" dirty="0"/>
              <a:t>I will try to make it more concrete</a:t>
            </a:r>
          </a:p>
          <a:p>
            <a:r>
              <a:rPr lang="en-US" dirty="0"/>
              <a:t>It is OK if you have an older version</a:t>
            </a:r>
          </a:p>
          <a:p>
            <a:pPr lvl="1"/>
            <a:r>
              <a:rPr lang="en-US" dirty="0"/>
              <a:t>TA will post the questions when we use problems from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E393-D36E-49E6-B3CC-8C6BF62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s://images-na.ssl-images-amazon.com/images/I/51uWMrJpE2L._SX399_BO1,204,203,200_.jpg">
            <a:extLst>
              <a:ext uri="{FF2B5EF4-FFF2-40B4-BE49-F238E27FC236}">
                <a16:creationId xmlns:a16="http://schemas.microsoft.com/office/drawing/2014/main" id="{E2D751F8-B470-479F-AD50-6BD945B5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55" y="1910444"/>
            <a:ext cx="2577633" cy="32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will Follow this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477965" y="1944147"/>
            <a:ext cx="448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FEC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45282" y="18628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224992" y="1884257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7217983" y="2453110"/>
            <a:ext cx="846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064884" y="2232149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91127" y="1765866"/>
            <a:ext cx="76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Analog BB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7876032" y="1844125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635716" y="18628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9503540" y="3034716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222446" y="327673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100179" y="1837907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8783790" y="2080835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064884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7967348" y="5169074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100179" y="4253576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8783790" y="4496504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379169" y="5223240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846901" cy="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E3A-F3E7-4EEB-ADF1-BE7C8774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480F-B304-41C4-8FB2-6537221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F0354E-27C8-4E4F-8AF8-16F49FB4E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69168"/>
              </p:ext>
            </p:extLst>
          </p:nvPr>
        </p:nvGraphicFramePr>
        <p:xfrm>
          <a:off x="1838452" y="1442466"/>
          <a:ext cx="6921500" cy="361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813">
                  <a:extLst>
                    <a:ext uri="{9D8B030D-6E8A-4147-A177-3AD203B41FA5}">
                      <a16:colId xmlns:a16="http://schemas.microsoft.com/office/drawing/2014/main" val="796926228"/>
                    </a:ext>
                  </a:extLst>
                </a:gridCol>
                <a:gridCol w="1374365">
                  <a:extLst>
                    <a:ext uri="{9D8B030D-6E8A-4147-A177-3AD203B41FA5}">
                      <a16:colId xmlns:a16="http://schemas.microsoft.com/office/drawing/2014/main" val="4227087803"/>
                    </a:ext>
                  </a:extLst>
                </a:gridCol>
                <a:gridCol w="2798406">
                  <a:extLst>
                    <a:ext uri="{9D8B030D-6E8A-4147-A177-3AD203B41FA5}">
                      <a16:colId xmlns:a16="http://schemas.microsoft.com/office/drawing/2014/main" val="3615648733"/>
                    </a:ext>
                  </a:extLst>
                </a:gridCol>
                <a:gridCol w="1953916">
                  <a:extLst>
                    <a:ext uri="{9D8B030D-6E8A-4147-A177-3AD203B41FA5}">
                      <a16:colId xmlns:a16="http://schemas.microsoft.com/office/drawing/2014/main" val="1652383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Lecture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Topic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Text section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3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1/29/2019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Introduction. 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Passband modulation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Proakis</a:t>
                      </a:r>
                      <a:r>
                        <a:rPr lang="en-US" sz="1100" u="none" strike="noStrike" dirty="0">
                          <a:effectLst/>
                        </a:rPr>
                        <a:t> 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10114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2/5/2019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Stochastic models for signals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2,6, 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60565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2/12/2019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TX and RX filtering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017971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2/19/2019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Symbol mapping, signal space theory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3.2, Proakis 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556497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2/26/2019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Synchronization, match filtering and noise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4.5, 5.1-5.3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6522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3/5/2019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Symbol demodulation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4.1-4.3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9183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3/12/2019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Midterm 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84331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3/19/2019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Spring break, no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159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3/26/2019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Midterm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78364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4/2/2019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Equalization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9.1,9.3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69331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4/9/2019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Linear codes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31993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4/16/2019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Convolutional and turbo codes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54879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4/23/2019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Information theory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41862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4/30/2019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Final 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3843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5/7/2019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Final exam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650275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C16654-5053-4373-A007-A4791EDB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8" y="5328755"/>
            <a:ext cx="10058400" cy="669709"/>
          </a:xfrm>
        </p:spPr>
        <p:txBody>
          <a:bodyPr>
            <a:normAutofit/>
          </a:bodyPr>
          <a:lstStyle/>
          <a:p>
            <a:r>
              <a:rPr lang="en-US" dirty="0"/>
              <a:t>Note:  March 5 class will need to be moved or taught by a guest lecturer</a:t>
            </a:r>
          </a:p>
        </p:txBody>
      </p:sp>
    </p:spTree>
    <p:extLst>
      <p:ext uri="{BB962C8B-B14F-4D97-AF65-F5344CB8AC3E}">
        <p14:creationId xmlns:p14="http://schemas.microsoft.com/office/powerpoint/2010/main" val="37042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30% homework, labs and quizzes, 35% midterm, 35% final</a:t>
            </a:r>
          </a:p>
          <a:p>
            <a:r>
              <a:rPr lang="en-US" dirty="0"/>
              <a:t>Quizzes:  </a:t>
            </a:r>
          </a:p>
          <a:p>
            <a:pPr lvl="1"/>
            <a:r>
              <a:rPr lang="en-US" dirty="0"/>
              <a:t>One problem asked at end of each class.</a:t>
            </a:r>
          </a:p>
          <a:p>
            <a:pPr lvl="1"/>
            <a:r>
              <a:rPr lang="en-US" dirty="0"/>
              <a:t>Based on previous lecture</a:t>
            </a:r>
          </a:p>
          <a:p>
            <a:r>
              <a:rPr lang="en-US" dirty="0"/>
              <a:t>Exams:  Midterm and final are closed book, 2 cheat sheets.</a:t>
            </a:r>
          </a:p>
          <a:p>
            <a:pPr lvl="1"/>
            <a:r>
              <a:rPr lang="en-US" dirty="0"/>
              <a:t>No calculators</a:t>
            </a:r>
          </a:p>
          <a:p>
            <a:r>
              <a:rPr lang="en-US" dirty="0"/>
              <a:t>Optional project:</a:t>
            </a:r>
          </a:p>
          <a:p>
            <a:pPr lvl="1"/>
            <a:r>
              <a:rPr lang="en-US" dirty="0"/>
              <a:t>Can replace up to 20% of your grade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replace up to 20% of your grade</a:t>
            </a:r>
          </a:p>
          <a:p>
            <a:r>
              <a:rPr lang="en-US" dirty="0"/>
              <a:t>Should be significant work beyond the class</a:t>
            </a:r>
          </a:p>
          <a:p>
            <a:pPr lvl="1"/>
            <a:r>
              <a:rPr lang="en-US" dirty="0"/>
              <a:t>Some advanced topic</a:t>
            </a:r>
          </a:p>
          <a:p>
            <a:pPr lvl="1"/>
            <a:r>
              <a:rPr lang="en-US" dirty="0"/>
              <a:t>New research idea</a:t>
            </a:r>
          </a:p>
          <a:p>
            <a:r>
              <a:rPr lang="en-US" dirty="0"/>
              <a:t>Should include some detailed simulation</a:t>
            </a:r>
          </a:p>
          <a:p>
            <a:r>
              <a:rPr lang="en-US" dirty="0"/>
              <a:t>Bonus for hardware implementation</a:t>
            </a:r>
          </a:p>
          <a:p>
            <a:pPr lvl="1"/>
            <a:r>
              <a:rPr lang="en-US" dirty="0"/>
              <a:t>One idea:  Use the ADAM Pluto board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4098" name="Picture 2" descr="Image result for adam pluto">
            <a:extLst>
              <a:ext uri="{FF2B5EF4-FFF2-40B4-BE49-F238E27FC236}">
                <a16:creationId xmlns:a16="http://schemas.microsoft.com/office/drawing/2014/main" id="{4C50AF61-A036-4309-9EBC-EA6260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36" y="168755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alm pluto matlab">
            <a:extLst>
              <a:ext uri="{FF2B5EF4-FFF2-40B4-BE49-F238E27FC236}">
                <a16:creationId xmlns:a16="http://schemas.microsoft.com/office/drawing/2014/main" id="{92FFCF2F-5B43-4FD2-960C-DA65DF71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8" y="429633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684</Words>
  <Application>Microsoft Office PowerPoint</Application>
  <PresentationFormat>Widescreen</PresentationFormat>
  <Paragraphs>193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Wingdings</vt:lpstr>
      <vt:lpstr>Retrospect</vt:lpstr>
      <vt:lpstr>Course Admin</vt:lpstr>
      <vt:lpstr>People and Time </vt:lpstr>
      <vt:lpstr>Pre-requisites</vt:lpstr>
      <vt:lpstr>MATLAB</vt:lpstr>
      <vt:lpstr>Text </vt:lpstr>
      <vt:lpstr>Class will Follow this Block Diagram</vt:lpstr>
      <vt:lpstr>Tentative Schedule</vt:lpstr>
      <vt:lpstr>Grading</vt:lpstr>
      <vt:lpstr>Optional Project</vt:lpstr>
      <vt:lpstr>What is Digital Communications?</vt:lpstr>
      <vt:lpstr>Digital Communications is Everywhere!</vt:lpstr>
      <vt:lpstr>What do Communications Theorists Do?</vt:lpstr>
      <vt:lpstr>Research at NYU WIRELESS</vt:lpstr>
      <vt:lpstr>Course 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296</cp:revision>
  <cp:lastPrinted>2018-09-04T12:29:29Z</cp:lastPrinted>
  <dcterms:created xsi:type="dcterms:W3CDTF">2015-03-22T11:15:32Z</dcterms:created>
  <dcterms:modified xsi:type="dcterms:W3CDTF">2019-01-27T23:24:14Z</dcterms:modified>
</cp:coreProperties>
</file>