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258" r:id="rId2"/>
    <p:sldId id="282" r:id="rId3"/>
    <p:sldId id="788" r:id="rId4"/>
    <p:sldId id="734" r:id="rId5"/>
    <p:sldId id="713" r:id="rId6"/>
    <p:sldId id="735" r:id="rId7"/>
    <p:sldId id="736" r:id="rId8"/>
    <p:sldId id="737" r:id="rId9"/>
    <p:sldId id="738" r:id="rId10"/>
    <p:sldId id="716" r:id="rId11"/>
    <p:sldId id="739" r:id="rId12"/>
    <p:sldId id="740" r:id="rId13"/>
    <p:sldId id="741" r:id="rId14"/>
    <p:sldId id="718" r:id="rId15"/>
    <p:sldId id="719" r:id="rId16"/>
    <p:sldId id="742" r:id="rId17"/>
    <p:sldId id="792" r:id="rId18"/>
    <p:sldId id="744" r:id="rId19"/>
    <p:sldId id="747" r:id="rId20"/>
    <p:sldId id="745" r:id="rId21"/>
    <p:sldId id="748" r:id="rId22"/>
    <p:sldId id="749" r:id="rId23"/>
    <p:sldId id="750" r:id="rId24"/>
    <p:sldId id="751" r:id="rId25"/>
    <p:sldId id="752" r:id="rId26"/>
    <p:sldId id="764" r:id="rId27"/>
    <p:sldId id="766" r:id="rId28"/>
    <p:sldId id="765" r:id="rId29"/>
    <p:sldId id="767" r:id="rId30"/>
    <p:sldId id="769" r:id="rId31"/>
    <p:sldId id="772" r:id="rId32"/>
    <p:sldId id="768" r:id="rId33"/>
    <p:sldId id="770" r:id="rId34"/>
    <p:sldId id="771" r:id="rId35"/>
    <p:sldId id="775" r:id="rId36"/>
    <p:sldId id="793" r:id="rId37"/>
    <p:sldId id="773" r:id="rId38"/>
    <p:sldId id="776" r:id="rId39"/>
    <p:sldId id="778" r:id="rId40"/>
    <p:sldId id="777" r:id="rId41"/>
    <p:sldId id="795" r:id="rId42"/>
    <p:sldId id="753" r:id="rId43"/>
    <p:sldId id="774" r:id="rId44"/>
    <p:sldId id="787" r:id="rId45"/>
    <p:sldId id="780" r:id="rId46"/>
    <p:sldId id="784" r:id="rId47"/>
    <p:sldId id="781" r:id="rId48"/>
    <p:sldId id="783" r:id="rId49"/>
    <p:sldId id="785" r:id="rId50"/>
    <p:sldId id="733" r:id="rId51"/>
    <p:sldId id="728" r:id="rId52"/>
    <p:sldId id="729" r:id="rId53"/>
    <p:sldId id="732" r:id="rId54"/>
    <p:sldId id="724" r:id="rId55"/>
    <p:sldId id="786" r:id="rId56"/>
    <p:sldId id="757" r:id="rId57"/>
    <p:sldId id="730" r:id="rId58"/>
    <p:sldId id="731" r:id="rId59"/>
    <p:sldId id="791" r:id="rId60"/>
    <p:sldId id="754" r:id="rId61"/>
    <p:sldId id="755" r:id="rId62"/>
    <p:sldId id="760" r:id="rId63"/>
    <p:sldId id="758" r:id="rId64"/>
    <p:sldId id="761" r:id="rId65"/>
    <p:sldId id="762" r:id="rId66"/>
    <p:sldId id="794" r:id="rId6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11:  Information Theory and Capacity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discrete random variable, there exists a prefix free variable length code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length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symbols at a time, can achieve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length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uses a Huffman code</a:t>
                </a:r>
              </a:p>
              <a:p>
                <a:r>
                  <a:rPr lang="en-US" dirty="0"/>
                  <a:t>Entropy shows how much information is in a random variable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1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A5F-3F99-60B0-AFCA-E87F0BB4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and Conditional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pair of discrete random variables with a joint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 entropy</a:t>
                </a:r>
                <a:r>
                  <a:rPr lang="en-US" dirty="0"/>
                  <a:t>:  Entropy of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Recall: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distribution on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Conditional entropy for a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Represents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after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Conditional entropy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Similar equations for continuous random variables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6761" b="-2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5BF2C-60C6-BB5E-F2D4-80E1CC6F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Independence: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binary with joint PMF in table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≈0.86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487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1667" r="-31549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68" t="-1667" r="-19668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1667" r="-1712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58095" r="-312169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58095" r="-315493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58095" r="-1712" b="-13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47761" r="-3121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247761" r="-31549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53030" r="-312169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353030" r="-3154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677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are two random variables related?</a:t>
                </a:r>
              </a:p>
              <a:p>
                <a:r>
                  <a:rPr lang="en-US" dirty="0"/>
                  <a:t>Mutual information: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Represents decrease in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from 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Can also define for differential entropy</a:t>
                </a:r>
              </a:p>
              <a:p>
                <a:endParaRPr lang="en-US" dirty="0"/>
              </a:p>
              <a:p>
                <a:r>
                  <a:rPr lang="en-US" dirty="0"/>
                  <a:t>Special cases: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2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communications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the typ. the channel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is the output </a:t>
                </a:r>
              </a:p>
              <a:p>
                <a:r>
                  <a:rPr lang="en-US" dirty="0"/>
                  <a:t>Binary symmetric channel: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equiprobable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no error</a:t>
                </a:r>
              </a:p>
              <a:p>
                <a:r>
                  <a:rPr lang="en-US" dirty="0"/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Similarly,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01AA597A-CCBF-AAAE-A521-91B1B19A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0" y="1539279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/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/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CC8-F33F-7827-DE4A-70EE8FF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Channel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</p:spPr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right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perfectly describes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are independent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  <a:blipFill>
                <a:blip r:embed="rId2"/>
                <a:stretch>
                  <a:fillRect l="-245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03D9-43B4-ABE2-ACD6-34E8360C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BE863-1D37-1B50-8783-187333E0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78" y="1591570"/>
            <a:ext cx="5342070" cy="42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1" y="19087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Communication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/>
              <a:lstStyle/>
              <a:p>
                <a:r>
                  <a:rPr lang="en-US" dirty="0"/>
                  <a:t>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Maps bits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into “channel”</a:t>
                </a:r>
              </a:p>
              <a:p>
                <a:r>
                  <a:rPr lang="en-US" dirty="0"/>
                  <a:t>Channel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RX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is modeled probabilistically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attempts to estimate TX bits: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45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3252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System is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395662" y="1655768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2967808" y="1686437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296705" y="1941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756812" y="19094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72332" y="209524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743821" y="2162830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blipFill>
                <a:blip r:embed="rId4"/>
                <a:stretch>
                  <a:fillRect t="-1587" r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31AD-6F50-0FDC-933F-C750E102BB16}"/>
              </a:ext>
            </a:extLst>
          </p:cNvPr>
          <p:cNvSpPr/>
          <p:nvPr/>
        </p:nvSpPr>
        <p:spPr>
          <a:xfrm>
            <a:off x="2056952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87EFE-D428-B7B4-CFB0-ED7CA0103E9F}"/>
              </a:ext>
            </a:extLst>
          </p:cNvPr>
          <p:cNvSpPr txBox="1"/>
          <p:nvPr/>
        </p:nvSpPr>
        <p:spPr>
          <a:xfrm>
            <a:off x="2056952" y="392245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EAC29-A992-48D0-AA32-B4484D5918C1}"/>
              </a:ext>
            </a:extLst>
          </p:cNvPr>
          <p:cNvSpPr txBox="1"/>
          <p:nvPr/>
        </p:nvSpPr>
        <p:spPr>
          <a:xfrm>
            <a:off x="3001752" y="389511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mapping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9CD33-8278-8C65-899C-2F8AFCD1C531}"/>
              </a:ext>
            </a:extLst>
          </p:cNvPr>
          <p:cNvSpPr/>
          <p:nvPr/>
        </p:nvSpPr>
        <p:spPr>
          <a:xfrm>
            <a:off x="3138400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DFC61F-7786-2B22-FFE7-A2287380027A}"/>
              </a:ext>
            </a:extLst>
          </p:cNvPr>
          <p:cNvSpPr/>
          <p:nvPr/>
        </p:nvSpPr>
        <p:spPr>
          <a:xfrm>
            <a:off x="4156592" y="2967650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CBCF4-41B6-BEFE-005E-A5C666A583ED}"/>
              </a:ext>
            </a:extLst>
          </p:cNvPr>
          <p:cNvSpPr txBox="1"/>
          <p:nvPr/>
        </p:nvSpPr>
        <p:spPr>
          <a:xfrm>
            <a:off x="4092844" y="396861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403E3-5D22-BB64-3B88-A77CE98E4F59}"/>
              </a:ext>
            </a:extLst>
          </p:cNvPr>
          <p:cNvSpPr/>
          <p:nvPr/>
        </p:nvSpPr>
        <p:spPr>
          <a:xfrm>
            <a:off x="6555953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48573C-CF3E-734B-94AA-D7D9B65E1135}"/>
              </a:ext>
            </a:extLst>
          </p:cNvPr>
          <p:cNvSpPr txBox="1"/>
          <p:nvPr/>
        </p:nvSpPr>
        <p:spPr>
          <a:xfrm>
            <a:off x="8457893" y="3867781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5E5E32-ACA2-C10C-717D-25125E78653C}"/>
              </a:ext>
            </a:extLst>
          </p:cNvPr>
          <p:cNvSpPr txBox="1"/>
          <p:nvPr/>
        </p:nvSpPr>
        <p:spPr>
          <a:xfrm>
            <a:off x="7551577" y="3791143"/>
            <a:ext cx="87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 err="1"/>
              <a:t>demod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C8FCB8-80B4-AD75-EFC9-94F44C074371}"/>
              </a:ext>
            </a:extLst>
          </p:cNvPr>
          <p:cNvSpPr/>
          <p:nvPr/>
        </p:nvSpPr>
        <p:spPr>
          <a:xfrm>
            <a:off x="7637401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E2E838-3091-68DA-2F56-61B98DF5B6F6}"/>
              </a:ext>
            </a:extLst>
          </p:cNvPr>
          <p:cNvSpPr/>
          <p:nvPr/>
        </p:nvSpPr>
        <p:spPr>
          <a:xfrm>
            <a:off x="8639283" y="2891943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FA8EF6-F420-D1BE-8164-8A134250F156}"/>
              </a:ext>
            </a:extLst>
          </p:cNvPr>
          <p:cNvSpPr txBox="1"/>
          <p:nvPr/>
        </p:nvSpPr>
        <p:spPr>
          <a:xfrm>
            <a:off x="6470129" y="383993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8E7F8FB-5A60-E138-8B50-B06189D5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90136"/>
            <a:ext cx="10058400" cy="878959"/>
          </a:xfrm>
        </p:spPr>
        <p:txBody>
          <a:bodyPr/>
          <a:lstStyle/>
          <a:p>
            <a:r>
              <a:rPr lang="en-US" dirty="0"/>
              <a:t>In the abstract model, the TX and RX  can include typical block we have studied up to now</a:t>
            </a:r>
          </a:p>
          <a:p>
            <a:r>
              <a:rPr lang="en-US" dirty="0"/>
              <a:t>But they are not restricted to a particular structure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08305C7-DBA8-FD01-649A-EEAD342E04D5}"/>
              </a:ext>
            </a:extLst>
          </p:cNvPr>
          <p:cNvSpPr/>
          <p:nvPr/>
        </p:nvSpPr>
        <p:spPr>
          <a:xfrm rot="16200000">
            <a:off x="3343809" y="1295717"/>
            <a:ext cx="349825" cy="303921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0AD515F-54F6-6A1A-A01F-B60E086CEF92}"/>
              </a:ext>
            </a:extLst>
          </p:cNvPr>
          <p:cNvSpPr/>
          <p:nvPr/>
        </p:nvSpPr>
        <p:spPr>
          <a:xfrm rot="16200000">
            <a:off x="7816245" y="1204710"/>
            <a:ext cx="349825" cy="3039216"/>
          </a:xfrm>
          <a:prstGeom prst="rightBrac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and compute the Shannon capacity for simple memoryless channels</a:t>
            </a:r>
          </a:p>
          <a:p>
            <a:r>
              <a:rPr lang="en-US" dirty="0"/>
              <a:t>Identify power-limited and bandwidth-limited regimes of operation</a:t>
            </a:r>
          </a:p>
          <a:p>
            <a:r>
              <a:rPr lang="en-US" dirty="0"/>
              <a:t>Describe difficulties in achieving the Shannon capacity for practical systems</a:t>
            </a:r>
          </a:p>
          <a:p>
            <a:r>
              <a:rPr lang="en-US" dirty="0"/>
              <a:t>Mathematically describe the performance of a system relative to the Shannon limit</a:t>
            </a:r>
          </a:p>
          <a:p>
            <a:r>
              <a:rPr lang="en-US" dirty="0"/>
              <a:t>Define and compute the constellation-constrained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length: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number of symbols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bits per symbol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error 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Depends on randomness in channel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goal </a:t>
                </a:r>
                <a:r>
                  <a:rPr lang="en-US" sz="2400" dirty="0"/>
                  <a:t>in communication maximize rate with a low BLER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697" t="-333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7655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Memoryless Channel (DMC)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Model  channel probabilistically via conditional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conditional distribution of the RX symbols given the TX symbols</a:t>
                </a:r>
                <a:endParaRPr lang="en-US" sz="2200" dirty="0"/>
              </a:p>
              <a:p>
                <a:r>
                  <a:rPr lang="en-US" sz="2400" dirty="0"/>
                  <a:t>Say channel is “memoryless if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lvl="1"/>
                <a:r>
                  <a:rPr lang="en-US" sz="2200" dirty="0"/>
                  <a:t>Each RX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r>
                  <a:rPr lang="en-US" sz="2400" dirty="0"/>
                  <a:t>For simplicity, we restrict to the discrete case: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2200" dirty="0"/>
                  <a:t> are finite sets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526F09-478E-8930-E36B-1EAE7CECAC3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472D6-045F-7E77-22F2-79DA64F25D33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9AB069F-7E00-34A1-E87D-199E8FE82F07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99D1-13E4-8AE0-152E-C4E767685459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8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Example 1:  AWGN channel is memoryless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independent</a:t>
                </a:r>
              </a:p>
              <a:p>
                <a:r>
                  <a:rPr lang="en-US" sz="2400" dirty="0"/>
                  <a:t>Example 2:  BSC channel is memoryless and discrete</a:t>
                </a:r>
              </a:p>
              <a:p>
                <a:pPr lvl="1"/>
                <a:r>
                  <a:rPr lang="en-US" sz="2200" dirty="0"/>
                  <a:t>TX and RX symbols are binary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BSC channel is independent on each symbol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42DC4-045A-F6A4-6C81-52BCABCCCA4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920E1-B8A4-1113-5CC2-72AE33B7B0A4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35AD943-7712-C2CC-FD58-801DD13C39F2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652DD-84A9-AEE4-F431-52F8AB6AD30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1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A2A-0DBC-8A99-33E6-7AECF88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Rate and Reliability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obtain sharp results, we often look at the case of long block lengths</a:t>
                </a:r>
              </a:p>
              <a:p>
                <a:r>
                  <a:rPr lang="en-US" dirty="0"/>
                  <a:t>Formally, consider a sequence of TX-RX pairs as a function of the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information bits</a:t>
                </a:r>
              </a:p>
              <a:p>
                <a:pPr lvl="1"/>
                <a:r>
                  <a:rPr lang="en-US" dirty="0"/>
                  <a:t>TX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 rate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Say it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asymptotically reliable </a:t>
                </a:r>
                <a:r>
                  <a:rPr lang="en-US" dirty="0"/>
                  <a:t>if: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  <a:blipFill>
                <a:blip r:embed="rId2"/>
                <a:stretch>
                  <a:fillRect l="-1455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D9CB-B928-F5D4-997F-6763A15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1215B-F188-3199-BFB5-683227174ECB}"/>
              </a:ext>
            </a:extLst>
          </p:cNvPr>
          <p:cNvSpPr/>
          <p:nvPr/>
        </p:nvSpPr>
        <p:spPr>
          <a:xfrm>
            <a:off x="7437049" y="1535883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DE5B3-7D28-1726-10DF-5CC927CCB7FF}"/>
              </a:ext>
            </a:extLst>
          </p:cNvPr>
          <p:cNvSpPr/>
          <p:nvPr/>
        </p:nvSpPr>
        <p:spPr>
          <a:xfrm>
            <a:off x="3009195" y="1566552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2083-0951-ACFB-9E35-580143F9D3B3}"/>
              </a:ext>
            </a:extLst>
          </p:cNvPr>
          <p:cNvSpPr txBox="1"/>
          <p:nvPr/>
        </p:nvSpPr>
        <p:spPr>
          <a:xfrm>
            <a:off x="3338092" y="1821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E455D-0FA4-1C40-D3C6-E73D555A5C71}"/>
              </a:ext>
            </a:extLst>
          </p:cNvPr>
          <p:cNvSpPr txBox="1"/>
          <p:nvPr/>
        </p:nvSpPr>
        <p:spPr>
          <a:xfrm>
            <a:off x="7798199" y="178952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5EBC7-D67E-6E69-291F-8871C4D6A812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85865" y="2006031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636FF5-76A3-B174-AE48-3F5FE50248F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44430" y="1975361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B0CFC-7A6D-F42B-CF06-7FCC5E80BE0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13719" y="1975362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9D66F-B648-BDB4-C20C-EEF544847C0C}"/>
              </a:ext>
            </a:extLst>
          </p:cNvPr>
          <p:cNvCxnSpPr>
            <a:cxnSpLocks/>
          </p:cNvCxnSpPr>
          <p:nvPr/>
        </p:nvCxnSpPr>
        <p:spPr>
          <a:xfrm>
            <a:off x="1785208" y="2042945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/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/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/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/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4C42C38-A012-6941-B530-DAF5906B2223}"/>
              </a:ext>
            </a:extLst>
          </p:cNvPr>
          <p:cNvSpPr/>
          <p:nvPr/>
        </p:nvSpPr>
        <p:spPr>
          <a:xfrm>
            <a:off x="5079716" y="1566552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A9B9E-1C08-8C32-6DB0-DA846CD05AAC}"/>
              </a:ext>
            </a:extLst>
          </p:cNvPr>
          <p:cNvSpPr txBox="1"/>
          <p:nvPr/>
        </p:nvSpPr>
        <p:spPr>
          <a:xfrm>
            <a:off x="5177247" y="18121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78233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0B1B-EDC2-8052-865D-82A4664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Achievable Rate and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Achievable rate</a:t>
                </a:r>
                <a:r>
                  <a:rPr lang="en-US" sz="2400" dirty="0"/>
                  <a:t>:  We say a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achievable if:</a:t>
                </a:r>
              </a:p>
              <a:p>
                <a:pPr lvl="1"/>
                <a:r>
                  <a:rPr lang="en-US" sz="2000" dirty="0"/>
                  <a:t>There exists a sequence of encoder-decoders indexed by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and</a:t>
                </a:r>
              </a:p>
              <a:p>
                <a:pPr lvl="1"/>
                <a:r>
                  <a:rPr lang="en-US" sz="2000" b="0" dirty="0"/>
                  <a:t>The BLER vanishes: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Capacity</a:t>
                </a:r>
                <a:r>
                  <a:rPr lang="en-US" sz="2400" b="0" dirty="0"/>
                  <a:t>:  Is the supremum over all achievable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Optimized over all possible encoders &amp; decoders</a:t>
                </a:r>
              </a:p>
              <a:p>
                <a:pPr lvl="1"/>
                <a:r>
                  <a:rPr lang="en-US" sz="2000" dirty="0"/>
                  <a:t>No regard to complexity or delay</a:t>
                </a: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BF1C-554E-8BAE-451F-3CAD270F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8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24C3-E9A4-6F11-2B68-BA5FAFBD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Capacity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Given a DMC with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the channel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sketch the proof at the end of the lecture</a:t>
                </a:r>
              </a:p>
              <a:p>
                <a:r>
                  <a:rPr lang="en-US" dirty="0"/>
                  <a:t>Maximization is performed over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A038-2104-88C4-0183-B7C798C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551C-B4D1-F671-8E7C-67CF75E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</p:spPr>
            <p:txBody>
              <a:bodyPr/>
              <a:lstStyle/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that maximizing distribution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this case, the mutual information is computed as before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with higher capacity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  <a:blipFill>
                <a:blip r:embed="rId2"/>
                <a:stretch>
                  <a:fillRect l="-2321" t="-1549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CDE9-981E-080A-AF74-6605B7BD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EAC8E95A-73AB-A24D-CE10-DA7AA1E5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36" y="822827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9865-83B6-F069-A52A-35121284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725" y="3538110"/>
            <a:ext cx="2911096" cy="23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CA9E4-CFFD-2FA0-A908-AC0A3F401E23}"/>
              </a:ext>
            </a:extLst>
          </p:cNvPr>
          <p:cNvSpPr/>
          <p:nvPr/>
        </p:nvSpPr>
        <p:spPr>
          <a:xfrm>
            <a:off x="3564835" y="3538534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Although this channel is not discrete, similar theory applies using relative entropy</a:t>
                </a:r>
              </a:p>
              <a:p>
                <a:r>
                  <a:rPr lang="en-US" dirty="0"/>
                  <a:t>Limit input distributions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a maximum energy per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AWGN channel with energy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Simple relation relating capacity to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Gaussian input</a:t>
                </a:r>
              </a:p>
              <a:p>
                <a:r>
                  <a:rPr lang="en-US" dirty="0"/>
                  <a:t>Entropy of complex 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Gaussian input achieves the capacity</a:t>
                </a:r>
              </a:p>
              <a:p>
                <a:r>
                  <a:rPr lang="en-US" dirty="0"/>
                  <a:t>Can also show that for any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any other distribution has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AWGN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Although this channel is not discrete, similar theory applies using relative entropy</a:t>
                </a:r>
              </a:p>
              <a:p>
                <a:r>
                  <a:rPr lang="en-US" dirty="0"/>
                  <a:t>First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Gaussian input</a:t>
                </a:r>
              </a:p>
              <a:p>
                <a:r>
                  <a:rPr lang="en-US" dirty="0"/>
                  <a:t>Entropy of complex 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36954" y="1457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BF676B-1EEC-4426-0E67-19ADFEB3F9AA}"/>
              </a:ext>
            </a:extLst>
          </p:cNvPr>
          <p:cNvSpPr/>
          <p:nvPr/>
        </p:nvSpPr>
        <p:spPr>
          <a:xfrm>
            <a:off x="3690731" y="3134343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continuous-time system: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AWGN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continuous-time AWGN system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Most important formula in IT!</a:t>
                </a:r>
              </a:p>
              <a:p>
                <a:pPr lvl="1"/>
                <a:r>
                  <a:rPr lang="en-US" dirty="0"/>
                  <a:t>Relates SNR, bandwidth and achievable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2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Continuous-Time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convert the continuous-time channel to a discrete-time channel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degrees of freedom per second</a:t>
                </a:r>
              </a:p>
              <a:p>
                <a:r>
                  <a:rPr lang="en-US" dirty="0"/>
                  <a:t>So, we can find an orthonormal basis: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energy per symbol will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similarly write the received signal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Noise energy per symbol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Capacity per symbol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symbols / sec, the continuous-time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4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TX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Path loss,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</a:p>
              <a:p>
                <a:pPr lvl="1"/>
                <a:r>
                  <a:rPr lang="en-US" dirty="0"/>
                  <a:t>Noise density (with noise figure)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=−170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Capacity:</a:t>
                </a:r>
              </a:p>
              <a:p>
                <a:pPr lvl="1"/>
                <a:r>
                  <a:rPr lang="en-US" dirty="0"/>
                  <a:t>RX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=20−110=−90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=−90 −73−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−170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 linear scale: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≈5.0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Spectral 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=2.59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≈51.7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2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Two regimes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Power limited regime</a:t>
                </a:r>
              </a:p>
              <a:p>
                <a:pPr lvl="1"/>
                <a:r>
                  <a:rPr lang="en-US" dirty="0"/>
                  <a:t>Suppose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low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linear in power</a:t>
                </a:r>
              </a:p>
              <a:p>
                <a:pPr lvl="1"/>
                <a:r>
                  <a:rPr lang="en-US" b="0" dirty="0"/>
                  <a:t>Band</a:t>
                </a:r>
                <a:r>
                  <a:rPr lang="en-US" dirty="0"/>
                  <a:t>width does not help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b="0" dirty="0"/>
                  <a:t>Suppose SNR is high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only logarithmic in SNR.  SNR does not help much</a:t>
                </a:r>
              </a:p>
              <a:p>
                <a:pPr lvl="1"/>
                <a:r>
                  <a:rPr lang="en-US" b="0" dirty="0"/>
                  <a:t>But grows much faster with bandwidth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7646505" y="48025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41C203-66AB-E80C-5585-4E6672BF75B7}"/>
              </a:ext>
            </a:extLst>
          </p:cNvPr>
          <p:cNvSpPr/>
          <p:nvPr/>
        </p:nvSpPr>
        <p:spPr>
          <a:xfrm>
            <a:off x="10258310" y="481281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Design Guidelines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Practical systems operate in a limited SNR range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Avoid very power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≥−6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dB generally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Below this SNR, better use smaller bandwidth and higher PSD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Reduces overhead and computation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Avoid bandwidth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to 30 dB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Gains are very low increasing SNR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Also, the gains are hard to achieve in practice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these cases, use more bandwidth</a:t>
                </a:r>
              </a:p>
              <a:p>
                <a:pPr lvl="1"/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00C3B3-7D4B-D652-59E7-D50864CA4B2A}"/>
              </a:ext>
            </a:extLst>
          </p:cNvPr>
          <p:cNvSpPr/>
          <p:nvPr/>
        </p:nvSpPr>
        <p:spPr>
          <a:xfrm>
            <a:off x="10384205" y="431789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6985022" y="42525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10111E-AD85-2BD6-F4D7-BD44E9D0FC2E}"/>
              </a:ext>
            </a:extLst>
          </p:cNvPr>
          <p:cNvCxnSpPr/>
          <p:nvPr/>
        </p:nvCxnSpPr>
        <p:spPr>
          <a:xfrm>
            <a:off x="8097078" y="1710462"/>
            <a:ext cx="0" cy="271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42E39-C061-A64E-B202-75BD2F0C2570}"/>
              </a:ext>
            </a:extLst>
          </p:cNvPr>
          <p:cNvCxnSpPr/>
          <p:nvPr/>
        </p:nvCxnSpPr>
        <p:spPr>
          <a:xfrm>
            <a:off x="10250556" y="1710462"/>
            <a:ext cx="0" cy="271870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62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0483-E369-E97A-6A84-330985F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Bit and Spectral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Spectral efficiency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are bits per second / Hz</a:t>
                </a:r>
              </a:p>
              <a:p>
                <a:pPr lvl="1"/>
                <a:r>
                  <a:rPr lang="en-US" dirty="0"/>
                  <a:t>Represents rate / bandwidth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SNR per bit</a:t>
                </a:r>
                <a:r>
                  <a:rPr lang="en-US" dirty="0"/>
                  <a:t>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Pronounced “Ebb-</a:t>
                </a:r>
                <a:r>
                  <a:rPr lang="en-US" dirty="0" err="1"/>
                  <a:t>noh</a:t>
                </a:r>
                <a:r>
                  <a:rPr lang="en-US" dirty="0"/>
                  <a:t>”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DEB-FF7F-3CAA-7EAF-1C1B37A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22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3599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7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A26F70-B0C5-989F-79BC-B1E17BC3B53E}"/>
              </a:ext>
            </a:extLst>
          </p:cNvPr>
          <p:cNvSpPr/>
          <p:nvPr/>
        </p:nvSpPr>
        <p:spPr>
          <a:xfrm>
            <a:off x="2714778" y="4263300"/>
            <a:ext cx="657307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Achieving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Shannon’s capacity formula is impossible to exactly achieve in practice</a:t>
                </a:r>
              </a:p>
              <a:p>
                <a:r>
                  <a:rPr lang="en-US" dirty="0"/>
                  <a:t>Achieving the capacity requires generating a “random codebook”:</a:t>
                </a:r>
              </a:p>
              <a:p>
                <a:r>
                  <a:rPr lang="en-US" dirty="0"/>
                  <a:t>Codebook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/>
                  <a:t>Grows exponentially with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Prohibitive computation and memory </a:t>
                </a:r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introduces infinite delay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A5264-5472-DF56-EEDA-E78985FFAA15}"/>
              </a:ext>
            </a:extLst>
          </p:cNvPr>
          <p:cNvSpPr txBox="1"/>
          <p:nvPr/>
        </p:nvSpPr>
        <p:spPr>
          <a:xfrm>
            <a:off x="3145473" y="4520445"/>
            <a:ext cx="591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How close can we get to Shannon capacity in practice? </a:t>
            </a:r>
          </a:p>
        </p:txBody>
      </p:sp>
    </p:spTree>
    <p:extLst>
      <p:ext uri="{BB962C8B-B14F-4D97-AF65-F5344CB8AC3E}">
        <p14:creationId xmlns:p14="http://schemas.microsoft.com/office/powerpoint/2010/main" val="504876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and Coding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Practical systems use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and coding scheme (MCS)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Ex:  Convolutional, Turbo, …</a:t>
                </a:r>
              </a:p>
              <a:p>
                <a:pPr lvl="1"/>
                <a:r>
                  <a:rPr lang="en-US" dirty="0"/>
                  <a:t>Defined by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</a:t>
                </a:r>
                <a:r>
                  <a:rPr lang="en-US" dirty="0"/>
                  <a:t> via symbol mapping </a:t>
                </a:r>
              </a:p>
              <a:p>
                <a:pPr lvl="1"/>
                <a:r>
                  <a:rPr lang="en-US" dirty="0"/>
                  <a:t>Typically,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QAM</a:t>
                </a:r>
              </a:p>
              <a:p>
                <a:pPr lvl="1"/>
                <a:r>
                  <a:rPr lang="en-US" dirty="0"/>
                  <a:t>Defined by bits / </a:t>
                </a:r>
                <a:r>
                  <a:rPr lang="en-US" dirty="0" err="1"/>
                  <a:t>sym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Spectral efficiency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Ex:  16-QAM with a Rate ¾ code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=0.75⇒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bps/Hz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43C7C-691B-2722-1562-AF1D58A561A6}"/>
              </a:ext>
            </a:extLst>
          </p:cNvPr>
          <p:cNvSpPr/>
          <p:nvPr/>
        </p:nvSpPr>
        <p:spPr>
          <a:xfrm>
            <a:off x="8712590" y="267162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B4DD3-8464-E387-F987-FCD22C5281A8}"/>
              </a:ext>
            </a:extLst>
          </p:cNvPr>
          <p:cNvSpPr txBox="1"/>
          <p:nvPr/>
        </p:nvSpPr>
        <p:spPr>
          <a:xfrm>
            <a:off x="8682001" y="2115856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372DA-FC9D-8B4E-BD79-71C422DDB9E1}"/>
              </a:ext>
            </a:extLst>
          </p:cNvPr>
          <p:cNvSpPr/>
          <p:nvPr/>
        </p:nvSpPr>
        <p:spPr>
          <a:xfrm>
            <a:off x="10299368" y="2671626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9846C-2658-9596-CC4B-5A542ED1A441}"/>
              </a:ext>
            </a:extLst>
          </p:cNvPr>
          <p:cNvSpPr txBox="1"/>
          <p:nvPr/>
        </p:nvSpPr>
        <p:spPr>
          <a:xfrm>
            <a:off x="10246688" y="214840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FB9E-E0BD-086C-A0A9-A44E71BDA93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431496" y="2892588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19711-CA60-2B6E-2591-F50C8716E455}"/>
              </a:ext>
            </a:extLst>
          </p:cNvPr>
          <p:cNvSpPr txBox="1"/>
          <p:nvPr/>
        </p:nvSpPr>
        <p:spPr>
          <a:xfrm>
            <a:off x="9529601" y="3167390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DCD47-6E0B-71BA-C48D-643EDF538F5D}"/>
              </a:ext>
            </a:extLst>
          </p:cNvPr>
          <p:cNvCxnSpPr>
            <a:cxnSpLocks/>
          </p:cNvCxnSpPr>
          <p:nvPr/>
        </p:nvCxnSpPr>
        <p:spPr>
          <a:xfrm flipV="1">
            <a:off x="7844718" y="290169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C06DA-42FA-FEFC-DDAD-56A89500E76C}"/>
              </a:ext>
            </a:extLst>
          </p:cNvPr>
          <p:cNvSpPr txBox="1"/>
          <p:nvPr/>
        </p:nvSpPr>
        <p:spPr>
          <a:xfrm>
            <a:off x="7903522" y="3113549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</p:spTree>
    <p:extLst>
      <p:ext uri="{BB962C8B-B14F-4D97-AF65-F5344CB8AC3E}">
        <p14:creationId xmlns:p14="http://schemas.microsoft.com/office/powerpoint/2010/main" val="3487464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Gap to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MCS has a spectral efficiency (SE):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By Shannon Theory, we should achieve this SE at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Practical codes obtain a lower 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system operates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below Shannon capacity</a:t>
                </a:r>
              </a:p>
              <a:p>
                <a:pPr lvl="1"/>
                <a:r>
                  <a:rPr lang="en-US" dirty="0"/>
                  <a:t>Often quoted in dB: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Gap depends on the level of reliability (e.g., BLER) and implementation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3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4B6F-044A-D6F5-C3E0-15727A5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AA1-996F-0ABB-B665-96ABA887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ways to design communication systems</a:t>
            </a:r>
          </a:p>
          <a:p>
            <a:r>
              <a:rPr lang="en-US" dirty="0"/>
              <a:t>Two basic questions:</a:t>
            </a:r>
          </a:p>
          <a:p>
            <a:pPr lvl="1"/>
            <a:r>
              <a:rPr lang="en-US" sz="2000" dirty="0"/>
              <a:t>How do we measure the performance?</a:t>
            </a:r>
          </a:p>
          <a:p>
            <a:pPr lvl="1"/>
            <a:r>
              <a:rPr lang="en-US" sz="2000" dirty="0"/>
              <a:t>What is the best we can expect to do?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theory </a:t>
            </a:r>
            <a:r>
              <a:rPr lang="en-US" dirty="0"/>
              <a:t>provides:</a:t>
            </a:r>
          </a:p>
          <a:p>
            <a:pPr lvl="1"/>
            <a:r>
              <a:rPr lang="en-US" sz="2000" dirty="0"/>
              <a:t>Simple metrics to evaluate system performance</a:t>
            </a:r>
          </a:p>
          <a:p>
            <a:pPr lvl="1"/>
            <a:r>
              <a:rPr lang="en-US" sz="2000" dirty="0"/>
              <a:t>Fundamental bounds that can be achieved by </a:t>
            </a:r>
            <a:r>
              <a:rPr lang="en-US" sz="2000" i="1" dirty="0"/>
              <a:t>any </a:t>
            </a:r>
            <a:r>
              <a:rPr lang="en-US" sz="2000" dirty="0"/>
              <a:t>system</a:t>
            </a:r>
          </a:p>
          <a:p>
            <a:pPr lvl="1"/>
            <a:r>
              <a:rPr lang="en-US" sz="2000" dirty="0"/>
              <a:t>Apply to any communication system</a:t>
            </a:r>
          </a:p>
          <a:p>
            <a:pPr lvl="1"/>
            <a:r>
              <a:rPr lang="en-US" sz="2000" dirty="0"/>
              <a:t>No constraint in computation / delay</a:t>
            </a:r>
          </a:p>
          <a:p>
            <a:r>
              <a:rPr lang="en-US" dirty="0"/>
              <a:t>Can be used as a benchmark for practical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15AF-789A-5848-B923-BA9DC02C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42" name="Picture 2" descr="Claude Shannon, the Father of the Information Age, Turns 1100100 | The New Yorker">
            <a:extLst>
              <a:ext uri="{FF2B5EF4-FFF2-40B4-BE49-F238E27FC236}">
                <a16:creationId xmlns:a16="http://schemas.microsoft.com/office/drawing/2014/main" id="{406294D2-D5B4-B750-5914-6553837D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26" y="661235"/>
            <a:ext cx="2541921" cy="39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7046C-34F6-9E74-7B30-3022A750A12D}"/>
              </a:ext>
            </a:extLst>
          </p:cNvPr>
          <p:cNvSpPr txBox="1"/>
          <p:nvPr/>
        </p:nvSpPr>
        <p:spPr>
          <a:xfrm>
            <a:off x="9385598" y="467765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Shannon</a:t>
            </a:r>
          </a:p>
        </p:txBody>
      </p:sp>
    </p:spTree>
    <p:extLst>
      <p:ext uri="{BB962C8B-B14F-4D97-AF65-F5344CB8AC3E}">
        <p14:creationId xmlns:p14="http://schemas.microsoft.com/office/powerpoint/2010/main" val="61066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</p:spPr>
            <p:txBody>
              <a:bodyPr/>
              <a:lstStyle/>
              <a:p>
                <a:r>
                  <a:rPr lang="en-US" dirty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convolutional code with QPSK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Spectral efficiency achieved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SNR required for BER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≈4.1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See simulation to the right</a:t>
                </a:r>
              </a:p>
              <a:p>
                <a:r>
                  <a:rPr lang="en-US" dirty="0"/>
                  <a:t>Shannon theory: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</a:t>
                </a:r>
              </a:p>
              <a:p>
                <a:pPr lvl="1"/>
                <a:r>
                  <a:rPr lang="en-US" dirty="0"/>
                  <a:t>SNR per bit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dB</a:t>
                </a:r>
              </a:p>
              <a:p>
                <a:r>
                  <a:rPr lang="en-US" dirty="0"/>
                  <a:t>Hence, we say this system operates 4.1 dB below Shannon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  <a:blipFill>
                <a:blip r:embed="rId2"/>
                <a:stretch>
                  <a:fillRect l="-2096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CAE63-5F50-D492-2EBD-C170E8DB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574238"/>
            <a:ext cx="2995862" cy="37662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D49BC-09B2-7183-4407-2B75FB47A9B7}"/>
              </a:ext>
            </a:extLst>
          </p:cNvPr>
          <p:cNvCxnSpPr/>
          <p:nvPr/>
        </p:nvCxnSpPr>
        <p:spPr>
          <a:xfrm>
            <a:off x="8076492" y="3294318"/>
            <a:ext cx="717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58CDB-D17D-3DD5-B64F-1E7147F5C2C2}"/>
              </a:ext>
            </a:extLst>
          </p:cNvPr>
          <p:cNvCxnSpPr>
            <a:cxnSpLocks/>
          </p:cNvCxnSpPr>
          <p:nvPr/>
        </p:nvCxnSpPr>
        <p:spPr>
          <a:xfrm flipV="1">
            <a:off x="8769735" y="3294318"/>
            <a:ext cx="0" cy="226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8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8987-3892-AD43-C839-B2616E2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and Bandwidth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Most systems have loss to imperfect codes and bandwidth overhead</a:t>
                </a:r>
              </a:p>
              <a:p>
                <a:r>
                  <a:rPr lang="en-US" dirty="0"/>
                  <a:t>Simple model for achievable rate: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bandwidth overhead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power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maximum spectral efficiency (due to max MCS)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System operates 6 dB below capacity with a 20% bandwidth overhead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 err="1"/>
                  <a:t>dB.</a:t>
                </a:r>
                <a:r>
                  <a:rPr lang="en-US" dirty="0"/>
                  <a:t>  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0.1(10−6)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(1+2.5)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r>
                  <a:rPr lang="en-US" dirty="0"/>
                  <a:t>Shannon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≈69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C9DD-07A7-9F32-DA9A-AA6DB9DA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2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to Shannon Theory for Early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5793762" cy="4329817"/>
          </a:xfrm>
        </p:spPr>
        <p:txBody>
          <a:bodyPr>
            <a:normAutofit/>
          </a:bodyPr>
          <a:lstStyle/>
          <a:p>
            <a:r>
              <a:rPr lang="en-US" sz="1800" dirty="0"/>
              <a:t>Shannon capacity formula and random codes, 1948.</a:t>
            </a:r>
          </a:p>
          <a:p>
            <a:pPr lvl="1"/>
            <a:r>
              <a:rPr lang="en-US" dirty="0"/>
              <a:t>Determines the capacity, </a:t>
            </a:r>
          </a:p>
          <a:p>
            <a:pPr lvl="1"/>
            <a:r>
              <a:rPr lang="en-US" dirty="0"/>
              <a:t>But no practical code to achieve it.</a:t>
            </a:r>
          </a:p>
          <a:p>
            <a:r>
              <a:rPr lang="en-US" sz="1800" dirty="0"/>
              <a:t>Hamming (7,4) code, 1950</a:t>
            </a:r>
          </a:p>
          <a:p>
            <a:r>
              <a:rPr lang="en-US" sz="1800" dirty="0"/>
              <a:t>Reed-Solomon codes via polynomials over finite fields:</a:t>
            </a:r>
          </a:p>
          <a:p>
            <a:pPr lvl="1"/>
            <a:r>
              <a:rPr lang="en-US" dirty="0"/>
              <a:t>Invented in 1960 at MIT Lincoln Labs</a:t>
            </a:r>
          </a:p>
          <a:p>
            <a:pPr lvl="1"/>
            <a:r>
              <a:rPr lang="en-US" dirty="0" err="1"/>
              <a:t>Berlekamp</a:t>
            </a:r>
            <a:r>
              <a:rPr lang="en-US" dirty="0"/>
              <a:t>-Massey decoding algorithm, 1969.</a:t>
            </a:r>
          </a:p>
          <a:p>
            <a:pPr lvl="1"/>
            <a:r>
              <a:rPr lang="en-US" dirty="0"/>
              <a:t>Used in Voyager program, 1977.  CD players, 1982.</a:t>
            </a:r>
          </a:p>
          <a:p>
            <a:r>
              <a:rPr lang="en-US" dirty="0"/>
              <a:t>Convolutional codes.  </a:t>
            </a:r>
          </a:p>
          <a:p>
            <a:pPr lvl="1"/>
            <a:r>
              <a:rPr lang="en-US" dirty="0"/>
              <a:t>Viterbi algorithm, 1969.  Widely used in cellular systems.  (Viterbi later invents CDMA and founds Qualcomm)</a:t>
            </a:r>
          </a:p>
          <a:p>
            <a:pPr lvl="1"/>
            <a:r>
              <a:rPr lang="en-US" dirty="0"/>
              <a:t>Typically, within 4-5 dB of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B1C0F-F477-8868-4BE9-D6172334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764252"/>
            <a:ext cx="2995862" cy="37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8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with Modern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6373039" cy="4329817"/>
          </a:xfrm>
        </p:spPr>
        <p:txBody>
          <a:bodyPr>
            <a:normAutofit/>
          </a:bodyPr>
          <a:lstStyle/>
          <a:p>
            <a:r>
              <a:rPr lang="en-US" dirty="0"/>
              <a:t>1990s: major breakthrough via graphical models</a:t>
            </a:r>
          </a:p>
          <a:p>
            <a:r>
              <a:rPr lang="en-US" dirty="0"/>
              <a:t>Turbo codes (next class)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dirty="0"/>
              <a:t>Able to achieve capacity within a fraction of </a:t>
            </a:r>
            <a:r>
              <a:rPr lang="en-US" dirty="0" err="1"/>
              <a:t>dB.</a:t>
            </a:r>
            <a:endParaRPr lang="en-US" dirty="0"/>
          </a:p>
          <a:p>
            <a:pPr lvl="1"/>
            <a:r>
              <a:rPr lang="en-US" dirty="0"/>
              <a:t>Adopted as standard in all cellular systems </a:t>
            </a:r>
            <a:br>
              <a:rPr lang="en-US" dirty="0"/>
            </a:br>
            <a:r>
              <a:rPr lang="en-US" dirty="0"/>
              <a:t>by the late 1990s.</a:t>
            </a:r>
          </a:p>
          <a:p>
            <a:r>
              <a:rPr lang="en-US" dirty="0"/>
              <a:t>LDPC codes</a:t>
            </a:r>
          </a:p>
          <a:p>
            <a:pPr lvl="1"/>
            <a:r>
              <a:rPr lang="en-US" dirty="0"/>
              <a:t>Similar iterative technique as turbo codes. </a:t>
            </a:r>
          </a:p>
          <a:p>
            <a:pPr lvl="1"/>
            <a:r>
              <a:rPr lang="en-US" dirty="0"/>
              <a:t>Re-discovered in 1996</a:t>
            </a:r>
          </a:p>
          <a:p>
            <a:pPr lvl="1"/>
            <a:r>
              <a:rPr lang="en-US" dirty="0"/>
              <a:t>Used in 5G today</a:t>
            </a:r>
          </a:p>
          <a:p>
            <a:pPr lvl="1"/>
            <a:r>
              <a:rPr lang="en-US" dirty="0"/>
              <a:t>Can provably hit Shannon capacity using graphs with spatial coupling, Richardson &amp; </a:t>
            </a:r>
            <a:r>
              <a:rPr lang="en-US" dirty="0" err="1"/>
              <a:t>Urbanke</a:t>
            </a:r>
            <a:r>
              <a:rPr lang="en-US" dirty="0"/>
              <a:t>, 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8194" name="Picture 2" descr="2-Bit error rate performance of a Turbo code w.r.t. channel capacity and other conventional codes ">
            <a:extLst>
              <a:ext uri="{FF2B5EF4-FFF2-40B4-BE49-F238E27FC236}">
                <a16:creationId xmlns:a16="http://schemas.microsoft.com/office/drawing/2014/main" id="{2BF0DE8D-625D-4401-B423-E87CE400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0" y="2123330"/>
            <a:ext cx="4879596" cy="31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90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Constellation-constrained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8351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7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from Finite Constellations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AWGN channel: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Theoretically optimal codebook is Gaussian</a:t>
                </a:r>
              </a:p>
              <a:p>
                <a:r>
                  <a:rPr lang="en-US" dirty="0"/>
                  <a:t>But, in practice, we use M-QAM or some discrete constellation for ease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  Capacity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be in some given constellation</a:t>
                </a:r>
              </a:p>
              <a:p>
                <a:r>
                  <a:rPr lang="en-US" dirty="0"/>
                  <a:t>This section, we will show:</a:t>
                </a:r>
              </a:p>
              <a:p>
                <a:pPr lvl="1"/>
                <a:r>
                  <a:rPr lang="en-US" dirty="0"/>
                  <a:t>How to define a constellation-constrained capacity</a:t>
                </a:r>
              </a:p>
              <a:p>
                <a:pPr lvl="1"/>
                <a:r>
                  <a:rPr lang="en-US" dirty="0"/>
                  <a:t>How to compute a constellation-constrained capacity</a:t>
                </a:r>
              </a:p>
              <a:p>
                <a:pPr lvl="1"/>
                <a:r>
                  <a:rPr lang="en-US" dirty="0"/>
                  <a:t>How to account for loss for sub-optimal bitwise decoding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5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Capacity-Constrained Capacity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only constraint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Gaussian</a:t>
                </a:r>
              </a:p>
              <a:p>
                <a:r>
                  <a:rPr lang="en-US" dirty="0"/>
                  <a:t>Now consider fixed constellation: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equiprobable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b="0" dirty="0"/>
                  <a:t> is the constellation (ex. M-QAM)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for a fixed constellation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7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Computing Capacity-Constrained Constellation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Mutual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can be computed numerically or via simulation easily: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is equiprobable,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bits / symbol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Gaussian: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Hence, by Bayes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random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and obtain estimate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60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Constellation-Constrained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insights:</a:t>
                </a:r>
              </a:p>
              <a:p>
                <a:r>
                  <a:rPr lang="en-US" dirty="0"/>
                  <a:t>Capacity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 saturates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Hence, high SNR requires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Relative to Shannon Capacity</a:t>
                </a:r>
              </a:p>
              <a:p>
                <a:pPr lvl="1"/>
                <a:r>
                  <a:rPr lang="en-US" dirty="0"/>
                  <a:t>Minimal loss at low SNRs (&lt; 2 dB)</a:t>
                </a:r>
              </a:p>
              <a:p>
                <a:pPr lvl="1"/>
                <a:r>
                  <a:rPr lang="en-US" dirty="0"/>
                  <a:t>Loss of 1-2 dB at high SNRs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  <a:blipFill>
                <a:blip r:embed="rId2"/>
                <a:stretch>
                  <a:fillRect l="-34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C9A69-CC62-9C0D-DDE6-2633073F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77" y="1362911"/>
            <a:ext cx="4467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E7B2-D3EF-D13D-E66A-39013C6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 to now, we assume we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</a:t>
                </a:r>
              </a:p>
              <a:p>
                <a:pPr lvl="1"/>
                <a:r>
                  <a:rPr lang="en-US" dirty="0"/>
                  <a:t>Requires we find a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Finding this PMF is computationally expensive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bits / symbol</a:t>
                </a:r>
              </a:p>
              <a:p>
                <a:pPr lvl="1"/>
                <a:r>
                  <a:rPr lang="en-US" dirty="0"/>
                  <a:t>Also, most decoders requires probabilities on bits not symbols</a:t>
                </a:r>
              </a:p>
              <a:p>
                <a:r>
                  <a:rPr lang="en-US" dirty="0"/>
                  <a:t>Practical systems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bits to the symbol</a:t>
                </a:r>
              </a:p>
              <a:p>
                <a:pPr lvl="1"/>
                <a:r>
                  <a:rPr lang="en-US" dirty="0"/>
                  <a:t>We then compute the bitwise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method is computationally simpler.</a:t>
                </a:r>
              </a:p>
              <a:p>
                <a:pPr lvl="1"/>
                <a:r>
                  <a:rPr lang="en-US" dirty="0"/>
                  <a:t>But it is not optimal</a:t>
                </a:r>
              </a:p>
              <a:p>
                <a:r>
                  <a:rPr lang="en-US" dirty="0"/>
                  <a:t>What is the loss in capacity with bitwise LLRs?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2F7DE-5849-0485-EE70-4F19CEB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2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Entropy</a:t>
                </a:r>
                <a:r>
                  <a:rPr lang="en-US" dirty="0"/>
                  <a:t> for a discrete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Relative entropy </a:t>
                </a:r>
                <a:r>
                  <a:rPr lang="en-US" dirty="0"/>
                  <a:t>for 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  <a:r>
                  <a:rPr lang="en-US" b="0" dirty="0"/>
                  <a:t>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/>
                  </a:rPr>
                  <a:t>:</a:t>
                </a:r>
                <a:br>
                  <a:rPr lang="en-US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Measures amount of “variation”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unlike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does not depend on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Just the number of values and their relative probability</a:t>
                </a:r>
              </a:p>
              <a:p>
                <a:r>
                  <a:rPr lang="en-US" dirty="0"/>
                  <a:t>Sometimes measured in “</a:t>
                </a:r>
                <a:r>
                  <a:rPr lang="en-US" dirty="0" err="1"/>
                  <a:t>nats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Replace log base 2 with natural logarithm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014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4C88-DA18-0B92-CC33-C3145EC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</p:spPr>
            <p:txBody>
              <a:bodyPr/>
              <a:lstStyle/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unknown binary variable  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:  Estimate of the LLR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binary cross entropy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 of error:  Large when: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positive 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negative</a:t>
                </a:r>
              </a:p>
              <a:p>
                <a:r>
                  <a:rPr lang="en-US" dirty="0"/>
                  <a:t>Commonly used in training binary classifiers</a:t>
                </a:r>
              </a:p>
              <a:p>
                <a:pPr lvl="1"/>
                <a:r>
                  <a:rPr lang="en-US" dirty="0"/>
                  <a:t>See ML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  <a:blipFill>
                <a:blip r:embed="rId2"/>
                <a:stretch>
                  <a:fillRect l="-2814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7DA7C-B5A1-0AC9-CF37-A9E89BA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846F-AB9F-ACEB-1BAD-494F8358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8" y="1550270"/>
            <a:ext cx="4796152" cy="37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5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derive a bound for a general binary input channel</a:t>
                </a:r>
              </a:p>
              <a:p>
                <a:r>
                  <a:rPr lang="en-US" dirty="0"/>
                  <a:t>TX: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 binary input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and maps to a symbol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RX:  Obtains any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creates any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the LLRs or any approximation of the LLRs of the bits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mutual information is bounded as: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42510" y="18093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302617" y="177748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947599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BCE bound can be used to find capacity with practical symbol demodulation</a:t>
                </a:r>
              </a:p>
              <a:p>
                <a:r>
                  <a:rPr lang="en-US" dirty="0"/>
                  <a:t>TX: 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bits and creates QAM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RX performs demodulation and creates LLRs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631792" y="165728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br>
              <a:rPr lang="en-US" dirty="0"/>
            </a:br>
            <a:r>
              <a:rPr lang="en-US" dirty="0"/>
              <a:t>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232284" y="18093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349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B77-97FE-2370-3792-6761E692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QAM Capacity with 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</p:spPr>
            <p:txBody>
              <a:bodyPr/>
              <a:lstStyle/>
              <a:p>
                <a:r>
                  <a:rPr lang="en-US" dirty="0"/>
                  <a:t>Can compute the bound easily</a:t>
                </a:r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Modulate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Add noise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RX symbols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LLRs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Compute MI: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  <a:blipFill>
                <a:blip r:embed="rId2"/>
                <a:stretch>
                  <a:fillRect l="-21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5FDE-A57F-71D9-06E0-1BDBEBA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6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112" y="1539279"/>
            <a:ext cx="4616567" cy="4329817"/>
          </a:xfrm>
        </p:spPr>
        <p:txBody>
          <a:bodyPr/>
          <a:lstStyle/>
          <a:p>
            <a:r>
              <a:rPr lang="en-US" dirty="0"/>
              <a:t>Each modulation is optimal in a range</a:t>
            </a:r>
          </a:p>
          <a:p>
            <a:pPr lvl="1"/>
            <a:r>
              <a:rPr lang="en-US" dirty="0"/>
              <a:t>Select higher modulations at higher SNRs</a:t>
            </a:r>
          </a:p>
          <a:p>
            <a:r>
              <a:rPr lang="en-US" dirty="0"/>
              <a:t>At high SNRs:</a:t>
            </a:r>
          </a:p>
          <a:p>
            <a:pPr lvl="1"/>
            <a:r>
              <a:rPr lang="en-US" dirty="0"/>
              <a:t>Need to select high modulation</a:t>
            </a:r>
          </a:p>
          <a:p>
            <a:endParaRPr lang="en-US" dirty="0"/>
          </a:p>
          <a:p>
            <a:r>
              <a:rPr lang="en-US" dirty="0"/>
              <a:t>Relative to Shannon Capacity</a:t>
            </a:r>
          </a:p>
          <a:p>
            <a:pPr lvl="1"/>
            <a:r>
              <a:rPr lang="en-US" dirty="0"/>
              <a:t>Minimal loss at low SNRs (&lt; 2 dB)</a:t>
            </a:r>
          </a:p>
          <a:p>
            <a:pPr lvl="1"/>
            <a:r>
              <a:rPr lang="en-US" dirty="0"/>
              <a:t>Loss of 1-2 dB at high SNRs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7525E-09D7-F010-0748-3B5F696B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84" y="1431702"/>
            <a:ext cx="5529613" cy="45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vs Symbol-wise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921" y="1636295"/>
            <a:ext cx="4600684" cy="4283242"/>
          </a:xfrm>
        </p:spPr>
        <p:txBody>
          <a:bodyPr>
            <a:normAutofit/>
          </a:bodyPr>
          <a:lstStyle/>
          <a:p>
            <a:r>
              <a:rPr lang="en-US" dirty="0"/>
              <a:t>Bitwise decoding has a small loss</a:t>
            </a:r>
          </a:p>
          <a:p>
            <a:r>
              <a:rPr lang="en-US" dirty="0"/>
              <a:t>But if correct constellation is chosen:</a:t>
            </a:r>
          </a:p>
          <a:p>
            <a:pPr lvl="1"/>
            <a:r>
              <a:rPr lang="en-US" dirty="0"/>
              <a:t>Loss is small</a:t>
            </a:r>
          </a:p>
          <a:p>
            <a:pPr lvl="1"/>
            <a:r>
              <a:rPr lang="en-US" dirty="0"/>
              <a:t>In most regimes, loss &lt; 0.5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D0DD8-96F6-9667-C68E-7E397ECE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8" y="1697110"/>
            <a:ext cx="2929939" cy="2430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62936-D212-7DDA-71EE-0994CA6D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54" y="1697110"/>
            <a:ext cx="2881567" cy="2430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954C1-6D07-9AE2-3C78-2ADE38B03EEE}"/>
              </a:ext>
            </a:extLst>
          </p:cNvPr>
          <p:cNvSpPr txBox="1"/>
          <p:nvPr/>
        </p:nvSpPr>
        <p:spPr>
          <a:xfrm>
            <a:off x="867415" y="1466884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Symbol-wise 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3F3E-858B-6F11-CD64-933A3944E594}"/>
              </a:ext>
            </a:extLst>
          </p:cNvPr>
          <p:cNvSpPr txBox="1"/>
          <p:nvPr/>
        </p:nvSpPr>
        <p:spPr>
          <a:xfrm>
            <a:off x="4319873" y="1437106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decoding</a:t>
            </a:r>
          </a:p>
        </p:txBody>
      </p:sp>
    </p:spTree>
    <p:extLst>
      <p:ext uri="{BB962C8B-B14F-4D97-AF65-F5344CB8AC3E}">
        <p14:creationId xmlns:p14="http://schemas.microsoft.com/office/powerpoint/2010/main" val="3036176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Entropy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prove BCE bound, we need the following Lemma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</a:t>
                </a:r>
                <a:r>
                  <a:rPr lang="en-US" dirty="0"/>
                  <a:t>: 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some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any other distribution. 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Equality 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applies to conditional distributions.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any conditional distribution: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29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Part of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derivative: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the minimum is achieved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838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BCE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distribution on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define the conditional binary distribution: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define the distribution on the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bits are conditionally independent</a:t>
                </a:r>
              </a:p>
              <a:p>
                <a:r>
                  <a:rPr lang="en-US" dirty="0"/>
                  <a:t>Can verify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By Lemma: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Therefore: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25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0" y="3286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 1:  Binary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See figure to the right</a:t>
                </a:r>
              </a:p>
              <a:p>
                <a:pPr lvl="1"/>
                <a:r>
                  <a:rPr lang="en-US" dirty="0"/>
                  <a:t>Entropy maximized with most uncertainty,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Ex 2:  Discrete uniform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Entropy increases with number of values</a:t>
                </a:r>
              </a:p>
              <a:p>
                <a:pPr lvl="1"/>
                <a:r>
                  <a:rPr lang="en-US" b="0" dirty="0"/>
                  <a:t>Labels of the values do not </a:t>
                </a:r>
                <a:r>
                  <a:rPr lang="en-US" dirty="0"/>
                  <a:t>matter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0899098-55C8-1A77-489F-BDB0A3F8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29" y="1771990"/>
            <a:ext cx="3792861" cy="36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48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6A4D-A1E5-E69E-C9C2-9DBC551C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 Achievability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we show that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achievable</a:t>
                </a:r>
              </a:p>
              <a:p>
                <a:r>
                  <a:rPr lang="en-US" dirty="0"/>
                  <a:t>Use a random codebook!</a:t>
                </a:r>
              </a:p>
              <a:p>
                <a:r>
                  <a:rPr lang="en-US" dirty="0"/>
                  <a:t>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and select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generate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random messages: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iid</a:t>
                </a:r>
              </a:p>
              <a:p>
                <a:pPr lvl="1"/>
                <a:r>
                  <a:rPr lang="en-US" dirty="0"/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called the message index</a:t>
                </a:r>
              </a:p>
              <a:p>
                <a:pPr lvl="1"/>
                <a:r>
                  <a:rPr lang="en-US" dirty="0"/>
                  <a:t>Encoder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𝑅𝑛</m:t>
                    </m:r>
                  </m:oMath>
                </a14:m>
                <a:r>
                  <a:rPr lang="en-US" dirty="0"/>
                  <a:t> bits to a message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transmits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set of messages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codebook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F2DC-476C-9790-AFDC-2A2DFD5B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3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Typicality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we know (via the law of large numbers)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Say a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jointly typical </a:t>
                </a:r>
                <a:r>
                  <a:rPr lang="en-US" dirty="0"/>
                  <a:t>if it satisfies the asymptotic values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Formally, we define 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)|≤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85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2234-A049-B211-6BCB-AF3077A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Typical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the set of codewords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receiver takes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from codebook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That is,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jointly typical</a:t>
                </a:r>
              </a:p>
              <a:p>
                <a:pPr lvl="1"/>
                <a:r>
                  <a:rPr lang="en-US" dirty="0"/>
                  <a:t>If no such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exists, or there is more than one, declare error</a:t>
                </a:r>
              </a:p>
              <a:p>
                <a:r>
                  <a:rPr lang="en-US" dirty="0"/>
                  <a:t>To analyze, suppose we transmit a true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receive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bound two errors:</a:t>
                </a:r>
              </a:p>
              <a:p>
                <a:pPr lvl="1"/>
                <a:r>
                  <a:rPr lang="en-US" dirty="0"/>
                  <a:t>Type 1 Error:  The correct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, is not jointly typical</a:t>
                </a:r>
              </a:p>
              <a:p>
                <a:pPr lvl="1"/>
                <a:r>
                  <a:rPr lang="en-US" dirty="0"/>
                  <a:t>Type 2 Error:  There is another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8D43-C304-7021-C704-D413E2F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2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use the following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asymptotic equipartition property </a:t>
                </a:r>
                <a:r>
                  <a:rPr lang="en-US" dirty="0">
                    <a:solidFill>
                      <a:schemeClr val="tx1"/>
                    </a:solidFill>
                  </a:rPr>
                  <a:t>(AEP)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1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Probability Type 1 error =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jointly typical</a:t>
                </a:r>
              </a:p>
              <a:p>
                <a:r>
                  <a:rPr lang="en-US" dirty="0"/>
                  <a:t>By AEP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6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For this error, we use the following AEP property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2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 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this case,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drawn independent</a:t>
                </a:r>
              </a:p>
              <a:p>
                <a:r>
                  <a:rPr lang="en-US" dirty="0"/>
                  <a:t>Property shows with very high probability they will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dirty="0"/>
                  <a:t> be jointly typical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09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the received symbols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probability that there exists a codeword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Since codewords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AEP 2,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</m:oMath>
                </a14:m>
                <a:r>
                  <a:rPr lang="en-US" dirty="0"/>
                  <a:t> wrong codewords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union bound: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we can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4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Must show that for any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bounded away from zero</a:t>
                </a:r>
              </a:p>
              <a:p>
                <a:r>
                  <a:rPr lang="en-US" dirty="0"/>
                  <a:t>We will not cover this.</a:t>
                </a:r>
              </a:p>
              <a:p>
                <a:r>
                  <a:rPr lang="en-US" dirty="0"/>
                  <a:t>This is proved via </a:t>
                </a:r>
                <a:r>
                  <a:rPr lang="en-US" dirty="0" err="1"/>
                  <a:t>Fano’s</a:t>
                </a:r>
                <a:r>
                  <a:rPr lang="en-US" dirty="0"/>
                  <a:t> inequality</a:t>
                </a:r>
              </a:p>
              <a:p>
                <a:endParaRPr lang="en-US" dirty="0"/>
              </a:p>
              <a:p>
                <a:r>
                  <a:rPr lang="en-US" dirty="0"/>
                  <a:t>Take information theory class for more!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0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4608095"/>
            <a:ext cx="10058400" cy="1261001"/>
          </a:xfrm>
        </p:spPr>
        <p:txBody>
          <a:bodyPr/>
          <a:lstStyle/>
          <a:p>
            <a:r>
              <a:rPr lang="en-US" b="0" dirty="0"/>
              <a:t>Entropy increases with variance</a:t>
            </a:r>
          </a:p>
          <a:p>
            <a:r>
              <a:rPr lang="en-US" dirty="0"/>
              <a:t>Entropy does not change with mean </a:t>
            </a:r>
            <a:r>
              <a:rPr lang="en-US" b="0" dirty="0"/>
              <a:t>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10000" r="-160508" b="-4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10000" r="-579" b="-4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25641" r="-160508" b="-1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25641" r="-579" b="-1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225641" r="-160508" b="-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225641" r="-579" b="-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529167" r="-16050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529167" r="-579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42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Key interpretation of entropy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=“</m:t>
                    </m:r>
                  </m:oMath>
                </a14:m>
                <a:r>
                  <a:rPr lang="en-US" dirty="0"/>
                  <a:t>number of bits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Related to the “compressibility”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Specifically, consider variable length “encoder”: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binary string </a:t>
                </a:r>
              </a:p>
              <a:p>
                <a:r>
                  <a:rPr lang="en-US" b="0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“prefix” free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Ensure mapping is invertible</a:t>
                </a:r>
              </a:p>
              <a:p>
                <a:pPr lvl="1"/>
                <a:r>
                  <a:rPr lang="en-US" dirty="0"/>
                  <a:t>Given sequence of outputs, we can always tell boundaries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of an Encoder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Given encoder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avg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to the right: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US" dirty="0"/>
                  <a:t> bits / </a:t>
                </a:r>
                <a:r>
                  <a:rPr lang="en-US" dirty="0" err="1"/>
                  <a:t>sym</a:t>
                </a:r>
                <a:endParaRPr lang="en-US" dirty="0"/>
              </a:p>
              <a:p>
                <a:r>
                  <a:rPr lang="en-US" dirty="0"/>
                  <a:t>To minimize length:</a:t>
                </a:r>
              </a:p>
              <a:p>
                <a:pPr lvl="1"/>
                <a:r>
                  <a:rPr lang="en-US" dirty="0"/>
                  <a:t>Select short sequences for 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Reserve long sequences for unlikely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" t="-1639" r="-3580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2882" t="-1639" r="-12358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33692" t="-1639" r="-143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3558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44956</TotalTime>
  <Words>5029</Words>
  <Application>Microsoft Office PowerPoint</Application>
  <PresentationFormat>Widescreen</PresentationFormat>
  <Paragraphs>716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Cambria Math</vt:lpstr>
      <vt:lpstr>Wingdings</vt:lpstr>
      <vt:lpstr>Retrospect</vt:lpstr>
      <vt:lpstr>Unit 11:  Information Theory and Capacity</vt:lpstr>
      <vt:lpstr>Learning Objectives</vt:lpstr>
      <vt:lpstr>Outline</vt:lpstr>
      <vt:lpstr>What is Information Theory?</vt:lpstr>
      <vt:lpstr>Entropy</vt:lpstr>
      <vt:lpstr>Discrete Examples</vt:lpstr>
      <vt:lpstr>Continuous Examples</vt:lpstr>
      <vt:lpstr>Compression and Entropy</vt:lpstr>
      <vt:lpstr>Length of an Encoder</vt:lpstr>
      <vt:lpstr>Compression and Entropy</vt:lpstr>
      <vt:lpstr>Joint and Conditional Entropy</vt:lpstr>
      <vt:lpstr>Properties</vt:lpstr>
      <vt:lpstr>Example</vt:lpstr>
      <vt:lpstr>Mutual Information</vt:lpstr>
      <vt:lpstr>Example:  BSC Channel</vt:lpstr>
      <vt:lpstr>BSC Channel Illustrated</vt:lpstr>
      <vt:lpstr>Outline</vt:lpstr>
      <vt:lpstr>Abstract Communication System</vt:lpstr>
      <vt:lpstr>Practical System is an Example</vt:lpstr>
      <vt:lpstr>Key Parameters</vt:lpstr>
      <vt:lpstr>Discrete Memoryless Channel (DMC)</vt:lpstr>
      <vt:lpstr>Example Channels</vt:lpstr>
      <vt:lpstr>Asymptotic Rate and Reliability</vt:lpstr>
      <vt:lpstr>Achievable Rate and Capacity</vt:lpstr>
      <vt:lpstr>Shannon’s Capacity Theorem</vt:lpstr>
      <vt:lpstr>Example:  BSC</vt:lpstr>
      <vt:lpstr>AWGN Channel Capacity</vt:lpstr>
      <vt:lpstr>Proof of AWGN Channel Capacity</vt:lpstr>
      <vt:lpstr>AWGN Channel</vt:lpstr>
      <vt:lpstr>Continuous Time Capacity</vt:lpstr>
      <vt:lpstr>Proof of Continuous-Time Capacity</vt:lpstr>
      <vt:lpstr>Example</vt:lpstr>
      <vt:lpstr>Regimes</vt:lpstr>
      <vt:lpstr>Practical Design Guidelines</vt:lpstr>
      <vt:lpstr>SNR Per Bit and Spectral Efficiency</vt:lpstr>
      <vt:lpstr>Outline</vt:lpstr>
      <vt:lpstr>Problems Achieving Shannon Capacity</vt:lpstr>
      <vt:lpstr>Modulation and Coding Schemes</vt:lpstr>
      <vt:lpstr>Measuring Gap to Shannon Capacity</vt:lpstr>
      <vt:lpstr>Example</vt:lpstr>
      <vt:lpstr>Capacity and Bandwidth Loss</vt:lpstr>
      <vt:lpstr>Gaps to Shannon Theory for Early Codes</vt:lpstr>
      <vt:lpstr>Improvements with Modern Codes</vt:lpstr>
      <vt:lpstr>Outline</vt:lpstr>
      <vt:lpstr>Loss from Finite Constellations</vt:lpstr>
      <vt:lpstr>Capacity-Constrained Capacity Defined</vt:lpstr>
      <vt:lpstr>Computing Capacity-Constrained Constellation</vt:lpstr>
      <vt:lpstr>Constellation-Constrained Capacity</vt:lpstr>
      <vt:lpstr>Bitwise LLRs</vt:lpstr>
      <vt:lpstr>Binary Cross Entropy</vt:lpstr>
      <vt:lpstr>BCE Mutual Information Bound</vt:lpstr>
      <vt:lpstr>LLR Mutual Information Bound</vt:lpstr>
      <vt:lpstr>QAM Capacity with Bitwise LLRs</vt:lpstr>
      <vt:lpstr>Bitwise Capacity</vt:lpstr>
      <vt:lpstr>Bitwise vs Symbol-wise Decoding</vt:lpstr>
      <vt:lpstr>BCE Bound Proof:  Entropy Bound</vt:lpstr>
      <vt:lpstr>BCE Bound Proof:  Part of Lemma</vt:lpstr>
      <vt:lpstr>Proof BCE Bound</vt:lpstr>
      <vt:lpstr>Outline</vt:lpstr>
      <vt:lpstr>Proof:  Achievability</vt:lpstr>
      <vt:lpstr>Joint Typicality</vt:lpstr>
      <vt:lpstr>Jointly Typical Decoder</vt:lpstr>
      <vt:lpstr>Type 1 Error</vt:lpstr>
      <vt:lpstr>Type 2 Error</vt:lpstr>
      <vt:lpstr>Type 2 Error Continued</vt:lpstr>
      <vt:lpstr>Converse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644</cp:revision>
  <cp:lastPrinted>2017-03-30T17:15:31Z</cp:lastPrinted>
  <dcterms:created xsi:type="dcterms:W3CDTF">2015-03-22T11:15:32Z</dcterms:created>
  <dcterms:modified xsi:type="dcterms:W3CDTF">2022-12-06T20:55:26Z</dcterms:modified>
</cp:coreProperties>
</file>