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8" r:id="rId2"/>
    <p:sldId id="271" r:id="rId3"/>
    <p:sldId id="402" r:id="rId4"/>
    <p:sldId id="415" r:id="rId5"/>
    <p:sldId id="406" r:id="rId6"/>
    <p:sldId id="403" r:id="rId7"/>
    <p:sldId id="414" r:id="rId8"/>
    <p:sldId id="413" r:id="rId9"/>
    <p:sldId id="400" r:id="rId10"/>
    <p:sldId id="411" r:id="rId11"/>
    <p:sldId id="416" r:id="rId12"/>
    <p:sldId id="409" r:id="rId13"/>
    <p:sldId id="408" r:id="rId14"/>
    <p:sldId id="410" r:id="rId15"/>
    <p:sldId id="270" r:id="rId16"/>
    <p:sldId id="412" r:id="rId1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66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sdrangan/sdr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digitalcom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athworks.com/academia/tah-portal/new-york-university-618777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3EB3-9B64-4C85-A225-CBF7437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Software-Defined Radio (SDR)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F1D5-D160-40FA-B3DD-CFC2F4EC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ADALM-Pluto devices</a:t>
            </a:r>
          </a:p>
          <a:p>
            <a:pPr lvl="1"/>
            <a:r>
              <a:rPr lang="en-US" dirty="0"/>
              <a:t>Simple, but powerful</a:t>
            </a:r>
          </a:p>
          <a:p>
            <a:pPr lvl="1"/>
            <a:r>
              <a:rPr lang="en-US" dirty="0"/>
              <a:t>Low cost</a:t>
            </a:r>
          </a:p>
          <a:p>
            <a:r>
              <a:rPr lang="en-US" dirty="0"/>
              <a:t>Used in non-real-time mode</a:t>
            </a:r>
          </a:p>
          <a:p>
            <a:pPr lvl="1"/>
            <a:r>
              <a:rPr lang="en-US" dirty="0"/>
              <a:t>TX and RX signals over the air</a:t>
            </a:r>
          </a:p>
          <a:p>
            <a:pPr lvl="1"/>
            <a:r>
              <a:rPr lang="en-US" dirty="0"/>
              <a:t>Analyze offline in MATLAB</a:t>
            </a:r>
          </a:p>
          <a:p>
            <a:r>
              <a:rPr lang="en-US" dirty="0"/>
              <a:t>You will learn to implement:</a:t>
            </a:r>
          </a:p>
          <a:p>
            <a:pPr lvl="1"/>
            <a:r>
              <a:rPr lang="en-US" dirty="0"/>
              <a:t>Implement up and down-conversion</a:t>
            </a:r>
          </a:p>
          <a:p>
            <a:pPr lvl="1"/>
            <a:r>
              <a:rPr lang="en-US" dirty="0"/>
              <a:t>Measure SNR, PSD</a:t>
            </a:r>
          </a:p>
          <a:p>
            <a:pPr lvl="1"/>
            <a:r>
              <a:rPr lang="en-US" dirty="0"/>
              <a:t>Synchronization</a:t>
            </a:r>
          </a:p>
          <a:p>
            <a:pPr lvl="1"/>
            <a:r>
              <a:rPr lang="en-US" dirty="0"/>
              <a:t>Timing and frequency correction</a:t>
            </a:r>
          </a:p>
          <a:p>
            <a:pPr lvl="1"/>
            <a:r>
              <a:rPr lang="en-US" dirty="0"/>
              <a:t>Basic OFDM-based communication link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B470-B464-43B3-A413-C2CE46BC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2" descr="pluto-sdr">
            <a:extLst>
              <a:ext uri="{FF2B5EF4-FFF2-40B4-BE49-F238E27FC236}">
                <a16:creationId xmlns:a16="http://schemas.microsoft.com/office/drawing/2014/main" id="{FCF0BE0B-59C1-2612-BE26-42F8273C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889" y="1514182"/>
            <a:ext cx="4204142" cy="191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laptop icon">
            <a:extLst>
              <a:ext uri="{FF2B5EF4-FFF2-40B4-BE49-F238E27FC236}">
                <a16:creationId xmlns:a16="http://schemas.microsoft.com/office/drawing/2014/main" id="{3CB5C352-5C36-DCB5-4086-4CE7399DD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441" y="3751580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MATLAB logo and symbol, meaning, history, PNG">
            <a:extLst>
              <a:ext uri="{FF2B5EF4-FFF2-40B4-BE49-F238E27FC236}">
                <a16:creationId xmlns:a16="http://schemas.microsoft.com/office/drawing/2014/main" id="{0B537FF8-BF96-2AF2-EA4C-F905B036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660" y="4829634"/>
            <a:ext cx="1686990" cy="9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C1B8E7-5114-286A-D4B8-8865698C0787}"/>
              </a:ext>
            </a:extLst>
          </p:cNvPr>
          <p:cNvCxnSpPr/>
          <p:nvPr/>
        </p:nvCxnSpPr>
        <p:spPr>
          <a:xfrm>
            <a:off x="10112664" y="3429000"/>
            <a:ext cx="0" cy="477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4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831CFB-A1B8-7AE4-D3A6-A1F7EDD9489C}"/>
              </a:ext>
            </a:extLst>
          </p:cNvPr>
          <p:cNvSpPr/>
          <p:nvPr/>
        </p:nvSpPr>
        <p:spPr>
          <a:xfrm>
            <a:off x="1036322" y="1871330"/>
            <a:ext cx="4287046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61D2D-FDCA-55CF-2B7E-1D3AEA67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 </a:t>
            </a:r>
            <a:r>
              <a:rPr lang="en-US" dirty="0" err="1"/>
              <a:t>Github</a:t>
            </a:r>
            <a:r>
              <a:rPr lang="en-US" dirty="0"/>
              <a:t>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E6C8-C752-8E46-DA1A-07765CDE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990" y="1539277"/>
            <a:ext cx="5541689" cy="4329817"/>
          </a:xfrm>
        </p:spPr>
        <p:txBody>
          <a:bodyPr/>
          <a:lstStyle/>
          <a:p>
            <a:r>
              <a:rPr lang="en-US" dirty="0"/>
              <a:t>SDR labs are on a second </a:t>
            </a:r>
            <a:r>
              <a:rPr lang="en-US" dirty="0" err="1"/>
              <a:t>github</a:t>
            </a:r>
            <a:r>
              <a:rPr lang="en-US" dirty="0"/>
              <a:t> site</a:t>
            </a:r>
          </a:p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Instructions for setting up the labs</a:t>
            </a:r>
          </a:p>
          <a:p>
            <a:pPr lvl="1"/>
            <a:r>
              <a:rPr lang="en-US" dirty="0"/>
              <a:t>MATLAB code skeletons</a:t>
            </a:r>
          </a:p>
          <a:p>
            <a:pPr lvl="1"/>
            <a:r>
              <a:rPr lang="en-US" dirty="0"/>
              <a:t>Some slides</a:t>
            </a:r>
          </a:p>
          <a:p>
            <a:r>
              <a:rPr lang="en-US" dirty="0"/>
              <a:t>Still in progress</a:t>
            </a:r>
          </a:p>
          <a:p>
            <a:pPr lvl="1"/>
            <a:r>
              <a:rPr lang="en-US" dirty="0"/>
              <a:t>Will be completed over the course of the semester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BC416-A60A-7715-9EAA-2B7476B0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62F7C-17DB-C489-20D7-95E9A3C6364D}"/>
              </a:ext>
            </a:extLst>
          </p:cNvPr>
          <p:cNvSpPr txBox="1"/>
          <p:nvPr/>
        </p:nvSpPr>
        <p:spPr>
          <a:xfrm>
            <a:off x="1097280" y="1994762"/>
            <a:ext cx="357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https://github.com/sdrangan/sdrlab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01C1F-C695-5EAC-26BA-C5EC94534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953"/>
          <a:stretch/>
        </p:blipFill>
        <p:spPr>
          <a:xfrm>
            <a:off x="1067661" y="2846176"/>
            <a:ext cx="4401018" cy="2854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F5FA87-C42B-8FC2-5231-144A4D890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301" y="4160622"/>
            <a:ext cx="2847316" cy="21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1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Communications?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19200" y="1582100"/>
            <a:ext cx="77724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Transmission of digital data through a channel</a:t>
            </a:r>
          </a:p>
        </p:txBody>
      </p:sp>
      <p:pic>
        <p:nvPicPr>
          <p:cNvPr id="5" name="Picture 7" descr="MCj0398499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418220"/>
            <a:ext cx="10668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MCj042478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69808" y="3640642"/>
            <a:ext cx="1024284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2127504" y="3853878"/>
            <a:ext cx="978408" cy="484632"/>
          </a:xfrm>
          <a:prstGeom prst="rightArrow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761px-Rayleigh_fading_doppler_10Hz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418221"/>
            <a:ext cx="2286000" cy="13559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06080" y="2932756"/>
            <a:ext cx="152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Digital data</a:t>
            </a:r>
          </a:p>
          <a:p>
            <a:r>
              <a:rPr lang="en-US" sz="2000" dirty="0"/>
              <a:t>011000101…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1" y="2818056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Analog waveform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4291" y="5171924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6FC6"/>
                </a:solidFill>
              </a:rPr>
              <a:t>Transmitter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355593" y="3763962"/>
            <a:ext cx="978408" cy="484632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479792" y="3733800"/>
            <a:ext cx="978408" cy="484632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9394092" y="3763962"/>
            <a:ext cx="978408" cy="484632"/>
          </a:xfrm>
          <a:prstGeom prst="rightArrow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73680" y="2949714"/>
            <a:ext cx="152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Digital data</a:t>
            </a:r>
          </a:p>
          <a:p>
            <a:r>
              <a:rPr lang="en-US" sz="2000" dirty="0"/>
              <a:t>011000101…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0098" y="5171924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6FC6"/>
                </a:solidFill>
              </a:rPr>
              <a:t>Channel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28374" y="5191780"/>
            <a:ext cx="1425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6FC6"/>
                </a:solidFill>
              </a:rPr>
              <a:t>Receiver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Communications is Everywhere!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48270" y="3911563"/>
            <a:ext cx="3429000" cy="1828800"/>
          </a:xfrm>
        </p:spPr>
        <p:txBody>
          <a:bodyPr/>
          <a:lstStyle/>
          <a:p>
            <a:r>
              <a:rPr lang="en-US" dirty="0"/>
              <a:t>Systems vary with</a:t>
            </a:r>
          </a:p>
          <a:p>
            <a:pPr lvl="1"/>
            <a:r>
              <a:rPr lang="en-US" dirty="0"/>
              <a:t>Scales</a:t>
            </a:r>
          </a:p>
          <a:p>
            <a:pPr lvl="1"/>
            <a:r>
              <a:rPr lang="en-US" dirty="0"/>
              <a:t>Data rates</a:t>
            </a:r>
          </a:p>
          <a:p>
            <a:pPr lvl="1"/>
            <a:r>
              <a:rPr lang="en-US" dirty="0"/>
              <a:t>Channel media,  </a:t>
            </a:r>
          </a:p>
          <a:p>
            <a:pPr lvl="1"/>
            <a:r>
              <a:rPr lang="en-US" dirty="0"/>
              <a:t>Ranges, …</a:t>
            </a:r>
          </a:p>
        </p:txBody>
      </p:sp>
      <p:pic>
        <p:nvPicPr>
          <p:cNvPr id="5" name="Picture 4" descr="microchip-300x2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48" y="1754506"/>
            <a:ext cx="1886612" cy="1628775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1" y="1417639"/>
            <a:ext cx="1770857" cy="1770857"/>
          </a:xfrm>
          <a:prstGeom prst="rect">
            <a:avLst/>
          </a:prstGeom>
        </p:spPr>
      </p:pic>
      <p:pic>
        <p:nvPicPr>
          <p:cNvPr id="8" name="Picture 7" descr="HDMI-ethernet-extender-IR_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6" y="3319463"/>
            <a:ext cx="4048125" cy="2619375"/>
          </a:xfrm>
          <a:prstGeom prst="rect">
            <a:avLst/>
          </a:prstGeom>
        </p:spPr>
      </p:pic>
      <p:pic>
        <p:nvPicPr>
          <p:cNvPr id="3076" name="Picture 4" descr="Image result for smart phone">
            <a:extLst>
              <a:ext uri="{FF2B5EF4-FFF2-40B4-BE49-F238E27FC236}">
                <a16:creationId xmlns:a16="http://schemas.microsoft.com/office/drawing/2014/main" id="{22C1133E-3586-4F79-A580-28C2BC24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05" y="16763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Communications Theorists Do?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Try to make communication:</a:t>
            </a:r>
          </a:p>
          <a:p>
            <a:pPr lvl="1"/>
            <a:r>
              <a:rPr lang="en-US" sz="2000" dirty="0"/>
              <a:t>Reliable, </a:t>
            </a:r>
          </a:p>
          <a:p>
            <a:pPr lvl="1"/>
            <a:r>
              <a:rPr lang="en-US" sz="2000" dirty="0"/>
              <a:t>Fast, </a:t>
            </a:r>
          </a:p>
          <a:p>
            <a:pPr lvl="1"/>
            <a:r>
              <a:rPr lang="en-US" sz="2000" dirty="0"/>
              <a:t>Cheap, …</a:t>
            </a:r>
          </a:p>
          <a:p>
            <a:pPr lvl="1"/>
            <a:endParaRPr lang="en-US" sz="2000" dirty="0"/>
          </a:p>
          <a:p>
            <a:r>
              <a:rPr lang="en-US" sz="2400" dirty="0"/>
              <a:t>Basic tools in this class:</a:t>
            </a:r>
          </a:p>
          <a:p>
            <a:pPr lvl="1"/>
            <a:r>
              <a:rPr lang="en-US" sz="2000" dirty="0"/>
              <a:t>Look at point-to-point links.</a:t>
            </a:r>
          </a:p>
          <a:p>
            <a:pPr lvl="1"/>
            <a:r>
              <a:rPr lang="en-US" sz="2000" dirty="0"/>
              <a:t>Model transmission and reception as a statistical estimation problem.</a:t>
            </a:r>
          </a:p>
          <a:p>
            <a:pPr lvl="1"/>
            <a:r>
              <a:rPr lang="en-US" sz="2000" dirty="0"/>
              <a:t>Develop mathematical methods for good communication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the components of a basic communication link</a:t>
            </a:r>
          </a:p>
          <a:p>
            <a:pPr lvl="1"/>
            <a:r>
              <a:rPr lang="en-US" dirty="0"/>
              <a:t>Mixing, filtering, symbol modulation, synchronization, equalization, channel coding, …</a:t>
            </a:r>
          </a:p>
          <a:p>
            <a:r>
              <a:rPr lang="en-US" dirty="0"/>
              <a:t>Simulate the system</a:t>
            </a:r>
          </a:p>
          <a:p>
            <a:r>
              <a:rPr lang="en-US" dirty="0"/>
              <a:t>Implement simple systems on software defined radios</a:t>
            </a:r>
          </a:p>
          <a:p>
            <a:r>
              <a:rPr lang="en-US" dirty="0"/>
              <a:t>Mathematical analyze the performance of the system</a:t>
            </a:r>
          </a:p>
          <a:p>
            <a:pPr lvl="1"/>
            <a:r>
              <a:rPr lang="en-US" dirty="0"/>
              <a:t>Model impairments in the channel and devices</a:t>
            </a:r>
          </a:p>
          <a:p>
            <a:pPr lvl="1"/>
            <a:r>
              <a:rPr lang="en-US" dirty="0"/>
              <a:t>Measure the performance such as bit error rate, power, …</a:t>
            </a:r>
          </a:p>
          <a:p>
            <a:r>
              <a:rPr lang="en-US" dirty="0"/>
              <a:t>Optimize the parameters of the design to maximize various performance metric</a:t>
            </a:r>
          </a:p>
          <a:p>
            <a:pPr lvl="1"/>
            <a:r>
              <a:rPr lang="en-US" dirty="0"/>
              <a:t>Account for constraints such as power, complexity,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6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8EA9-86E9-4261-9F70-C66DEFE6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at NYU WIRELESS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36DF7-7B3C-4F3C-A15D-8B66A728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36800-B152-4B4E-9BD3-B42F0867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67970"/>
            <a:ext cx="7282809" cy="2156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D3576-AFCC-435D-BAA7-940CA04A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56" y="4084957"/>
            <a:ext cx="7125597" cy="11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and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370 Jay St, 9.104</a:t>
            </a:r>
          </a:p>
          <a:p>
            <a:pPr lvl="1"/>
            <a:r>
              <a:rPr lang="en-US" dirty="0"/>
              <a:t>Office Hours:  Thursdays, 2-4 pm</a:t>
            </a:r>
          </a:p>
          <a:p>
            <a:pPr lvl="1"/>
            <a:endParaRPr lang="en-US" dirty="0"/>
          </a:p>
          <a:p>
            <a:r>
              <a:rPr lang="de-DE" dirty="0"/>
              <a:t>TA: 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Ruth Gebremedhin</a:t>
            </a:r>
            <a:endParaRPr lang="de-DE" dirty="0"/>
          </a:p>
          <a:p>
            <a:pPr lvl="1"/>
            <a:r>
              <a:rPr lang="de-DE" dirty="0"/>
              <a:t>Office Hours: TBD</a:t>
            </a:r>
          </a:p>
          <a:p>
            <a:pPr lvl="1"/>
            <a:r>
              <a:rPr lang="de-DE" dirty="0"/>
              <a:t>Ask for all questions regarding homeworks and labs</a:t>
            </a:r>
          </a:p>
          <a:p>
            <a:r>
              <a:rPr lang="de-DE" dirty="0"/>
              <a:t>Location:  Rogers Hall 204</a:t>
            </a:r>
          </a:p>
          <a:p>
            <a:pPr lvl="1"/>
            <a:r>
              <a:rPr lang="de-DE" dirty="0"/>
              <a:t>Tuesdays, 5 to 7:30pm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EL6303 Graduate probability</a:t>
            </a:r>
          </a:p>
          <a:p>
            <a:pPr lvl="1"/>
            <a:r>
              <a:rPr lang="en-US" dirty="0"/>
              <a:t>May also be taken as co-requisite</a:t>
            </a:r>
          </a:p>
          <a:p>
            <a:pPr lvl="1"/>
            <a:r>
              <a:rPr lang="en-US" dirty="0"/>
              <a:t>Chapters 1-7 and chapter 9 from </a:t>
            </a:r>
            <a:r>
              <a:rPr lang="en-US" dirty="0" err="1"/>
              <a:t>Papoullis</a:t>
            </a:r>
            <a:r>
              <a:rPr lang="en-US" dirty="0"/>
              <a:t>, </a:t>
            </a:r>
            <a:r>
              <a:rPr lang="en-US" dirty="0" err="1"/>
              <a:t>Pillai</a:t>
            </a:r>
            <a:endParaRPr lang="en-US" dirty="0"/>
          </a:p>
          <a:p>
            <a:pPr lvl="1"/>
            <a:r>
              <a:rPr lang="en-US" dirty="0"/>
              <a:t>This class is offered this semester</a:t>
            </a:r>
          </a:p>
          <a:p>
            <a:pPr lvl="1"/>
            <a:endParaRPr lang="en-US" dirty="0"/>
          </a:p>
          <a:p>
            <a:r>
              <a:rPr lang="en-US" dirty="0"/>
              <a:t>Undergraduate signals &amp; systems:</a:t>
            </a:r>
          </a:p>
          <a:p>
            <a:pPr lvl="1"/>
            <a:r>
              <a:rPr lang="en-US" dirty="0"/>
              <a:t>Fourier transforms, filters, sampling, bandwidth</a:t>
            </a:r>
          </a:p>
          <a:p>
            <a:pPr lvl="1"/>
            <a:endParaRPr lang="en-US" dirty="0"/>
          </a:p>
          <a:p>
            <a:r>
              <a:rPr lang="en-US" dirty="0"/>
              <a:t>We will review stochastic processes only very briefly.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831CFB-A1B8-7AE4-D3A6-A1F7EDD9489C}"/>
              </a:ext>
            </a:extLst>
          </p:cNvPr>
          <p:cNvSpPr/>
          <p:nvPr/>
        </p:nvSpPr>
        <p:spPr>
          <a:xfrm>
            <a:off x="1036322" y="1871330"/>
            <a:ext cx="4287046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61D2D-FDCA-55CF-2B7E-1D3AEA67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E6C8-C752-8E46-DA1A-07765CDE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990" y="1539277"/>
            <a:ext cx="5541689" cy="4329817"/>
          </a:xfrm>
        </p:spPr>
        <p:txBody>
          <a:bodyPr/>
          <a:lstStyle/>
          <a:p>
            <a:r>
              <a:rPr lang="en-US" dirty="0"/>
              <a:t>All material is open-source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Lecture notes</a:t>
            </a:r>
          </a:p>
          <a:p>
            <a:pPr lvl="1"/>
            <a:r>
              <a:rPr lang="en-US" dirty="0"/>
              <a:t>Problems</a:t>
            </a:r>
          </a:p>
          <a:p>
            <a:pPr lvl="1"/>
            <a:r>
              <a:rPr lang="en-US" dirty="0"/>
              <a:t>MATLAB demos</a:t>
            </a:r>
          </a:p>
          <a:p>
            <a:pPr lvl="1"/>
            <a:r>
              <a:rPr lang="en-US" dirty="0"/>
              <a:t>MATLAB problems</a:t>
            </a:r>
          </a:p>
          <a:p>
            <a:r>
              <a:rPr lang="en-US" dirty="0"/>
              <a:t>Solutions are given in class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BC416-A60A-7715-9EAA-2B7476B0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FA0C3-478B-0761-68F5-7F357DEE2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317"/>
          <a:stretch/>
        </p:blipFill>
        <p:spPr>
          <a:xfrm>
            <a:off x="960120" y="2819579"/>
            <a:ext cx="3947160" cy="2095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662F7C-17DB-C489-20D7-95E9A3C6364D}"/>
              </a:ext>
            </a:extLst>
          </p:cNvPr>
          <p:cNvSpPr txBox="1"/>
          <p:nvPr/>
        </p:nvSpPr>
        <p:spPr>
          <a:xfrm>
            <a:off x="1097280" y="1994762"/>
            <a:ext cx="415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https://github.com/sdrangan/digitalcomm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6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C850-AB28-4799-BDC9-9F739A9F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5F56-E87E-4D48-AA3F-5010ADF7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7085"/>
            <a:ext cx="10058400" cy="4329817"/>
          </a:xfrm>
        </p:spPr>
        <p:txBody>
          <a:bodyPr/>
          <a:lstStyle/>
          <a:p>
            <a:r>
              <a:rPr lang="en-US" dirty="0"/>
              <a:t>All labs will be in MATLAB</a:t>
            </a:r>
          </a:p>
          <a:p>
            <a:r>
              <a:rPr lang="en-US" dirty="0"/>
              <a:t>Download the latest MATLAB with Communications Toolbox</a:t>
            </a:r>
          </a:p>
          <a:p>
            <a:r>
              <a:rPr lang="en-US" dirty="0"/>
              <a:t>NYU students can get this for free:</a:t>
            </a:r>
          </a:p>
          <a:p>
            <a:pPr lvl="1"/>
            <a:r>
              <a:rPr lang="en-US" dirty="0">
                <a:hlinkClick r:id="rId2"/>
              </a:rPr>
              <a:t>https://www.mathworks.com/academia/tah-portal/new-york-university-618777.html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 sure you get latest version</a:t>
            </a:r>
          </a:p>
          <a:p>
            <a:r>
              <a:rPr lang="en-US" dirty="0"/>
              <a:t>Communications Toolbox</a:t>
            </a:r>
          </a:p>
          <a:p>
            <a:pPr lvl="1"/>
            <a:r>
              <a:rPr lang="en-US" dirty="0"/>
              <a:t>Very powerful set of tools for simulating communications systems</a:t>
            </a:r>
          </a:p>
          <a:p>
            <a:pPr lvl="1"/>
            <a:r>
              <a:rPr lang="en-US" dirty="0"/>
              <a:t>Building blocks for all common parts</a:t>
            </a:r>
          </a:p>
          <a:p>
            <a:pPr lvl="1"/>
            <a:r>
              <a:rPr lang="en-US" dirty="0"/>
              <a:t>Channels, modulators, </a:t>
            </a:r>
            <a:r>
              <a:rPr lang="en-US" dirty="0" err="1"/>
              <a:t>demod</a:t>
            </a:r>
            <a:r>
              <a:rPr lang="en-US" dirty="0"/>
              <a:t>, coding, decoding, …</a:t>
            </a:r>
          </a:p>
          <a:p>
            <a:pPr lvl="1"/>
            <a:r>
              <a:rPr lang="en-US" dirty="0"/>
              <a:t>Can integrate with Simulink</a:t>
            </a:r>
          </a:p>
          <a:p>
            <a:pPr lvl="1"/>
            <a:r>
              <a:rPr lang="en-US" dirty="0"/>
              <a:t>Can even export to HDL for synthesis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62234-0236-462A-B67D-AD4C6F3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DC6AB-1281-43EA-9275-484CB617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241" y="3142916"/>
            <a:ext cx="3525415" cy="29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01F0-0904-4932-90AC-478BB52B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5A16-60D6-4BC5-897A-6A492D34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836485" cy="4329817"/>
          </a:xfrm>
        </p:spPr>
        <p:txBody>
          <a:bodyPr/>
          <a:lstStyle/>
          <a:p>
            <a:r>
              <a:rPr lang="en-US" dirty="0" err="1"/>
              <a:t>Proakis</a:t>
            </a:r>
            <a:r>
              <a:rPr lang="en-US" dirty="0"/>
              <a:t>, Salehi, “Digital Communications”</a:t>
            </a:r>
          </a:p>
          <a:p>
            <a:pPr lvl="1"/>
            <a:r>
              <a:rPr lang="en-US" dirty="0"/>
              <a:t>Fifth edition</a:t>
            </a:r>
          </a:p>
          <a:p>
            <a:r>
              <a:rPr lang="en-US" dirty="0"/>
              <a:t>Good points:</a:t>
            </a:r>
          </a:p>
          <a:p>
            <a:pPr lvl="1"/>
            <a:r>
              <a:rPr lang="en-US" dirty="0"/>
              <a:t>Very comprehensive.  Widely-used</a:t>
            </a:r>
          </a:p>
          <a:p>
            <a:pPr lvl="1"/>
            <a:r>
              <a:rPr lang="en-US" dirty="0"/>
              <a:t>Lots of problems</a:t>
            </a:r>
          </a:p>
          <a:p>
            <a:r>
              <a:rPr lang="en-US" dirty="0"/>
              <a:t>But, extremely abstract</a:t>
            </a:r>
          </a:p>
          <a:p>
            <a:pPr lvl="1"/>
            <a:r>
              <a:rPr lang="en-US" dirty="0"/>
              <a:t>I will try to make it more concrete</a:t>
            </a:r>
          </a:p>
          <a:p>
            <a:r>
              <a:rPr lang="en-US" dirty="0"/>
              <a:t>It is OK if you have an older version</a:t>
            </a:r>
          </a:p>
          <a:p>
            <a:pPr lvl="1"/>
            <a:r>
              <a:rPr lang="en-US" dirty="0"/>
              <a:t>TA will post the questions when we use problems from the 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6E393-D36E-49E6-B3CC-8C6BF623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https://images-na.ssl-images-amazon.com/images/I/51uWMrJpE2L._SX399_BO1,204,203,200_.jpg">
            <a:extLst>
              <a:ext uri="{FF2B5EF4-FFF2-40B4-BE49-F238E27FC236}">
                <a16:creationId xmlns:a16="http://schemas.microsoft.com/office/drawing/2014/main" id="{E2D751F8-B470-479F-AD50-6BD945B5A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955" y="1910444"/>
            <a:ext cx="2577633" cy="321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31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will Follow This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AE3A-F3E7-4EEB-ADF1-BE7C8774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2480F-B304-41C4-8FB2-6537221E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F1FC39D-3E43-4BE3-C8C0-5B505A0AA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79482"/>
              </p:ext>
            </p:extLst>
          </p:nvPr>
        </p:nvGraphicFramePr>
        <p:xfrm>
          <a:off x="1620874" y="1326814"/>
          <a:ext cx="9210158" cy="4649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8095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7897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833540"/>
                    </a:ext>
                  </a:extLst>
                </a:gridCol>
                <a:gridCol w="3114158">
                  <a:extLst>
                    <a:ext uri="{9D8B030D-6E8A-4147-A177-3AD203B41FA5}">
                      <a16:colId xmlns:a16="http://schemas.microsoft.com/office/drawing/2014/main" val="228658714"/>
                    </a:ext>
                  </a:extLst>
                </a:gridCol>
              </a:tblGrid>
              <a:tr h="2811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14888099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9/6/2022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Introduction.  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Passband modulation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744784033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9/13/2022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 mapping, TX filtering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1419996523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9/20/2022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 filtering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1857654338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9/27/2022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 space theory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662701725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10/4/2022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process review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984385174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10/11/2022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 demodulation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368556654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10/18/2022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Midterm review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700534863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10/25/2022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Midterm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005990191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Synchronization, matched filtering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678761298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11/8/2022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Equalization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94649057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11/15/2022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codes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733511343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11/22/2022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Thanksgiving week.  No class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230091059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11/29/2022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Convolutional and turbo codes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938736674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12/6/2022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theory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930241418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12/13/2022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exam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859781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20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40% homework, labs, 30% midterm, 30% final</a:t>
            </a:r>
          </a:p>
          <a:p>
            <a:r>
              <a:rPr lang="en-US" dirty="0"/>
              <a:t>Homework and labs:</a:t>
            </a:r>
          </a:p>
          <a:p>
            <a:pPr lvl="1"/>
            <a:r>
              <a:rPr lang="en-US" dirty="0"/>
              <a:t>Written problems</a:t>
            </a:r>
          </a:p>
          <a:p>
            <a:pPr lvl="1"/>
            <a:r>
              <a:rPr lang="en-US" dirty="0"/>
              <a:t>MATLAB exercises</a:t>
            </a:r>
          </a:p>
          <a:p>
            <a:pPr lvl="1"/>
            <a:r>
              <a:rPr lang="en-US" dirty="0"/>
              <a:t>Software-Defined Radio (SDR) labs  (see next slide)</a:t>
            </a:r>
          </a:p>
          <a:p>
            <a:r>
              <a:rPr lang="en-US" dirty="0"/>
              <a:t>Exams:  Midterm and final are take home</a:t>
            </a:r>
          </a:p>
          <a:p>
            <a:pPr lvl="1"/>
            <a:r>
              <a:rPr lang="en-US" dirty="0"/>
              <a:t>~24 hours to complete</a:t>
            </a:r>
          </a:p>
          <a:p>
            <a:pPr lvl="1"/>
            <a:r>
              <a:rPr lang="en-US" dirty="0"/>
              <a:t>Will ask questions on written and MATLAB component</a:t>
            </a:r>
          </a:p>
        </p:txBody>
      </p:sp>
    </p:spTree>
    <p:extLst>
      <p:ext uri="{BB962C8B-B14F-4D97-AF65-F5344CB8AC3E}">
        <p14:creationId xmlns:p14="http://schemas.microsoft.com/office/powerpoint/2010/main" val="27306407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1170</TotalTime>
  <Words>756</Words>
  <Application>Microsoft Office PowerPoint</Application>
  <PresentationFormat>Widescreen</PresentationFormat>
  <Paragraphs>221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Google Sans</vt:lpstr>
      <vt:lpstr>Wingdings</vt:lpstr>
      <vt:lpstr>Retrospect</vt:lpstr>
      <vt:lpstr>Course Admin</vt:lpstr>
      <vt:lpstr>People and Time </vt:lpstr>
      <vt:lpstr>Pre-requisites</vt:lpstr>
      <vt:lpstr>Github Site</vt:lpstr>
      <vt:lpstr>MATLAB</vt:lpstr>
      <vt:lpstr>Text </vt:lpstr>
      <vt:lpstr>Class will Follow This Diagram</vt:lpstr>
      <vt:lpstr>Tentative Schedule</vt:lpstr>
      <vt:lpstr>Grading</vt:lpstr>
      <vt:lpstr>Software-Defined Radio (SDR) Labs</vt:lpstr>
      <vt:lpstr>SDR Github Site</vt:lpstr>
      <vt:lpstr>What is Digital Communications?</vt:lpstr>
      <vt:lpstr>Digital Communications is Everywhere!</vt:lpstr>
      <vt:lpstr>What do Communications Theorists Do?</vt:lpstr>
      <vt:lpstr>Course Learning Objectives</vt:lpstr>
      <vt:lpstr>Research at NYU WIRELESS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303</cp:revision>
  <cp:lastPrinted>2018-09-04T12:29:29Z</cp:lastPrinted>
  <dcterms:created xsi:type="dcterms:W3CDTF">2015-03-22T11:15:32Z</dcterms:created>
  <dcterms:modified xsi:type="dcterms:W3CDTF">2022-08-25T13:57:06Z</dcterms:modified>
</cp:coreProperties>
</file>