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9"/>
  </p:notesMasterIdLst>
  <p:sldIdLst>
    <p:sldId id="258" r:id="rId2"/>
    <p:sldId id="282" r:id="rId3"/>
    <p:sldId id="788" r:id="rId4"/>
    <p:sldId id="734" r:id="rId5"/>
    <p:sldId id="713" r:id="rId6"/>
    <p:sldId id="735" r:id="rId7"/>
    <p:sldId id="736" r:id="rId8"/>
    <p:sldId id="737" r:id="rId9"/>
    <p:sldId id="738" r:id="rId10"/>
    <p:sldId id="716" r:id="rId11"/>
    <p:sldId id="739" r:id="rId12"/>
    <p:sldId id="740" r:id="rId13"/>
    <p:sldId id="741" r:id="rId14"/>
    <p:sldId id="718" r:id="rId15"/>
    <p:sldId id="719" r:id="rId16"/>
    <p:sldId id="742" r:id="rId17"/>
    <p:sldId id="792" r:id="rId18"/>
    <p:sldId id="744" r:id="rId19"/>
    <p:sldId id="747" r:id="rId20"/>
    <p:sldId id="745" r:id="rId21"/>
    <p:sldId id="748" r:id="rId22"/>
    <p:sldId id="749" r:id="rId23"/>
    <p:sldId id="750" r:id="rId24"/>
    <p:sldId id="751" r:id="rId25"/>
    <p:sldId id="752" r:id="rId26"/>
    <p:sldId id="764" r:id="rId27"/>
    <p:sldId id="766" r:id="rId28"/>
    <p:sldId id="765" r:id="rId29"/>
    <p:sldId id="769" r:id="rId30"/>
    <p:sldId id="772" r:id="rId31"/>
    <p:sldId id="768" r:id="rId32"/>
    <p:sldId id="770" r:id="rId33"/>
    <p:sldId id="771" r:id="rId34"/>
    <p:sldId id="775" r:id="rId35"/>
    <p:sldId id="793" r:id="rId36"/>
    <p:sldId id="773" r:id="rId37"/>
    <p:sldId id="776" r:id="rId38"/>
    <p:sldId id="778" r:id="rId39"/>
    <p:sldId id="777" r:id="rId40"/>
    <p:sldId id="795" r:id="rId41"/>
    <p:sldId id="753" r:id="rId42"/>
    <p:sldId id="774" r:id="rId43"/>
    <p:sldId id="787" r:id="rId44"/>
    <p:sldId id="780" r:id="rId45"/>
    <p:sldId id="784" r:id="rId46"/>
    <p:sldId id="781" r:id="rId47"/>
    <p:sldId id="783" r:id="rId48"/>
    <p:sldId id="785" r:id="rId49"/>
    <p:sldId id="733" r:id="rId50"/>
    <p:sldId id="728" r:id="rId51"/>
    <p:sldId id="729" r:id="rId52"/>
    <p:sldId id="732" r:id="rId53"/>
    <p:sldId id="724" r:id="rId54"/>
    <p:sldId id="786" r:id="rId55"/>
    <p:sldId id="796" r:id="rId56"/>
    <p:sldId id="797" r:id="rId57"/>
    <p:sldId id="757" r:id="rId58"/>
    <p:sldId id="730" r:id="rId59"/>
    <p:sldId id="731" r:id="rId60"/>
    <p:sldId id="791" r:id="rId61"/>
    <p:sldId id="754" r:id="rId62"/>
    <p:sldId id="755" r:id="rId63"/>
    <p:sldId id="760" r:id="rId64"/>
    <p:sldId id="758" r:id="rId65"/>
    <p:sldId id="761" r:id="rId66"/>
    <p:sldId id="762" r:id="rId67"/>
    <p:sldId id="794" r:id="rId6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55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11277600" cy="48768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Placeholder 3"/>
          <p:cNvSpPr>
            <a:spLocks noGrp="1"/>
          </p:cNvSpPr>
          <p:nvPr>
            <p:ph type="title"/>
          </p:nvPr>
        </p:nvSpPr>
        <p:spPr>
          <a:xfrm>
            <a:off x="182880" y="137160"/>
            <a:ext cx="117043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82400" y="6250393"/>
            <a:ext cx="414528" cy="310896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85F3B30-C9D7-4E09-9441-F95A227E7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4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5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78.png"/><Relationship Id="rId4" Type="http://schemas.openxmlformats.org/officeDocument/2006/relationships/image" Target="../media/image8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5.png"/><Relationship Id="rId7" Type="http://schemas.openxmlformats.org/officeDocument/2006/relationships/image" Target="../media/image8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78.png"/><Relationship Id="rId4" Type="http://schemas.openxmlformats.org/officeDocument/2006/relationships/image" Target="../media/image8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11:  Information Theory and Capacity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6013:  Digital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and Entropy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is a discrete random variable, there exists a prefix free variable length code with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Avg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.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length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encoding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symbols at a time, can achieve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/>
                      </a:rPr>
                      <m:t>Avg</m:t>
                    </m:r>
                    <m:r>
                      <m:rPr>
                        <m:nor/>
                      </m:rPr>
                      <a:rPr lang="en-US">
                        <a:latin typeface="Cambria Math"/>
                      </a:rPr>
                      <m:t>. </m:t>
                    </m:r>
                    <m:r>
                      <m:rPr>
                        <m:nor/>
                      </m:rPr>
                      <a:rPr lang="en-US">
                        <a:latin typeface="Cambria Math"/>
                      </a:rPr>
                      <m:t>length</m:t>
                    </m:r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 uses a Huffman code</a:t>
                </a:r>
              </a:p>
              <a:p>
                <a:r>
                  <a:rPr lang="en-US" dirty="0"/>
                  <a:t>Entropy shows how much information is in a random variable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 r="-1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19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6A5F-3F99-60B0-AFCA-E87F0BB4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and Conditional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4A9B0-D41C-105D-3571-90C91AC46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pair of discrete random variables with a joint distribution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Joint entropy</a:t>
                </a:r>
                <a:r>
                  <a:rPr lang="en-US" dirty="0"/>
                  <a:t>:  Entropy of the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br>
                  <a:rPr lang="en-US" b="0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Recall: 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distribution on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Conditional entropy for a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Represents entropy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after seeing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Conditional entropy</a:t>
                </a:r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Similar equations for continuous random variables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4A9B0-D41C-105D-3571-90C91AC46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6761" b="-2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5BF2C-60C6-BB5E-F2D4-80E1CC6F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5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D5ED-2D86-F074-6D55-30DAA957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D441E-E1EF-B9B4-BEF8-B6C3081A4E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Conditional: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Independence: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independent</a:t>
                </a:r>
              </a:p>
              <a:p>
                <a:pPr lvl="1"/>
                <a:r>
                  <a:rPr lang="en-US" dirty="0"/>
                  <a:t>In this case,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D441E-E1EF-B9B4-BEF8-B6C3081A4E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B8D3F-10D4-1B40-354E-4BD0B77F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51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D5ED-2D86-F074-6D55-30DAA957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D441E-E1EF-B9B4-BEF8-B6C3081A4E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binary with joint PMF in table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=−0.5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−0.5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=0.91</m:t>
                    </m:r>
                  </m:oMath>
                </a14:m>
                <a:endParaRPr lang="en-US" b="0" dirty="0"/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=0.81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Conditional entropy: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=0.6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+0.4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≈0.86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bits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D441E-E1EF-B9B4-BEF8-B6C3081A4E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B8D3F-10D4-1B40-354E-4BD0B77F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4ADAB14-05F7-61C7-CD96-A681AA7C0D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3452952"/>
                  </p:ext>
                </p:extLst>
              </p:nvPr>
            </p:nvGraphicFramePr>
            <p:xfrm>
              <a:off x="6989913" y="1892257"/>
              <a:ext cx="4713766" cy="18119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8315">
                      <a:extLst>
                        <a:ext uri="{9D8B030D-6E8A-4147-A177-3AD203B41FA5}">
                          <a16:colId xmlns:a16="http://schemas.microsoft.com/office/drawing/2014/main" val="690359143"/>
                        </a:ext>
                      </a:extLst>
                    </a:gridCol>
                    <a:gridCol w="867484">
                      <a:extLst>
                        <a:ext uri="{9D8B030D-6E8A-4147-A177-3AD203B41FA5}">
                          <a16:colId xmlns:a16="http://schemas.microsoft.com/office/drawing/2014/main" val="434142417"/>
                        </a:ext>
                      </a:extLst>
                    </a:gridCol>
                    <a:gridCol w="918786">
                      <a:extLst>
                        <a:ext uri="{9D8B030D-6E8A-4147-A177-3AD203B41FA5}">
                          <a16:colId xmlns:a16="http://schemas.microsoft.com/office/drawing/2014/main" val="1887261443"/>
                        </a:ext>
                      </a:extLst>
                    </a:gridCol>
                    <a:gridCol w="1779181">
                      <a:extLst>
                        <a:ext uri="{9D8B030D-6E8A-4147-A177-3AD203B41FA5}">
                          <a16:colId xmlns:a16="http://schemas.microsoft.com/office/drawing/2014/main" val="413479282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4246170"/>
                      </a:ext>
                    </a:extLst>
                  </a:tr>
                  <a:tr h="4873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oMath>
                          </a14:m>
                          <a:r>
                            <a:rPr lang="en-US" b="0" dirty="0"/>
                            <a:t> 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785311"/>
                      </a:ext>
                    </a:extLst>
                  </a:tr>
                  <a:tr h="4030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4725870"/>
                      </a:ext>
                    </a:extLst>
                  </a:tr>
                  <a:tr h="4030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198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4ADAB14-05F7-61C7-CD96-A681AA7C0D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3452952"/>
                  </p:ext>
                </p:extLst>
              </p:nvPr>
            </p:nvGraphicFramePr>
            <p:xfrm>
              <a:off x="6989913" y="1892257"/>
              <a:ext cx="4713766" cy="18119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8315">
                      <a:extLst>
                        <a:ext uri="{9D8B030D-6E8A-4147-A177-3AD203B41FA5}">
                          <a16:colId xmlns:a16="http://schemas.microsoft.com/office/drawing/2014/main" val="690359143"/>
                        </a:ext>
                      </a:extLst>
                    </a:gridCol>
                    <a:gridCol w="867484">
                      <a:extLst>
                        <a:ext uri="{9D8B030D-6E8A-4147-A177-3AD203B41FA5}">
                          <a16:colId xmlns:a16="http://schemas.microsoft.com/office/drawing/2014/main" val="434142417"/>
                        </a:ext>
                      </a:extLst>
                    </a:gridCol>
                    <a:gridCol w="918786">
                      <a:extLst>
                        <a:ext uri="{9D8B030D-6E8A-4147-A177-3AD203B41FA5}">
                          <a16:colId xmlns:a16="http://schemas.microsoft.com/office/drawing/2014/main" val="1887261443"/>
                        </a:ext>
                      </a:extLst>
                    </a:gridCol>
                    <a:gridCol w="1779181">
                      <a:extLst>
                        <a:ext uri="{9D8B030D-6E8A-4147-A177-3AD203B41FA5}">
                          <a16:colId xmlns:a16="http://schemas.microsoft.com/office/drawing/2014/main" val="413479282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803" t="-1667" r="-315493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9868" t="-1667" r="-196689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5411" t="-1667" r="-1712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424617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9" t="-58095" r="-312169" b="-1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803" t="-58095" r="-315493" b="-1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5411" t="-58095" r="-1712" b="-13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785311"/>
                      </a:ext>
                    </a:extLst>
                  </a:tr>
                  <a:tr h="4030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9" t="-247761" r="-312169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803" t="-247761" r="-315493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4725870"/>
                      </a:ext>
                    </a:extLst>
                  </a:tr>
                  <a:tr h="4030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9" t="-353030" r="-312169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803" t="-353030" r="-315493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198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8677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How much are two random variables related?</a:t>
                </a:r>
              </a:p>
              <a:p>
                <a:r>
                  <a:rPr lang="en-US" dirty="0"/>
                  <a:t>Mutual information: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Represents decrease in entropy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from knowing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Can also define for differential entropy</a:t>
                </a:r>
              </a:p>
              <a:p>
                <a:endParaRPr lang="en-US" dirty="0"/>
              </a:p>
              <a:p>
                <a:r>
                  <a:rPr lang="en-US" dirty="0"/>
                  <a:t>Special cases: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are independent,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226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BSC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For communications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is the typ. the channel input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is the output </a:t>
                </a:r>
              </a:p>
              <a:p>
                <a:r>
                  <a:rPr lang="en-US" dirty="0"/>
                  <a:t>Binary symmetric channel: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equiprobable</a:t>
                </a:r>
              </a:p>
              <a:p>
                <a:pPr lvl="1"/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Probability of error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Probability no error</a:t>
                </a:r>
              </a:p>
              <a:p>
                <a:r>
                  <a:rPr lang="en-US" dirty="0"/>
                  <a:t>Mutual information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bit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Similarly,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The binary symmetric channel with cross-over probability p. | Download  Scientific Diagram">
            <a:extLst>
              <a:ext uri="{FF2B5EF4-FFF2-40B4-BE49-F238E27FC236}">
                <a16:creationId xmlns:a16="http://schemas.microsoft.com/office/drawing/2014/main" id="{01AA597A-CCBF-AAAE-A521-91B1B19A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660" y="1539279"/>
            <a:ext cx="3709744" cy="243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C04017-886D-B3AD-4012-2FF5747DCF9D}"/>
                  </a:ext>
                </a:extLst>
              </p:cNvPr>
              <p:cNvSpPr txBox="1"/>
              <p:nvPr/>
            </p:nvSpPr>
            <p:spPr>
              <a:xfrm>
                <a:off x="6736594" y="2572499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C04017-886D-B3AD-4012-2FF5747DC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594" y="2572499"/>
                <a:ext cx="3922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3B1C36-8F1C-67AE-5E03-593BCD784E5A}"/>
                  </a:ext>
                </a:extLst>
              </p:cNvPr>
              <p:cNvSpPr txBox="1"/>
              <p:nvPr/>
            </p:nvSpPr>
            <p:spPr>
              <a:xfrm>
                <a:off x="10763393" y="2572499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3B1C36-8F1C-67AE-5E03-593BCD784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393" y="2572499"/>
                <a:ext cx="3922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508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1CC8-F33F-7827-DE4A-70EE8FFC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BSC Channel Illustrated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AA157-FA77-7920-834A-B71FC5DAD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969827" cy="4329817"/>
              </a:xfrm>
            </p:spPr>
            <p:txBody>
              <a:bodyPr/>
              <a:lstStyle/>
              <a:p>
                <a:r>
                  <a:rPr lang="en-US" dirty="0"/>
                  <a:t>From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See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on right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or 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 perfectly describes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 are independent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AA157-FA77-7920-834A-B71FC5DAD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969827" cy="4329817"/>
              </a:xfrm>
              <a:blipFill>
                <a:blip r:embed="rId2"/>
                <a:stretch>
                  <a:fillRect l="-245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F03D9-43B4-ABE2-ACD6-34E8360C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BE863-1D37-1B50-8783-187333E0D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278" y="1591570"/>
            <a:ext cx="5342070" cy="427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73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Information theory basics</a:t>
            </a:r>
          </a:p>
          <a:p>
            <a:r>
              <a:rPr lang="en-US" dirty="0"/>
              <a:t>Shannon capacity  </a:t>
            </a:r>
          </a:p>
          <a:p>
            <a:r>
              <a:rPr lang="en-US" dirty="0"/>
              <a:t>Modeling capacity of practical systems</a:t>
            </a:r>
          </a:p>
          <a:p>
            <a:r>
              <a:rPr lang="en-US" dirty="0"/>
              <a:t>Constellation constrained capacity</a:t>
            </a:r>
          </a:p>
          <a:p>
            <a:r>
              <a:rPr lang="en-US" dirty="0"/>
              <a:t>Proof of the Shannon Theorem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12891" y="19087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09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2515-DB61-7F9F-DAD3-73D74958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Communication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C0587-12C6-2315-02E8-5CB4F6D56D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310270"/>
                <a:ext cx="10058400" cy="2558826"/>
              </a:xfrm>
            </p:spPr>
            <p:txBody>
              <a:bodyPr/>
              <a:lstStyle/>
              <a:p>
                <a:r>
                  <a:rPr lang="en-US" dirty="0"/>
                  <a:t>TX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bits: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Maps bits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symbols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into “channel”</a:t>
                </a:r>
              </a:p>
              <a:p>
                <a:r>
                  <a:rPr lang="en-US" dirty="0"/>
                  <a:t>Channel outputs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RX symbols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Channel is modeled probabilistically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RX attempts to estimate TX bits: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C0587-12C6-2315-02E8-5CB4F6D56D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310270"/>
                <a:ext cx="10058400" cy="2558826"/>
              </a:xfrm>
              <a:blipFill>
                <a:blip r:embed="rId2"/>
                <a:stretch>
                  <a:fillRect l="-1455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E480D-3C33-6FF3-E23E-50E31E20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1B352-199F-1A25-1A3F-5EC34A27C216}"/>
              </a:ext>
            </a:extLst>
          </p:cNvPr>
          <p:cNvSpPr/>
          <p:nvPr/>
        </p:nvSpPr>
        <p:spPr>
          <a:xfrm>
            <a:off x="7466546" y="2059805"/>
            <a:ext cx="1176670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7822B5-EF09-49F9-81C3-DEE42FEC3E75}"/>
              </a:ext>
            </a:extLst>
          </p:cNvPr>
          <p:cNvSpPr/>
          <p:nvPr/>
        </p:nvSpPr>
        <p:spPr>
          <a:xfrm>
            <a:off x="3038692" y="2090474"/>
            <a:ext cx="1176670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7DBFF-5F0C-80CC-295B-C0B7E5ADA3B7}"/>
              </a:ext>
            </a:extLst>
          </p:cNvPr>
          <p:cNvSpPr txBox="1"/>
          <p:nvPr/>
        </p:nvSpPr>
        <p:spPr>
          <a:xfrm>
            <a:off x="3367589" y="234528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A0A7E4-18A0-79F4-0C41-8DA01BEA4EA7}"/>
              </a:ext>
            </a:extLst>
          </p:cNvPr>
          <p:cNvSpPr txBox="1"/>
          <p:nvPr/>
        </p:nvSpPr>
        <p:spPr>
          <a:xfrm>
            <a:off x="7827696" y="231344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B4C4CB-9CDA-A182-7A83-D0DAF2187BF5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4215362" y="2529953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20EBDF-1936-9278-24B9-6BF397CC9A0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73927" y="2499283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BE1ABE-20F1-ADAC-0283-143A1BBD0DB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643216" y="2499284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920A5F-8252-066D-73B9-8B08B318C129}"/>
              </a:ext>
            </a:extLst>
          </p:cNvPr>
          <p:cNvCxnSpPr>
            <a:cxnSpLocks/>
          </p:cNvCxnSpPr>
          <p:nvPr/>
        </p:nvCxnSpPr>
        <p:spPr>
          <a:xfrm>
            <a:off x="1814705" y="2566867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5583F5-5957-3CAA-2E2F-36783FDCC399}"/>
                  </a:ext>
                </a:extLst>
              </p:cNvPr>
              <p:cNvSpPr txBox="1"/>
              <p:nvPr/>
            </p:nvSpPr>
            <p:spPr>
              <a:xfrm>
                <a:off x="1971085" y="2090474"/>
                <a:ext cx="6206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5583F5-5957-3CAA-2E2F-36783FDCC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085" y="2090474"/>
                <a:ext cx="6206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867027-7BF3-F001-D8A7-21B229098535}"/>
                  </a:ext>
                </a:extLst>
              </p:cNvPr>
              <p:cNvSpPr txBox="1"/>
              <p:nvPr/>
            </p:nvSpPr>
            <p:spPr>
              <a:xfrm>
                <a:off x="4163728" y="2084779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867027-7BF3-F001-D8A7-21B229098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728" y="2084779"/>
                <a:ext cx="8350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621F8A-B80E-5840-2D09-39D46CA49117}"/>
                  </a:ext>
                </a:extLst>
              </p:cNvPr>
              <p:cNvSpPr txBox="1"/>
              <p:nvPr/>
            </p:nvSpPr>
            <p:spPr>
              <a:xfrm>
                <a:off x="8822020" y="1998461"/>
                <a:ext cx="835010" cy="384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621F8A-B80E-5840-2D09-39D46CA49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020" y="1998461"/>
                <a:ext cx="835010" cy="384144"/>
              </a:xfrm>
              <a:prstGeom prst="rect">
                <a:avLst/>
              </a:prstGeom>
              <a:blipFill>
                <a:blip r:embed="rId5"/>
                <a:stretch>
                  <a:fillRect t="-1587" r="-1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10D010-9B0B-80DB-9643-004F411154B6}"/>
                  </a:ext>
                </a:extLst>
              </p:cNvPr>
              <p:cNvSpPr txBox="1"/>
              <p:nvPr/>
            </p:nvSpPr>
            <p:spPr>
              <a:xfrm>
                <a:off x="6458709" y="2095357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10D010-9B0B-80DB-9643-004F41115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709" y="2095357"/>
                <a:ext cx="83501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A316675A-A955-9899-B836-01C26FC3993C}"/>
              </a:ext>
            </a:extLst>
          </p:cNvPr>
          <p:cNvSpPr/>
          <p:nvPr/>
        </p:nvSpPr>
        <p:spPr>
          <a:xfrm>
            <a:off x="5109213" y="2090474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67D63C-EC14-45C5-169F-37EC8ABAB27E}"/>
              </a:ext>
            </a:extLst>
          </p:cNvPr>
          <p:cNvSpPr txBox="1"/>
          <p:nvPr/>
        </p:nvSpPr>
        <p:spPr>
          <a:xfrm>
            <a:off x="5206744" y="233611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22E46F-E676-3B92-12C9-B5B9901BAC07}"/>
              </a:ext>
            </a:extLst>
          </p:cNvPr>
          <p:cNvSpPr txBox="1"/>
          <p:nvPr/>
        </p:nvSpPr>
        <p:spPr>
          <a:xfrm>
            <a:off x="1606561" y="1396457"/>
            <a:ext cx="1349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Information </a:t>
            </a:r>
            <a:br>
              <a:rPr lang="en-US" dirty="0"/>
            </a:br>
            <a:r>
              <a:rPr lang="en-US" dirty="0"/>
              <a:t>bits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1809FB-2187-E67B-21E0-937C7810A889}"/>
              </a:ext>
            </a:extLst>
          </p:cNvPr>
          <p:cNvSpPr txBox="1"/>
          <p:nvPr/>
        </p:nvSpPr>
        <p:spPr>
          <a:xfrm>
            <a:off x="3985125" y="138479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B72795-DD15-6CB9-91BB-A8C122CC6594}"/>
              </a:ext>
            </a:extLst>
          </p:cNvPr>
          <p:cNvSpPr txBox="1"/>
          <p:nvPr/>
        </p:nvSpPr>
        <p:spPr>
          <a:xfrm>
            <a:off x="6248594" y="1354324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RX symbols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DDAE4B-A94A-2F9D-F1F8-481436CEBA33}"/>
              </a:ext>
            </a:extLst>
          </p:cNvPr>
          <p:cNvSpPr txBox="1"/>
          <p:nvPr/>
        </p:nvSpPr>
        <p:spPr>
          <a:xfrm>
            <a:off x="8806386" y="135029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RX bits</a:t>
            </a:r>
          </a:p>
        </p:txBody>
      </p:sp>
    </p:spTree>
    <p:extLst>
      <p:ext uri="{BB962C8B-B14F-4D97-AF65-F5344CB8AC3E}">
        <p14:creationId xmlns:p14="http://schemas.microsoft.com/office/powerpoint/2010/main" val="232525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2515-DB61-7F9F-DAD3-73D74958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System is an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E480D-3C33-6FF3-E23E-50E31E20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1B352-199F-1A25-1A3F-5EC34A27C216}"/>
              </a:ext>
            </a:extLst>
          </p:cNvPr>
          <p:cNvSpPr/>
          <p:nvPr/>
        </p:nvSpPr>
        <p:spPr>
          <a:xfrm>
            <a:off x="7395662" y="1655768"/>
            <a:ext cx="1176670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7822B5-EF09-49F9-81C3-DEE42FEC3E75}"/>
              </a:ext>
            </a:extLst>
          </p:cNvPr>
          <p:cNvSpPr/>
          <p:nvPr/>
        </p:nvSpPr>
        <p:spPr>
          <a:xfrm>
            <a:off x="2967808" y="1686437"/>
            <a:ext cx="1176670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7DBFF-5F0C-80CC-295B-C0B7E5ADA3B7}"/>
              </a:ext>
            </a:extLst>
          </p:cNvPr>
          <p:cNvSpPr txBox="1"/>
          <p:nvPr/>
        </p:nvSpPr>
        <p:spPr>
          <a:xfrm>
            <a:off x="3296705" y="19412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A0A7E4-18A0-79F4-0C41-8DA01BEA4EA7}"/>
              </a:ext>
            </a:extLst>
          </p:cNvPr>
          <p:cNvSpPr txBox="1"/>
          <p:nvPr/>
        </p:nvSpPr>
        <p:spPr>
          <a:xfrm>
            <a:off x="7756812" y="190940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B4C4CB-9CDA-A182-7A83-D0DAF2187BF5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4144478" y="2125916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20EBDF-1936-9278-24B9-6BF397CC9A0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03043" y="2095246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BE1ABE-20F1-ADAC-0283-143A1BBD0DB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572332" y="2095247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920A5F-8252-066D-73B9-8B08B318C129}"/>
              </a:ext>
            </a:extLst>
          </p:cNvPr>
          <p:cNvCxnSpPr>
            <a:cxnSpLocks/>
          </p:cNvCxnSpPr>
          <p:nvPr/>
        </p:nvCxnSpPr>
        <p:spPr>
          <a:xfrm>
            <a:off x="1743821" y="2162830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5583F5-5957-3CAA-2E2F-36783FDCC399}"/>
                  </a:ext>
                </a:extLst>
              </p:cNvPr>
              <p:cNvSpPr txBox="1"/>
              <p:nvPr/>
            </p:nvSpPr>
            <p:spPr>
              <a:xfrm>
                <a:off x="1900201" y="1686437"/>
                <a:ext cx="6206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5583F5-5957-3CAA-2E2F-36783FDCC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201" y="1686437"/>
                <a:ext cx="6206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867027-7BF3-F001-D8A7-21B229098535}"/>
                  </a:ext>
                </a:extLst>
              </p:cNvPr>
              <p:cNvSpPr txBox="1"/>
              <p:nvPr/>
            </p:nvSpPr>
            <p:spPr>
              <a:xfrm>
                <a:off x="4092844" y="1680742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867027-7BF3-F001-D8A7-21B229098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844" y="1680742"/>
                <a:ext cx="8350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621F8A-B80E-5840-2D09-39D46CA49117}"/>
                  </a:ext>
                </a:extLst>
              </p:cNvPr>
              <p:cNvSpPr txBox="1"/>
              <p:nvPr/>
            </p:nvSpPr>
            <p:spPr>
              <a:xfrm>
                <a:off x="8751136" y="1594424"/>
                <a:ext cx="835010" cy="384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621F8A-B80E-5840-2D09-39D46CA49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136" y="1594424"/>
                <a:ext cx="835010" cy="384144"/>
              </a:xfrm>
              <a:prstGeom prst="rect">
                <a:avLst/>
              </a:prstGeom>
              <a:blipFill>
                <a:blip r:embed="rId4"/>
                <a:stretch>
                  <a:fillRect t="-1587" r="-10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10D010-9B0B-80DB-9643-004F411154B6}"/>
                  </a:ext>
                </a:extLst>
              </p:cNvPr>
              <p:cNvSpPr txBox="1"/>
              <p:nvPr/>
            </p:nvSpPr>
            <p:spPr>
              <a:xfrm>
                <a:off x="6387825" y="1691320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10D010-9B0B-80DB-9643-004F41115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825" y="1691320"/>
                <a:ext cx="835010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A316675A-A955-9899-B836-01C26FC3993C}"/>
              </a:ext>
            </a:extLst>
          </p:cNvPr>
          <p:cNvSpPr/>
          <p:nvPr/>
        </p:nvSpPr>
        <p:spPr>
          <a:xfrm>
            <a:off x="5038329" y="1686437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67D63C-EC14-45C5-169F-37EC8ABAB27E}"/>
              </a:ext>
            </a:extLst>
          </p:cNvPr>
          <p:cNvSpPr txBox="1"/>
          <p:nvPr/>
        </p:nvSpPr>
        <p:spPr>
          <a:xfrm>
            <a:off x="5135860" y="193207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8431AD-6F50-0FDC-933F-C750E102BB16}"/>
              </a:ext>
            </a:extLst>
          </p:cNvPr>
          <p:cNvSpPr/>
          <p:nvPr/>
        </p:nvSpPr>
        <p:spPr>
          <a:xfrm>
            <a:off x="2056952" y="2988823"/>
            <a:ext cx="707513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987EFE-D428-B7B4-CFB0-ED7CA0103E9F}"/>
              </a:ext>
            </a:extLst>
          </p:cNvPr>
          <p:cNvSpPr txBox="1"/>
          <p:nvPr/>
        </p:nvSpPr>
        <p:spPr>
          <a:xfrm>
            <a:off x="2056952" y="392245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1EAC29-A992-48D0-AA32-B4484D5918C1}"/>
              </a:ext>
            </a:extLst>
          </p:cNvPr>
          <p:cNvSpPr txBox="1"/>
          <p:nvPr/>
        </p:nvSpPr>
        <p:spPr>
          <a:xfrm>
            <a:off x="3001752" y="3895116"/>
            <a:ext cx="1007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Symbol</a:t>
            </a:r>
          </a:p>
          <a:p>
            <a:pPr algn="ctr"/>
            <a:r>
              <a:rPr lang="en-US" dirty="0"/>
              <a:t>mapping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49CD33-8278-8C65-899C-2F8AFCD1C531}"/>
              </a:ext>
            </a:extLst>
          </p:cNvPr>
          <p:cNvSpPr/>
          <p:nvPr/>
        </p:nvSpPr>
        <p:spPr>
          <a:xfrm>
            <a:off x="3138400" y="2988823"/>
            <a:ext cx="707513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DFC61F-7786-2B22-FFE7-A2287380027A}"/>
              </a:ext>
            </a:extLst>
          </p:cNvPr>
          <p:cNvSpPr/>
          <p:nvPr/>
        </p:nvSpPr>
        <p:spPr>
          <a:xfrm>
            <a:off x="4156592" y="2967650"/>
            <a:ext cx="707513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BCBCF4-41B6-BEFE-005E-A5C666A583ED}"/>
              </a:ext>
            </a:extLst>
          </p:cNvPr>
          <p:cNvSpPr txBox="1"/>
          <p:nvPr/>
        </p:nvSpPr>
        <p:spPr>
          <a:xfrm>
            <a:off x="4092844" y="3968616"/>
            <a:ext cx="914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TX</a:t>
            </a:r>
            <a:br>
              <a:rPr lang="en-US" dirty="0"/>
            </a:br>
            <a:r>
              <a:rPr lang="en-US" dirty="0"/>
              <a:t>filtering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4403E3-5D22-BB64-3B88-A77CE98E4F59}"/>
              </a:ext>
            </a:extLst>
          </p:cNvPr>
          <p:cNvSpPr/>
          <p:nvPr/>
        </p:nvSpPr>
        <p:spPr>
          <a:xfrm>
            <a:off x="6555953" y="2884850"/>
            <a:ext cx="707513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48573C-CF3E-734B-94AA-D7D9B65E1135}"/>
              </a:ext>
            </a:extLst>
          </p:cNvPr>
          <p:cNvSpPr txBox="1"/>
          <p:nvPr/>
        </p:nvSpPr>
        <p:spPr>
          <a:xfrm>
            <a:off x="8457893" y="3867781"/>
            <a:ext cx="106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5E5E32-ACA2-C10C-717D-25125E78653C}"/>
              </a:ext>
            </a:extLst>
          </p:cNvPr>
          <p:cNvSpPr txBox="1"/>
          <p:nvPr/>
        </p:nvSpPr>
        <p:spPr>
          <a:xfrm>
            <a:off x="7551577" y="3791143"/>
            <a:ext cx="87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Symbol</a:t>
            </a:r>
          </a:p>
          <a:p>
            <a:pPr algn="ctr"/>
            <a:r>
              <a:rPr lang="en-US" dirty="0" err="1"/>
              <a:t>demod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C8FCB8-80B4-AD75-EFC9-94F44C074371}"/>
              </a:ext>
            </a:extLst>
          </p:cNvPr>
          <p:cNvSpPr/>
          <p:nvPr/>
        </p:nvSpPr>
        <p:spPr>
          <a:xfrm>
            <a:off x="7637401" y="2884850"/>
            <a:ext cx="707513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CE2E838-3091-68DA-2F56-61B98DF5B6F6}"/>
              </a:ext>
            </a:extLst>
          </p:cNvPr>
          <p:cNvSpPr/>
          <p:nvPr/>
        </p:nvSpPr>
        <p:spPr>
          <a:xfrm>
            <a:off x="8639283" y="2891943"/>
            <a:ext cx="707513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FA8EF6-F420-D1BE-8164-8A134250F156}"/>
              </a:ext>
            </a:extLst>
          </p:cNvPr>
          <p:cNvSpPr txBox="1"/>
          <p:nvPr/>
        </p:nvSpPr>
        <p:spPr>
          <a:xfrm>
            <a:off x="6470129" y="3839936"/>
            <a:ext cx="914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RX</a:t>
            </a:r>
            <a:br>
              <a:rPr lang="en-US" dirty="0"/>
            </a:br>
            <a:r>
              <a:rPr lang="en-US" dirty="0"/>
              <a:t>filtering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48E7F8FB-5A60-E138-8B50-B06189D52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990136"/>
            <a:ext cx="10058400" cy="878959"/>
          </a:xfrm>
        </p:spPr>
        <p:txBody>
          <a:bodyPr/>
          <a:lstStyle/>
          <a:p>
            <a:r>
              <a:rPr lang="en-US" dirty="0"/>
              <a:t>In the abstract model, the TX and RX  can include typical block we have studied up to now</a:t>
            </a:r>
          </a:p>
          <a:p>
            <a:r>
              <a:rPr lang="en-US" dirty="0"/>
              <a:t>But they are not restricted to a particular structure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F08305C7-DBA8-FD01-649A-EEAD342E04D5}"/>
              </a:ext>
            </a:extLst>
          </p:cNvPr>
          <p:cNvSpPr/>
          <p:nvPr/>
        </p:nvSpPr>
        <p:spPr>
          <a:xfrm rot="16200000">
            <a:off x="3343809" y="1295717"/>
            <a:ext cx="349825" cy="3039216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80AD515F-54F6-6A1A-A01F-B60E086CEF92}"/>
              </a:ext>
            </a:extLst>
          </p:cNvPr>
          <p:cNvSpPr/>
          <p:nvPr/>
        </p:nvSpPr>
        <p:spPr>
          <a:xfrm rot="16200000">
            <a:off x="7816245" y="1204710"/>
            <a:ext cx="349825" cy="3039216"/>
          </a:xfrm>
          <a:prstGeom prst="rightBrac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2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8F2C-8DDB-46A1-ABAE-10207465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F34B-7396-45D7-8EE3-55A573DF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and compute the Shannon capacity for simple memoryless channels</a:t>
            </a:r>
          </a:p>
          <a:p>
            <a:r>
              <a:rPr lang="en-US" dirty="0"/>
              <a:t>Identify power-limited and bandwidth-limited regimes of operation</a:t>
            </a:r>
          </a:p>
          <a:p>
            <a:r>
              <a:rPr lang="en-US" dirty="0"/>
              <a:t>Describe difficulties in achieving the Shannon capacity for practical systems</a:t>
            </a:r>
          </a:p>
          <a:p>
            <a:r>
              <a:rPr lang="en-US" dirty="0"/>
              <a:t>Mathematically describe the performance of a system relative to the Shannon limit</a:t>
            </a:r>
          </a:p>
          <a:p>
            <a:r>
              <a:rPr lang="en-US" dirty="0"/>
              <a:t>Define and compute the constellation-constrained capacity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2C330-B3DA-4E56-BC55-5503EA16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53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2515-DB61-7F9F-DAD3-73D74958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C0587-12C6-2315-02E8-5CB4F6D56D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310270"/>
                <a:ext cx="10058400" cy="255882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Block length: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number of symbols</a:t>
                </a:r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Rate</a:t>
                </a:r>
                <a:r>
                  <a:rPr lang="en-US" sz="2400" dirty="0"/>
                  <a:t>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number of bits per symbol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Block error rate</a:t>
                </a:r>
                <a:r>
                  <a:rPr lang="en-US" sz="240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Depends on randomness in channel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Key goal </a:t>
                </a:r>
                <a:r>
                  <a:rPr lang="en-US" sz="2400" dirty="0"/>
                  <a:t>in communication maximize rate with a low BLER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C0587-12C6-2315-02E8-5CB4F6D56D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310270"/>
                <a:ext cx="10058400" cy="2558826"/>
              </a:xfrm>
              <a:blipFill>
                <a:blip r:embed="rId2"/>
                <a:stretch>
                  <a:fillRect l="-1697" t="-3333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E480D-3C33-6FF3-E23E-50E31E20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61B352-199F-1A25-1A3F-5EC34A27C216}"/>
              </a:ext>
            </a:extLst>
          </p:cNvPr>
          <p:cNvSpPr/>
          <p:nvPr/>
        </p:nvSpPr>
        <p:spPr>
          <a:xfrm>
            <a:off x="7466546" y="2059805"/>
            <a:ext cx="1176670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7822B5-EF09-49F9-81C3-DEE42FEC3E75}"/>
              </a:ext>
            </a:extLst>
          </p:cNvPr>
          <p:cNvSpPr/>
          <p:nvPr/>
        </p:nvSpPr>
        <p:spPr>
          <a:xfrm>
            <a:off x="3038692" y="2090474"/>
            <a:ext cx="1176670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7DBFF-5F0C-80CC-295B-C0B7E5ADA3B7}"/>
              </a:ext>
            </a:extLst>
          </p:cNvPr>
          <p:cNvSpPr txBox="1"/>
          <p:nvPr/>
        </p:nvSpPr>
        <p:spPr>
          <a:xfrm>
            <a:off x="3367589" y="234528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A0A7E4-18A0-79F4-0C41-8DA01BEA4EA7}"/>
              </a:ext>
            </a:extLst>
          </p:cNvPr>
          <p:cNvSpPr txBox="1"/>
          <p:nvPr/>
        </p:nvSpPr>
        <p:spPr>
          <a:xfrm>
            <a:off x="7827696" y="231344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B4C4CB-9CDA-A182-7A83-D0DAF2187BF5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4215362" y="2529953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20EBDF-1936-9278-24B9-6BF397CC9A0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73927" y="2499283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BE1ABE-20F1-ADAC-0283-143A1BBD0DB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643216" y="2499284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920A5F-8252-066D-73B9-8B08B318C129}"/>
              </a:ext>
            </a:extLst>
          </p:cNvPr>
          <p:cNvCxnSpPr>
            <a:cxnSpLocks/>
          </p:cNvCxnSpPr>
          <p:nvPr/>
        </p:nvCxnSpPr>
        <p:spPr>
          <a:xfrm>
            <a:off x="1814705" y="2566867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5583F5-5957-3CAA-2E2F-36783FDCC399}"/>
                  </a:ext>
                </a:extLst>
              </p:cNvPr>
              <p:cNvSpPr txBox="1"/>
              <p:nvPr/>
            </p:nvSpPr>
            <p:spPr>
              <a:xfrm>
                <a:off x="1971085" y="2090474"/>
                <a:ext cx="6206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5583F5-5957-3CAA-2E2F-36783FDCC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085" y="2090474"/>
                <a:ext cx="6206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867027-7BF3-F001-D8A7-21B229098535}"/>
                  </a:ext>
                </a:extLst>
              </p:cNvPr>
              <p:cNvSpPr txBox="1"/>
              <p:nvPr/>
            </p:nvSpPr>
            <p:spPr>
              <a:xfrm>
                <a:off x="4163728" y="2084779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867027-7BF3-F001-D8A7-21B229098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728" y="2084779"/>
                <a:ext cx="8350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621F8A-B80E-5840-2D09-39D46CA49117}"/>
                  </a:ext>
                </a:extLst>
              </p:cNvPr>
              <p:cNvSpPr txBox="1"/>
              <p:nvPr/>
            </p:nvSpPr>
            <p:spPr>
              <a:xfrm>
                <a:off x="8822020" y="1998461"/>
                <a:ext cx="835010" cy="384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621F8A-B80E-5840-2D09-39D46CA49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020" y="1998461"/>
                <a:ext cx="835010" cy="384144"/>
              </a:xfrm>
              <a:prstGeom prst="rect">
                <a:avLst/>
              </a:prstGeom>
              <a:blipFill>
                <a:blip r:embed="rId5"/>
                <a:stretch>
                  <a:fillRect t="-1587" r="-1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10D010-9B0B-80DB-9643-004F411154B6}"/>
                  </a:ext>
                </a:extLst>
              </p:cNvPr>
              <p:cNvSpPr txBox="1"/>
              <p:nvPr/>
            </p:nvSpPr>
            <p:spPr>
              <a:xfrm>
                <a:off x="6458709" y="2095357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10D010-9B0B-80DB-9643-004F41115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709" y="2095357"/>
                <a:ext cx="83501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A316675A-A955-9899-B836-01C26FC3993C}"/>
              </a:ext>
            </a:extLst>
          </p:cNvPr>
          <p:cNvSpPr/>
          <p:nvPr/>
        </p:nvSpPr>
        <p:spPr>
          <a:xfrm>
            <a:off x="5109213" y="2090474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67D63C-EC14-45C5-169F-37EC8ABAB27E}"/>
              </a:ext>
            </a:extLst>
          </p:cNvPr>
          <p:cNvSpPr txBox="1"/>
          <p:nvPr/>
        </p:nvSpPr>
        <p:spPr>
          <a:xfrm>
            <a:off x="5206744" y="233611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22E46F-E676-3B92-12C9-B5B9901BAC07}"/>
              </a:ext>
            </a:extLst>
          </p:cNvPr>
          <p:cNvSpPr txBox="1"/>
          <p:nvPr/>
        </p:nvSpPr>
        <p:spPr>
          <a:xfrm>
            <a:off x="1606561" y="1396457"/>
            <a:ext cx="1349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Information </a:t>
            </a:r>
            <a:br>
              <a:rPr lang="en-US" dirty="0"/>
            </a:br>
            <a:r>
              <a:rPr lang="en-US" dirty="0"/>
              <a:t>bits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1809FB-2187-E67B-21E0-937C7810A889}"/>
              </a:ext>
            </a:extLst>
          </p:cNvPr>
          <p:cNvSpPr txBox="1"/>
          <p:nvPr/>
        </p:nvSpPr>
        <p:spPr>
          <a:xfrm>
            <a:off x="3985125" y="138479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B72795-DD15-6CB9-91BB-A8C122CC6594}"/>
              </a:ext>
            </a:extLst>
          </p:cNvPr>
          <p:cNvSpPr txBox="1"/>
          <p:nvPr/>
        </p:nvSpPr>
        <p:spPr>
          <a:xfrm>
            <a:off x="6248594" y="1354324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RX symbols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DDAE4B-A94A-2F9D-F1F8-481436CEBA33}"/>
              </a:ext>
            </a:extLst>
          </p:cNvPr>
          <p:cNvSpPr txBox="1"/>
          <p:nvPr/>
        </p:nvSpPr>
        <p:spPr>
          <a:xfrm>
            <a:off x="8806386" y="135029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RX bits</a:t>
            </a:r>
          </a:p>
        </p:txBody>
      </p:sp>
    </p:spTree>
    <p:extLst>
      <p:ext uri="{BB962C8B-B14F-4D97-AF65-F5344CB8AC3E}">
        <p14:creationId xmlns:p14="http://schemas.microsoft.com/office/powerpoint/2010/main" val="276559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A757-714D-139B-F2E5-5D3B38D9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Memoryless Channel (DMC)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2D004-85CA-42D9-CBC6-AA1992B0C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818525"/>
                <a:ext cx="10058400" cy="3050572"/>
              </a:xfrm>
            </p:spPr>
            <p:txBody>
              <a:bodyPr/>
              <a:lstStyle/>
              <a:p>
                <a:r>
                  <a:rPr lang="en-US" sz="2400" dirty="0"/>
                  <a:t>Model  channel probabilistically via conditional distribution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conditional distribution of the RX symbols given the TX symbols</a:t>
                </a:r>
                <a:endParaRPr lang="en-US" sz="2200" dirty="0"/>
              </a:p>
              <a:p>
                <a:r>
                  <a:rPr lang="en-US" sz="2400" dirty="0"/>
                  <a:t>Say channel is “memoryless if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b="0" dirty="0"/>
              </a:p>
              <a:p>
                <a:pPr lvl="1"/>
                <a:r>
                  <a:rPr lang="en-US" sz="2200" dirty="0"/>
                  <a:t>Each RX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depends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200" b="0" dirty="0"/>
              </a:p>
              <a:p>
                <a:r>
                  <a:rPr lang="en-US" sz="2400" dirty="0"/>
                  <a:t>For simplicity, we restrict to the discrete case: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endParaRPr lang="en-US" sz="24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sz="2200" dirty="0"/>
                  <a:t> are finite sets</a:t>
                </a:r>
              </a:p>
              <a:p>
                <a:endParaRPr lang="en-US" sz="24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2D004-85CA-42D9-CBC6-AA1992B0C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818525"/>
                <a:ext cx="10058400" cy="3050572"/>
              </a:xfrm>
              <a:blipFill>
                <a:blip r:embed="rId2"/>
                <a:stretch>
                  <a:fillRect l="-1697" t="-2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378B5-AB68-FC78-2048-0E5A387F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526F09-478E-8930-E36B-1EAE7CECAC3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144478" y="2125916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8472D6-045F-7E77-22F2-79DA64F25D33}"/>
              </a:ext>
            </a:extLst>
          </p:cNvPr>
          <p:cNvCxnSpPr>
            <a:cxnSpLocks/>
          </p:cNvCxnSpPr>
          <p:nvPr/>
        </p:nvCxnSpPr>
        <p:spPr>
          <a:xfrm>
            <a:off x="6203043" y="2095246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E90A87-52FA-D44A-205B-92DDF56ACD9D}"/>
                  </a:ext>
                </a:extLst>
              </p:cNvPr>
              <p:cNvSpPr txBox="1"/>
              <p:nvPr/>
            </p:nvSpPr>
            <p:spPr>
              <a:xfrm>
                <a:off x="1519249" y="1763384"/>
                <a:ext cx="171802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/>
                  <a:t>TX symbols </a:t>
                </a:r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E90A87-52FA-D44A-205B-92DDF56AC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249" y="1763384"/>
                <a:ext cx="1718021" cy="646331"/>
              </a:xfrm>
              <a:prstGeom prst="rect">
                <a:avLst/>
              </a:prstGeom>
              <a:blipFill>
                <a:blip r:embed="rId3"/>
                <a:stretch>
                  <a:fillRect l="-2837" t="-471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49AB069F-7E00-34A1-E87D-199E8FE82F07}"/>
              </a:ext>
            </a:extLst>
          </p:cNvPr>
          <p:cNvSpPr/>
          <p:nvPr/>
        </p:nvSpPr>
        <p:spPr>
          <a:xfrm>
            <a:off x="5038329" y="1686437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499D1-13E4-8AE0-152E-C4E767685459}"/>
              </a:ext>
            </a:extLst>
          </p:cNvPr>
          <p:cNvSpPr txBox="1"/>
          <p:nvPr/>
        </p:nvSpPr>
        <p:spPr>
          <a:xfrm>
            <a:off x="5135860" y="193207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6B0DBA-E913-DB90-FA7E-BF5DB60EE8DC}"/>
                  </a:ext>
                </a:extLst>
              </p:cNvPr>
              <p:cNvSpPr txBox="1"/>
              <p:nvPr/>
            </p:nvSpPr>
            <p:spPr>
              <a:xfrm>
                <a:off x="7776258" y="1686437"/>
                <a:ext cx="175119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/>
                  <a:t>RX symbols </a:t>
                </a:r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6B0DBA-E913-DB90-FA7E-BF5DB60EE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258" y="1686437"/>
                <a:ext cx="1751199" cy="646331"/>
              </a:xfrm>
              <a:prstGeom prst="rect">
                <a:avLst/>
              </a:prstGeom>
              <a:blipFill>
                <a:blip r:embed="rId4"/>
                <a:stretch>
                  <a:fillRect l="-3136"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381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A757-714D-139B-F2E5-5D3B38D9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Channels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2D004-85CA-42D9-CBC6-AA1992B0C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818525"/>
                <a:ext cx="10058400" cy="3050572"/>
              </a:xfrm>
            </p:spPr>
            <p:txBody>
              <a:bodyPr/>
              <a:lstStyle/>
              <a:p>
                <a:r>
                  <a:rPr lang="en-US" sz="2400" dirty="0"/>
                  <a:t>Example 1:  AWGN channel is memoryless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200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are independent</a:t>
                </a:r>
              </a:p>
              <a:p>
                <a:r>
                  <a:rPr lang="en-US" sz="2400" dirty="0"/>
                  <a:t>Example 2:  BSC channel is memoryless and discrete</a:t>
                </a:r>
              </a:p>
              <a:p>
                <a:pPr lvl="1"/>
                <a:r>
                  <a:rPr lang="en-US" sz="2200" dirty="0"/>
                  <a:t>TX and RX symbols are binary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200" b="0" dirty="0"/>
              </a:p>
              <a:p>
                <a:pPr lvl="1"/>
                <a:r>
                  <a:rPr lang="en-US" sz="2200" dirty="0"/>
                  <a:t>BSC channel is independent on each symbol</a:t>
                </a:r>
              </a:p>
              <a:p>
                <a:endParaRPr lang="en-US" sz="24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2D004-85CA-42D9-CBC6-AA1992B0C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818525"/>
                <a:ext cx="10058400" cy="3050572"/>
              </a:xfrm>
              <a:blipFill>
                <a:blip r:embed="rId2"/>
                <a:stretch>
                  <a:fillRect l="-1697" t="-2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378B5-AB68-FC78-2048-0E5A387F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A42DC4-045A-F6A4-6C81-52BCABCCCA4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144478" y="2125916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920E1-B8A4-1113-5CC2-72AE33B7B0A4}"/>
              </a:ext>
            </a:extLst>
          </p:cNvPr>
          <p:cNvCxnSpPr>
            <a:cxnSpLocks/>
          </p:cNvCxnSpPr>
          <p:nvPr/>
        </p:nvCxnSpPr>
        <p:spPr>
          <a:xfrm>
            <a:off x="6203043" y="2095246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D28D2F-811E-5AB6-7A1F-ED06A1CDAF14}"/>
                  </a:ext>
                </a:extLst>
              </p:cNvPr>
              <p:cNvSpPr txBox="1"/>
              <p:nvPr/>
            </p:nvSpPr>
            <p:spPr>
              <a:xfrm>
                <a:off x="1519249" y="1763384"/>
                <a:ext cx="171802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/>
                  <a:t>TX symbols </a:t>
                </a:r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D28D2F-811E-5AB6-7A1F-ED06A1CDA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249" y="1763384"/>
                <a:ext cx="1718021" cy="646331"/>
              </a:xfrm>
              <a:prstGeom prst="rect">
                <a:avLst/>
              </a:prstGeom>
              <a:blipFill>
                <a:blip r:embed="rId3"/>
                <a:stretch>
                  <a:fillRect l="-2837" t="-471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235AD943-7712-C2CC-FD58-801DD13C39F2}"/>
              </a:ext>
            </a:extLst>
          </p:cNvPr>
          <p:cNvSpPr/>
          <p:nvPr/>
        </p:nvSpPr>
        <p:spPr>
          <a:xfrm>
            <a:off x="5038329" y="1686437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652DD-84A9-AEE4-F431-52F8AB6AD30E}"/>
              </a:ext>
            </a:extLst>
          </p:cNvPr>
          <p:cNvSpPr txBox="1"/>
          <p:nvPr/>
        </p:nvSpPr>
        <p:spPr>
          <a:xfrm>
            <a:off x="5135860" y="193207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144091-91EB-7DF2-4C81-62DCF5D22132}"/>
                  </a:ext>
                </a:extLst>
              </p:cNvPr>
              <p:cNvSpPr txBox="1"/>
              <p:nvPr/>
            </p:nvSpPr>
            <p:spPr>
              <a:xfrm>
                <a:off x="7776258" y="1686437"/>
                <a:ext cx="175119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/>
                  <a:t>RX symbols </a:t>
                </a:r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144091-91EB-7DF2-4C81-62DCF5D22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258" y="1686437"/>
                <a:ext cx="1751199" cy="646331"/>
              </a:xfrm>
              <a:prstGeom prst="rect">
                <a:avLst/>
              </a:prstGeom>
              <a:blipFill>
                <a:blip r:embed="rId4"/>
                <a:stretch>
                  <a:fillRect l="-3136"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312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CA2A-0DBC-8A99-33E6-7AECF88C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Rate and Reliability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88EA8E-864D-776D-8404-43F03F37D1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54577"/>
                <a:ext cx="10058400" cy="32145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 obtain sharp results, we often look at the case of long block lengths</a:t>
                </a:r>
              </a:p>
              <a:p>
                <a:r>
                  <a:rPr lang="en-US" dirty="0"/>
                  <a:t>Formally, consider a sequence of TX-RX pairs as a function of the block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information bits</a:t>
                </a:r>
              </a:p>
              <a:p>
                <a:pPr lvl="1"/>
                <a:r>
                  <a:rPr lang="en-US" dirty="0"/>
                  <a:t>TX is some function: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RX is some function: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Asymptotic rate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Say it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asymptotically reliable </a:t>
                </a:r>
                <a:r>
                  <a:rPr lang="en-US" dirty="0"/>
                  <a:t>if: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88EA8E-864D-776D-8404-43F03F37D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54577"/>
                <a:ext cx="10058400" cy="3214519"/>
              </a:xfrm>
              <a:blipFill>
                <a:blip r:embed="rId2"/>
                <a:stretch>
                  <a:fillRect l="-1455" t="-2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4D9CB-B928-F5D4-997F-6763A154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11215B-F188-3199-BFB5-683227174ECB}"/>
              </a:ext>
            </a:extLst>
          </p:cNvPr>
          <p:cNvSpPr/>
          <p:nvPr/>
        </p:nvSpPr>
        <p:spPr>
          <a:xfrm>
            <a:off x="7437049" y="1535883"/>
            <a:ext cx="1176670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6DE5B3-7D28-1726-10DF-5CC927CCB7FF}"/>
              </a:ext>
            </a:extLst>
          </p:cNvPr>
          <p:cNvSpPr/>
          <p:nvPr/>
        </p:nvSpPr>
        <p:spPr>
          <a:xfrm>
            <a:off x="3009195" y="1566552"/>
            <a:ext cx="1176670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B2083-0951-ACFB-9E35-580143F9D3B3}"/>
              </a:ext>
            </a:extLst>
          </p:cNvPr>
          <p:cNvSpPr txBox="1"/>
          <p:nvPr/>
        </p:nvSpPr>
        <p:spPr>
          <a:xfrm>
            <a:off x="3338092" y="182136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FE455D-0FA4-1C40-D3C6-E73D555A5C71}"/>
              </a:ext>
            </a:extLst>
          </p:cNvPr>
          <p:cNvSpPr txBox="1"/>
          <p:nvPr/>
        </p:nvSpPr>
        <p:spPr>
          <a:xfrm>
            <a:off x="7798199" y="178952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95EBC7-D67E-6E69-291F-8871C4D6A812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4185865" y="2006031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636FF5-76A3-B174-AE48-3F5FE50248F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44430" y="1975361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4B0CFC-7A6D-F42B-CF06-7FCC5E80BE0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613719" y="1975362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99D66F-B648-BDB4-C20C-EEF544847C0C}"/>
              </a:ext>
            </a:extLst>
          </p:cNvPr>
          <p:cNvCxnSpPr>
            <a:cxnSpLocks/>
          </p:cNvCxnSpPr>
          <p:nvPr/>
        </p:nvCxnSpPr>
        <p:spPr>
          <a:xfrm>
            <a:off x="1785208" y="2042945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E80E74-C63D-4586-6948-EF9D9159435D}"/>
                  </a:ext>
                </a:extLst>
              </p:cNvPr>
              <p:cNvSpPr txBox="1"/>
              <p:nvPr/>
            </p:nvSpPr>
            <p:spPr>
              <a:xfrm>
                <a:off x="1941588" y="1566552"/>
                <a:ext cx="6206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E80E74-C63D-4586-6948-EF9D91594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588" y="1566552"/>
                <a:ext cx="6206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E7C7E5-FD6C-645D-B757-5F0FE54487E9}"/>
                  </a:ext>
                </a:extLst>
              </p:cNvPr>
              <p:cNvSpPr txBox="1"/>
              <p:nvPr/>
            </p:nvSpPr>
            <p:spPr>
              <a:xfrm>
                <a:off x="4134231" y="1560857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E7C7E5-FD6C-645D-B757-5F0FE5448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231" y="1560857"/>
                <a:ext cx="8350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90963D-2844-75FE-A25A-744162F6C17C}"/>
                  </a:ext>
                </a:extLst>
              </p:cNvPr>
              <p:cNvSpPr txBox="1"/>
              <p:nvPr/>
            </p:nvSpPr>
            <p:spPr>
              <a:xfrm>
                <a:off x="8792523" y="1474539"/>
                <a:ext cx="835010" cy="384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90963D-2844-75FE-A25A-744162F6C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523" y="1474539"/>
                <a:ext cx="835010" cy="384144"/>
              </a:xfrm>
              <a:prstGeom prst="rect">
                <a:avLst/>
              </a:prstGeom>
              <a:blipFill>
                <a:blip r:embed="rId5"/>
                <a:stretch>
                  <a:fillRect t="-1587" r="-1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A6F449-3BBD-492F-AEBC-F77D0F8AF87B}"/>
                  </a:ext>
                </a:extLst>
              </p:cNvPr>
              <p:cNvSpPr txBox="1"/>
              <p:nvPr/>
            </p:nvSpPr>
            <p:spPr>
              <a:xfrm>
                <a:off x="6429212" y="1571435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A6F449-3BBD-492F-AEBC-F77D0F8AF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212" y="1571435"/>
                <a:ext cx="83501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64C42C38-A012-6941-B530-DAF5906B2223}"/>
              </a:ext>
            </a:extLst>
          </p:cNvPr>
          <p:cNvSpPr/>
          <p:nvPr/>
        </p:nvSpPr>
        <p:spPr>
          <a:xfrm>
            <a:off x="5079716" y="1566552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0A9B9E-1C08-8C32-6DB0-DA846CD05AAC}"/>
              </a:ext>
            </a:extLst>
          </p:cNvPr>
          <p:cNvSpPr txBox="1"/>
          <p:nvPr/>
        </p:nvSpPr>
        <p:spPr>
          <a:xfrm>
            <a:off x="5177247" y="181218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1782334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0B1B-EDC2-8052-865D-82A46649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Achievable Rate and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E37D97-92E7-70F7-39CF-0F8622914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Achievable rate</a:t>
                </a:r>
                <a:r>
                  <a:rPr lang="en-US" sz="2400" dirty="0"/>
                  <a:t>:  We say a rate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is achievable if:</a:t>
                </a:r>
              </a:p>
              <a:p>
                <a:pPr lvl="1"/>
                <a:r>
                  <a:rPr lang="en-US" sz="2000" dirty="0"/>
                  <a:t>There exists a sequence of encoder-decoders indexed by block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="0" dirty="0"/>
                  <a:t> with 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0" dirty="0"/>
                  <a:t> and</a:t>
                </a:r>
              </a:p>
              <a:p>
                <a:pPr lvl="1"/>
                <a:r>
                  <a:rPr lang="en-US" sz="2000" b="0" dirty="0"/>
                  <a:t>The BLER vanishes: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b="0" dirty="0"/>
              </a:p>
              <a:p>
                <a:endParaRPr lang="en-US" sz="2400" b="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Capacity</a:t>
                </a:r>
                <a:r>
                  <a:rPr lang="en-US" sz="2400" b="0" dirty="0"/>
                  <a:t>:  Is the supremum over all achievable rates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sz="2000" dirty="0"/>
                  <a:t>Optimized over all possible encoders &amp; decoders</a:t>
                </a:r>
              </a:p>
              <a:p>
                <a:pPr lvl="1"/>
                <a:r>
                  <a:rPr lang="en-US" sz="2000" dirty="0"/>
                  <a:t>No regard to complexity or delay</a:t>
                </a:r>
                <a:endParaRPr lang="en-US" sz="2000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E37D97-92E7-70F7-39CF-0F8622914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8BF1C-554E-8BAE-451F-3CAD270F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86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24C3-E9A4-6F11-2B68-BA5FAFBD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Shannon’s Capacity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072B0-4257-6851-E715-24884FA763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Given a DMC with transition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the channel capacity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We sketch the proof at the end of the lecture</a:t>
                </a:r>
              </a:p>
              <a:p>
                <a:r>
                  <a:rPr lang="en-US" dirty="0"/>
                  <a:t>Maximization is performed over distributions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we can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072B0-4257-6851-E715-24884FA763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EA038-2104-88C4-0183-B7C798C2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61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6551C-B4D1-F671-8E7C-67CF75E9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BSC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710DD-B17C-F3B8-88A7-B0F71601B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304059" cy="4329817"/>
              </a:xfrm>
            </p:spPr>
            <p:txBody>
              <a:bodyPr/>
              <a:lstStyle/>
              <a:p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Probability of error: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show that maximizing distribution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 this case, the mutual information is computed as before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with higher capacity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710DD-B17C-F3B8-88A7-B0F71601B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304059" cy="4329817"/>
              </a:xfrm>
              <a:blipFill>
                <a:blip r:embed="rId2"/>
                <a:stretch>
                  <a:fillRect l="-2321" t="-1549" r="-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0CDE9-981E-080A-AF74-6605B7BD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2" descr="The binary symmetric channel with cross-over probability p. | Download  Scientific Diagram">
            <a:extLst>
              <a:ext uri="{FF2B5EF4-FFF2-40B4-BE49-F238E27FC236}">
                <a16:creationId xmlns:a16="http://schemas.microsoft.com/office/drawing/2014/main" id="{EAC8E95A-73AB-A24D-CE10-DA7AA1E5F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936" y="822827"/>
            <a:ext cx="3709744" cy="243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119865-83B6-F069-A52A-351212844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725" y="3538110"/>
            <a:ext cx="2911096" cy="23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50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6CA9E4-CFFD-2FA0-A908-AC0A3F401E23}"/>
              </a:ext>
            </a:extLst>
          </p:cNvPr>
          <p:cNvSpPr/>
          <p:nvPr/>
        </p:nvSpPr>
        <p:spPr>
          <a:xfrm>
            <a:off x="3564835" y="3538534"/>
            <a:ext cx="4571999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46759-DE2A-688C-B14E-A9C2C71A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AWGN Channel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DC098-C0CB-ACD2-BF63-C97C9EE3E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Although this channel is not discrete, similar theory applies using relative entropy</a:t>
                </a:r>
              </a:p>
              <a:p>
                <a:r>
                  <a:rPr lang="en-US" dirty="0"/>
                  <a:t>Limit input distributions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a maximum energy per symbol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The capacity of the AWGN channel with energy limit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Simple relation relating capacity to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DC098-C0CB-ACD2-BF63-C97C9EE3E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159BD-C82C-01ED-386C-131DF0D6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25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6759-DE2A-688C-B14E-A9C2C71A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AWGN Channel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DC098-C0CB-ACD2-BF63-C97C9EE3E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AWGN channel: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 Gaussian input</a:t>
                </a:r>
              </a:p>
              <a:p>
                <a:r>
                  <a:rPr lang="en-US" dirty="0"/>
                  <a:t>Entropy of complex Gaussian,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Therefore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Therefore, Gaussian input achieves the capacity</a:t>
                </a:r>
              </a:p>
              <a:p>
                <a:r>
                  <a:rPr lang="en-US" dirty="0"/>
                  <a:t>Can also show that for any distribution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Hence, any other distribution has lower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6DC098-C0CB-ACD2-BF63-C97C9EE3E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159BD-C82C-01ED-386C-131DF0D6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19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BF676B-1EEC-4426-0E67-19ADFEB3F9AA}"/>
              </a:ext>
            </a:extLst>
          </p:cNvPr>
          <p:cNvSpPr/>
          <p:nvPr/>
        </p:nvSpPr>
        <p:spPr>
          <a:xfrm>
            <a:off x="3690731" y="3134343"/>
            <a:ext cx="4571999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7E5B4-9A05-5533-A6B2-5BF6D92D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Time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CB45D-E9AF-3E6C-9FC2-3850283A1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continuous-time system: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bandlimited to 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AWGN with PSD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The capacity of the continuous-time AWGN system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Most important formula in IT!</a:t>
                </a:r>
              </a:p>
              <a:p>
                <a:pPr lvl="1"/>
                <a:r>
                  <a:rPr lang="en-US" dirty="0"/>
                  <a:t>Relates SNR, bandwidth and achievable rate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CB45D-E9AF-3E6C-9FC2-3850283A1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BC017-AC39-8F8C-19F8-6BDBB3F4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7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Information theory basics</a:t>
            </a:r>
          </a:p>
          <a:p>
            <a:r>
              <a:rPr lang="en-US" dirty="0"/>
              <a:t>Shannon capacity  </a:t>
            </a:r>
          </a:p>
          <a:p>
            <a:r>
              <a:rPr lang="en-US" dirty="0"/>
              <a:t>Modeling capacity of practical systems</a:t>
            </a:r>
          </a:p>
          <a:p>
            <a:r>
              <a:rPr lang="en-US" dirty="0"/>
              <a:t>Constellation constrained capacity</a:t>
            </a:r>
          </a:p>
          <a:p>
            <a:r>
              <a:rPr lang="en-US" dirty="0"/>
              <a:t>Proof of the Shannon Theorem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36954" y="145754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53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E5B4-9A05-5533-A6B2-5BF6D92D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Continuous-Time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CB45D-E9AF-3E6C-9FC2-3850283A1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We convert the continuous-time channel to a discrete-time channel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band-limited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then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degrees of freedom per second</a:t>
                </a:r>
              </a:p>
              <a:p>
                <a:r>
                  <a:rPr lang="en-US" dirty="0"/>
                  <a:t>So, we can find an orthonormal basis: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 energy per symbol will be: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We can similarly write the received signal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r>
                  <a:rPr lang="en-US" dirty="0"/>
                  <a:t> where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Noise energy per symbol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Capacity per symbol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Since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 symbols / sec, the continuous-time capacity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CB45D-E9AF-3E6C-9FC2-3850283A1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4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BC017-AC39-8F8C-19F8-6BDBB3F4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24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E5B4-9A05-5533-A6B2-5BF6D92D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CB45D-E9AF-3E6C-9FC2-3850283A1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Suppose:</a:t>
                </a:r>
              </a:p>
              <a:p>
                <a:pPr lvl="1"/>
                <a:r>
                  <a:rPr lang="en-US" dirty="0"/>
                  <a:t>TX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 dBm</a:t>
                </a:r>
              </a:p>
              <a:p>
                <a:pPr lvl="1"/>
                <a:r>
                  <a:rPr lang="en-US" dirty="0"/>
                  <a:t>Path loss,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r>
                  <a:rPr lang="en-US" dirty="0"/>
                  <a:t> dB</a:t>
                </a:r>
              </a:p>
              <a:p>
                <a:pPr lvl="1"/>
                <a:r>
                  <a:rPr lang="en-US" dirty="0"/>
                  <a:t>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 MHz</a:t>
                </a:r>
              </a:p>
              <a:p>
                <a:pPr lvl="1"/>
                <a:r>
                  <a:rPr lang="en-US" dirty="0"/>
                  <a:t>Noise density (with noise figure)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=−170 </m:t>
                    </m:r>
                  </m:oMath>
                </a14:m>
                <a:r>
                  <a:rPr lang="en-US" dirty="0"/>
                  <a:t>dBm/Hz</a:t>
                </a:r>
              </a:p>
              <a:p>
                <a:r>
                  <a:rPr lang="en-US" dirty="0"/>
                  <a:t>Capacity:</a:t>
                </a:r>
              </a:p>
              <a:p>
                <a:pPr lvl="1"/>
                <a:r>
                  <a:rPr lang="en-US" dirty="0"/>
                  <a:t>RX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=20−110=−90</m:t>
                    </m:r>
                  </m:oMath>
                </a14:m>
                <a:r>
                  <a:rPr lang="en-US" dirty="0"/>
                  <a:t> dBm</a:t>
                </a:r>
              </a:p>
              <a:p>
                <a:pPr lvl="1"/>
                <a:r>
                  <a:rPr lang="en-US" dirty="0"/>
                  <a:t>SNR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=−90 −73−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−170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=7 </m:t>
                    </m:r>
                  </m:oMath>
                </a14:m>
                <a:r>
                  <a:rPr lang="en-US" b="0" dirty="0"/>
                  <a:t>dB</a:t>
                </a:r>
              </a:p>
              <a:p>
                <a:pPr lvl="1"/>
                <a:r>
                  <a:rPr lang="en-US" dirty="0"/>
                  <a:t>In linear scale: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≈5.0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Spectral efficiency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=2.59</m:t>
                    </m:r>
                  </m:oMath>
                </a14:m>
                <a:r>
                  <a:rPr lang="en-US" dirty="0"/>
                  <a:t> bps/Hz</a:t>
                </a:r>
              </a:p>
              <a:p>
                <a:pPr lvl="1"/>
                <a:r>
                  <a:rPr lang="en-US" dirty="0"/>
                  <a:t>Capacity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2.59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≈51.7</m:t>
                    </m:r>
                  </m:oMath>
                </a14:m>
                <a:r>
                  <a:rPr lang="en-US" dirty="0"/>
                  <a:t> Mbps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CB45D-E9AF-3E6C-9FC2-3850283A1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BC017-AC39-8F8C-19F8-6BDBB3F4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72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3F3F-EBD2-58BE-5A3A-4D9966BC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BBF90-14D9-2E53-708E-9DBD24F6C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834146" cy="4329817"/>
              </a:xfrm>
            </p:spPr>
            <p:txBody>
              <a:bodyPr/>
              <a:lstStyle/>
              <a:p>
                <a:r>
                  <a:rPr lang="en-US" dirty="0"/>
                  <a:t>Two regimes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Power limited regime</a:t>
                </a:r>
              </a:p>
              <a:p>
                <a:pPr lvl="1"/>
                <a:r>
                  <a:rPr lang="en-US" dirty="0"/>
                  <a:t>Suppose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low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e>
                        </m:func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Capacity is linear in power</a:t>
                </a:r>
              </a:p>
              <a:p>
                <a:pPr lvl="1"/>
                <a:r>
                  <a:rPr lang="en-US" b="0" dirty="0"/>
                  <a:t>Band</a:t>
                </a:r>
                <a:r>
                  <a:rPr lang="en-US" dirty="0"/>
                  <a:t>width does not help</a:t>
                </a:r>
              </a:p>
              <a:p>
                <a:r>
                  <a:rPr lang="en-US" b="0" dirty="0">
                    <a:solidFill>
                      <a:srgbClr val="00B050"/>
                    </a:solidFill>
                  </a:rPr>
                  <a:t>Bandwidth limited regime</a:t>
                </a:r>
              </a:p>
              <a:p>
                <a:pPr lvl="1"/>
                <a:r>
                  <a:rPr lang="en-US" b="0" dirty="0"/>
                  <a:t>Suppose SNR is high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Capacity is only logarithmic in SNR.  SNR does not help much</a:t>
                </a:r>
              </a:p>
              <a:p>
                <a:pPr lvl="1"/>
                <a:r>
                  <a:rPr lang="en-US" b="0" dirty="0"/>
                  <a:t>But grows much faster with bandwidth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BBF90-14D9-2E53-708E-9DBD24F6C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834146" cy="4329817"/>
              </a:xfrm>
              <a:blipFill>
                <a:blip r:embed="rId2"/>
                <a:stretch>
                  <a:fillRect l="-214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27CD2-CF16-2C9F-E0F3-82970164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D2DB4CF-518B-DD4B-FB74-E487EA9636D1}"/>
              </a:ext>
            </a:extLst>
          </p:cNvPr>
          <p:cNvSpPr/>
          <p:nvPr/>
        </p:nvSpPr>
        <p:spPr>
          <a:xfrm rot="10800000">
            <a:off x="7646505" y="48025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982A31-AFAB-606F-0A51-9E992351D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945" y="1710462"/>
            <a:ext cx="3448464" cy="2718706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4A41C203-66AB-E80C-5585-4E6672BF75B7}"/>
              </a:ext>
            </a:extLst>
          </p:cNvPr>
          <p:cNvSpPr/>
          <p:nvPr/>
        </p:nvSpPr>
        <p:spPr>
          <a:xfrm>
            <a:off x="10258310" y="4812814"/>
            <a:ext cx="978408" cy="484632"/>
          </a:xfrm>
          <a:prstGeom prst="rightArrow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2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3F3F-EBD2-58BE-5A3A-4D9966BC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Design Guidelines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BBF90-14D9-2E53-708E-9DBD24F6C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834146" cy="4329817"/>
              </a:xfrm>
            </p:spPr>
            <p:txBody>
              <a:bodyPr/>
              <a:lstStyle/>
              <a:p>
                <a:r>
                  <a:rPr lang="en-US" dirty="0"/>
                  <a:t>Practical systems operate in a limited SNR range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Avoid very power limited regime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Generally, keep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≥−6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dB generally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Below this SNR, better use smaller bandwidth and higher PSD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Reduces overhead and computation</a:t>
                </a:r>
              </a:p>
              <a:p>
                <a:r>
                  <a:rPr lang="en-US" b="0" dirty="0">
                    <a:solidFill>
                      <a:srgbClr val="00B050"/>
                    </a:solidFill>
                  </a:rPr>
                  <a:t>Avoid </a:t>
                </a:r>
                <a:r>
                  <a:rPr lang="en-US" dirty="0">
                    <a:solidFill>
                      <a:srgbClr val="00B050"/>
                    </a:solidFill>
                  </a:rPr>
                  <a:t>highly </a:t>
                </a:r>
                <a:r>
                  <a:rPr lang="en-US" b="0" dirty="0">
                    <a:solidFill>
                      <a:srgbClr val="00B050"/>
                    </a:solidFill>
                  </a:rPr>
                  <a:t>bandwidth limited regime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Generally, keep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≤25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to 30 dB</a:t>
                </a:r>
              </a:p>
              <a:p>
                <a:pPr lvl="1"/>
                <a:r>
                  <a:rPr lang="en-US" b="0" dirty="0">
                    <a:solidFill>
                      <a:schemeClr val="tx1"/>
                    </a:solidFill>
                  </a:rPr>
                  <a:t>Gains are very low increasing SNR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Also, the gains are hard to achieve in practice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 these cases, use more bandwidth</a:t>
                </a:r>
              </a:p>
              <a:p>
                <a:pPr lvl="1"/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BBF90-14D9-2E53-708E-9DBD24F6C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834146" cy="4329817"/>
              </a:xfrm>
              <a:blipFill>
                <a:blip r:embed="rId2"/>
                <a:stretch>
                  <a:fillRect l="-214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27CD2-CF16-2C9F-E0F3-82970164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B00C3B3-7D4B-D652-59E7-D50864CA4B2A}"/>
              </a:ext>
            </a:extLst>
          </p:cNvPr>
          <p:cNvSpPr/>
          <p:nvPr/>
        </p:nvSpPr>
        <p:spPr>
          <a:xfrm>
            <a:off x="10384205" y="4317894"/>
            <a:ext cx="978408" cy="484632"/>
          </a:xfrm>
          <a:prstGeom prst="rightArrow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D2DB4CF-518B-DD4B-FB74-E487EA9636D1}"/>
              </a:ext>
            </a:extLst>
          </p:cNvPr>
          <p:cNvSpPr/>
          <p:nvPr/>
        </p:nvSpPr>
        <p:spPr>
          <a:xfrm rot="10800000">
            <a:off x="6985022" y="42525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982A31-AFAB-606F-0A51-9E992351D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945" y="1710462"/>
            <a:ext cx="3448464" cy="271870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10111E-AD85-2BD6-F4D7-BD44E9D0FC2E}"/>
              </a:ext>
            </a:extLst>
          </p:cNvPr>
          <p:cNvCxnSpPr/>
          <p:nvPr/>
        </p:nvCxnSpPr>
        <p:spPr>
          <a:xfrm>
            <a:off x="8097078" y="1710462"/>
            <a:ext cx="0" cy="2718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742E39-C061-A64E-B202-75BD2F0C2570}"/>
              </a:ext>
            </a:extLst>
          </p:cNvPr>
          <p:cNvCxnSpPr/>
          <p:nvPr/>
        </p:nvCxnSpPr>
        <p:spPr>
          <a:xfrm>
            <a:off x="10250556" y="1710462"/>
            <a:ext cx="0" cy="2718706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062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0483-E369-E97A-6A84-330985F1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 Per Bit and Spectral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3E859-6B20-68D9-619D-E74740F785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Shannon formula: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Spectral efficiency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Units are bits per second / Hz</a:t>
                </a:r>
              </a:p>
              <a:p>
                <a:pPr lvl="1"/>
                <a:r>
                  <a:rPr lang="en-US" dirty="0"/>
                  <a:t>Represents rate / bandwidth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SNR per bit</a:t>
                </a:r>
                <a:r>
                  <a:rPr lang="en-US" dirty="0"/>
                  <a:t>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Pronounced “Ebb-</a:t>
                </a:r>
                <a:r>
                  <a:rPr lang="en-US" dirty="0" err="1"/>
                  <a:t>noh</a:t>
                </a:r>
                <a:r>
                  <a:rPr lang="en-US" dirty="0"/>
                  <a:t>”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3E859-6B20-68D9-619D-E74740F785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15DEB-FF7F-3CAA-7EAF-1C1B37A5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22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Information theory basics</a:t>
            </a:r>
          </a:p>
          <a:p>
            <a:r>
              <a:rPr lang="en-US" dirty="0"/>
              <a:t>Shannon capacity  </a:t>
            </a:r>
          </a:p>
          <a:p>
            <a:r>
              <a:rPr lang="en-US" dirty="0"/>
              <a:t>Modeling capacity of practical systems</a:t>
            </a:r>
          </a:p>
          <a:p>
            <a:r>
              <a:rPr lang="en-US" dirty="0"/>
              <a:t>Constellation constrained capacity</a:t>
            </a:r>
          </a:p>
          <a:p>
            <a:r>
              <a:rPr lang="en-US" dirty="0"/>
              <a:t>Proof of the Shannon Theorem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42970" y="235991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57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A26F70-B0C5-989F-79BC-B1E17BC3B53E}"/>
              </a:ext>
            </a:extLst>
          </p:cNvPr>
          <p:cNvSpPr/>
          <p:nvPr/>
        </p:nvSpPr>
        <p:spPr>
          <a:xfrm>
            <a:off x="2714778" y="4263300"/>
            <a:ext cx="6573077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8B9A1-1704-53AF-2297-F5516044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Achieving Shannon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523E17-53B9-04C9-FDBF-4BF775FCF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Shannon’s capacity formula is impossible to exactly achieve in practice</a:t>
                </a:r>
              </a:p>
              <a:p>
                <a:r>
                  <a:rPr lang="en-US" dirty="0"/>
                  <a:t>Achieving the capacity requires generating a “random codebook”:</a:t>
                </a:r>
              </a:p>
              <a:p>
                <a:r>
                  <a:rPr lang="en-US" dirty="0"/>
                  <a:t>Codebook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𝑅𝑛</m:t>
                        </m:r>
                      </m:sup>
                    </m:sSup>
                  </m:oMath>
                </a14:m>
                <a:r>
                  <a:rPr lang="en-US" dirty="0"/>
                  <a:t> entries</a:t>
                </a:r>
              </a:p>
              <a:p>
                <a:r>
                  <a:rPr lang="en-US" dirty="0"/>
                  <a:t>Grows exponentially with block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Prohibitive computation and memory </a:t>
                </a:r>
              </a:p>
              <a:p>
                <a:r>
                  <a:rPr lang="en-US" dirty="0"/>
                  <a:t>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introduces infinite delay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523E17-53B9-04C9-FDBF-4BF775FCF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2E926-F4A7-48D4-FEE3-6CCC1285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A5264-5472-DF56-EEDA-E78985FFAA15}"/>
              </a:ext>
            </a:extLst>
          </p:cNvPr>
          <p:cNvSpPr txBox="1"/>
          <p:nvPr/>
        </p:nvSpPr>
        <p:spPr>
          <a:xfrm>
            <a:off x="3145473" y="4520445"/>
            <a:ext cx="5915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How close can we get to Shannon capacity in practice? </a:t>
            </a:r>
          </a:p>
        </p:txBody>
      </p:sp>
    </p:spTree>
    <p:extLst>
      <p:ext uri="{BB962C8B-B14F-4D97-AF65-F5344CB8AC3E}">
        <p14:creationId xmlns:p14="http://schemas.microsoft.com/office/powerpoint/2010/main" val="504876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191A-299B-D802-10EB-AD60D34B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Modulation and Coding Schemes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D90C9-1200-7F47-3423-9D10875923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Practical systems use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modulation and coding scheme (MCS)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Coding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Ex:  Convolutional, Turbo, …</a:t>
                </a:r>
              </a:p>
              <a:p>
                <a:pPr lvl="1"/>
                <a:r>
                  <a:rPr lang="en-US" dirty="0"/>
                  <a:t>Defined by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Modulation</a:t>
                </a:r>
                <a:r>
                  <a:rPr lang="en-US" dirty="0"/>
                  <a:t> via symbol mapping </a:t>
                </a:r>
              </a:p>
              <a:p>
                <a:pPr lvl="1"/>
                <a:r>
                  <a:rPr lang="en-US" dirty="0"/>
                  <a:t>Typically,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QAM</a:t>
                </a:r>
              </a:p>
              <a:p>
                <a:pPr lvl="1"/>
                <a:r>
                  <a:rPr lang="en-US" dirty="0"/>
                  <a:t>Defined by bits / </a:t>
                </a:r>
                <a:r>
                  <a:rPr lang="en-US" dirty="0" err="1"/>
                  <a:t>sym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Spectral efficiency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Ex:  16-QAM with a Rate ¾ code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=0.75⇒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bps/Hz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D90C9-1200-7F47-3423-9D10875923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A3C24-9C91-82B3-C70A-5DD02C14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D43C7C-691B-2722-1562-AF1D58A561A6}"/>
              </a:ext>
            </a:extLst>
          </p:cNvPr>
          <p:cNvSpPr/>
          <p:nvPr/>
        </p:nvSpPr>
        <p:spPr>
          <a:xfrm>
            <a:off x="8712590" y="267162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B4DD3-8464-E387-F987-FCD22C5281A8}"/>
              </a:ext>
            </a:extLst>
          </p:cNvPr>
          <p:cNvSpPr txBox="1"/>
          <p:nvPr/>
        </p:nvSpPr>
        <p:spPr>
          <a:xfrm>
            <a:off x="8682001" y="2115856"/>
            <a:ext cx="95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 coding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372DA-FC9D-8B4E-BD79-71C422DDB9E1}"/>
              </a:ext>
            </a:extLst>
          </p:cNvPr>
          <p:cNvSpPr/>
          <p:nvPr/>
        </p:nvSpPr>
        <p:spPr>
          <a:xfrm>
            <a:off x="10299368" y="2671626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9846C-2658-9596-CC4B-5A542ED1A441}"/>
              </a:ext>
            </a:extLst>
          </p:cNvPr>
          <p:cNvSpPr txBox="1"/>
          <p:nvPr/>
        </p:nvSpPr>
        <p:spPr>
          <a:xfrm>
            <a:off x="10246688" y="2148406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A5FB9E-E0BD-086C-A0A9-A44E71BDA93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9431496" y="2892588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219711-CA60-2B6E-2591-F50C8716E455}"/>
              </a:ext>
            </a:extLst>
          </p:cNvPr>
          <p:cNvSpPr txBox="1"/>
          <p:nvPr/>
        </p:nvSpPr>
        <p:spPr>
          <a:xfrm>
            <a:off x="9529601" y="3167390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Coded bits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DDCD47-6E0B-71BA-C48D-643EDF538F5D}"/>
              </a:ext>
            </a:extLst>
          </p:cNvPr>
          <p:cNvCxnSpPr>
            <a:cxnSpLocks/>
          </p:cNvCxnSpPr>
          <p:nvPr/>
        </p:nvCxnSpPr>
        <p:spPr>
          <a:xfrm flipV="1">
            <a:off x="7844718" y="2901694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3C06DA-42FA-FEFC-DDAD-56A89500E76C}"/>
              </a:ext>
            </a:extLst>
          </p:cNvPr>
          <p:cNvSpPr txBox="1"/>
          <p:nvPr/>
        </p:nvSpPr>
        <p:spPr>
          <a:xfrm>
            <a:off x="7903522" y="3113549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Info bits</a:t>
            </a:r>
          </a:p>
        </p:txBody>
      </p:sp>
    </p:spTree>
    <p:extLst>
      <p:ext uri="{BB962C8B-B14F-4D97-AF65-F5344CB8AC3E}">
        <p14:creationId xmlns:p14="http://schemas.microsoft.com/office/powerpoint/2010/main" val="3487464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191A-299B-D802-10EB-AD60D34B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Gap to Shannon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D90C9-1200-7F47-3423-9D10875923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MCS has a spectral efficiency (SE):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By Shannon Theory, we should achieve this SE at an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Practical codes obtain a lower SE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system operates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below Shannon capacity</a:t>
                </a:r>
              </a:p>
              <a:p>
                <a:pPr lvl="1"/>
                <a:r>
                  <a:rPr lang="en-US" dirty="0"/>
                  <a:t>Often quoted in dB: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Gap depends on the level of reliability (e.g., BLER) and implementation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D90C9-1200-7F47-3423-9D10875923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A3C24-9C91-82B3-C70A-5DD02C14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37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191A-299B-D802-10EB-AD60D34B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D90C9-1200-7F47-3423-9D10875923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979211" cy="4329817"/>
              </a:xfrm>
            </p:spPr>
            <p:txBody>
              <a:bodyPr/>
              <a:lstStyle/>
              <a:p>
                <a:r>
                  <a:rPr lang="en-US" dirty="0"/>
                  <a:t>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convolutional code with QPSK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Spectral efficiency achieved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SNR required for BER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≈4.1</m:t>
                    </m:r>
                  </m:oMath>
                </a14:m>
                <a:r>
                  <a:rPr lang="en-US" dirty="0"/>
                  <a:t> dB</a:t>
                </a:r>
              </a:p>
              <a:p>
                <a:pPr lvl="1"/>
                <a:r>
                  <a:rPr lang="en-US" dirty="0"/>
                  <a:t>See simulation to the right</a:t>
                </a:r>
              </a:p>
              <a:p>
                <a:r>
                  <a:rPr lang="en-US" dirty="0"/>
                  <a:t>Shannon theory: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in linear scale</a:t>
                </a:r>
              </a:p>
              <a:p>
                <a:pPr lvl="1"/>
                <a:r>
                  <a:rPr lang="en-US" dirty="0"/>
                  <a:t>SNR per bit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in linear scale,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 dB</a:t>
                </a:r>
              </a:p>
              <a:p>
                <a:r>
                  <a:rPr lang="en-US" dirty="0"/>
                  <a:t>Hence, we say this system operates 4.1 dB below Shannon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D90C9-1200-7F47-3423-9D10875923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979211" cy="4329817"/>
              </a:xfrm>
              <a:blipFill>
                <a:blip r:embed="rId2"/>
                <a:stretch>
                  <a:fillRect l="-2096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A3C24-9C91-82B3-C70A-5DD02C14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FCAE63-5F50-D492-2EBD-C170E8DBE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59" y="1574238"/>
            <a:ext cx="2995862" cy="376622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ED49BC-09B2-7183-4407-2B75FB47A9B7}"/>
              </a:ext>
            </a:extLst>
          </p:cNvPr>
          <p:cNvCxnSpPr/>
          <p:nvPr/>
        </p:nvCxnSpPr>
        <p:spPr>
          <a:xfrm>
            <a:off x="8076492" y="3294318"/>
            <a:ext cx="717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958CDB-D17D-3DD5-B64F-1E7147F5C2C2}"/>
              </a:ext>
            </a:extLst>
          </p:cNvPr>
          <p:cNvCxnSpPr>
            <a:cxnSpLocks/>
          </p:cNvCxnSpPr>
          <p:nvPr/>
        </p:nvCxnSpPr>
        <p:spPr>
          <a:xfrm flipV="1">
            <a:off x="8769735" y="3294318"/>
            <a:ext cx="0" cy="2262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51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4B6F-044A-D6F5-C3E0-15727A54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Information Theory?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88AA1-996F-0ABB-B665-96ABA887D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ways to design communication systems</a:t>
            </a:r>
          </a:p>
          <a:p>
            <a:r>
              <a:rPr lang="en-US" dirty="0"/>
              <a:t>Two basic questions:</a:t>
            </a:r>
          </a:p>
          <a:p>
            <a:pPr lvl="1"/>
            <a:r>
              <a:rPr lang="en-US" sz="2000" dirty="0"/>
              <a:t>How do we measure the performance?</a:t>
            </a:r>
          </a:p>
          <a:p>
            <a:pPr lvl="1"/>
            <a:r>
              <a:rPr lang="en-US" sz="2000" dirty="0"/>
              <a:t>What is the best we can expect to do?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Information theory </a:t>
            </a:r>
            <a:r>
              <a:rPr lang="en-US" dirty="0"/>
              <a:t>provides:</a:t>
            </a:r>
          </a:p>
          <a:p>
            <a:pPr lvl="1"/>
            <a:r>
              <a:rPr lang="en-US" sz="2000" dirty="0"/>
              <a:t>Simple metrics to evaluate system performance</a:t>
            </a:r>
          </a:p>
          <a:p>
            <a:pPr lvl="1"/>
            <a:r>
              <a:rPr lang="en-US" sz="2000" dirty="0"/>
              <a:t>Fundamental bounds that can be achieved by </a:t>
            </a:r>
            <a:r>
              <a:rPr lang="en-US" sz="2000" i="1" dirty="0"/>
              <a:t>any </a:t>
            </a:r>
            <a:r>
              <a:rPr lang="en-US" sz="2000" dirty="0"/>
              <a:t>system</a:t>
            </a:r>
          </a:p>
          <a:p>
            <a:pPr lvl="1"/>
            <a:r>
              <a:rPr lang="en-US" sz="2000" dirty="0"/>
              <a:t>Apply to any communication system</a:t>
            </a:r>
          </a:p>
          <a:p>
            <a:pPr lvl="1"/>
            <a:r>
              <a:rPr lang="en-US" sz="2000" dirty="0"/>
              <a:t>No constraint in computation / delay</a:t>
            </a:r>
          </a:p>
          <a:p>
            <a:r>
              <a:rPr lang="en-US" dirty="0"/>
              <a:t>Can be used as a benchmark for practical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915AF-789A-5848-B923-BA9DC02C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10242" name="Picture 2" descr="Claude Shannon, the Father of the Information Age, Turns 1100100 | The New Yorker">
            <a:extLst>
              <a:ext uri="{FF2B5EF4-FFF2-40B4-BE49-F238E27FC236}">
                <a16:creationId xmlns:a16="http://schemas.microsoft.com/office/drawing/2014/main" id="{406294D2-D5B4-B750-5914-6553837DD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226" y="661235"/>
            <a:ext cx="2541921" cy="390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97046C-34F6-9E74-7B30-3022A750A12D}"/>
              </a:ext>
            </a:extLst>
          </p:cNvPr>
          <p:cNvSpPr txBox="1"/>
          <p:nvPr/>
        </p:nvSpPr>
        <p:spPr>
          <a:xfrm>
            <a:off x="9385598" y="4677652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Claude Shannon</a:t>
            </a:r>
            <a:br>
              <a:rPr lang="en-US" dirty="0"/>
            </a:br>
            <a:r>
              <a:rPr lang="en-US" dirty="0"/>
              <a:t>Founder of IT</a:t>
            </a:r>
          </a:p>
        </p:txBody>
      </p:sp>
    </p:spTree>
    <p:extLst>
      <p:ext uri="{BB962C8B-B14F-4D97-AF65-F5344CB8AC3E}">
        <p14:creationId xmlns:p14="http://schemas.microsoft.com/office/powerpoint/2010/main" val="610664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8987-3892-AD43-C839-B2616E28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and Bandwidth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6D97F-EBC8-D9C3-22A1-EBA47397A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Most systems have loss to imperfect codes and bandwidth overhead</a:t>
                </a:r>
              </a:p>
              <a:p>
                <a:r>
                  <a:rPr lang="en-US" dirty="0"/>
                  <a:t>Simple model for achievable rate: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fraction bandwidth overhead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power loss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= maximum spectral efficiency (due to max MCS)</a:t>
                </a:r>
              </a:p>
              <a:p>
                <a:r>
                  <a:rPr lang="en-US" dirty="0"/>
                  <a:t>Example: </a:t>
                </a:r>
              </a:p>
              <a:p>
                <a:pPr lvl="1"/>
                <a:r>
                  <a:rPr lang="en-US" dirty="0"/>
                  <a:t>System operates 6 dB below capacity with a 20% bandwidth overhead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bps/Hz</a:t>
                </a:r>
              </a:p>
              <a:p>
                <a:pPr lvl="1"/>
                <a:r>
                  <a:rPr lang="en-US" dirty="0"/>
                  <a:t>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20 MHz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 </m:t>
                    </m:r>
                  </m:oMath>
                </a14:m>
                <a:r>
                  <a:rPr lang="en-US" dirty="0" err="1"/>
                  <a:t>dB.</a:t>
                </a:r>
                <a:r>
                  <a:rPr lang="en-US" dirty="0"/>
                  <a:t>  In linear scale,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0.1(10−6)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Rate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(1+2.5)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=29</m:t>
                    </m:r>
                  </m:oMath>
                </a14:m>
                <a:r>
                  <a:rPr lang="en-US" dirty="0"/>
                  <a:t> Mbps</a:t>
                </a:r>
              </a:p>
              <a:p>
                <a:pPr lvl="1"/>
                <a:r>
                  <a:rPr lang="en-US" dirty="0"/>
                  <a:t>Shannon rate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≈69 </m:t>
                    </m:r>
                  </m:oMath>
                </a14:m>
                <a:r>
                  <a:rPr lang="en-US" dirty="0"/>
                  <a:t>Mbps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6D97F-EBC8-D9C3-22A1-EBA47397A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7C9DD-07A7-9F32-DA9A-AA6DB9DA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62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111C-9668-6E62-ACD4-05CAAA17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 to Shannon Theory for Early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AFC3-7991-7A32-A6F2-08CF3E65B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129" y="1539279"/>
            <a:ext cx="5793762" cy="4329817"/>
          </a:xfrm>
        </p:spPr>
        <p:txBody>
          <a:bodyPr>
            <a:normAutofit/>
          </a:bodyPr>
          <a:lstStyle/>
          <a:p>
            <a:r>
              <a:rPr lang="en-US" sz="1800" dirty="0"/>
              <a:t>Shannon capacity formula and random codes, 1948.</a:t>
            </a:r>
          </a:p>
          <a:p>
            <a:pPr lvl="1"/>
            <a:r>
              <a:rPr lang="en-US" dirty="0"/>
              <a:t>Determines the capacity </a:t>
            </a:r>
          </a:p>
          <a:p>
            <a:pPr lvl="1"/>
            <a:r>
              <a:rPr lang="en-US" dirty="0"/>
              <a:t>But no practical code to achieve it.</a:t>
            </a:r>
          </a:p>
          <a:p>
            <a:r>
              <a:rPr lang="en-US" sz="1800" dirty="0"/>
              <a:t>Hamming (7,4) code, 1950</a:t>
            </a:r>
          </a:p>
          <a:p>
            <a:r>
              <a:rPr lang="en-US" sz="1800" dirty="0"/>
              <a:t>Reed-Solomon codes via polynomials over finite fields:</a:t>
            </a:r>
          </a:p>
          <a:p>
            <a:pPr lvl="1"/>
            <a:r>
              <a:rPr lang="en-US" dirty="0"/>
              <a:t>Invented in 1960 at MIT Lincoln Labs</a:t>
            </a:r>
          </a:p>
          <a:p>
            <a:pPr lvl="1"/>
            <a:r>
              <a:rPr lang="en-US" dirty="0" err="1"/>
              <a:t>Berlekamp</a:t>
            </a:r>
            <a:r>
              <a:rPr lang="en-US" dirty="0"/>
              <a:t>-Massey decoding algorithm, 1969.</a:t>
            </a:r>
          </a:p>
          <a:p>
            <a:pPr lvl="1"/>
            <a:r>
              <a:rPr lang="en-US" dirty="0"/>
              <a:t>Used in Voyager program, 1977.  CD players, 1982.</a:t>
            </a:r>
          </a:p>
          <a:p>
            <a:r>
              <a:rPr lang="en-US" dirty="0"/>
              <a:t>Convolutional codes.  </a:t>
            </a:r>
          </a:p>
          <a:p>
            <a:pPr lvl="1"/>
            <a:r>
              <a:rPr lang="en-US" dirty="0"/>
              <a:t>Viterbi algorithm, 1969.  Widely used in cellular systems.  (Viterbi later invents CDMA and founds Qualcomm)</a:t>
            </a:r>
          </a:p>
          <a:p>
            <a:pPr lvl="1"/>
            <a:r>
              <a:rPr lang="en-US" dirty="0"/>
              <a:t>Typically, within 4-5 dB of capacity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F706F-C8DE-5952-CA0A-C796DFB8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CB1C0F-F477-8868-4BE9-D6172334E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59" y="1764252"/>
            <a:ext cx="2995862" cy="37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38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111C-9668-6E62-ACD4-05CAAA17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with Modern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AFC3-7991-7A32-A6F2-08CF3E65B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129" y="1539279"/>
            <a:ext cx="6373039" cy="4329817"/>
          </a:xfrm>
        </p:spPr>
        <p:txBody>
          <a:bodyPr>
            <a:normAutofit/>
          </a:bodyPr>
          <a:lstStyle/>
          <a:p>
            <a:r>
              <a:rPr lang="en-US" dirty="0"/>
              <a:t>1990s: major breakthrough via graphical models</a:t>
            </a:r>
          </a:p>
          <a:p>
            <a:r>
              <a:rPr lang="en-US" dirty="0"/>
              <a:t>Turbo codes (next class)</a:t>
            </a:r>
          </a:p>
          <a:p>
            <a:pPr lvl="1"/>
            <a:r>
              <a:rPr lang="en-US" dirty="0" err="1"/>
              <a:t>Berrou</a:t>
            </a:r>
            <a:r>
              <a:rPr lang="en-US" dirty="0"/>
              <a:t>, </a:t>
            </a:r>
            <a:r>
              <a:rPr lang="en-US" dirty="0" err="1"/>
              <a:t>Glavieux</a:t>
            </a:r>
            <a:r>
              <a:rPr lang="en-US" dirty="0"/>
              <a:t>, </a:t>
            </a:r>
            <a:r>
              <a:rPr lang="en-US" dirty="0" err="1"/>
              <a:t>Thitimajshima</a:t>
            </a:r>
            <a:r>
              <a:rPr lang="en-US" dirty="0"/>
              <a:t>, 1993.</a:t>
            </a:r>
          </a:p>
          <a:p>
            <a:pPr lvl="1"/>
            <a:r>
              <a:rPr lang="en-US" dirty="0"/>
              <a:t>Able to achieve capacity within a fraction of </a:t>
            </a:r>
            <a:r>
              <a:rPr lang="en-US" dirty="0" err="1"/>
              <a:t>dB.</a:t>
            </a:r>
            <a:endParaRPr lang="en-US" dirty="0"/>
          </a:p>
          <a:p>
            <a:pPr lvl="1"/>
            <a:r>
              <a:rPr lang="en-US" dirty="0"/>
              <a:t>Adopted as standard in all cellular systems </a:t>
            </a:r>
            <a:br>
              <a:rPr lang="en-US" dirty="0"/>
            </a:br>
            <a:r>
              <a:rPr lang="en-US" dirty="0"/>
              <a:t>by the late 1990s.</a:t>
            </a:r>
          </a:p>
          <a:p>
            <a:r>
              <a:rPr lang="en-US" dirty="0"/>
              <a:t>LDPC codes</a:t>
            </a:r>
          </a:p>
          <a:p>
            <a:pPr lvl="1"/>
            <a:r>
              <a:rPr lang="en-US" dirty="0"/>
              <a:t>Similar iterative technique as turbo codes. </a:t>
            </a:r>
          </a:p>
          <a:p>
            <a:pPr lvl="1"/>
            <a:r>
              <a:rPr lang="en-US" dirty="0"/>
              <a:t>Re-discovered in 1996</a:t>
            </a:r>
          </a:p>
          <a:p>
            <a:pPr lvl="1"/>
            <a:r>
              <a:rPr lang="en-US" dirty="0"/>
              <a:t>Used in 5G today</a:t>
            </a:r>
          </a:p>
          <a:p>
            <a:pPr lvl="1"/>
            <a:r>
              <a:rPr lang="en-US" dirty="0"/>
              <a:t>Can provably hit Shannon capacity using graphs with spatial coupling, Richardson &amp; </a:t>
            </a:r>
            <a:r>
              <a:rPr lang="en-US" dirty="0" err="1"/>
              <a:t>Urbanke</a:t>
            </a:r>
            <a:r>
              <a:rPr lang="en-US" dirty="0"/>
              <a:t>, 2012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F706F-C8DE-5952-CA0A-C796DFB8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8194" name="Picture 2" descr="2-Bit error rate performance of a Turbo code w.r.t. channel capacity and other conventional codes ">
            <a:extLst>
              <a:ext uri="{FF2B5EF4-FFF2-40B4-BE49-F238E27FC236}">
                <a16:creationId xmlns:a16="http://schemas.microsoft.com/office/drawing/2014/main" id="{2BF0DE8D-625D-4401-B423-E87CE400E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310" y="2123330"/>
            <a:ext cx="4879596" cy="318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1905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Information theory basics</a:t>
            </a:r>
          </a:p>
          <a:p>
            <a:r>
              <a:rPr lang="en-US" dirty="0"/>
              <a:t>Shannon capacity  </a:t>
            </a:r>
          </a:p>
          <a:p>
            <a:r>
              <a:rPr lang="en-US" dirty="0"/>
              <a:t>Modeling capacity of practical systems</a:t>
            </a:r>
          </a:p>
          <a:p>
            <a:r>
              <a:rPr lang="en-US" dirty="0"/>
              <a:t>Constellation-constrained capacity</a:t>
            </a:r>
          </a:p>
          <a:p>
            <a:r>
              <a:rPr lang="en-US" dirty="0"/>
              <a:t>Proof of the Shannon Theorem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42970" y="283515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57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B9A1-1704-53AF-2297-F5516044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from Finite Constellations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523E17-53B9-04C9-FDBF-4BF775FCF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AWGN channel: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Theoretically optimal codebook is Gaussian</a:t>
                </a:r>
              </a:p>
              <a:p>
                <a:r>
                  <a:rPr lang="en-US" dirty="0"/>
                  <a:t>But, in practice, we use M-QAM or some discrete constellation for ease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Constellation-constrained capacity</a:t>
                </a:r>
                <a:r>
                  <a:rPr lang="en-US" dirty="0"/>
                  <a:t>:  Capacity 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must be in some given constellation</a:t>
                </a:r>
              </a:p>
              <a:p>
                <a:r>
                  <a:rPr lang="en-US" dirty="0"/>
                  <a:t>This section, we will show:</a:t>
                </a:r>
              </a:p>
              <a:p>
                <a:pPr lvl="1"/>
                <a:r>
                  <a:rPr lang="en-US" dirty="0"/>
                  <a:t>How to define a constellation-constrained capacity</a:t>
                </a:r>
              </a:p>
              <a:p>
                <a:pPr lvl="1"/>
                <a:r>
                  <a:rPr lang="en-US" dirty="0"/>
                  <a:t>How to compute a constellation-constrained capacity</a:t>
                </a:r>
              </a:p>
              <a:p>
                <a:pPr lvl="1"/>
                <a:r>
                  <a:rPr lang="en-US" dirty="0"/>
                  <a:t>How to account for loss for sub-optimal bitwise decoding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523E17-53B9-04C9-FDBF-4BF775FCF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r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2E926-F4A7-48D4-FEE3-6CCC1285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857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967-0942-4877-F812-B5FAA9CE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Capacity-Constrained Capacity Defined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85A31E-F959-4A7F-71E8-963499B474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AWGN 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With only constraint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capacity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Optimal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complex Gaussian</a:t>
                </a:r>
              </a:p>
              <a:p>
                <a:r>
                  <a:rPr lang="en-US" dirty="0"/>
                  <a:t>Now consider fixed constellation: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with equiprobable symbols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b="0" dirty="0"/>
                  <a:t> is the constellation (ex. M-QAM)</a:t>
                </a:r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constellation-constrained capacity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Capacity for a fixed constellation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85A31E-F959-4A7F-71E8-963499B47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8C110-BD55-D577-8E6E-76F78A8E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07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967-0942-4877-F812-B5FAA9CE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Computing Capacity-Constrained Constellation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85A31E-F959-4A7F-71E8-963499B474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AWGN 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Mutual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can be computed numerically or via simulation easily: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 is equiprobable,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number of bits / symbol</a:t>
                </a:r>
              </a:p>
              <a:p>
                <a:pPr lvl="1"/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Gaussian: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Hence, by Bayes Rule: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nary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/>
                  <a:t> random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i="1" dirty="0"/>
                  <a:t> </a:t>
                </a:r>
                <a:r>
                  <a:rPr lang="en-US" b="0" dirty="0"/>
                  <a:t>and obtain estimate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b="0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85A31E-F959-4A7F-71E8-963499B47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8C110-BD55-D577-8E6E-76F78A8E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1600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9BEE-8951-FD7B-FCCC-3BD966CE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Constellation-Constrained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C6E80-CB33-EEC6-04A7-8C9DF8589E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39112" y="1539279"/>
                <a:ext cx="4616567" cy="432981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Key insights:</a:t>
                </a:r>
              </a:p>
              <a:p>
                <a:r>
                  <a:rPr lang="en-US" dirty="0"/>
                  <a:t>Capacity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QAM saturates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Hence, high SNR requires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Relative to Shannon Capacity</a:t>
                </a:r>
              </a:p>
              <a:p>
                <a:pPr lvl="1"/>
                <a:r>
                  <a:rPr lang="en-US" dirty="0"/>
                  <a:t>Minimal loss at low SNRs (&lt; 2 dB)</a:t>
                </a:r>
              </a:p>
              <a:p>
                <a:pPr lvl="1"/>
                <a:r>
                  <a:rPr lang="en-US" dirty="0"/>
                  <a:t>Loss of 1-2 dB at high SNRs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C6E80-CB33-EEC6-04A7-8C9DF8589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39112" y="1539279"/>
                <a:ext cx="4616567" cy="4329817"/>
              </a:xfrm>
              <a:blipFill>
                <a:blip r:embed="rId2"/>
                <a:stretch>
                  <a:fillRect l="-343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79B5-2958-0992-E690-C956A559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EC9A69-CC62-9C0D-DDE6-2633073F9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77" y="1362911"/>
            <a:ext cx="44672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75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E7B2-D3EF-D13D-E66A-39013C66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LLRs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BF504E-5BB8-98C3-E6B4-79372B6E97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AWGN 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Up to now, we assume we decode each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symbol</a:t>
                </a:r>
              </a:p>
              <a:p>
                <a:pPr lvl="1"/>
                <a:r>
                  <a:rPr lang="en-US" dirty="0"/>
                  <a:t>Requires we find a PMF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Finding this PMF is computationally expensive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bits / symbol</a:t>
                </a:r>
              </a:p>
              <a:p>
                <a:pPr lvl="1"/>
                <a:r>
                  <a:rPr lang="en-US" dirty="0"/>
                  <a:t>Also, most decoders requires probabilities on bits not symbols</a:t>
                </a:r>
              </a:p>
              <a:p>
                <a:r>
                  <a:rPr lang="en-US" dirty="0"/>
                  <a:t>Practical systems decode each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bit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a mapping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bits to the symbol</a:t>
                </a:r>
              </a:p>
              <a:p>
                <a:pPr lvl="1"/>
                <a:r>
                  <a:rPr lang="en-US" dirty="0"/>
                  <a:t>We then compute the bitwise LLR: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method is computationally simpler.</a:t>
                </a:r>
              </a:p>
              <a:p>
                <a:pPr lvl="1"/>
                <a:r>
                  <a:rPr lang="en-US" dirty="0"/>
                  <a:t>But it is not optimal</a:t>
                </a:r>
              </a:p>
              <a:p>
                <a:r>
                  <a:rPr lang="en-US" dirty="0"/>
                  <a:t>What is the loss in capacity with bitwise LLRs?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BF504E-5BB8-98C3-E6B4-79372B6E97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2F7DE-5849-0485-EE70-4F19CEB5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296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4C88-DA18-0B92-CC33-C3145EC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Cross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8BE3E4-95D9-B868-9CF7-C0DFEF96CC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201288" cy="4329817"/>
              </a:xfrm>
            </p:spPr>
            <p:txBody>
              <a:bodyPr/>
              <a:lstStyle/>
              <a:p>
                <a:r>
                  <a:rPr lang="en-US" dirty="0"/>
                  <a:t>Let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unknown binary variable  </a:t>
                </a:r>
              </a:p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:  Estimate of the LLR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binary cross entropy</a:t>
                </a:r>
                <a:b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e>
                        </m:func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𝑧𝑏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Measure of error:  Large when: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large positive or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large negative</a:t>
                </a:r>
              </a:p>
              <a:p>
                <a:r>
                  <a:rPr lang="en-US" dirty="0"/>
                  <a:t>Commonly used in training binary classifiers</a:t>
                </a:r>
              </a:p>
              <a:p>
                <a:pPr lvl="1"/>
                <a:r>
                  <a:rPr lang="en-US" dirty="0"/>
                  <a:t>See ML class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8BE3E4-95D9-B868-9CF7-C0DFEF96CC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201288" cy="4329817"/>
              </a:xfrm>
              <a:blipFill>
                <a:blip r:embed="rId2"/>
                <a:stretch>
                  <a:fillRect l="-2814" t="-1549"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7DA7C-B5A1-0AC9-CF37-A9E89BA8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1A846F-AB9F-ACEB-1BAD-494F83584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568" y="1550270"/>
            <a:ext cx="4796152" cy="375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5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Entropy</a:t>
                </a:r>
                <a:r>
                  <a:rPr lang="en-US" dirty="0"/>
                  <a:t> for a discrete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=−∑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Relative entropy </a:t>
                </a:r>
                <a:r>
                  <a:rPr lang="en-US" dirty="0"/>
                  <a:t>for continuous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i="1" dirty="0">
                    <a:latin typeface="Cambria Math"/>
                  </a:rPr>
                  <a:t> </a:t>
                </a:r>
                <a:r>
                  <a:rPr lang="en-US" b="0" dirty="0"/>
                  <a:t>with PDF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1" dirty="0">
                    <a:latin typeface="Cambria Math"/>
                  </a:rPr>
                  <a:t>:</a:t>
                </a:r>
                <a:br>
                  <a:rPr lang="en-US" b="0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  <m:r>
                          <m:rPr>
                            <m:nor/>
                          </m:rPr>
                          <a:rPr lang="en-US" i="1" dirty="0"/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Measures amount of “variation”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unlike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𝑣𝑎𝑟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does not depend on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Just the number of values and their relative probability</a:t>
                </a:r>
              </a:p>
              <a:p>
                <a:r>
                  <a:rPr lang="en-US" dirty="0"/>
                  <a:t>Sometimes measured in “</a:t>
                </a:r>
                <a:r>
                  <a:rPr lang="en-US" dirty="0" err="1"/>
                  <a:t>nats</a:t>
                </a:r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Replace log base 2 with natural logarithm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0144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3587-2A08-6C00-16D7-DFF3A0BC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BCE Mutual Information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7D4DD-3889-8EB0-D9B9-60023633E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98083"/>
                <a:ext cx="10397224" cy="31819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derive a bound for a general binary input channel</a:t>
                </a:r>
              </a:p>
              <a:p>
                <a:r>
                  <a:rPr lang="en-US" dirty="0"/>
                  <a:t>TX: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bit binary input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bits and maps to a symbol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RX:  Obtains any output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creates any vector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can be the LLRs or any approximation of the LLRs of the bits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The mutual information is bounded as: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𝐵𝐶𝐸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Proven at end of section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7D4DD-3889-8EB0-D9B9-60023633E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98083"/>
                <a:ext cx="10397224" cy="3181987"/>
              </a:xfrm>
              <a:blipFill>
                <a:blip r:embed="rId2"/>
                <a:stretch>
                  <a:fillRect l="-1407" t="-2874" b="-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BD226-9328-6D2D-99EE-EB88F0A8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B9207-E2C5-FFAD-3E6F-53B985B9FDBA}"/>
              </a:ext>
            </a:extLst>
          </p:cNvPr>
          <p:cNvSpPr/>
          <p:nvPr/>
        </p:nvSpPr>
        <p:spPr>
          <a:xfrm>
            <a:off x="7941467" y="1523844"/>
            <a:ext cx="1176670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BBD24-B3D0-E179-B20A-7D1512FCECA8}"/>
              </a:ext>
            </a:extLst>
          </p:cNvPr>
          <p:cNvSpPr/>
          <p:nvPr/>
        </p:nvSpPr>
        <p:spPr>
          <a:xfrm>
            <a:off x="3513613" y="1554513"/>
            <a:ext cx="1176670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55BBE-E74D-9C66-A7E3-7213C6F85510}"/>
              </a:ext>
            </a:extLst>
          </p:cNvPr>
          <p:cNvSpPr txBox="1"/>
          <p:nvPr/>
        </p:nvSpPr>
        <p:spPr>
          <a:xfrm>
            <a:off x="3842510" y="180932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0C7BA-C4A4-D2D3-A5B7-65B7CB0BA907}"/>
              </a:ext>
            </a:extLst>
          </p:cNvPr>
          <p:cNvSpPr txBox="1"/>
          <p:nvPr/>
        </p:nvSpPr>
        <p:spPr>
          <a:xfrm>
            <a:off x="8302617" y="177748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BD42F2-9676-3F9B-AF9A-853F2D214D35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4690283" y="1993992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A594C5-35EF-6502-3433-E8C2CE00D12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48848" y="1963322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FE73AC-30C3-9E66-FDB6-465830BFD0B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118137" y="1963323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3C4A5C-5622-305A-B23E-3D9646837D4F}"/>
              </a:ext>
            </a:extLst>
          </p:cNvPr>
          <p:cNvCxnSpPr>
            <a:cxnSpLocks/>
          </p:cNvCxnSpPr>
          <p:nvPr/>
        </p:nvCxnSpPr>
        <p:spPr>
          <a:xfrm>
            <a:off x="2289626" y="2030906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4460B2-FF16-4673-BCFA-ED4433F95A04}"/>
                  </a:ext>
                </a:extLst>
              </p:cNvPr>
              <p:cNvSpPr txBox="1"/>
              <p:nvPr/>
            </p:nvSpPr>
            <p:spPr>
              <a:xfrm>
                <a:off x="1668945" y="1523844"/>
                <a:ext cx="1413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4460B2-FF16-4673-BCFA-ED4433F95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945" y="1523844"/>
                <a:ext cx="14139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D049D3-B6DA-71F6-51DA-5C2BAA67063A}"/>
                  </a:ext>
                </a:extLst>
              </p:cNvPr>
              <p:cNvSpPr txBox="1"/>
              <p:nvPr/>
            </p:nvSpPr>
            <p:spPr>
              <a:xfrm>
                <a:off x="4638649" y="1548818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D049D3-B6DA-71F6-51DA-5C2BAA670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649" y="1548818"/>
                <a:ext cx="8350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BE61D6-FB92-C36E-0A39-1194A180F493}"/>
                  </a:ext>
                </a:extLst>
              </p:cNvPr>
              <p:cNvSpPr txBox="1"/>
              <p:nvPr/>
            </p:nvSpPr>
            <p:spPr>
              <a:xfrm>
                <a:off x="9296941" y="1462500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BE61D6-FB92-C36E-0A39-1194A180F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941" y="1462500"/>
                <a:ext cx="835010" cy="369332"/>
              </a:xfrm>
              <a:prstGeom prst="rect">
                <a:avLst/>
              </a:prstGeom>
              <a:blipFill>
                <a:blip r:embed="rId5"/>
                <a:stretch>
                  <a:fillRect r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68963D-13E6-0117-37BF-6B0FAB265C1B}"/>
                  </a:ext>
                </a:extLst>
              </p:cNvPr>
              <p:cNvSpPr txBox="1"/>
              <p:nvPr/>
            </p:nvSpPr>
            <p:spPr>
              <a:xfrm>
                <a:off x="6933630" y="1559396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68963D-13E6-0117-37BF-6B0FAB26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630" y="1559396"/>
                <a:ext cx="8350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B26ACF7F-0D73-A69F-1C1F-B78D4221328B}"/>
              </a:ext>
            </a:extLst>
          </p:cNvPr>
          <p:cNvSpPr/>
          <p:nvPr/>
        </p:nvSpPr>
        <p:spPr>
          <a:xfrm>
            <a:off x="5584134" y="1554513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B7EFFB-8506-D98A-4BE7-CA8644FA7AF8}"/>
              </a:ext>
            </a:extLst>
          </p:cNvPr>
          <p:cNvSpPr txBox="1"/>
          <p:nvPr/>
        </p:nvSpPr>
        <p:spPr>
          <a:xfrm>
            <a:off x="5681665" y="180014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9475997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3587-2A08-6C00-16D7-DFF3A0BC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LLR Mutual Information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7D4DD-3889-8EB0-D9B9-60023633E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98083"/>
                <a:ext cx="10397224" cy="31819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BCE bound can be used to find capacity with practical symbol demodulation</a:t>
                </a:r>
              </a:p>
              <a:p>
                <a:r>
                  <a:rPr lang="en-US" dirty="0"/>
                  <a:t>TX: 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bits and creates QAM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with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Channel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RX performs demodulation and creates LLRs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7D4DD-3889-8EB0-D9B9-60023633E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98083"/>
                <a:ext cx="10397224" cy="3181987"/>
              </a:xfrm>
              <a:blipFill>
                <a:blip r:embed="rId2"/>
                <a:stretch>
                  <a:fillRect l="-1407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BD226-9328-6D2D-99EE-EB88F0A8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B9207-E2C5-FFAD-3E6F-53B985B9FDBA}"/>
              </a:ext>
            </a:extLst>
          </p:cNvPr>
          <p:cNvSpPr/>
          <p:nvPr/>
        </p:nvSpPr>
        <p:spPr>
          <a:xfrm>
            <a:off x="7941467" y="1523844"/>
            <a:ext cx="1176670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BBD24-B3D0-E179-B20A-7D1512FCECA8}"/>
              </a:ext>
            </a:extLst>
          </p:cNvPr>
          <p:cNvSpPr/>
          <p:nvPr/>
        </p:nvSpPr>
        <p:spPr>
          <a:xfrm>
            <a:off x="3513613" y="1554513"/>
            <a:ext cx="1176670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55BBE-E74D-9C66-A7E3-7213C6F85510}"/>
              </a:ext>
            </a:extLst>
          </p:cNvPr>
          <p:cNvSpPr txBox="1"/>
          <p:nvPr/>
        </p:nvSpPr>
        <p:spPr>
          <a:xfrm>
            <a:off x="3631792" y="1657286"/>
            <a:ext cx="1007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QAM</a:t>
            </a:r>
            <a:br>
              <a:rPr lang="en-US" dirty="0"/>
            </a:br>
            <a:r>
              <a:rPr lang="en-US" dirty="0"/>
              <a:t>mapping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0C7BA-C4A4-D2D3-A5B7-65B7CB0BA907}"/>
              </a:ext>
            </a:extLst>
          </p:cNvPr>
          <p:cNvSpPr txBox="1"/>
          <p:nvPr/>
        </p:nvSpPr>
        <p:spPr>
          <a:xfrm>
            <a:off x="8232284" y="180932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BD42F2-9676-3F9B-AF9A-853F2D214D35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4690283" y="1993992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A594C5-35EF-6502-3433-E8C2CE00D12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48848" y="1963322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FE73AC-30C3-9E66-FDB6-465830BFD0B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118137" y="1963323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3C4A5C-5622-305A-B23E-3D9646837D4F}"/>
              </a:ext>
            </a:extLst>
          </p:cNvPr>
          <p:cNvCxnSpPr>
            <a:cxnSpLocks/>
          </p:cNvCxnSpPr>
          <p:nvPr/>
        </p:nvCxnSpPr>
        <p:spPr>
          <a:xfrm>
            <a:off x="2289626" y="2030906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4460B2-FF16-4673-BCFA-ED4433F95A04}"/>
                  </a:ext>
                </a:extLst>
              </p:cNvPr>
              <p:cNvSpPr txBox="1"/>
              <p:nvPr/>
            </p:nvSpPr>
            <p:spPr>
              <a:xfrm>
                <a:off x="1668945" y="1523844"/>
                <a:ext cx="1413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4460B2-FF16-4673-BCFA-ED4433F95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945" y="1523844"/>
                <a:ext cx="14139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D049D3-B6DA-71F6-51DA-5C2BAA67063A}"/>
                  </a:ext>
                </a:extLst>
              </p:cNvPr>
              <p:cNvSpPr txBox="1"/>
              <p:nvPr/>
            </p:nvSpPr>
            <p:spPr>
              <a:xfrm>
                <a:off x="4638649" y="1548818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D049D3-B6DA-71F6-51DA-5C2BAA670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649" y="1548818"/>
                <a:ext cx="8350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BE61D6-FB92-C36E-0A39-1194A180F493}"/>
                  </a:ext>
                </a:extLst>
              </p:cNvPr>
              <p:cNvSpPr txBox="1"/>
              <p:nvPr/>
            </p:nvSpPr>
            <p:spPr>
              <a:xfrm>
                <a:off x="9296941" y="1462500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BE61D6-FB92-C36E-0A39-1194A180F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941" y="1462500"/>
                <a:ext cx="835010" cy="369332"/>
              </a:xfrm>
              <a:prstGeom prst="rect">
                <a:avLst/>
              </a:prstGeom>
              <a:blipFill>
                <a:blip r:embed="rId5"/>
                <a:stretch>
                  <a:fillRect r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68963D-13E6-0117-37BF-6B0FAB265C1B}"/>
                  </a:ext>
                </a:extLst>
              </p:cNvPr>
              <p:cNvSpPr txBox="1"/>
              <p:nvPr/>
            </p:nvSpPr>
            <p:spPr>
              <a:xfrm>
                <a:off x="6933630" y="1559396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68963D-13E6-0117-37BF-6B0FAB26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630" y="1559396"/>
                <a:ext cx="8350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B26ACF7F-0D73-A69F-1C1F-B78D4221328B}"/>
              </a:ext>
            </a:extLst>
          </p:cNvPr>
          <p:cNvSpPr/>
          <p:nvPr/>
        </p:nvSpPr>
        <p:spPr>
          <a:xfrm>
            <a:off x="5584134" y="1554513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B7EFFB-8506-D98A-4BE7-CA8644FA7AF8}"/>
              </a:ext>
            </a:extLst>
          </p:cNvPr>
          <p:cNvSpPr txBox="1"/>
          <p:nvPr/>
        </p:nvSpPr>
        <p:spPr>
          <a:xfrm>
            <a:off x="5681665" y="180014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34915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2B77-97FE-2370-3792-6761E692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QAM Capacity with Bitwise LLRs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110EB4-E277-CBA3-CF41-CE91C7ECFF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891315" cy="4329817"/>
              </a:xfrm>
            </p:spPr>
            <p:txBody>
              <a:bodyPr/>
              <a:lstStyle/>
              <a:p>
                <a:r>
                  <a:rPr lang="en-US" dirty="0"/>
                  <a:t>Can compute the bound easily</a:t>
                </a:r>
              </a:p>
              <a:p>
                <a:r>
                  <a:rPr lang="en-US" dirty="0"/>
                  <a:t>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symbols</a:t>
                </a:r>
              </a:p>
              <a:p>
                <a:r>
                  <a:rPr lang="en-US" dirty="0"/>
                  <a:t>Modulate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symbols</a:t>
                </a:r>
              </a:p>
              <a:p>
                <a:r>
                  <a:rPr lang="en-US" dirty="0"/>
                  <a:t>Add noise and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RX symbols</a:t>
                </a:r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LLRs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Compute MI: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𝐵𝐶𝐸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110EB4-E277-CBA3-CF41-CE91C7ECFF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891315" cy="4329817"/>
              </a:xfrm>
              <a:blipFill>
                <a:blip r:embed="rId2"/>
                <a:stretch>
                  <a:fillRect l="-212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15FDE-A57F-71D9-06E0-1BDBEBA0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563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9BEE-8951-FD7B-FCCC-3BD966CE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6E80-CB33-EEC6-04A7-8C9DF8589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112" y="1539279"/>
            <a:ext cx="4616567" cy="4329817"/>
          </a:xfrm>
        </p:spPr>
        <p:txBody>
          <a:bodyPr/>
          <a:lstStyle/>
          <a:p>
            <a:r>
              <a:rPr lang="en-US" dirty="0"/>
              <a:t>Each modulation is optimal in a range</a:t>
            </a:r>
          </a:p>
          <a:p>
            <a:pPr lvl="1"/>
            <a:r>
              <a:rPr lang="en-US" dirty="0"/>
              <a:t>Select higher modulations at higher SNRs</a:t>
            </a:r>
          </a:p>
          <a:p>
            <a:r>
              <a:rPr lang="en-US" dirty="0"/>
              <a:t>At high SNRs:</a:t>
            </a:r>
          </a:p>
          <a:p>
            <a:pPr lvl="1"/>
            <a:r>
              <a:rPr lang="en-US" dirty="0"/>
              <a:t>Need to select high modulation</a:t>
            </a:r>
          </a:p>
          <a:p>
            <a:endParaRPr lang="en-US" dirty="0"/>
          </a:p>
          <a:p>
            <a:r>
              <a:rPr lang="en-US" dirty="0"/>
              <a:t>Relative to Shannon Capacity</a:t>
            </a:r>
          </a:p>
          <a:p>
            <a:pPr lvl="1"/>
            <a:r>
              <a:rPr lang="en-US" dirty="0"/>
              <a:t>Minimal loss at low SNRs (&lt; 2 dB)</a:t>
            </a:r>
          </a:p>
          <a:p>
            <a:pPr lvl="1"/>
            <a:r>
              <a:rPr lang="en-US" dirty="0"/>
              <a:t>Loss of 1-2 dB at high SNRs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79B5-2958-0992-E690-C956A559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17525E-09D7-F010-0748-3B5F696B9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84" y="1431702"/>
            <a:ext cx="5529613" cy="45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73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9BEE-8951-FD7B-FCCC-3BD966CE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vs Symbol-wise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6E80-CB33-EEC6-04A7-8C9DF8589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921" y="1636295"/>
            <a:ext cx="4600684" cy="4283242"/>
          </a:xfrm>
        </p:spPr>
        <p:txBody>
          <a:bodyPr>
            <a:normAutofit/>
          </a:bodyPr>
          <a:lstStyle/>
          <a:p>
            <a:r>
              <a:rPr lang="en-US" dirty="0"/>
              <a:t>Bitwise decoding has a small loss</a:t>
            </a:r>
          </a:p>
          <a:p>
            <a:r>
              <a:rPr lang="en-US" dirty="0"/>
              <a:t>But if correct constellation is chosen:</a:t>
            </a:r>
          </a:p>
          <a:p>
            <a:pPr lvl="1"/>
            <a:r>
              <a:rPr lang="en-US" dirty="0"/>
              <a:t>Loss is small</a:t>
            </a:r>
          </a:p>
          <a:p>
            <a:pPr lvl="1"/>
            <a:r>
              <a:rPr lang="en-US" dirty="0"/>
              <a:t>In most regimes, loss &lt; 0.5 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79B5-2958-0992-E690-C956A559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D0DD8-96F6-9667-C68E-7E397ECEE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98" y="1697110"/>
            <a:ext cx="2929939" cy="2430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062936-D212-7DDA-71EE-0994CA6D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54" y="1697110"/>
            <a:ext cx="2881567" cy="24301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9954C1-6D07-9AE2-3C78-2ADE38B03EEE}"/>
              </a:ext>
            </a:extLst>
          </p:cNvPr>
          <p:cNvSpPr txBox="1"/>
          <p:nvPr/>
        </p:nvSpPr>
        <p:spPr>
          <a:xfrm>
            <a:off x="867415" y="1466884"/>
            <a:ext cx="22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Symbol-wise decoding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43F3E-858B-6F11-CD64-933A3944E594}"/>
              </a:ext>
            </a:extLst>
          </p:cNvPr>
          <p:cNvSpPr txBox="1"/>
          <p:nvPr/>
        </p:nvSpPr>
        <p:spPr>
          <a:xfrm>
            <a:off x="4319873" y="1437106"/>
            <a:ext cx="177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Bitwise decoding</a:t>
            </a:r>
          </a:p>
        </p:txBody>
      </p:sp>
    </p:spTree>
    <p:extLst>
      <p:ext uri="{BB962C8B-B14F-4D97-AF65-F5344CB8AC3E}">
        <p14:creationId xmlns:p14="http://schemas.microsoft.com/office/powerpoint/2010/main" val="30361760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3587-2A08-6C00-16D7-DFF3A0BC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Perspective:  Learn a RX from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7D4DD-3889-8EB0-D9B9-60023633E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98083"/>
                <a:ext cx="9478478" cy="31819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Many modern designs train the RX from data</a:t>
                </a:r>
              </a:p>
              <a:p>
                <a:r>
                  <a:rPr lang="en-US" dirty="0"/>
                  <a:t>Represent RX as a function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represents parameters to train</a:t>
                </a:r>
              </a:p>
              <a:p>
                <a:pPr lvl="1"/>
                <a:r>
                  <a:rPr lang="en-US" dirty="0"/>
                  <a:t>Ex: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neural network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are the weights and biases</a:t>
                </a:r>
              </a:p>
              <a:p>
                <a:r>
                  <a:rPr lang="en-US" dirty="0"/>
                  <a:t>Can be useful when optimal receiver is difficult to derive or implement</a:t>
                </a:r>
              </a:p>
              <a:p>
                <a:pPr lvl="1"/>
                <a:r>
                  <a:rPr lang="en-US" dirty="0"/>
                  <a:t>Non-coherent channel (when the channel must be estimated)</a:t>
                </a:r>
              </a:p>
              <a:p>
                <a:pPr lvl="1"/>
                <a:r>
                  <a:rPr lang="en-US" dirty="0"/>
                  <a:t>Joint equalization and decoding</a:t>
                </a:r>
              </a:p>
              <a:p>
                <a:pPr lvl="1"/>
                <a:r>
                  <a:rPr lang="en-US" dirty="0"/>
                  <a:t>Non-linearities</a:t>
                </a:r>
              </a:p>
              <a:p>
                <a:pPr lvl="1"/>
                <a:r>
                  <a:rPr lang="en-US" dirty="0"/>
                  <a:t>Computational constraints</a:t>
                </a:r>
              </a:p>
              <a:p>
                <a:pPr lvl="1"/>
                <a:r>
                  <a:rPr lang="en-US" dirty="0"/>
                  <a:t>Many possibilities…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7D4DD-3889-8EB0-D9B9-60023633E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98083"/>
                <a:ext cx="9478478" cy="3181987"/>
              </a:xfrm>
              <a:blipFill>
                <a:blip r:embed="rId2"/>
                <a:stretch>
                  <a:fillRect l="-1543" t="-2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BD226-9328-6D2D-99EE-EB88F0A8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B9207-E2C5-FFAD-3E6F-53B985B9FDBA}"/>
              </a:ext>
            </a:extLst>
          </p:cNvPr>
          <p:cNvSpPr/>
          <p:nvPr/>
        </p:nvSpPr>
        <p:spPr>
          <a:xfrm>
            <a:off x="7941467" y="1523844"/>
            <a:ext cx="1176670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BBD24-B3D0-E179-B20A-7D1512FCECA8}"/>
              </a:ext>
            </a:extLst>
          </p:cNvPr>
          <p:cNvSpPr/>
          <p:nvPr/>
        </p:nvSpPr>
        <p:spPr>
          <a:xfrm>
            <a:off x="3513613" y="1554513"/>
            <a:ext cx="1176670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55BBE-E74D-9C66-A7E3-7213C6F85510}"/>
              </a:ext>
            </a:extLst>
          </p:cNvPr>
          <p:cNvSpPr txBox="1"/>
          <p:nvPr/>
        </p:nvSpPr>
        <p:spPr>
          <a:xfrm>
            <a:off x="3878715" y="17767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10C7BA-C4A4-D2D3-A5B7-65B7CB0BA907}"/>
                  </a:ext>
                </a:extLst>
              </p:cNvPr>
              <p:cNvSpPr txBox="1"/>
              <p:nvPr/>
            </p:nvSpPr>
            <p:spPr>
              <a:xfrm>
                <a:off x="8624901" y="2602226"/>
                <a:ext cx="1745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RX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10C7BA-C4A4-D2D3-A5B7-65B7CB0BA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901" y="2602226"/>
                <a:ext cx="1745093" cy="369332"/>
              </a:xfrm>
              <a:prstGeom prst="rect">
                <a:avLst/>
              </a:prstGeom>
              <a:blipFill>
                <a:blip r:embed="rId3"/>
                <a:stretch>
                  <a:fillRect l="-314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BD42F2-9676-3F9B-AF9A-853F2D214D35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4690283" y="1993992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A594C5-35EF-6502-3433-E8C2CE00D12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48848" y="1963322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FE73AC-30C3-9E66-FDB6-465830BFD0B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118137" y="1963323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3C4A5C-5622-305A-B23E-3D9646837D4F}"/>
              </a:ext>
            </a:extLst>
          </p:cNvPr>
          <p:cNvCxnSpPr>
            <a:cxnSpLocks/>
          </p:cNvCxnSpPr>
          <p:nvPr/>
        </p:nvCxnSpPr>
        <p:spPr>
          <a:xfrm>
            <a:off x="2289626" y="2030906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4460B2-FF16-4673-BCFA-ED4433F95A04}"/>
                  </a:ext>
                </a:extLst>
              </p:cNvPr>
              <p:cNvSpPr txBox="1"/>
              <p:nvPr/>
            </p:nvSpPr>
            <p:spPr>
              <a:xfrm>
                <a:off x="1376329" y="1620493"/>
                <a:ext cx="23309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4460B2-FF16-4673-BCFA-ED4433F95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329" y="1620493"/>
                <a:ext cx="233097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D049D3-B6DA-71F6-51DA-5C2BAA67063A}"/>
                  </a:ext>
                </a:extLst>
              </p:cNvPr>
              <p:cNvSpPr txBox="1"/>
              <p:nvPr/>
            </p:nvSpPr>
            <p:spPr>
              <a:xfrm>
                <a:off x="4638649" y="1548818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D049D3-B6DA-71F6-51DA-5C2BAA670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649" y="1548818"/>
                <a:ext cx="8350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BE61D6-FB92-C36E-0A39-1194A180F493}"/>
                  </a:ext>
                </a:extLst>
              </p:cNvPr>
              <p:cNvSpPr txBox="1"/>
              <p:nvPr/>
            </p:nvSpPr>
            <p:spPr>
              <a:xfrm>
                <a:off x="9178356" y="1592702"/>
                <a:ext cx="14139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BE61D6-FB92-C36E-0A39-1194A180F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356" y="1592702"/>
                <a:ext cx="141399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68963D-13E6-0117-37BF-6B0FAB265C1B}"/>
                  </a:ext>
                </a:extLst>
              </p:cNvPr>
              <p:cNvSpPr txBox="1"/>
              <p:nvPr/>
            </p:nvSpPr>
            <p:spPr>
              <a:xfrm>
                <a:off x="6933630" y="1559396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68963D-13E6-0117-37BF-6B0FAB26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630" y="1559396"/>
                <a:ext cx="8350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B26ACF7F-0D73-A69F-1C1F-B78D4221328B}"/>
              </a:ext>
            </a:extLst>
          </p:cNvPr>
          <p:cNvSpPr/>
          <p:nvPr/>
        </p:nvSpPr>
        <p:spPr>
          <a:xfrm>
            <a:off x="5584134" y="1554513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B7EFFB-8506-D98A-4BE7-CA8644FA7AF8}"/>
              </a:ext>
            </a:extLst>
          </p:cNvPr>
          <p:cNvSpPr txBox="1"/>
          <p:nvPr/>
        </p:nvSpPr>
        <p:spPr>
          <a:xfrm>
            <a:off x="5681665" y="180014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p:pic>
        <p:nvPicPr>
          <p:cNvPr id="1026" name="Picture 2" descr="Neural - Free computer icons">
            <a:extLst>
              <a:ext uri="{FF2B5EF4-FFF2-40B4-BE49-F238E27FC236}">
                <a16:creationId xmlns:a16="http://schemas.microsoft.com/office/drawing/2014/main" id="{5E9F0310-47E6-8437-7A71-C71F14953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31" y="1537621"/>
            <a:ext cx="847500" cy="8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D2CADF-3E8E-6658-A45D-83975040824D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8529802" y="2402802"/>
            <a:ext cx="0" cy="64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5956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3587-2A08-6C00-16D7-DFF3A0BC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RX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7D4DD-3889-8EB0-D9B9-60023633E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698083"/>
                <a:ext cx="9478478" cy="31819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BCE bound permits a simple procedure to train</a:t>
                </a:r>
              </a:p>
              <a:p>
                <a:pPr lvl="1"/>
                <a:r>
                  <a:rPr lang="en-US" dirty="0"/>
                  <a:t>Generate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true bits transmitted</a:t>
                </a:r>
              </a:p>
              <a:p>
                <a:pPr lvl="1"/>
                <a:r>
                  <a:rPr lang="en-US" dirty="0"/>
                  <a:t>RX will generate outputs: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with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Adjust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to minimize BCE loss: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𝐵𝐶𝐸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mutual information is bounded above by: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7D4DD-3889-8EB0-D9B9-60023633E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698083"/>
                <a:ext cx="9478478" cy="3181987"/>
              </a:xfrm>
              <a:blipFill>
                <a:blip r:embed="rId2"/>
                <a:stretch>
                  <a:fillRect l="-1543" t="-2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BD226-9328-6D2D-99EE-EB88F0A8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B9207-E2C5-FFAD-3E6F-53B985B9FDBA}"/>
              </a:ext>
            </a:extLst>
          </p:cNvPr>
          <p:cNvSpPr/>
          <p:nvPr/>
        </p:nvSpPr>
        <p:spPr>
          <a:xfrm>
            <a:off x="7941467" y="1523844"/>
            <a:ext cx="1176670" cy="8789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BBD24-B3D0-E179-B20A-7D1512FCECA8}"/>
              </a:ext>
            </a:extLst>
          </p:cNvPr>
          <p:cNvSpPr/>
          <p:nvPr/>
        </p:nvSpPr>
        <p:spPr>
          <a:xfrm>
            <a:off x="3513613" y="1554513"/>
            <a:ext cx="1176670" cy="8789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55BBE-E74D-9C66-A7E3-7213C6F85510}"/>
              </a:ext>
            </a:extLst>
          </p:cNvPr>
          <p:cNvSpPr txBox="1"/>
          <p:nvPr/>
        </p:nvSpPr>
        <p:spPr>
          <a:xfrm>
            <a:off x="3878715" y="17767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10C7BA-C4A4-D2D3-A5B7-65B7CB0BA907}"/>
                  </a:ext>
                </a:extLst>
              </p:cNvPr>
              <p:cNvSpPr txBox="1"/>
              <p:nvPr/>
            </p:nvSpPr>
            <p:spPr>
              <a:xfrm>
                <a:off x="8624901" y="2602226"/>
                <a:ext cx="1745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RX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10C7BA-C4A4-D2D3-A5B7-65B7CB0BA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901" y="2602226"/>
                <a:ext cx="1745093" cy="369332"/>
              </a:xfrm>
              <a:prstGeom prst="rect">
                <a:avLst/>
              </a:prstGeom>
              <a:blipFill>
                <a:blip r:embed="rId3"/>
                <a:stretch>
                  <a:fillRect l="-314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BD42F2-9676-3F9B-AF9A-853F2D214D35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4690283" y="1993992"/>
            <a:ext cx="89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A594C5-35EF-6502-3433-E8C2CE00D12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48848" y="1963322"/>
            <a:ext cx="1192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FE73AC-30C3-9E66-FDB6-465830BFD0B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118137" y="1963323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3C4A5C-5622-305A-B23E-3D9646837D4F}"/>
              </a:ext>
            </a:extLst>
          </p:cNvPr>
          <p:cNvCxnSpPr>
            <a:cxnSpLocks/>
          </p:cNvCxnSpPr>
          <p:nvPr/>
        </p:nvCxnSpPr>
        <p:spPr>
          <a:xfrm>
            <a:off x="2289626" y="2030906"/>
            <a:ext cx="1192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4460B2-FF16-4673-BCFA-ED4433F95A04}"/>
                  </a:ext>
                </a:extLst>
              </p:cNvPr>
              <p:cNvSpPr txBox="1"/>
              <p:nvPr/>
            </p:nvSpPr>
            <p:spPr>
              <a:xfrm>
                <a:off x="1376329" y="1620493"/>
                <a:ext cx="23309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4460B2-FF16-4673-BCFA-ED4433F95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329" y="1620493"/>
                <a:ext cx="233097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D049D3-B6DA-71F6-51DA-5C2BAA67063A}"/>
                  </a:ext>
                </a:extLst>
              </p:cNvPr>
              <p:cNvSpPr txBox="1"/>
              <p:nvPr/>
            </p:nvSpPr>
            <p:spPr>
              <a:xfrm>
                <a:off x="4638649" y="1548818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D049D3-B6DA-71F6-51DA-5C2BAA670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649" y="1548818"/>
                <a:ext cx="8350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BE61D6-FB92-C36E-0A39-1194A180F493}"/>
                  </a:ext>
                </a:extLst>
              </p:cNvPr>
              <p:cNvSpPr txBox="1"/>
              <p:nvPr/>
            </p:nvSpPr>
            <p:spPr>
              <a:xfrm>
                <a:off x="9178356" y="1592702"/>
                <a:ext cx="14139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BE61D6-FB92-C36E-0A39-1194A180F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356" y="1592702"/>
                <a:ext cx="141399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68963D-13E6-0117-37BF-6B0FAB265C1B}"/>
                  </a:ext>
                </a:extLst>
              </p:cNvPr>
              <p:cNvSpPr txBox="1"/>
              <p:nvPr/>
            </p:nvSpPr>
            <p:spPr>
              <a:xfrm>
                <a:off x="6933630" y="1559396"/>
                <a:ext cx="8350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68963D-13E6-0117-37BF-6B0FAB265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630" y="1559396"/>
                <a:ext cx="8350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B26ACF7F-0D73-A69F-1C1F-B78D4221328B}"/>
              </a:ext>
            </a:extLst>
          </p:cNvPr>
          <p:cNvSpPr/>
          <p:nvPr/>
        </p:nvSpPr>
        <p:spPr>
          <a:xfrm>
            <a:off x="5584134" y="1554513"/>
            <a:ext cx="1176670" cy="878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B7EFFB-8506-D98A-4BE7-CA8644FA7AF8}"/>
              </a:ext>
            </a:extLst>
          </p:cNvPr>
          <p:cNvSpPr txBox="1"/>
          <p:nvPr/>
        </p:nvSpPr>
        <p:spPr>
          <a:xfrm>
            <a:off x="5681665" y="180014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p:pic>
        <p:nvPicPr>
          <p:cNvPr id="1026" name="Picture 2" descr="Neural - Free computer icons">
            <a:extLst>
              <a:ext uri="{FF2B5EF4-FFF2-40B4-BE49-F238E27FC236}">
                <a16:creationId xmlns:a16="http://schemas.microsoft.com/office/drawing/2014/main" id="{5E9F0310-47E6-8437-7A71-C71F14953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31" y="1537621"/>
            <a:ext cx="847500" cy="8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D2CADF-3E8E-6658-A45D-83975040824D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8529802" y="2402802"/>
            <a:ext cx="0" cy="64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1035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22CF-236C-E0B4-98FF-47AB8B3C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6481"/>
            <a:ext cx="10058400" cy="1040211"/>
          </a:xfrm>
        </p:spPr>
        <p:txBody>
          <a:bodyPr/>
          <a:lstStyle/>
          <a:p>
            <a:r>
              <a:rPr lang="en-US" dirty="0"/>
              <a:t>BCE Bound Proof:  Entropy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0B2F7-4485-E1A4-5FCD-4DCA340DA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To prove BCE bound, we need the following Lemma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Lemma</a:t>
                </a:r>
                <a:r>
                  <a:rPr lang="en-US" dirty="0"/>
                  <a:t>: 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has some PMF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any other distribution.  Then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Equality holds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Also applies to conditional distributions.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any conditional distribution: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0B2F7-4485-E1A4-5FCD-4DCA340DA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7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CA459-0E12-DFF2-7C5D-1FB3BCCC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183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22CF-236C-E0B4-98FF-47AB8B3C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6481"/>
            <a:ext cx="10058400" cy="1040211"/>
          </a:xfrm>
        </p:spPr>
        <p:txBody>
          <a:bodyPr/>
          <a:lstStyle/>
          <a:p>
            <a:r>
              <a:rPr lang="en-US" dirty="0"/>
              <a:t>BCE Bound Proof:  Part of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0B2F7-4485-E1A4-5FCD-4DCA340DA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Lagrangian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Take derivative: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 the minimum is achieved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0B2F7-4485-E1A4-5FCD-4DCA340DA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CA459-0E12-DFF2-7C5D-1FB3BCCC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666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22CF-236C-E0B4-98FF-47AB8B3C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BCE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0B2F7-4485-E1A4-5FCD-4DCA340DA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true distribution on bits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define the conditional binary distribution: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, define the distribution on the bits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as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bits are conditionally independent</a:t>
                </a:r>
              </a:p>
              <a:p>
                <a:r>
                  <a:rPr lang="en-US" dirty="0"/>
                  <a:t>Can verify that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Also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By Lemma: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𝐵𝐶𝐸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Therefore: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𝐵𝐶𝐸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0B2F7-4485-E1A4-5FCD-4DCA340DA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7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CA459-0E12-DFF2-7C5D-1FB3BCCC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0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Ex 1:  Binary  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See figure to the right</a:t>
                </a:r>
              </a:p>
              <a:p>
                <a:pPr lvl="1"/>
                <a:r>
                  <a:rPr lang="en-US" dirty="0"/>
                  <a:t>Entropy maximized with most uncertainty,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Ex 2:  Discrete uniform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nary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Entropy increases with number of values</a:t>
                </a:r>
              </a:p>
              <a:p>
                <a:pPr lvl="1"/>
                <a:r>
                  <a:rPr lang="en-US" b="0" dirty="0"/>
                  <a:t>Labels of the values do not </a:t>
                </a:r>
                <a:r>
                  <a:rPr lang="en-US" dirty="0"/>
                  <a:t>matter</a:t>
                </a:r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80899098-55C8-1A77-489F-BDB0A3F89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529" y="1771990"/>
            <a:ext cx="3792861" cy="36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4486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602A-5BED-4CC0-9A5C-9F31594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CF60-BF21-4B39-AE65-0B4DC3F7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94" y="1539279"/>
            <a:ext cx="10146686" cy="4329817"/>
          </a:xfrm>
        </p:spPr>
        <p:txBody>
          <a:bodyPr/>
          <a:lstStyle/>
          <a:p>
            <a:r>
              <a:rPr lang="en-US" dirty="0"/>
              <a:t>Information theory basics</a:t>
            </a:r>
          </a:p>
          <a:p>
            <a:r>
              <a:rPr lang="en-US" dirty="0"/>
              <a:t>Shannon capacity  </a:t>
            </a:r>
          </a:p>
          <a:p>
            <a:r>
              <a:rPr lang="en-US" dirty="0"/>
              <a:t>Modeling capacity of practical systems</a:t>
            </a:r>
          </a:p>
          <a:p>
            <a:r>
              <a:rPr lang="en-US" dirty="0"/>
              <a:t>Constellation constrained capacity</a:t>
            </a:r>
          </a:p>
          <a:p>
            <a:r>
              <a:rPr lang="en-US" dirty="0"/>
              <a:t>Proof of the Shannon Theorem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D38D-EA03-4B9A-BB5A-018CB194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70F2E-4780-41B9-90AE-7B49529A099C}"/>
              </a:ext>
            </a:extLst>
          </p:cNvPr>
          <p:cNvSpPr/>
          <p:nvPr/>
        </p:nvSpPr>
        <p:spPr>
          <a:xfrm>
            <a:off x="212890" y="328634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691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6A4D-A1E5-E69E-C9C2-9DBC551C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Proof:  Achievability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65F48-094E-D7AC-18F6-C655A7AA1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First, we show that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achievable</a:t>
                </a:r>
              </a:p>
              <a:p>
                <a:r>
                  <a:rPr lang="en-US" dirty="0"/>
                  <a:t>Use a random codebook!</a:t>
                </a:r>
              </a:p>
              <a:p>
                <a:r>
                  <a:rPr lang="en-US" dirty="0"/>
                  <a:t>Find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maximize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b="0" dirty="0"/>
                  <a:t> and select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generate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𝑅𝑛</m:t>
                        </m:r>
                      </m:sup>
                    </m:sSup>
                  </m:oMath>
                </a14:m>
                <a:r>
                  <a:rPr lang="en-US" dirty="0"/>
                  <a:t> random messages or codewords: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iid</a:t>
                </a:r>
              </a:p>
              <a:p>
                <a:pPr lvl="1"/>
                <a:r>
                  <a:rPr lang="en-US" dirty="0"/>
                  <a:t>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called the message index</a:t>
                </a:r>
              </a:p>
              <a:p>
                <a:pPr lvl="1"/>
                <a:r>
                  <a:rPr lang="en-US" dirty="0"/>
                  <a:t>Encoder maps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𝑅𝑛</m:t>
                    </m:r>
                  </m:oMath>
                </a14:m>
                <a:r>
                  <a:rPr lang="en-US" dirty="0"/>
                  <a:t> bits to a message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transmits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Each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called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codeword</a:t>
                </a:r>
              </a:p>
              <a:p>
                <a:r>
                  <a:rPr lang="en-US" dirty="0"/>
                  <a:t>The set of messages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codebook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65F48-094E-D7AC-18F6-C655A7AA1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CF2DC-476C-9790-AFDC-2A2DFD5B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130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Typicality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 we know (via the law of large numbers)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(1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→−</m:t>
                        </m:r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b="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(1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→−</m:t>
                        </m:r>
                        <m:r>
                          <a:rPr lang="en-US" i="1">
                            <a:latin typeface="Cambria Math"/>
                          </a:rPr>
                          <m:t>𝐻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(1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→−</m:t>
                        </m:r>
                        <m:r>
                          <a:rPr lang="en-US" i="1">
                            <a:latin typeface="Cambria Math"/>
                          </a:rPr>
                          <m:t>𝐻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Say a vector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jointly typical </a:t>
                </a:r>
                <a:r>
                  <a:rPr lang="en-US" dirty="0"/>
                  <a:t>if it satisfies the asymptotic values within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Formally, we define the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sequences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(1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→−</m:t>
                        </m:r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|≤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(1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→−</m:t>
                        </m:r>
                        <m:r>
                          <a:rPr lang="en-US" i="1">
                            <a:latin typeface="Cambria Math"/>
                          </a:rPr>
                          <m:t>𝐻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|≤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(1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→−</m:t>
                        </m:r>
                        <m:r>
                          <a:rPr lang="en-US" i="1">
                            <a:latin typeface="Cambria Math"/>
                          </a:rPr>
                          <m:t>𝐻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)|≤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2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9856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2234-A049-B211-6BCB-AF3077A5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Jointly Typical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16113-26A4-55A2-CAD0-B31080CE1F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be the set of codewords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receiver takes any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from codebook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That is,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dirty="0"/>
                  <a:t> is jointly typical</a:t>
                </a:r>
              </a:p>
              <a:p>
                <a:pPr lvl="1"/>
                <a:r>
                  <a:rPr lang="en-US" dirty="0"/>
                  <a:t>If no such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exists, or there is more than one, declare error</a:t>
                </a:r>
              </a:p>
              <a:p>
                <a:r>
                  <a:rPr lang="en-US" dirty="0"/>
                  <a:t>To analyze, suppose we transmit a true sequence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receive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We bound two errors:</a:t>
                </a:r>
              </a:p>
              <a:p>
                <a:pPr lvl="1"/>
                <a:r>
                  <a:rPr lang="en-US" dirty="0"/>
                  <a:t>Type 1 Error:  The correct codeword,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dirty="0"/>
                  <a:t>, is not jointly typical</a:t>
                </a:r>
              </a:p>
              <a:p>
                <a:pPr lvl="1"/>
                <a:r>
                  <a:rPr lang="en-US" dirty="0"/>
                  <a:t>Type 2 Error:  There is another codeword,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16113-26A4-55A2-CAD0-B31080CE1F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F8D43-C304-7021-C704-D413E2F2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28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47EC-9783-C66A-C20E-4FC2E64A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ABE06-5F36-D460-61E1-E578597218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We use the following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asymptotic equipartition property </a:t>
                </a:r>
                <a:r>
                  <a:rPr lang="en-US" dirty="0">
                    <a:solidFill>
                      <a:schemeClr val="tx1"/>
                    </a:solidFill>
                  </a:rPr>
                  <a:t>(AEP)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AEP 1</a:t>
                </a:r>
                <a:r>
                  <a:rPr lang="en-US" dirty="0"/>
                  <a:t>: 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i.i.d.</a:t>
                </a:r>
                <a:r>
                  <a:rPr lang="en-US" dirty="0"/>
                  <a:t>  Then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be the true transmitted codeword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components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Probability Type 1 error = Probability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jointly typical</a:t>
                </a:r>
              </a:p>
              <a:p>
                <a:r>
                  <a:rPr lang="en-US" dirty="0"/>
                  <a:t>By AEP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)∈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ABE06-5F36-D460-61E1-E578597218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51EF6-C380-77D7-8BC1-F6E09FA4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361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47EC-9783-C66A-C20E-4FC2E64A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2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ABE06-5F36-D460-61E1-E578597218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For this error, we use the following AEP property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AEP 2</a:t>
                </a:r>
                <a:r>
                  <a:rPr lang="en-US" dirty="0"/>
                  <a:t>: 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)={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i.i.d.</a:t>
                </a:r>
                <a:r>
                  <a:rPr lang="en-US" dirty="0"/>
                  <a:t>  Then 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)∈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In this case, for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drawn independent</a:t>
                </a:r>
              </a:p>
              <a:p>
                <a:r>
                  <a:rPr lang="en-US" dirty="0"/>
                  <a:t>Property shows with very high probability they will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not</a:t>
                </a:r>
                <a:r>
                  <a:rPr lang="en-US" dirty="0"/>
                  <a:t> be jointly typical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ABE06-5F36-D460-61E1-E578597218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51EF6-C380-77D7-8BC1-F6E09FA4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309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47EC-9783-C66A-C20E-4FC2E64A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2 Error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ABE06-5F36-D460-61E1-E578597218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be the true transmitted codeword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0" dirty="0"/>
                  <a:t> the received symbols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 probability that there exists a codeword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Since codewords are independent,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components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AEP 2,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)∈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Since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𝑛𝑅</m:t>
                        </m:r>
                      </m:sup>
                    </m:sSup>
                  </m:oMath>
                </a14:m>
                <a:r>
                  <a:rPr lang="en-US" dirty="0"/>
                  <a:t> wrong codewords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union bound: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𝑛𝑅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we can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ABE06-5F36-D460-61E1-E578597218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51EF6-C380-77D7-8BC1-F6E09FA4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040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Converse 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Must show that for any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 is bounded away from zero</a:t>
                </a:r>
              </a:p>
              <a:p>
                <a:r>
                  <a:rPr lang="en-US" dirty="0"/>
                  <a:t>We will not cover this.</a:t>
                </a:r>
              </a:p>
              <a:p>
                <a:r>
                  <a:rPr lang="en-US" dirty="0"/>
                  <a:t>This is proved via </a:t>
                </a:r>
                <a:r>
                  <a:rPr lang="en-US" dirty="0" err="1"/>
                  <a:t>Fano’s</a:t>
                </a:r>
                <a:r>
                  <a:rPr lang="en-US" dirty="0"/>
                  <a:t> inequality</a:t>
                </a:r>
              </a:p>
              <a:p>
                <a:endParaRPr lang="en-US" dirty="0"/>
              </a:p>
              <a:p>
                <a:r>
                  <a:rPr lang="en-US" dirty="0"/>
                  <a:t>Take information theory class for more!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00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97280" y="4608095"/>
            <a:ext cx="10058400" cy="1261001"/>
          </a:xfrm>
        </p:spPr>
        <p:txBody>
          <a:bodyPr/>
          <a:lstStyle/>
          <a:p>
            <a:r>
              <a:rPr lang="en-US" b="0" dirty="0"/>
              <a:t>Entropy increases with variance</a:t>
            </a:r>
          </a:p>
          <a:p>
            <a:r>
              <a:rPr lang="en-US" dirty="0"/>
              <a:t>Entropy does not change with mean </a:t>
            </a:r>
            <a:r>
              <a:rPr lang="en-US" b="0" dirty="0"/>
              <a:t> 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5B042E6-D00F-17E1-4BAD-6B68C016DC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337450"/>
                  </p:ext>
                </p:extLst>
              </p:nvPr>
            </p:nvGraphicFramePr>
            <p:xfrm>
              <a:off x="1636232" y="1616045"/>
              <a:ext cx="8919535" cy="27244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1718">
                      <a:extLst>
                        <a:ext uri="{9D8B030D-6E8A-4147-A177-3AD203B41FA5}">
                          <a16:colId xmlns:a16="http://schemas.microsoft.com/office/drawing/2014/main" val="3849989420"/>
                        </a:ext>
                      </a:extLst>
                    </a:gridCol>
                    <a:gridCol w="2637324">
                      <a:extLst>
                        <a:ext uri="{9D8B030D-6E8A-4147-A177-3AD203B41FA5}">
                          <a16:colId xmlns:a16="http://schemas.microsoft.com/office/drawing/2014/main" val="1853644634"/>
                        </a:ext>
                      </a:extLst>
                    </a:gridCol>
                    <a:gridCol w="4210493">
                      <a:extLst>
                        <a:ext uri="{9D8B030D-6E8A-4147-A177-3AD203B41FA5}">
                          <a16:colId xmlns:a16="http://schemas.microsoft.com/office/drawing/2014/main" val="3820117639"/>
                        </a:ext>
                      </a:extLst>
                    </a:gridCol>
                  </a:tblGrid>
                  <a:tr h="43596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Relative Entropy in </a:t>
                          </a:r>
                          <a:r>
                            <a:rPr lang="en-US" dirty="0" err="1"/>
                            <a:t>nats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9609529"/>
                      </a:ext>
                    </a:extLst>
                  </a:tr>
                  <a:tr h="42999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Uniform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1683115"/>
                      </a:ext>
                    </a:extLst>
                  </a:tr>
                  <a:tr h="71127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Real 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5861688"/>
                      </a:ext>
                    </a:extLst>
                  </a:tr>
                  <a:tr h="71127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Complex 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903384"/>
                      </a:ext>
                    </a:extLst>
                  </a:tr>
                  <a:tr h="43596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Exponential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96546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5B042E6-D00F-17E1-4BAD-6B68C016DC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337450"/>
                  </p:ext>
                </p:extLst>
              </p:nvPr>
            </p:nvGraphicFramePr>
            <p:xfrm>
              <a:off x="1636232" y="1616045"/>
              <a:ext cx="8919535" cy="27244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1718">
                      <a:extLst>
                        <a:ext uri="{9D8B030D-6E8A-4147-A177-3AD203B41FA5}">
                          <a16:colId xmlns:a16="http://schemas.microsoft.com/office/drawing/2014/main" val="3849989420"/>
                        </a:ext>
                      </a:extLst>
                    </a:gridCol>
                    <a:gridCol w="2637324">
                      <a:extLst>
                        <a:ext uri="{9D8B030D-6E8A-4147-A177-3AD203B41FA5}">
                          <a16:colId xmlns:a16="http://schemas.microsoft.com/office/drawing/2014/main" val="1853644634"/>
                        </a:ext>
                      </a:extLst>
                    </a:gridCol>
                    <a:gridCol w="4210493">
                      <a:extLst>
                        <a:ext uri="{9D8B030D-6E8A-4147-A177-3AD203B41FA5}">
                          <a16:colId xmlns:a16="http://schemas.microsoft.com/office/drawing/2014/main" val="3820117639"/>
                        </a:ext>
                      </a:extLst>
                    </a:gridCol>
                  </a:tblGrid>
                  <a:tr h="43596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Relative Entropy in </a:t>
                          </a:r>
                          <a:r>
                            <a:rPr lang="en-US" dirty="0" err="1"/>
                            <a:t>nats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9609529"/>
                      </a:ext>
                    </a:extLst>
                  </a:tr>
                  <a:tr h="42999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Uniform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753" t="-110000" r="-160508" b="-4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012" t="-110000" r="-579" b="-44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1683115"/>
                      </a:ext>
                    </a:extLst>
                  </a:tr>
                  <a:tr h="71127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Real 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753" t="-125641" r="-160508" b="-164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012" t="-125641" r="-579" b="-164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861688"/>
                      </a:ext>
                    </a:extLst>
                  </a:tr>
                  <a:tr h="71127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Complex 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753" t="-225641" r="-160508" b="-64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012" t="-225641" r="-579" b="-64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5903384"/>
                      </a:ext>
                    </a:extLst>
                  </a:tr>
                  <a:tr h="43596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Exponential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753" t="-529167" r="-160508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012" t="-529167" r="-579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96546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422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Compression and Entropy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9279"/>
                <a:ext cx="5856413" cy="4329817"/>
              </a:xfrm>
            </p:spPr>
            <p:txBody>
              <a:bodyPr/>
              <a:lstStyle/>
              <a:p>
                <a:r>
                  <a:rPr lang="en-US" dirty="0"/>
                  <a:t>Key interpretation of entropy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=“</m:t>
                    </m:r>
                  </m:oMath>
                </a14:m>
                <a:r>
                  <a:rPr lang="en-US" dirty="0"/>
                  <a:t>number of bits to represent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”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Related to the “compressibility”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Specifically, consider variable length “encoder”: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 binary string </a:t>
                </a:r>
              </a:p>
              <a:p>
                <a:r>
                  <a:rPr lang="en-US" b="0" dirty="0"/>
                  <a:t>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“prefix” free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a prefix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Ensure mapping is invertible</a:t>
                </a:r>
              </a:p>
              <a:p>
                <a:pPr lvl="1"/>
                <a:r>
                  <a:rPr lang="en-US" dirty="0"/>
                  <a:t>Given sequence of outputs, we can always tell boundaries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9279"/>
                <a:ext cx="5856413" cy="4329817"/>
              </a:xfrm>
              <a:blipFill>
                <a:blip r:embed="rId2"/>
                <a:stretch>
                  <a:fillRect l="-2497" t="-1549" r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What is ZIP?">
            <a:extLst>
              <a:ext uri="{FF2B5EF4-FFF2-40B4-BE49-F238E27FC236}">
                <a16:creationId xmlns:a16="http://schemas.microsoft.com/office/drawing/2014/main" id="{A519F2BA-F91E-92E6-8B56-EC7A970A9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162" y="1742493"/>
            <a:ext cx="1158664" cy="115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File SVG, PNG Icon, Symbol. Download Image.">
            <a:extLst>
              <a:ext uri="{FF2B5EF4-FFF2-40B4-BE49-F238E27FC236}">
                <a16:creationId xmlns:a16="http://schemas.microsoft.com/office/drawing/2014/main" id="{D63AE808-B4DA-574D-2CDF-F94877D6B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699" y="1742493"/>
            <a:ext cx="1158664" cy="115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mputer Icons Binary file Binary number Binary code, Number icon, angle,  text, rectangle png | PNGWing">
            <a:extLst>
              <a:ext uri="{FF2B5EF4-FFF2-40B4-BE49-F238E27FC236}">
                <a16:creationId xmlns:a16="http://schemas.microsoft.com/office/drawing/2014/main" id="{EB980D70-4119-5DEB-06D5-E2321EA13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487" y="1641324"/>
            <a:ext cx="1259833" cy="125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E7FA40-03DB-7D80-A847-39BCA2E2AEEF}"/>
                  </a:ext>
                </a:extLst>
              </p:cNvPr>
              <p:cNvSpPr txBox="1"/>
              <p:nvPr/>
            </p:nvSpPr>
            <p:spPr>
              <a:xfrm>
                <a:off x="6688698" y="2993668"/>
                <a:ext cx="11586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Raw data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E7FA40-03DB-7D80-A847-39BCA2E2A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98" y="2993668"/>
                <a:ext cx="1158665" cy="646331"/>
              </a:xfrm>
              <a:prstGeom prst="rect">
                <a:avLst/>
              </a:prstGeom>
              <a:blipFill>
                <a:blip r:embed="rId6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FDEDAA-1499-1D14-EEB3-FFA11002E842}"/>
                  </a:ext>
                </a:extLst>
              </p:cNvPr>
              <p:cNvSpPr txBox="1"/>
              <p:nvPr/>
            </p:nvSpPr>
            <p:spPr>
              <a:xfrm>
                <a:off x="10242699" y="3059668"/>
                <a:ext cx="1694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Binary string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FDEDAA-1499-1D14-EEB3-FFA11002E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699" y="3059668"/>
                <a:ext cx="1694120" cy="646331"/>
              </a:xfrm>
              <a:prstGeom prst="rect">
                <a:avLst/>
              </a:prstGeom>
              <a:blipFill>
                <a:blip r:embed="rId7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C4204E-A811-9FCB-0BF0-07A06F369DAA}"/>
                  </a:ext>
                </a:extLst>
              </p:cNvPr>
              <p:cNvSpPr txBox="1"/>
              <p:nvPr/>
            </p:nvSpPr>
            <p:spPr>
              <a:xfrm>
                <a:off x="8554434" y="3097589"/>
                <a:ext cx="1694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C4204E-A811-9FCB-0BF0-07A06F369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434" y="3097589"/>
                <a:ext cx="1694120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4608462B-6C90-2BF2-2A2E-44731512C389}"/>
              </a:ext>
            </a:extLst>
          </p:cNvPr>
          <p:cNvSpPr/>
          <p:nvPr/>
        </p:nvSpPr>
        <p:spPr>
          <a:xfrm>
            <a:off x="7958238" y="2190983"/>
            <a:ext cx="753048" cy="37300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01A289F-8ED8-661F-F0AE-5A4A30F3A5C4}"/>
              </a:ext>
            </a:extLst>
          </p:cNvPr>
          <p:cNvSpPr/>
          <p:nvPr/>
        </p:nvSpPr>
        <p:spPr>
          <a:xfrm>
            <a:off x="9905773" y="2135322"/>
            <a:ext cx="753048" cy="37300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1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Length of an Encoder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9279"/>
                <a:ext cx="5856413" cy="4329817"/>
              </a:xfrm>
            </p:spPr>
            <p:txBody>
              <a:bodyPr/>
              <a:lstStyle/>
              <a:p>
                <a:r>
                  <a:rPr lang="en-US" dirty="0"/>
                  <a:t>Given encoder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avg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 to the right: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=0.6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+0.3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+0.1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=1.4</m:t>
                    </m:r>
                  </m:oMath>
                </a14:m>
                <a:r>
                  <a:rPr lang="en-US" dirty="0"/>
                  <a:t> bits / </a:t>
                </a:r>
                <a:r>
                  <a:rPr lang="en-US" dirty="0" err="1"/>
                  <a:t>sym</a:t>
                </a:r>
                <a:endParaRPr lang="en-US" dirty="0"/>
              </a:p>
              <a:p>
                <a:r>
                  <a:rPr lang="en-US" dirty="0"/>
                  <a:t>To minimize length:</a:t>
                </a:r>
              </a:p>
              <a:p>
                <a:pPr lvl="1"/>
                <a:r>
                  <a:rPr lang="en-US" dirty="0"/>
                  <a:t>Select short sequences for likely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Reserve long sequences for unlikely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9279"/>
                <a:ext cx="5856413" cy="4329817"/>
              </a:xfrm>
              <a:blipFill>
                <a:blip r:embed="rId2"/>
                <a:stretch>
                  <a:fillRect l="-249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What is ZIP?">
            <a:extLst>
              <a:ext uri="{FF2B5EF4-FFF2-40B4-BE49-F238E27FC236}">
                <a16:creationId xmlns:a16="http://schemas.microsoft.com/office/drawing/2014/main" id="{A519F2BA-F91E-92E6-8B56-EC7A970A9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162" y="1742493"/>
            <a:ext cx="1158664" cy="115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File SVG, PNG Icon, Symbol. Download Image.">
            <a:extLst>
              <a:ext uri="{FF2B5EF4-FFF2-40B4-BE49-F238E27FC236}">
                <a16:creationId xmlns:a16="http://schemas.microsoft.com/office/drawing/2014/main" id="{D63AE808-B4DA-574D-2CDF-F94877D6B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699" y="1742493"/>
            <a:ext cx="1158664" cy="115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mputer Icons Binary file Binary number Binary code, Number icon, angle,  text, rectangle png | PNGWing">
            <a:extLst>
              <a:ext uri="{FF2B5EF4-FFF2-40B4-BE49-F238E27FC236}">
                <a16:creationId xmlns:a16="http://schemas.microsoft.com/office/drawing/2014/main" id="{EB980D70-4119-5DEB-06D5-E2321EA13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487" y="1641324"/>
            <a:ext cx="1259833" cy="125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E7FA40-03DB-7D80-A847-39BCA2E2AEEF}"/>
                  </a:ext>
                </a:extLst>
              </p:cNvPr>
              <p:cNvSpPr txBox="1"/>
              <p:nvPr/>
            </p:nvSpPr>
            <p:spPr>
              <a:xfrm>
                <a:off x="6688698" y="2993668"/>
                <a:ext cx="11586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Raw data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E7FA40-03DB-7D80-A847-39BCA2E2A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98" y="2993668"/>
                <a:ext cx="1158665" cy="646331"/>
              </a:xfrm>
              <a:prstGeom prst="rect">
                <a:avLst/>
              </a:prstGeom>
              <a:blipFill>
                <a:blip r:embed="rId6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FDEDAA-1499-1D14-EEB3-FFA11002E842}"/>
                  </a:ext>
                </a:extLst>
              </p:cNvPr>
              <p:cNvSpPr txBox="1"/>
              <p:nvPr/>
            </p:nvSpPr>
            <p:spPr>
              <a:xfrm>
                <a:off x="10242699" y="3059668"/>
                <a:ext cx="1694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Binary string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FDEDAA-1499-1D14-EEB3-FFA11002E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699" y="3059668"/>
                <a:ext cx="1694120" cy="646331"/>
              </a:xfrm>
              <a:prstGeom prst="rect">
                <a:avLst/>
              </a:prstGeom>
              <a:blipFill>
                <a:blip r:embed="rId7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C4204E-A811-9FCB-0BF0-07A06F369DAA}"/>
                  </a:ext>
                </a:extLst>
              </p:cNvPr>
              <p:cNvSpPr txBox="1"/>
              <p:nvPr/>
            </p:nvSpPr>
            <p:spPr>
              <a:xfrm>
                <a:off x="8554434" y="3097589"/>
                <a:ext cx="1694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C4204E-A811-9FCB-0BF0-07A06F369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434" y="3097589"/>
                <a:ext cx="1694120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4608462B-6C90-2BF2-2A2E-44731512C389}"/>
              </a:ext>
            </a:extLst>
          </p:cNvPr>
          <p:cNvSpPr/>
          <p:nvPr/>
        </p:nvSpPr>
        <p:spPr>
          <a:xfrm>
            <a:off x="7958238" y="2190983"/>
            <a:ext cx="753048" cy="37300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01A289F-8ED8-661F-F0AE-5A4A30F3A5C4}"/>
              </a:ext>
            </a:extLst>
          </p:cNvPr>
          <p:cNvSpPr/>
          <p:nvPr/>
        </p:nvSpPr>
        <p:spPr>
          <a:xfrm>
            <a:off x="9905773" y="2135322"/>
            <a:ext cx="753048" cy="37300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0EC9935C-CC35-3904-7733-7E6D871B5F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2207167"/>
                  </p:ext>
                </p:extLst>
              </p:nvPr>
            </p:nvGraphicFramePr>
            <p:xfrm>
              <a:off x="7492409" y="4026068"/>
              <a:ext cx="396381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9259">
                      <a:extLst>
                        <a:ext uri="{9D8B030D-6E8A-4147-A177-3AD203B41FA5}">
                          <a16:colId xmlns:a16="http://schemas.microsoft.com/office/drawing/2014/main" val="1586941948"/>
                        </a:ext>
                      </a:extLst>
                    </a:gridCol>
                    <a:gridCol w="1397500">
                      <a:extLst>
                        <a:ext uri="{9D8B030D-6E8A-4147-A177-3AD203B41FA5}">
                          <a16:colId xmlns:a16="http://schemas.microsoft.com/office/drawing/2014/main" val="152676676"/>
                        </a:ext>
                      </a:extLst>
                    </a:gridCol>
                    <a:gridCol w="1697059">
                      <a:extLst>
                        <a:ext uri="{9D8B030D-6E8A-4147-A177-3AD203B41FA5}">
                          <a16:colId xmlns:a16="http://schemas.microsoft.com/office/drawing/2014/main" val="2755471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8842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8906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1820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5960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0EC9935C-CC35-3904-7733-7E6D871B5F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2207167"/>
                  </p:ext>
                </p:extLst>
              </p:nvPr>
            </p:nvGraphicFramePr>
            <p:xfrm>
              <a:off x="7492409" y="4026068"/>
              <a:ext cx="396381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9259">
                      <a:extLst>
                        <a:ext uri="{9D8B030D-6E8A-4147-A177-3AD203B41FA5}">
                          <a16:colId xmlns:a16="http://schemas.microsoft.com/office/drawing/2014/main" val="1586941948"/>
                        </a:ext>
                      </a:extLst>
                    </a:gridCol>
                    <a:gridCol w="1397500">
                      <a:extLst>
                        <a:ext uri="{9D8B030D-6E8A-4147-A177-3AD203B41FA5}">
                          <a16:colId xmlns:a16="http://schemas.microsoft.com/office/drawing/2014/main" val="152676676"/>
                        </a:ext>
                      </a:extLst>
                    </a:gridCol>
                    <a:gridCol w="1697059">
                      <a:extLst>
                        <a:ext uri="{9D8B030D-6E8A-4147-A177-3AD203B41FA5}">
                          <a16:colId xmlns:a16="http://schemas.microsoft.com/office/drawing/2014/main" val="2755471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699" t="-1639" r="-35804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62882" t="-1639" r="-12358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33692" t="-1639" r="-143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8842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8906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1820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5960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235583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46266</TotalTime>
  <Words>5190</Words>
  <Application>Microsoft Office PowerPoint</Application>
  <PresentationFormat>Widescreen</PresentationFormat>
  <Paragraphs>743</Paragraphs>
  <Slides>67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Calibri</vt:lpstr>
      <vt:lpstr>Cambria Math</vt:lpstr>
      <vt:lpstr>Wingdings</vt:lpstr>
      <vt:lpstr>Retrospect</vt:lpstr>
      <vt:lpstr>Unit 11:  Information Theory and Capacity</vt:lpstr>
      <vt:lpstr>Learning Objectives</vt:lpstr>
      <vt:lpstr>Outline</vt:lpstr>
      <vt:lpstr>What is Information Theory?</vt:lpstr>
      <vt:lpstr>Entropy</vt:lpstr>
      <vt:lpstr>Discrete Examples</vt:lpstr>
      <vt:lpstr>Continuous Examples</vt:lpstr>
      <vt:lpstr>Compression and Entropy</vt:lpstr>
      <vt:lpstr>Length of an Encoder</vt:lpstr>
      <vt:lpstr>Compression and Entropy</vt:lpstr>
      <vt:lpstr>Joint and Conditional Entropy</vt:lpstr>
      <vt:lpstr>Properties</vt:lpstr>
      <vt:lpstr>Example</vt:lpstr>
      <vt:lpstr>Mutual Information</vt:lpstr>
      <vt:lpstr>Example:  BSC Channel</vt:lpstr>
      <vt:lpstr>BSC Channel Illustrated</vt:lpstr>
      <vt:lpstr>Outline</vt:lpstr>
      <vt:lpstr>Abstract Communication System</vt:lpstr>
      <vt:lpstr>Practical System is an Example</vt:lpstr>
      <vt:lpstr>Key Parameters</vt:lpstr>
      <vt:lpstr>Discrete Memoryless Channel (DMC)</vt:lpstr>
      <vt:lpstr>Example Channels</vt:lpstr>
      <vt:lpstr>Asymptotic Rate and Reliability</vt:lpstr>
      <vt:lpstr>Achievable Rate and Capacity</vt:lpstr>
      <vt:lpstr>Shannon’s Capacity Theorem</vt:lpstr>
      <vt:lpstr>Example:  BSC</vt:lpstr>
      <vt:lpstr>AWGN Channel Capacity</vt:lpstr>
      <vt:lpstr>Proof of AWGN Channel Capacity</vt:lpstr>
      <vt:lpstr>Continuous Time Capacity</vt:lpstr>
      <vt:lpstr>Proof of Continuous-Time Capacity</vt:lpstr>
      <vt:lpstr>Example</vt:lpstr>
      <vt:lpstr>Regimes</vt:lpstr>
      <vt:lpstr>Practical Design Guidelines</vt:lpstr>
      <vt:lpstr>SNR Per Bit and Spectral Efficiency</vt:lpstr>
      <vt:lpstr>Outline</vt:lpstr>
      <vt:lpstr>Problems Achieving Shannon Capacity</vt:lpstr>
      <vt:lpstr>Modulation and Coding Schemes</vt:lpstr>
      <vt:lpstr>Measuring Gap to Shannon Capacity</vt:lpstr>
      <vt:lpstr>Example</vt:lpstr>
      <vt:lpstr>Capacity and Bandwidth Loss</vt:lpstr>
      <vt:lpstr>Gaps to Shannon Theory for Early Codes</vt:lpstr>
      <vt:lpstr>Improvements with Modern Codes</vt:lpstr>
      <vt:lpstr>Outline</vt:lpstr>
      <vt:lpstr>Loss from Finite Constellations</vt:lpstr>
      <vt:lpstr>Capacity-Constrained Capacity Defined</vt:lpstr>
      <vt:lpstr>Computing Capacity-Constrained Constellation</vt:lpstr>
      <vt:lpstr>Constellation-Constrained Capacity</vt:lpstr>
      <vt:lpstr>Bitwise LLRs</vt:lpstr>
      <vt:lpstr>Binary Cross Entropy</vt:lpstr>
      <vt:lpstr>BCE Mutual Information Bound</vt:lpstr>
      <vt:lpstr>LLR Mutual Information Bound</vt:lpstr>
      <vt:lpstr>QAM Capacity with Bitwise LLRs</vt:lpstr>
      <vt:lpstr>Bitwise Capacity</vt:lpstr>
      <vt:lpstr>Bitwise vs Symbol-wise Decoding</vt:lpstr>
      <vt:lpstr>ML Perspective:  Learn a RX from Data</vt:lpstr>
      <vt:lpstr>Training a RX</vt:lpstr>
      <vt:lpstr>BCE Bound Proof:  Entropy Bound</vt:lpstr>
      <vt:lpstr>BCE Bound Proof:  Part of Lemma</vt:lpstr>
      <vt:lpstr>Proof BCE Bound</vt:lpstr>
      <vt:lpstr>Outline</vt:lpstr>
      <vt:lpstr>Proof:  Achievability</vt:lpstr>
      <vt:lpstr>Joint Typicality</vt:lpstr>
      <vt:lpstr>Jointly Typical Decoder</vt:lpstr>
      <vt:lpstr>Type 1 Error</vt:lpstr>
      <vt:lpstr>Type 2 Error</vt:lpstr>
      <vt:lpstr>Type 2 Error Continued</vt:lpstr>
      <vt:lpstr>Converse Proof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651</cp:revision>
  <cp:lastPrinted>2017-03-30T17:15:31Z</cp:lastPrinted>
  <dcterms:created xsi:type="dcterms:W3CDTF">2015-03-22T11:15:32Z</dcterms:created>
  <dcterms:modified xsi:type="dcterms:W3CDTF">2022-12-07T18:47:33Z</dcterms:modified>
</cp:coreProperties>
</file>