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6"/>
  </p:notesMasterIdLst>
  <p:sldIdLst>
    <p:sldId id="258" r:id="rId2"/>
    <p:sldId id="282" r:id="rId3"/>
    <p:sldId id="404" r:id="rId4"/>
    <p:sldId id="2754" r:id="rId5"/>
    <p:sldId id="2709" r:id="rId6"/>
    <p:sldId id="2740" r:id="rId7"/>
    <p:sldId id="2727" r:id="rId8"/>
    <p:sldId id="2734" r:id="rId9"/>
    <p:sldId id="279" r:id="rId10"/>
    <p:sldId id="2735" r:id="rId11"/>
    <p:sldId id="2716" r:id="rId12"/>
    <p:sldId id="2736" r:id="rId13"/>
    <p:sldId id="2737" r:id="rId14"/>
    <p:sldId id="2744" r:id="rId15"/>
    <p:sldId id="2742" r:id="rId16"/>
    <p:sldId id="2743" r:id="rId17"/>
    <p:sldId id="2745" r:id="rId18"/>
    <p:sldId id="2764" r:id="rId19"/>
    <p:sldId id="2755" r:id="rId20"/>
    <p:sldId id="271" r:id="rId21"/>
    <p:sldId id="272" r:id="rId22"/>
    <p:sldId id="273" r:id="rId23"/>
    <p:sldId id="274" r:id="rId24"/>
    <p:sldId id="275" r:id="rId25"/>
    <p:sldId id="276" r:id="rId26"/>
    <p:sldId id="278" r:id="rId27"/>
    <p:sldId id="280" r:id="rId28"/>
    <p:sldId id="2765" r:id="rId29"/>
    <p:sldId id="2756" r:id="rId30"/>
    <p:sldId id="2749" r:id="rId31"/>
    <p:sldId id="284" r:id="rId32"/>
    <p:sldId id="2750" r:id="rId33"/>
    <p:sldId id="2752" r:id="rId34"/>
    <p:sldId id="2751" r:id="rId35"/>
    <p:sldId id="2753" r:id="rId36"/>
    <p:sldId id="2757" r:id="rId37"/>
    <p:sldId id="2738" r:id="rId38"/>
    <p:sldId id="285" r:id="rId39"/>
    <p:sldId id="287" r:id="rId40"/>
    <p:sldId id="288" r:id="rId41"/>
    <p:sldId id="289" r:id="rId42"/>
    <p:sldId id="302" r:id="rId43"/>
    <p:sldId id="2761" r:id="rId44"/>
    <p:sldId id="2759" r:id="rId45"/>
    <p:sldId id="2762" r:id="rId46"/>
    <p:sldId id="2766" r:id="rId47"/>
    <p:sldId id="2763" r:id="rId48"/>
    <p:sldId id="294" r:id="rId49"/>
    <p:sldId id="299" r:id="rId50"/>
    <p:sldId id="295" r:id="rId51"/>
    <p:sldId id="296" r:id="rId52"/>
    <p:sldId id="297" r:id="rId53"/>
    <p:sldId id="298" r:id="rId54"/>
    <p:sldId id="2767" r:id="rId5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14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36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7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5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60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93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8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7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50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61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76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19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3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80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98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36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24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147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23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16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9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60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664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224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29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81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889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367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460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874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490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9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404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935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06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57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543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198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068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682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310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077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87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84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447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487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462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158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81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95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04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0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4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11277600" cy="48768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182880" y="137160"/>
            <a:ext cx="117043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82400" y="6250393"/>
            <a:ext cx="414528" cy="31089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85F3B30-C9D7-4E09-9441-F95A227E7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4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6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7.png"/><Relationship Id="rId9" Type="http://schemas.openxmlformats.org/officeDocument/2006/relationships/image" Target="../media/image1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71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23.png"/><Relationship Id="rId5" Type="http://schemas.openxmlformats.org/officeDocument/2006/relationships/image" Target="../media/image80.png"/><Relationship Id="rId10" Type="http://schemas.openxmlformats.org/officeDocument/2006/relationships/image" Target="../media/image103.png"/><Relationship Id="rId4" Type="http://schemas.openxmlformats.org/officeDocument/2006/relationships/image" Target="../media/image70.png"/><Relationship Id="rId9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hyperlink" Target="https://openclipart.org/detail/217532/question-mark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4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1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F50B74-16CD-0884-E0F7-9253D797846D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8A17A5-C014-A099-2E85-74DB54FAC3D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6:  Noise and Symbol Demodulation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951CB1-DD50-4D4F-BCD9-E6C901031B8D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3DD6EE-688E-0A46-5DA7-39D0B385E77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1D6740-563B-4E07-8992-35B528E6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Up- and Down-Conversion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DDCFA-E097-414B-9CCC-512572338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8817429" cy="1373738"/>
          </a:xfrm>
        </p:spPr>
        <p:txBody>
          <a:bodyPr/>
          <a:lstStyle/>
          <a:p>
            <a:r>
              <a:rPr lang="en-US" dirty="0"/>
              <a:t>For noise modeling, it is convenient to use a different scaling convention</a:t>
            </a:r>
          </a:p>
          <a:p>
            <a:r>
              <a:rPr lang="en-US" dirty="0"/>
              <a:t>Modified scaling will keep powers in passband and baseband equal</a:t>
            </a:r>
          </a:p>
          <a:p>
            <a:r>
              <a:rPr lang="en-US" dirty="0"/>
              <a:t>Note: </a:t>
            </a:r>
            <a:r>
              <a:rPr lang="en-US" dirty="0" err="1"/>
              <a:t>Proakis</a:t>
            </a:r>
            <a:r>
              <a:rPr lang="en-US" dirty="0"/>
              <a:t> uses original scaling and has a factor of 2 in the conversion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74EFD-0E76-4D50-9939-1138881A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A7DEF3C-52F4-4AD4-8CB8-2579BB9365E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89122" y="3175482"/>
              <a:ext cx="9369699" cy="2517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3233">
                      <a:extLst>
                        <a:ext uri="{9D8B030D-6E8A-4147-A177-3AD203B41FA5}">
                          <a16:colId xmlns:a16="http://schemas.microsoft.com/office/drawing/2014/main" val="801669451"/>
                        </a:ext>
                      </a:extLst>
                    </a:gridCol>
                    <a:gridCol w="3123233">
                      <a:extLst>
                        <a:ext uri="{9D8B030D-6E8A-4147-A177-3AD203B41FA5}">
                          <a16:colId xmlns:a16="http://schemas.microsoft.com/office/drawing/2014/main" val="486388929"/>
                        </a:ext>
                      </a:extLst>
                    </a:gridCol>
                    <a:gridCol w="3123233">
                      <a:extLst>
                        <a:ext uri="{9D8B030D-6E8A-4147-A177-3AD203B41FA5}">
                          <a16:colId xmlns:a16="http://schemas.microsoft.com/office/drawing/2014/main" val="864271705"/>
                        </a:ext>
                      </a:extLst>
                    </a:gridCol>
                  </a:tblGrid>
                  <a:tr h="78531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Earlier scaling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Current scaling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5208477"/>
                      </a:ext>
                    </a:extLst>
                  </a:tr>
                  <a:tr h="785317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Upconversion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52907"/>
                      </a:ext>
                    </a:extLst>
                  </a:tr>
                  <a:tr h="785317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Downconversion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𝐿𝑃𝐹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𝐿𝑃𝐹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43793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A7DEF3C-52F4-4AD4-8CB8-2579BB9365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673949"/>
                  </p:ext>
                </p:extLst>
              </p:nvPr>
            </p:nvGraphicFramePr>
            <p:xfrm>
              <a:off x="1289122" y="3175482"/>
              <a:ext cx="9369699" cy="2517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3233">
                      <a:extLst>
                        <a:ext uri="{9D8B030D-6E8A-4147-A177-3AD203B41FA5}">
                          <a16:colId xmlns:a16="http://schemas.microsoft.com/office/drawing/2014/main" val="801669451"/>
                        </a:ext>
                      </a:extLst>
                    </a:gridCol>
                    <a:gridCol w="3123233">
                      <a:extLst>
                        <a:ext uri="{9D8B030D-6E8A-4147-A177-3AD203B41FA5}">
                          <a16:colId xmlns:a16="http://schemas.microsoft.com/office/drawing/2014/main" val="486388929"/>
                        </a:ext>
                      </a:extLst>
                    </a:gridCol>
                    <a:gridCol w="3123233">
                      <a:extLst>
                        <a:ext uri="{9D8B030D-6E8A-4147-A177-3AD203B41FA5}">
                          <a16:colId xmlns:a16="http://schemas.microsoft.com/office/drawing/2014/main" val="864271705"/>
                        </a:ext>
                      </a:extLst>
                    </a:gridCol>
                  </a:tblGrid>
                  <a:tr h="78531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Earlier scaling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Current scaling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5208477"/>
                      </a:ext>
                    </a:extLst>
                  </a:tr>
                  <a:tr h="785317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Upconversion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91" t="-103876" r="-100977" b="-122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3876" r="-780" b="-122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2907"/>
                      </a:ext>
                    </a:extLst>
                  </a:tr>
                  <a:tr h="946722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Downconversion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91" t="-168590" r="-100977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8590" r="-780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3793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8295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5D4A74-9329-0D92-8AED-16D05BFAE39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1BE98B-2F39-8E76-8A1B-19BF617DD71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690BA5F-0BDD-45F6-9FF6-94CF9A8E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Downconverting</a:t>
            </a:r>
            <a:r>
              <a:rPr lang="en-US" dirty="0"/>
              <a:t>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DB24A-1D2C-44D6-93FB-1B91255B1C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is real-valued WSS noise with PSD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Consider </a:t>
                </a:r>
                <a:r>
                  <a:rPr lang="en-US" dirty="0" err="1"/>
                  <a:t>downconversion</a:t>
                </a:r>
                <a:r>
                  <a:rPr lang="en-US" dirty="0"/>
                  <a:t> (with modified scaling factor):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𝐿𝑃𝐹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b="0" dirty="0"/>
                  <a:t>:  PSD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𝐿𝑃𝐹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Why?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complex white WSS with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𝐿𝑃𝐹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𝐿𝑃𝐹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DB24A-1D2C-44D6-93FB-1B91255B1C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5EB36-DAF1-4B85-959C-AE3D3FA9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15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4F08B9-DCEC-C31B-D0F5-56949074BA9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10AA63-C1D1-2EF2-AD6E-A560BAE1CAC9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A5F136C-0955-450D-8A93-93085552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Channel with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E9CDE-36F5-49E5-8553-7B13EB73C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26511" y="1788412"/>
                <a:ext cx="4427575" cy="4080684"/>
              </a:xfrm>
            </p:spPr>
            <p:txBody>
              <a:bodyPr/>
              <a:lstStyle/>
              <a:p>
                <a:r>
                  <a:rPr lang="en-US" dirty="0"/>
                  <a:t>Passband model: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additive noise in passband</a:t>
                </a:r>
              </a:p>
              <a:p>
                <a:pPr lvl="1"/>
                <a:r>
                  <a:rPr lang="en-US" dirty="0"/>
                  <a:t>Noise PSD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Complex baseband equivalent model: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PSD of effective baseband noise: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𝐿𝑃𝐹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E9CDE-36F5-49E5-8553-7B13EB73C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6511" y="1788412"/>
                <a:ext cx="4427575" cy="4080684"/>
              </a:xfrm>
              <a:blipFill>
                <a:blip r:embed="rId3"/>
                <a:stretch>
                  <a:fillRect l="-3306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024DD-B895-48FE-B9C6-18F46F09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BB3C46-1E7A-426A-8C10-CB20A566FD88}"/>
              </a:ext>
            </a:extLst>
          </p:cNvPr>
          <p:cNvSpPr/>
          <p:nvPr/>
        </p:nvSpPr>
        <p:spPr>
          <a:xfrm>
            <a:off x="1809148" y="2263204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2A03-D41E-4928-834F-8C17C0978F70}"/>
              </a:ext>
            </a:extLst>
          </p:cNvPr>
          <p:cNvSpPr txBox="1"/>
          <p:nvPr/>
        </p:nvSpPr>
        <p:spPr>
          <a:xfrm>
            <a:off x="1376433" y="2898550"/>
            <a:ext cx="150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Upconversion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55B1D1-7F1D-4C46-BBB1-22D2963A5F66}"/>
              </a:ext>
            </a:extLst>
          </p:cNvPr>
          <p:cNvSpPr/>
          <p:nvPr/>
        </p:nvSpPr>
        <p:spPr>
          <a:xfrm>
            <a:off x="3356594" y="2263204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ED6B8-6A8B-4E13-888F-6FFD5D36F9C1}"/>
              </a:ext>
            </a:extLst>
          </p:cNvPr>
          <p:cNvSpPr txBox="1"/>
          <p:nvPr/>
        </p:nvSpPr>
        <p:spPr>
          <a:xfrm>
            <a:off x="3037724" y="288154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49435E-D986-4BF6-A3E0-5F2ED4065049}"/>
              </a:ext>
            </a:extLst>
          </p:cNvPr>
          <p:cNvSpPr/>
          <p:nvPr/>
        </p:nvSpPr>
        <p:spPr>
          <a:xfrm>
            <a:off x="5126933" y="2252820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6DFB8-4602-474B-B397-50D38CDB6CDF}"/>
              </a:ext>
            </a:extLst>
          </p:cNvPr>
          <p:cNvSpPr txBox="1"/>
          <p:nvPr/>
        </p:nvSpPr>
        <p:spPr>
          <a:xfrm>
            <a:off x="4390232" y="2920597"/>
            <a:ext cx="215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Down-</a:t>
            </a:r>
            <a:br>
              <a:rPr lang="en-US" dirty="0"/>
            </a:br>
            <a:r>
              <a:rPr lang="en-US" dirty="0"/>
              <a:t>conversion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0CDC97-DA13-4BBE-B2CA-547317759FF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463040" y="2553350"/>
            <a:ext cx="346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081E25-83FC-4B55-ABB8-FE63FBC41D8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582871" y="2553350"/>
            <a:ext cx="773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01E0A0-335F-4209-8450-814A3DBB311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130317" y="2542966"/>
            <a:ext cx="996616" cy="1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6F69EE-F1B2-4E66-B35F-B8661C04AEB7}"/>
              </a:ext>
            </a:extLst>
          </p:cNvPr>
          <p:cNvCxnSpPr>
            <a:cxnSpLocks/>
          </p:cNvCxnSpPr>
          <p:nvPr/>
        </p:nvCxnSpPr>
        <p:spPr>
          <a:xfrm>
            <a:off x="5900656" y="2542966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9AFB01-BEE1-4922-84EC-69FF0C988993}"/>
                  </a:ext>
                </a:extLst>
              </p:cNvPr>
              <p:cNvSpPr txBox="1"/>
              <p:nvPr/>
            </p:nvSpPr>
            <p:spPr>
              <a:xfrm>
                <a:off x="991851" y="2098139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9AFB01-BEE1-4922-84EC-69FF0C988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51" y="2098139"/>
                <a:ext cx="66582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EB96FB-8428-4ECA-B1CB-B432B0E5CE29}"/>
                  </a:ext>
                </a:extLst>
              </p:cNvPr>
              <p:cNvSpPr txBox="1"/>
              <p:nvPr/>
            </p:nvSpPr>
            <p:spPr>
              <a:xfrm>
                <a:off x="6014309" y="206734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EB96FB-8428-4ECA-B1CB-B432B0E5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309" y="2067346"/>
                <a:ext cx="66075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3659E57C-5085-4BF6-9B9D-2D1E3FD7DF96}"/>
              </a:ext>
            </a:extLst>
          </p:cNvPr>
          <p:cNvSpPr/>
          <p:nvPr/>
        </p:nvSpPr>
        <p:spPr>
          <a:xfrm>
            <a:off x="4658633" y="2489813"/>
            <a:ext cx="143692" cy="1417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9693F4-4145-41FC-A67F-6C20EEEFA016}"/>
              </a:ext>
            </a:extLst>
          </p:cNvPr>
          <p:cNvCxnSpPr>
            <a:cxnSpLocks/>
          </p:cNvCxnSpPr>
          <p:nvPr/>
        </p:nvCxnSpPr>
        <p:spPr>
          <a:xfrm>
            <a:off x="4740072" y="2014211"/>
            <a:ext cx="0" cy="47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472057-0543-4BF3-A920-6F28C62C88B6}"/>
                  </a:ext>
                </a:extLst>
              </p:cNvPr>
              <p:cNvSpPr txBox="1"/>
              <p:nvPr/>
            </p:nvSpPr>
            <p:spPr>
              <a:xfrm>
                <a:off x="4312671" y="1463951"/>
                <a:ext cx="97930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472057-0543-4BF3-A920-6F28C62C8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71" y="1463951"/>
                <a:ext cx="979307" cy="390748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063F83-22D8-4274-8C82-F4531DC93D8B}"/>
                  </a:ext>
                </a:extLst>
              </p:cNvPr>
              <p:cNvSpPr/>
              <p:nvPr/>
            </p:nvSpPr>
            <p:spPr>
              <a:xfrm>
                <a:off x="3325712" y="1784850"/>
                <a:ext cx="835485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063F83-22D8-4274-8C82-F4531DC93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712" y="1784850"/>
                <a:ext cx="835485" cy="390748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D2A54E3B-B64B-4FD5-92DE-2732B3F8C199}"/>
              </a:ext>
            </a:extLst>
          </p:cNvPr>
          <p:cNvSpPr/>
          <p:nvPr/>
        </p:nvSpPr>
        <p:spPr>
          <a:xfrm>
            <a:off x="2366942" y="4743811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1D141E-C0F8-47AB-9E01-17822C87F53A}"/>
              </a:ext>
            </a:extLst>
          </p:cNvPr>
          <p:cNvSpPr txBox="1"/>
          <p:nvPr/>
        </p:nvSpPr>
        <p:spPr>
          <a:xfrm>
            <a:off x="2048072" y="536214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5E8D50-60DC-43C2-BCF8-F12B1A21377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593219" y="5033957"/>
            <a:ext cx="773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60A18F-B0EC-4AF4-9DEB-738B02309DBC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140665" y="5033957"/>
            <a:ext cx="1240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702F81-FB9A-45D1-A0DF-2C457A0BE879}"/>
                  </a:ext>
                </a:extLst>
              </p:cNvPr>
              <p:cNvSpPr txBox="1"/>
              <p:nvPr/>
            </p:nvSpPr>
            <p:spPr>
              <a:xfrm>
                <a:off x="1004354" y="4800021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702F81-FB9A-45D1-A0DF-2C457A0BE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54" y="4800021"/>
                <a:ext cx="665823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71391F1-A938-463B-BE7A-046C518F1BF5}"/>
                  </a:ext>
                </a:extLst>
              </p:cNvPr>
              <p:cNvSpPr txBox="1"/>
              <p:nvPr/>
            </p:nvSpPr>
            <p:spPr>
              <a:xfrm>
                <a:off x="4422428" y="481786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71391F1-A938-463B-BE7A-046C518F1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428" y="4817866"/>
                <a:ext cx="660758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18D46508-EC88-4B5E-8564-3EFC2FEB7E88}"/>
              </a:ext>
            </a:extLst>
          </p:cNvPr>
          <p:cNvSpPr/>
          <p:nvPr/>
        </p:nvSpPr>
        <p:spPr>
          <a:xfrm>
            <a:off x="3668981" y="4970420"/>
            <a:ext cx="143692" cy="1417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746BA5D-AD1D-432F-B0C2-093EA51EF77F}"/>
              </a:ext>
            </a:extLst>
          </p:cNvPr>
          <p:cNvCxnSpPr>
            <a:cxnSpLocks/>
          </p:cNvCxnSpPr>
          <p:nvPr/>
        </p:nvCxnSpPr>
        <p:spPr>
          <a:xfrm>
            <a:off x="3750420" y="4494818"/>
            <a:ext cx="0" cy="47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B8022AA-A569-44C1-A59D-D6C0BA31CB71}"/>
                  </a:ext>
                </a:extLst>
              </p:cNvPr>
              <p:cNvSpPr txBox="1"/>
              <p:nvPr/>
            </p:nvSpPr>
            <p:spPr>
              <a:xfrm>
                <a:off x="3323019" y="3944558"/>
                <a:ext cx="979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B8022AA-A569-44C1-A59D-D6C0BA31C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019" y="3944558"/>
                <a:ext cx="979307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B13F025-984F-42B9-AE7E-2742355F3B40}"/>
                  </a:ext>
                </a:extLst>
              </p:cNvPr>
              <p:cNvSpPr/>
              <p:nvPr/>
            </p:nvSpPr>
            <p:spPr>
              <a:xfrm>
                <a:off x="2336060" y="4265457"/>
                <a:ext cx="738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B13F025-984F-42B9-AE7E-2742355F3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060" y="4265457"/>
                <a:ext cx="73834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6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50B39F-C06A-F711-B5D1-C472408DDFB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235A78-B9BD-C5ED-107C-DE99FBC2A60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A09AE3-7726-468B-8725-6C72CEB20C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Effective Baseband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White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A09AE3-7726-468B-8725-6C72CEB20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27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D659D8-1A13-47BE-9C7C-DCE53BBEF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054633" cy="4329817"/>
              </a:xfrm>
            </p:spPr>
            <p:txBody>
              <a:bodyPr/>
              <a:lstStyle/>
              <a:p>
                <a:r>
                  <a:rPr lang="en-US" dirty="0"/>
                  <a:t>Prev. slide:  PSD of effective baseband noise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𝐿𝑃𝐹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𝐿𝑃𝐹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|≈1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Approximately constant in band of interest</a:t>
                </a:r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Effective baseband PSD is approximately flat</a:t>
                </a:r>
              </a:p>
              <a:p>
                <a:r>
                  <a:rPr lang="en-US" dirty="0"/>
                  <a:t>Can be well modeled as additive white noise</a:t>
                </a:r>
                <a:br>
                  <a:rPr lang="en-US" dirty="0"/>
                </a:br>
                <a:r>
                  <a:rPr lang="en-US" dirty="0"/>
                  <a:t>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D659D8-1A13-47BE-9C7C-DCE53BBEF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054633" cy="4329817"/>
              </a:xfrm>
              <a:blipFill>
                <a:blip r:embed="rId4"/>
                <a:stretch>
                  <a:fillRect l="-241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ED3E9-7DFB-425B-ADC7-23947F8A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76956-6D5F-4586-9E10-9858DD5E5D5E}"/>
              </a:ext>
            </a:extLst>
          </p:cNvPr>
          <p:cNvSpPr/>
          <p:nvPr/>
        </p:nvSpPr>
        <p:spPr>
          <a:xfrm>
            <a:off x="8833056" y="3333023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21C60-3088-47C1-90ED-A911DB043833}"/>
              </a:ext>
            </a:extLst>
          </p:cNvPr>
          <p:cNvSpPr txBox="1"/>
          <p:nvPr/>
        </p:nvSpPr>
        <p:spPr>
          <a:xfrm>
            <a:off x="8514186" y="39513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426EE1-E5ED-41E0-BAD7-ADA9B1E1B20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059333" y="3623169"/>
            <a:ext cx="773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881281-1871-4845-8BB1-F0CDD8F4A74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606779" y="3623169"/>
            <a:ext cx="1240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A47032-31E1-4D35-AA68-C196AB657B9D}"/>
                  </a:ext>
                </a:extLst>
              </p:cNvPr>
              <p:cNvSpPr txBox="1"/>
              <p:nvPr/>
            </p:nvSpPr>
            <p:spPr>
              <a:xfrm>
                <a:off x="7470468" y="3389233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A47032-31E1-4D35-AA68-C196AB657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468" y="3389233"/>
                <a:ext cx="665823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374D64-9DA9-47B7-B30F-2C64F2952760}"/>
                  </a:ext>
                </a:extLst>
              </p:cNvPr>
              <p:cNvSpPr txBox="1"/>
              <p:nvPr/>
            </p:nvSpPr>
            <p:spPr>
              <a:xfrm>
                <a:off x="10888542" y="3407078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374D64-9DA9-47B7-B30F-2C64F2952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8542" y="3407078"/>
                <a:ext cx="66075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DA8A6E01-9796-4E35-8BB4-4379349D6480}"/>
              </a:ext>
            </a:extLst>
          </p:cNvPr>
          <p:cNvSpPr/>
          <p:nvPr/>
        </p:nvSpPr>
        <p:spPr>
          <a:xfrm>
            <a:off x="10135095" y="3559632"/>
            <a:ext cx="143692" cy="1417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4DE2D9-64D5-4F96-A5E2-4A40C83B9088}"/>
              </a:ext>
            </a:extLst>
          </p:cNvPr>
          <p:cNvCxnSpPr>
            <a:cxnSpLocks/>
          </p:cNvCxnSpPr>
          <p:nvPr/>
        </p:nvCxnSpPr>
        <p:spPr>
          <a:xfrm>
            <a:off x="10216534" y="3084030"/>
            <a:ext cx="0" cy="47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EC2C1E-3685-4DD4-BB0C-1EADAAE4D576}"/>
                  </a:ext>
                </a:extLst>
              </p:cNvPr>
              <p:cNvSpPr txBox="1"/>
              <p:nvPr/>
            </p:nvSpPr>
            <p:spPr>
              <a:xfrm>
                <a:off x="9789133" y="2533770"/>
                <a:ext cx="979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EC2C1E-3685-4DD4-BB0C-1EADAAE4D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133" y="2533770"/>
                <a:ext cx="97930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98E740-48EB-42D1-B033-A62F5AEF3B7A}"/>
                  </a:ext>
                </a:extLst>
              </p:cNvPr>
              <p:cNvSpPr/>
              <p:nvPr/>
            </p:nvSpPr>
            <p:spPr>
              <a:xfrm>
                <a:off x="8802174" y="2854669"/>
                <a:ext cx="738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98E740-48EB-42D1-B033-A62F5AEF3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174" y="2854669"/>
                <a:ext cx="738344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73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DC7DDB-6304-4DDE-AAB8-98EE23724C9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AC1505-9083-A8C4-6895-0B6B6F621CA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19E8C0E-589B-4A99-81C1-D5129E3B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Noise and Bandwidth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A8A54-8FD6-438B-AF4D-3FB72143C2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the down-converted, filtered noise </a:t>
                </a:r>
              </a:p>
              <a:p>
                <a:r>
                  <a:rPr lang="en-US" dirty="0"/>
                  <a:t>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𝐿𝑃𝐹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𝐿𝑃𝐹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an ideal LPF with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total noise power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𝐿𝑃𝐹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Power = Noise PSD x Bandwidth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 MHz, Noise figure = 2 dB</a:t>
                </a:r>
              </a:p>
              <a:p>
                <a:pPr lvl="1"/>
                <a:r>
                  <a:rPr lang="en-US" dirty="0"/>
                  <a:t>In dB: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+10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+10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=−174+2+73=−99</m:t>
                    </m:r>
                  </m:oMath>
                </a14:m>
                <a:r>
                  <a:rPr lang="en-US" dirty="0"/>
                  <a:t> dBm</a:t>
                </a:r>
              </a:p>
              <a:p>
                <a:pPr lvl="1"/>
                <a:r>
                  <a:rPr lang="en-US" dirty="0"/>
                  <a:t>This is a very small number!  Thermal noise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−9.9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mW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1 </a:t>
                </a:r>
                <a:r>
                  <a:rPr lang="en-US" dirty="0" err="1"/>
                  <a:t>pW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A8A54-8FD6-438B-AF4D-3FB72143C2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F9BDA-3A61-43AB-AF70-3A7036B0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91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F6A7F-DD32-048E-E1FD-09D4C806C5A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5F9CF4-6603-2558-BEF5-579E9AE23BD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C9FA5C7-4EC5-482D-B88C-4A13C5C2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To Noise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29DECC-677A-4532-8D1B-8E178321D3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370831" cy="4329817"/>
              </a:xfrm>
            </p:spPr>
            <p:txBody>
              <a:bodyPr/>
              <a:lstStyle/>
              <a:p>
                <a:r>
                  <a:rPr lang="en-US" dirty="0"/>
                  <a:t>Complex baseband signal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Signal to Noise Ratio</a:t>
                </a:r>
                <a:r>
                  <a:rPr lang="en-US" dirty="0"/>
                  <a:t>:  Key ratio in communications:</a:t>
                </a:r>
              </a:p>
              <a:p>
                <a:pPr lvl="1"/>
                <a:r>
                  <a:rPr lang="en-US" dirty="0"/>
                  <a:t>In linear scale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Signal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Power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Noise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power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Often in dB: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𝑑𝐵𝑚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the units</a:t>
                </a:r>
              </a:p>
              <a:p>
                <a:r>
                  <a:rPr lang="en-US" dirty="0"/>
                  <a:t>Describes relative strength of signal to noise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29DECC-677A-4532-8D1B-8E178321D3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370831" cy="4329817"/>
              </a:xfrm>
              <a:blipFill>
                <a:blip r:embed="rId3"/>
                <a:stretch>
                  <a:fillRect l="-229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9BF90-1433-4371-8943-8D121802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27F684-5357-48C0-A5D3-FC9B12A8ED94}"/>
              </a:ext>
            </a:extLst>
          </p:cNvPr>
          <p:cNvSpPr/>
          <p:nvPr/>
        </p:nvSpPr>
        <p:spPr>
          <a:xfrm>
            <a:off x="8466343" y="2422923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F81A4-8023-4360-B05B-4C9D1A168AD1}"/>
              </a:ext>
            </a:extLst>
          </p:cNvPr>
          <p:cNvSpPr txBox="1"/>
          <p:nvPr/>
        </p:nvSpPr>
        <p:spPr>
          <a:xfrm>
            <a:off x="8147473" y="30412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860257-4B9F-4E70-A13F-3EFF73532A5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692620" y="2713069"/>
            <a:ext cx="773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296CB4-088D-4146-A27F-4BEC988B271D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 flipV="1">
            <a:off x="9240066" y="2702764"/>
            <a:ext cx="1115901" cy="1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5127B-E1A8-4546-AA6D-A4E0E82D10C9}"/>
                  </a:ext>
                </a:extLst>
              </p:cNvPr>
              <p:cNvSpPr txBox="1"/>
              <p:nvPr/>
            </p:nvSpPr>
            <p:spPr>
              <a:xfrm>
                <a:off x="7103755" y="2479133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5127B-E1A8-4546-AA6D-A4E0E82D1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755" y="2479133"/>
                <a:ext cx="66582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EC71A6-CB0E-4812-8630-0EF4AE992E22}"/>
                  </a:ext>
                </a:extLst>
              </p:cNvPr>
              <p:cNvSpPr txBox="1"/>
              <p:nvPr/>
            </p:nvSpPr>
            <p:spPr>
              <a:xfrm>
                <a:off x="11109414" y="2514220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EC71A6-CB0E-4812-8630-0EF4AE992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9414" y="2514220"/>
                <a:ext cx="66075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33CA4F11-E184-469D-911B-8F64689753C6}"/>
              </a:ext>
            </a:extLst>
          </p:cNvPr>
          <p:cNvSpPr/>
          <p:nvPr/>
        </p:nvSpPr>
        <p:spPr>
          <a:xfrm>
            <a:off x="10355967" y="2631874"/>
            <a:ext cx="143692" cy="1417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72CB1F-C613-40F8-B0A4-48C47D3BAA05}"/>
              </a:ext>
            </a:extLst>
          </p:cNvPr>
          <p:cNvCxnSpPr>
            <a:cxnSpLocks/>
          </p:cNvCxnSpPr>
          <p:nvPr/>
        </p:nvCxnSpPr>
        <p:spPr>
          <a:xfrm>
            <a:off x="10437406" y="2156272"/>
            <a:ext cx="0" cy="47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B1427B-B68B-42D6-AF3C-4089559EB085}"/>
                  </a:ext>
                </a:extLst>
              </p:cNvPr>
              <p:cNvSpPr txBox="1"/>
              <p:nvPr/>
            </p:nvSpPr>
            <p:spPr>
              <a:xfrm>
                <a:off x="10010005" y="1606012"/>
                <a:ext cx="979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B1427B-B68B-42D6-AF3C-4089559EB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005" y="1606012"/>
                <a:ext cx="97930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71E968-2E25-4B75-A702-DA27DE1C1F9E}"/>
                  </a:ext>
                </a:extLst>
              </p:cNvPr>
              <p:cNvSpPr/>
              <p:nvPr/>
            </p:nvSpPr>
            <p:spPr>
              <a:xfrm>
                <a:off x="8435461" y="1944569"/>
                <a:ext cx="738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71E968-2E25-4B75-A702-DA27DE1C1F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461" y="1944569"/>
                <a:ext cx="738344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1AE457-1FC9-4567-9C79-7EB5ED1191EC}"/>
                  </a:ext>
                </a:extLst>
              </p:cNvPr>
              <p:cNvSpPr txBox="1"/>
              <p:nvPr/>
            </p:nvSpPr>
            <p:spPr>
              <a:xfrm>
                <a:off x="9471256" y="2773654"/>
                <a:ext cx="757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1AE457-1FC9-4567-9C79-7EB5ED119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256" y="2773654"/>
                <a:ext cx="757130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3273D4-BCF9-4CA3-AA3A-A572885B3F07}"/>
              </a:ext>
            </a:extLst>
          </p:cNvPr>
          <p:cNvCxnSpPr>
            <a:cxnSpLocks/>
            <a:stCxn id="11" idx="6"/>
            <a:endCxn id="10" idx="1"/>
          </p:cNvCxnSpPr>
          <p:nvPr/>
        </p:nvCxnSpPr>
        <p:spPr>
          <a:xfrm flipV="1">
            <a:off x="10499659" y="2698886"/>
            <a:ext cx="609755" cy="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FE22487-63A1-401B-ADF8-0EC58EF74BD8}"/>
              </a:ext>
            </a:extLst>
          </p:cNvPr>
          <p:cNvSpPr txBox="1"/>
          <p:nvPr/>
        </p:nvSpPr>
        <p:spPr>
          <a:xfrm>
            <a:off x="9128058" y="3174628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Desired signal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FF6C5D-4D9C-456F-9568-BDDF55A626AC}"/>
              </a:ext>
            </a:extLst>
          </p:cNvPr>
          <p:cNvSpPr txBox="1"/>
          <p:nvPr/>
        </p:nvSpPr>
        <p:spPr>
          <a:xfrm>
            <a:off x="10427813" y="162183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207292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44785-9819-FFFD-008C-5E0E82374916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379F79-8344-72BB-3879-BC4CF04C1579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C4E0249-BFC8-4609-BBF7-76FF40B6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SNR of a Wireless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4FED09-7053-4DB3-8F59-FFF925BD5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Freespace path loss from </a:t>
                </a:r>
                <a:r>
                  <a:rPr lang="en-US" dirty="0" err="1"/>
                  <a:t>Friis</a:t>
                </a:r>
                <a:r>
                  <a:rPr lang="en-US" dirty="0"/>
                  <a:t>’ Law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 Transmit and receive power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Antenna gains due to directivity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:  Carrier frequency,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speed of light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TX-RX separation</a:t>
                </a:r>
              </a:p>
              <a:p>
                <a:r>
                  <a:rPr lang="en-US" dirty="0"/>
                  <a:t>Hence SNR at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 dB: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+20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4FED09-7053-4DB3-8F59-FFF925BD5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48B86-5E16-405D-AD3C-31007213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122" name="Picture 2" descr="Image result for free space path loss">
            <a:extLst>
              <a:ext uri="{FF2B5EF4-FFF2-40B4-BE49-F238E27FC236}">
                <a16:creationId xmlns:a16="http://schemas.microsoft.com/office/drawing/2014/main" id="{476AAE77-F3BA-4E88-BCD9-BAE8AFFDD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423" y="2088242"/>
            <a:ext cx="2547257" cy="191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744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576CAD-FF9E-817E-FAD4-C07143652E3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5A2AD4-8473-5EEF-E42D-A892A48FE089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279CB8-7AA0-4C70-BA9A-E0C78342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Free-Space SNR Visualized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01C80-5F07-413F-A44A-D52093F99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=28</m:t>
                    </m:r>
                  </m:oMath>
                </a14:m>
                <a:r>
                  <a:rPr lang="en-US" dirty="0"/>
                  <a:t> GHz</a:t>
                </a:r>
              </a:p>
              <a:p>
                <a:pPr lvl="1"/>
                <a:r>
                  <a:rPr lang="en-US" dirty="0"/>
                  <a:t>NF = 6 dB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r>
                  <a:rPr lang="en-US" dirty="0"/>
                  <a:t> dBi,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 </m:t>
                    </m:r>
                  </m:oMath>
                </a14:m>
                <a:r>
                  <a:rPr lang="en-US" dirty="0"/>
                  <a:t>dBi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30 dBm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= 1 GHz</a:t>
                </a:r>
              </a:p>
              <a:p>
                <a:r>
                  <a:rPr lang="en-US" dirty="0"/>
                  <a:t>SNR = 0 dB as far away as 10 km!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01C80-5F07-413F-A44A-D52093F99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79C87-D59B-40F3-BA20-B99D7738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D42E5-DEA3-468A-A909-DE4961F56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288" y="1443131"/>
            <a:ext cx="6016261" cy="39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71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445B3-DB96-733F-62FC-031DCE5728F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81DBB5-D7D4-F6C1-9485-159335AC3D0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1FCDAF-224F-5CF1-5FA7-F8C18354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5A55B-19B9-E7A1-18C5-5AB8C803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B1B019-3112-9B0E-BD0A-51DA9BBA4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88" y="1597094"/>
            <a:ext cx="8982075" cy="1609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04FD0-58EE-3A4F-6838-C8778363F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118" y="2517164"/>
            <a:ext cx="4457494" cy="3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72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8EA628-1DB1-67A4-1058-9C0C4480800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A358B7-6A8C-8778-69C7-6EFF2902FC3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Passband and </a:t>
            </a:r>
            <a:r>
              <a:rPr lang="en-US"/>
              <a:t>baseband noise, signal </a:t>
            </a:r>
            <a:r>
              <a:rPr lang="en-US" dirty="0"/>
              <a:t>to noise ratio</a:t>
            </a:r>
          </a:p>
          <a:p>
            <a:r>
              <a:rPr lang="en-US" dirty="0"/>
              <a:t>Noise in the discrete symbols</a:t>
            </a:r>
          </a:p>
          <a:p>
            <a:r>
              <a:rPr lang="en-US" dirty="0"/>
              <a:t>ML Detection</a:t>
            </a:r>
          </a:p>
          <a:p>
            <a:r>
              <a:rPr lang="en-US" dirty="0"/>
              <a:t>Symbol detection </a:t>
            </a:r>
          </a:p>
          <a:p>
            <a:r>
              <a:rPr lang="en-US" dirty="0"/>
              <a:t>Probability of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7389" y="191898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8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E2F90-3A28-CC03-562B-D8962D768AFD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55543F-300E-1D9F-4249-1C41C33FB2A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DB8F2C-8DDB-46A1-ABAE-10207465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F34B-7396-45D7-8EE3-55A573DF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describe AWGN noise </a:t>
            </a:r>
          </a:p>
          <a:p>
            <a:r>
              <a:rPr lang="en-US" dirty="0"/>
              <a:t>Compute AWGN noise levels at passband, baseband and sample domain</a:t>
            </a:r>
          </a:p>
          <a:p>
            <a:r>
              <a:rPr lang="en-US" dirty="0"/>
              <a:t>Write the ML detector given likelihoods, compute error probabilities</a:t>
            </a:r>
          </a:p>
          <a:p>
            <a:r>
              <a:rPr lang="en-US" dirty="0"/>
              <a:t>Compute the ML detector for symbol detection</a:t>
            </a:r>
          </a:p>
          <a:p>
            <a:r>
              <a:rPr lang="en-US" dirty="0"/>
              <a:t>Compute BER and SER probabilities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C330-B3DA-4E56-BC55-5503EA16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5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8B725B-9525-222E-705A-9AF23602604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25C2BB-C193-9444-ABA5-0B242206001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System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9363" y="3937832"/>
                <a:ext cx="10058400" cy="164433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that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complex AWGN</a:t>
                </a:r>
              </a:p>
              <a:p>
                <a:r>
                  <a:rPr lang="en-US" dirty="0"/>
                  <a:t>What is the effect of noise on the received symbols?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363" y="3937832"/>
                <a:ext cx="10058400" cy="1644334"/>
              </a:xfrm>
              <a:blipFill>
                <a:blip r:embed="rId3"/>
                <a:stretch>
                  <a:fillRect l="-1455" t="-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725" y="2209028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sp>
        <p:nvSpPr>
          <p:cNvPr id="7" name="Rectangle 6"/>
          <p:cNvSpPr/>
          <p:nvPr/>
        </p:nvSpPr>
        <p:spPr>
          <a:xfrm>
            <a:off x="3258485" y="16563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9451" y="227861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filter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924698" y="1657061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24340" y="226390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85956" y="165706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9896" y="227165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RX filter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730438" y="165927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75244" y="2257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</a:t>
            </a:r>
            <a:br>
              <a:rPr lang="en-US" dirty="0"/>
            </a:br>
            <a:r>
              <a:rPr lang="en-US" dirty="0"/>
              <a:t>Sampling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1944" y="165100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97833" y="2209028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</a:t>
            </a:r>
            <a:br>
              <a:rPr lang="en-US" dirty="0"/>
            </a:br>
            <a:r>
              <a:rPr lang="en-US" dirty="0"/>
              <a:t>D/A</a:t>
            </a:r>
          </a:p>
        </p:txBody>
      </p:sp>
      <p:cxnSp>
        <p:nvCxnSpPr>
          <p:cNvPr id="18" name="Straight Arrow Connector 17"/>
          <p:cNvCxnSpPr>
            <a:cxnSpLocks/>
            <a:endCxn id="15" idx="1"/>
          </p:cNvCxnSpPr>
          <p:nvPr/>
        </p:nvCxnSpPr>
        <p:spPr>
          <a:xfrm>
            <a:off x="1137286" y="1941152"/>
            <a:ext cx="5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15" idx="3"/>
            <a:endCxn id="7" idx="1"/>
          </p:cNvCxnSpPr>
          <p:nvPr/>
        </p:nvCxnSpPr>
        <p:spPr>
          <a:xfrm>
            <a:off x="2505667" y="1941152"/>
            <a:ext cx="752818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7" idx="3"/>
            <a:endCxn id="9" idx="1"/>
          </p:cNvCxnSpPr>
          <p:nvPr/>
        </p:nvCxnSpPr>
        <p:spPr>
          <a:xfrm>
            <a:off x="4032208" y="1946475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9" idx="3"/>
            <a:endCxn id="11" idx="1"/>
          </p:cNvCxnSpPr>
          <p:nvPr/>
        </p:nvCxnSpPr>
        <p:spPr>
          <a:xfrm>
            <a:off x="5698421" y="1947207"/>
            <a:ext cx="1487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1" idx="3"/>
            <a:endCxn id="13" idx="1"/>
          </p:cNvCxnSpPr>
          <p:nvPr/>
        </p:nvCxnSpPr>
        <p:spPr>
          <a:xfrm>
            <a:off x="7959679" y="1947207"/>
            <a:ext cx="770759" cy="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9495369" y="1937055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940173" y="2133203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RX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44605" y="1756486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05" y="1756486"/>
                <a:ext cx="647037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503704" y="1551396"/>
                <a:ext cx="777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04" y="1551396"/>
                <a:ext cx="77707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159354" y="1564048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354" y="1564048"/>
                <a:ext cx="66582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534785" y="1512736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785" y="1512736"/>
                <a:ext cx="66582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71286" y="1526692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286" y="1526692"/>
                <a:ext cx="665823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090605" y="1711358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0605" y="1711358"/>
                <a:ext cx="64896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82304" y="1507652"/>
                <a:ext cx="63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04" y="1507652"/>
                <a:ext cx="639086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63226" y="2560368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226" y="2560368"/>
                <a:ext cx="663964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6321390" y="1920728"/>
            <a:ext cx="0" cy="51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39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EF24FC-48A7-5707-4BDA-45329558670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9FF5B6-19EB-79D6-8DCF-8066384D372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and Noise 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Received baseband signal: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RX and TX complex baseband signals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complex WGN noise with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Receiver performs two steps:  </a:t>
                </a:r>
              </a:p>
              <a:p>
                <a:pPr lvl="1"/>
                <a:r>
                  <a:rPr lang="en-US" b="0" dirty="0"/>
                  <a:t>Filtering: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Sampling: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Using linearity, spilt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into two components: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component due to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= component due to noise</a:t>
                </a:r>
              </a:p>
              <a:p>
                <a:r>
                  <a:rPr lang="en-US" dirty="0"/>
                  <a:t>From previous lecture,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= effective discrete-time channel</a:t>
                </a:r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703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DE5601-2A09-BB56-BEE0-E3657D98D581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537704-C190-FAE8-78A9-084A0DE0BDD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Noise: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complex WGN, PSD=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Analyze noise through the two receiver stages:</a:t>
                </a:r>
              </a:p>
              <a:p>
                <a:pPr lvl="1"/>
                <a:r>
                  <a:rPr lang="en-US" dirty="0"/>
                  <a:t>Filtering: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𝑛𝑜𝑖𝑠𝑒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Sampling: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𝑛𝑜𝑖𝑠𝑒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Each noise sample is given by convolution: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Each sample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complex Gaussian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64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2B4D20-FC8E-D049-ECC2-FC7924F21BF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2D2216-FAA6-AA87-F019-054140603D5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Symbol Noise with Orthonormal RX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orthonormal basis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Theorem</a:t>
                </a:r>
                <a:r>
                  <a:rPr lang="en-US" dirty="0"/>
                  <a:t>: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the noise samples are independent</a:t>
                </a:r>
              </a:p>
              <a:p>
                <a:r>
                  <a:rPr lang="en-US" dirty="0"/>
                  <a:t>Proof on board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84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A49820-09C7-3857-A053-9AAABDC53626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55CBCD-CCB4-DAA1-4A4A-A471BA78951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Path Channel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Simple model</a:t>
                </a:r>
              </a:p>
              <a:p>
                <a:pPr lvl="1"/>
                <a:r>
                  <a:rPr lang="en-US" dirty="0"/>
                  <a:t>Orthonormal modulation: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orthonormal basis</a:t>
                </a:r>
              </a:p>
              <a:p>
                <a:pPr lvl="1"/>
                <a:r>
                  <a:rPr lang="en-US" dirty="0"/>
                  <a:t>Single path channel: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Matched filter receiver: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AWGN noise: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Equivalent discrete-time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16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43BF64-42F9-9A26-A614-69EF32F5904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979987-04D5-E38A-A9FB-47A618AD118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and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Equivalent discrete-time model: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Transmitted energy per symbol: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Transmitted power: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Received energy per symbol: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Noise energy per symbol: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Path loss (in dB)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the negative sign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06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9C58B-D663-BAF8-A594-A69A472D6076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06288B-00E0-12CD-F1B0-29198CA0E5B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</m:oMath>
                </a14:m>
                <a:r>
                  <a:rPr lang="en-US" dirty="0"/>
                  <a:t> = Energy.  Units are Joules in linear scale</a:t>
                </a:r>
              </a:p>
              <a:p>
                <a:pPr lvl="1"/>
                <a:r>
                  <a:rPr lang="en-US" dirty="0"/>
                  <a:t>Or </a:t>
                </a:r>
                <a:r>
                  <a:rPr lang="en-US" dirty="0" err="1"/>
                  <a:t>dBJ</a:t>
                </a:r>
                <a:r>
                  <a:rPr lang="en-US" dirty="0"/>
                  <a:t> / </a:t>
                </a:r>
                <a:r>
                  <a:rPr lang="en-US" dirty="0" err="1"/>
                  <a:t>dBmJ</a:t>
                </a:r>
                <a:r>
                  <a:rPr lang="en-US" dirty="0"/>
                  <a:t> in log scale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</m:oMath>
                </a14:m>
                <a:r>
                  <a:rPr lang="en-US" dirty="0"/>
                  <a:t> = Power.  Units are Watts = Joules / sec.</a:t>
                </a:r>
              </a:p>
              <a:p>
                <a:pPr lvl="1"/>
                <a:r>
                  <a:rPr lang="en-US" dirty="0"/>
                  <a:t>Or dBm / </a:t>
                </a:r>
                <a:r>
                  <a:rPr lang="en-US" dirty="0" err="1"/>
                  <a:t>dBW</a:t>
                </a:r>
                <a:r>
                  <a:rPr lang="en-US" dirty="0"/>
                  <a:t> in log scale</a:t>
                </a:r>
              </a:p>
              <a:p>
                <a:r>
                  <a:rPr lang="en-US" dirty="0"/>
                  <a:t>Noise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has two equivalent units: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in Joules:  Represents noise energy per orthogonal sample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in Watts / Hz:  Represents noise power spectral density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51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51BC8E-F9ED-E4A7-3F04-41E7DB6E0046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44622F-515F-272A-05F5-59DFD89CE671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transmitter sends symbols at a rate of 20 </a:t>
                </a:r>
                <a:r>
                  <a:rPr lang="en-US" dirty="0" err="1"/>
                  <a:t>Msym</a:t>
                </a:r>
                <a:r>
                  <a:rPr lang="en-US" dirty="0"/>
                  <a:t>/s and TX power of 23 dBm.</a:t>
                </a:r>
              </a:p>
              <a:p>
                <a:r>
                  <a:rPr lang="en-US" dirty="0"/>
                  <a:t>What is the TX energy per symbol?</a:t>
                </a:r>
              </a:p>
              <a:p>
                <a:r>
                  <a:rPr lang="en-US" dirty="0"/>
                  <a:t>Suppose that the path loss is 100 dB, what is the received symbol energy?</a:t>
                </a:r>
              </a:p>
              <a:p>
                <a:pPr lvl="1"/>
                <a:r>
                  <a:rPr lang="en-US" dirty="0"/>
                  <a:t>Note this is a very small amount of energy!</a:t>
                </a:r>
              </a:p>
              <a:p>
                <a:r>
                  <a:rPr lang="en-US" dirty="0"/>
                  <a:t>Suppose that the receiver has a noise figure of 4 </a:t>
                </a:r>
                <a:r>
                  <a:rPr lang="en-US" dirty="0" err="1"/>
                  <a:t>dB.</a:t>
                </a:r>
                <a:r>
                  <a:rPr lang="en-US" dirty="0"/>
                  <a:t>  What is the noise,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What is the signal-to-noise ratio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?</a:t>
                </a:r>
              </a:p>
              <a:p>
                <a:endParaRPr lang="en-US" dirty="0"/>
              </a:p>
              <a:p>
                <a:r>
                  <a:rPr lang="en-US" dirty="0"/>
                  <a:t>Solution on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96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A42B71-4E38-4DBE-5F28-2F03A2DC729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2D01B1-2464-8432-F8E1-3A26F3DC4F2F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1FCDAF-224F-5CF1-5FA7-F8C18354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5A55B-19B9-E7A1-18C5-5AB8C803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75BAA-D7BF-B6B4-71A4-F3B61EEA0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04823"/>
            <a:ext cx="8572500" cy="1495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8B4E1B-FCA4-72E7-DDD1-526383BC8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074" y="2352535"/>
            <a:ext cx="4576970" cy="355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55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F676C2-B161-3D68-DBC3-99970EEAD19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2A7CA2-E406-6E45-0A57-3A2E3B48271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Passband and </a:t>
            </a:r>
            <a:r>
              <a:rPr lang="en-US"/>
              <a:t>baseband noise, signal </a:t>
            </a:r>
            <a:r>
              <a:rPr lang="en-US" dirty="0"/>
              <a:t>to noise ratio</a:t>
            </a:r>
          </a:p>
          <a:p>
            <a:r>
              <a:rPr lang="en-US" dirty="0"/>
              <a:t>Noise in the discrete symbols</a:t>
            </a:r>
          </a:p>
          <a:p>
            <a:r>
              <a:rPr lang="en-US" dirty="0"/>
              <a:t>ML Detection</a:t>
            </a:r>
          </a:p>
          <a:p>
            <a:r>
              <a:rPr lang="en-US" dirty="0"/>
              <a:t>Symbol detection </a:t>
            </a:r>
          </a:p>
          <a:p>
            <a:r>
              <a:rPr lang="en-US" dirty="0"/>
              <a:t>Probability of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0858" y="2350061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0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869676-01C5-82C2-1A0E-7687D5A4A2E9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43A12B-3A36-FA0F-25E9-CF566BA9BB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335557" y="1676377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83157" y="29601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134438" y="296013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347382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29974" y="3000096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8158530" y="184412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569227" y="2934356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10145702" y="2957863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885466" y="312220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382677" y="1837905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9066288" y="2080833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347382" y="464781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8279937" y="514377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382677" y="42535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9066288" y="4496502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  <a:br>
              <a:rPr lang="en-US" sz="1400" dirty="0"/>
            </a:br>
            <a:r>
              <a:rPr lang="en-US" sz="1400" dirty="0"/>
              <a:t>and 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290766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1129399" cy="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44898-F2C0-4FC6-9510-D74828ED62DC}"/>
              </a:ext>
            </a:extLst>
          </p:cNvPr>
          <p:cNvSpPr txBox="1"/>
          <p:nvPr/>
        </p:nvSpPr>
        <p:spPr>
          <a:xfrm>
            <a:off x="9358170" y="2990690"/>
            <a:ext cx="51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ADB7A-7C88-4371-89FE-2E83D0300031}"/>
              </a:ext>
            </a:extLst>
          </p:cNvPr>
          <p:cNvSpPr/>
          <p:nvPr/>
        </p:nvSpPr>
        <p:spPr>
          <a:xfrm>
            <a:off x="9442301" y="4591875"/>
            <a:ext cx="1835579" cy="49600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DC605E-B6D0-489E-A4B9-D01002211C7D}"/>
              </a:ext>
            </a:extLst>
          </p:cNvPr>
          <p:cNvSpPr/>
          <p:nvPr/>
        </p:nvSpPr>
        <p:spPr>
          <a:xfrm>
            <a:off x="9499070" y="4776896"/>
            <a:ext cx="135253" cy="15292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9507FD-3109-4F73-BAFF-A3B0B5193D10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9634323" y="4849151"/>
            <a:ext cx="771549" cy="4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852A42-EB55-478B-95A5-5A40E8ED44C2}"/>
              </a:ext>
            </a:extLst>
          </p:cNvPr>
          <p:cNvCxnSpPr>
            <a:cxnSpLocks/>
          </p:cNvCxnSpPr>
          <p:nvPr/>
        </p:nvCxnSpPr>
        <p:spPr>
          <a:xfrm flipH="1">
            <a:off x="9774266" y="3814205"/>
            <a:ext cx="738277" cy="64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3EB546D-228E-4726-BA11-0587DCD6C473}"/>
              </a:ext>
            </a:extLst>
          </p:cNvPr>
          <p:cNvSpPr txBox="1"/>
          <p:nvPr/>
        </p:nvSpPr>
        <p:spPr>
          <a:xfrm>
            <a:off x="10487983" y="4588809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“Noise”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64DC79-E4FA-41E6-A697-F38BD487C201}"/>
              </a:ext>
            </a:extLst>
          </p:cNvPr>
          <p:cNvSpPr/>
          <p:nvPr/>
        </p:nvSpPr>
        <p:spPr>
          <a:xfrm>
            <a:off x="3879338" y="4156886"/>
            <a:ext cx="1045142" cy="168100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C482F4-E043-2782-8C36-49335255ADC1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992591-5318-7718-B3CF-44E244918D9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D7EDA1E-9CBE-4116-B7B3-90F75819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86A3A-5E19-440E-BCAD-56635F47B5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/>
                  <a:t>:  Estimate some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from measurement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Basic problem in communications:</a:t>
                </a:r>
              </a:p>
              <a:p>
                <a:pPr lvl="1"/>
                <a:r>
                  <a:rPr lang="en-US" dirty="0"/>
                  <a:t>Detect a transmitted bit from a received symbol</a:t>
                </a:r>
              </a:p>
              <a:p>
                <a:pPr lvl="1"/>
                <a:r>
                  <a:rPr lang="en-US" dirty="0"/>
                  <a:t>Detect if a transmission occurred</a:t>
                </a:r>
              </a:p>
              <a:p>
                <a:pPr lvl="1"/>
                <a:r>
                  <a:rPr lang="en-US" dirty="0"/>
                  <a:t>Estimate a channel parameter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And in many other fields:</a:t>
                </a:r>
              </a:p>
              <a:p>
                <a:pPr lvl="1"/>
                <a:r>
                  <a:rPr lang="en-US" dirty="0"/>
                  <a:t>Pattern recognition, image recognition, speech recognition</a:t>
                </a:r>
              </a:p>
              <a:p>
                <a:pPr lvl="1"/>
                <a:r>
                  <a:rPr lang="en-US" dirty="0"/>
                  <a:t>Machine learning:  Estimate parameters in a model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86A3A-5E19-440E-BCAD-56635F47B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7961A-5C8D-445A-A8DD-697BED64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19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3713B8-76E5-A9B2-5D3F-D977AA5CA5C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51E943-9B7C-E899-E01A-0C94F757F841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and </a:t>
            </a:r>
            <a:r>
              <a:rPr lang="en-US" dirty="0" err="1"/>
              <a:t>Arg</a:t>
            </a:r>
            <a:r>
              <a:rPr lang="en-US" dirty="0"/>
              <a:t> Min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minimum value of function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that achieves the minimum</a:t>
                </a:r>
              </a:p>
              <a:p>
                <a:r>
                  <a:rPr lang="en-US" dirty="0"/>
                  <a:t>Example: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Function achieves min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3, 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May also restrict to a domain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= maximum input restricted to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9B4B41D-ABAE-480B-8007-7363DDB11A03}"/>
              </a:ext>
            </a:extLst>
          </p:cNvPr>
          <p:cNvSpPr/>
          <p:nvPr/>
        </p:nvSpPr>
        <p:spPr>
          <a:xfrm>
            <a:off x="8497389" y="2612570"/>
            <a:ext cx="1600200" cy="999309"/>
          </a:xfrm>
          <a:custGeom>
            <a:avLst/>
            <a:gdLst>
              <a:gd name="connsiteX0" fmla="*/ 0 w 1397725"/>
              <a:gd name="connsiteY0" fmla="*/ 0 h 755898"/>
              <a:gd name="connsiteX1" fmla="*/ 365760 w 1397725"/>
              <a:gd name="connsiteY1" fmla="*/ 600892 h 755898"/>
              <a:gd name="connsiteX2" fmla="*/ 790303 w 1397725"/>
              <a:gd name="connsiteY2" fmla="*/ 751115 h 755898"/>
              <a:gd name="connsiteX3" fmla="*/ 1136468 w 1397725"/>
              <a:gd name="connsiteY3" fmla="*/ 476795 h 755898"/>
              <a:gd name="connsiteX4" fmla="*/ 1397725 w 1397725"/>
              <a:gd name="connsiteY4" fmla="*/ 0 h 75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725" h="755898">
                <a:moveTo>
                  <a:pt x="0" y="0"/>
                </a:moveTo>
                <a:cubicBezTo>
                  <a:pt x="117021" y="237853"/>
                  <a:pt x="234043" y="475706"/>
                  <a:pt x="365760" y="600892"/>
                </a:cubicBezTo>
                <a:cubicBezTo>
                  <a:pt x="497477" y="726078"/>
                  <a:pt x="661852" y="771798"/>
                  <a:pt x="790303" y="751115"/>
                </a:cubicBezTo>
                <a:cubicBezTo>
                  <a:pt x="918754" y="730432"/>
                  <a:pt x="1035231" y="601981"/>
                  <a:pt x="1136468" y="476795"/>
                </a:cubicBezTo>
                <a:cubicBezTo>
                  <a:pt x="1237705" y="351609"/>
                  <a:pt x="1317715" y="175804"/>
                  <a:pt x="1397725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80496F-C958-4B4A-A171-E85BAB1E1F3E}"/>
              </a:ext>
            </a:extLst>
          </p:cNvPr>
          <p:cNvCxnSpPr>
            <a:cxnSpLocks/>
          </p:cNvCxnSpPr>
          <p:nvPr/>
        </p:nvCxnSpPr>
        <p:spPr>
          <a:xfrm>
            <a:off x="8497389" y="4036423"/>
            <a:ext cx="2597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0B1EBC-2F57-4C1B-B659-B6D4BB5DA859}"/>
              </a:ext>
            </a:extLst>
          </p:cNvPr>
          <p:cNvCxnSpPr>
            <a:cxnSpLocks/>
          </p:cNvCxnSpPr>
          <p:nvPr/>
        </p:nvCxnSpPr>
        <p:spPr>
          <a:xfrm flipV="1">
            <a:off x="8773886" y="2246812"/>
            <a:ext cx="0" cy="202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F2C6CA-F487-4F3A-9B85-04469DA4634B}"/>
              </a:ext>
            </a:extLst>
          </p:cNvPr>
          <p:cNvCxnSpPr>
            <a:cxnSpLocks/>
          </p:cNvCxnSpPr>
          <p:nvPr/>
        </p:nvCxnSpPr>
        <p:spPr>
          <a:xfrm flipH="1">
            <a:off x="9297489" y="3620794"/>
            <a:ext cx="6716" cy="992779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55C0C6-17CA-4A1A-B3F1-6545806A1D74}"/>
              </a:ext>
            </a:extLst>
          </p:cNvPr>
          <p:cNvCxnSpPr>
            <a:cxnSpLocks/>
          </p:cNvCxnSpPr>
          <p:nvPr/>
        </p:nvCxnSpPr>
        <p:spPr>
          <a:xfrm>
            <a:off x="8294011" y="3631885"/>
            <a:ext cx="1254938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0CCA17-C1AA-48E9-B02F-9EFD8B7FBCD9}"/>
                  </a:ext>
                </a:extLst>
              </p:cNvPr>
              <p:cNvSpPr txBox="1"/>
              <p:nvPr/>
            </p:nvSpPr>
            <p:spPr>
              <a:xfrm>
                <a:off x="8588814" y="4613573"/>
                <a:ext cx="1920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0CCA17-C1AA-48E9-B02F-9EFD8B7FB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814" y="4613573"/>
                <a:ext cx="1920269" cy="646331"/>
              </a:xfrm>
              <a:prstGeom prst="rect">
                <a:avLst/>
              </a:prstGeom>
              <a:blipFill>
                <a:blip r:embed="rId4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3A2899-6F2F-4742-B4CF-D05B40B7176E}"/>
                  </a:ext>
                </a:extLst>
              </p:cNvPr>
              <p:cNvSpPr txBox="1"/>
              <p:nvPr/>
            </p:nvSpPr>
            <p:spPr>
              <a:xfrm>
                <a:off x="7799858" y="1839559"/>
                <a:ext cx="2243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3A2899-6F2F-4742-B4CF-D05B40B71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858" y="1839559"/>
                <a:ext cx="2243243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E0A4AE-8A14-44DD-826C-7DD7EE214B70}"/>
                  </a:ext>
                </a:extLst>
              </p:cNvPr>
              <p:cNvSpPr txBox="1"/>
              <p:nvPr/>
            </p:nvSpPr>
            <p:spPr>
              <a:xfrm>
                <a:off x="7129446" y="3447219"/>
                <a:ext cx="1134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E0A4AE-8A14-44DD-826C-7DD7EE214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446" y="3447219"/>
                <a:ext cx="1134991" cy="369332"/>
              </a:xfrm>
              <a:prstGeom prst="rect">
                <a:avLst/>
              </a:prstGeom>
              <a:blipFill>
                <a:blip r:embed="rId6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C64EC4-79C6-43AF-BCC1-BA8212EF0B3B}"/>
                  </a:ext>
                </a:extLst>
              </p:cNvPr>
              <p:cNvSpPr txBox="1"/>
              <p:nvPr/>
            </p:nvSpPr>
            <p:spPr>
              <a:xfrm>
                <a:off x="11094060" y="385175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C64EC4-79C6-43AF-BCC1-BA8212EF0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060" y="3851757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702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32A955-D2E6-1FC9-BC87-6FD3B257803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43DAC9-FBAC-679D-79CE-1FF87FC519BF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D7EDA1E-9CBE-4116-B7B3-90F75819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86A3A-5E19-440E-BCAD-56635F47B5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57500"/>
                <a:ext cx="10058400" cy="3011596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Statistical view</a:t>
                </a:r>
                <a:r>
                  <a:rPr lang="en-US" dirty="0"/>
                  <a:t>:  Model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as a random function of unknown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may be random or deterministic</a:t>
                </a:r>
              </a:p>
              <a:p>
                <a:r>
                  <a:rPr lang="en-US" dirty="0"/>
                  <a:t>Describe by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likelihood 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Conditional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given measurements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Maximum likelihood</a:t>
                </a:r>
                <a:r>
                  <a:rPr lang="en-US" dirty="0"/>
                  <a:t> principle:</a:t>
                </a:r>
              </a:p>
              <a:p>
                <a:pPr lvl="1"/>
                <a:r>
                  <a:rPr lang="en-US" dirty="0"/>
                  <a:t>Select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that is most likely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86A3A-5E19-440E-BCAD-56635F47B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57500"/>
                <a:ext cx="10058400" cy="3011596"/>
              </a:xfrm>
              <a:blipFill>
                <a:blip r:embed="rId3"/>
                <a:stretch>
                  <a:fillRect l="-1455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7961A-5C8D-445A-A8DD-697BED64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58859-B3F6-43E5-BD9F-8FF322974B86}"/>
              </a:ext>
            </a:extLst>
          </p:cNvPr>
          <p:cNvSpPr/>
          <p:nvPr/>
        </p:nvSpPr>
        <p:spPr>
          <a:xfrm>
            <a:off x="5429250" y="1665090"/>
            <a:ext cx="1219744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B3533E-9C43-4CD6-8960-57A51610795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514850" y="212229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8B1553-A888-4C41-963C-2B3DCF34995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648994" y="2122290"/>
            <a:ext cx="894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6D1A85-27A2-4AE2-B764-4C35386D1E71}"/>
                  </a:ext>
                </a:extLst>
              </p:cNvPr>
              <p:cNvSpPr txBox="1"/>
              <p:nvPr/>
            </p:nvSpPr>
            <p:spPr>
              <a:xfrm>
                <a:off x="4000500" y="190749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6D1A85-27A2-4AE2-B764-4C35386D1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0" y="1907492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16631F-1AD4-4B17-9780-7832E9329545}"/>
                  </a:ext>
                </a:extLst>
              </p:cNvPr>
              <p:cNvSpPr txBox="1"/>
              <p:nvPr/>
            </p:nvSpPr>
            <p:spPr>
              <a:xfrm>
                <a:off x="7810500" y="190749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16631F-1AD4-4B17-9780-7832E9329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0" y="1907492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AD07507-872B-40C4-B5D3-4A7106C63322}"/>
              </a:ext>
            </a:extLst>
          </p:cNvPr>
          <p:cNvSpPr txBox="1"/>
          <p:nvPr/>
        </p:nvSpPr>
        <p:spPr>
          <a:xfrm>
            <a:off x="8445186" y="1935898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Observation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10BE3-7DC3-452F-8856-A215AF073370}"/>
              </a:ext>
            </a:extLst>
          </p:cNvPr>
          <p:cNvSpPr txBox="1"/>
          <p:nvPr/>
        </p:nvSpPr>
        <p:spPr>
          <a:xfrm>
            <a:off x="2556189" y="1942081"/>
            <a:ext cx="10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Unknown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C1D53D-EF89-411B-9F25-86725C3022B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846916" y="1384842"/>
            <a:ext cx="650240" cy="650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4D7EB57-AE5B-48EA-B3A2-439865BE71E7}"/>
                  </a:ext>
                </a:extLst>
              </p:cNvPr>
              <p:cNvSpPr/>
              <p:nvPr/>
            </p:nvSpPr>
            <p:spPr>
              <a:xfrm>
                <a:off x="5602711" y="1935898"/>
                <a:ext cx="8838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4D7EB57-AE5B-48EA-B3A2-439865BE7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711" y="1935898"/>
                <a:ext cx="88381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514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993CED-5CE6-5CAD-4238-A7D8AC7C9E39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12414B-1D74-59C3-1223-1C1505565D9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ED8042-0EE7-4D4D-ACC6-65A1112B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F9E0A-724E-4755-943F-C1F7AFB2AD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binary detection case: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Two possible choices for unknown</a:t>
                </a:r>
              </a:p>
              <a:p>
                <a:r>
                  <a:rPr lang="en-US" dirty="0"/>
                  <a:t>We have two likelihoods: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Log likelihood ratio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ML estimation selects: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F9E0A-724E-4755-943F-C1F7AFB2AD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E6012-244B-4EBE-8AA8-B215A51A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90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71DCCE-B69D-DDFF-1C09-47E1887D354F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1DF5C6-237E-C8E8-6CA2-88B14E7CB311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79211F1-96FB-4F87-A98C-F007A5441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033" y="1616570"/>
            <a:ext cx="4134876" cy="3082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97DAF-E773-4D74-8A09-DEDE4E91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Two Gaussians, Different Means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C448E-1A01-45FD-A690-E519AFFA5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182608" cy="432981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Consider binary classification: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Two Gaussians with same variance</a:t>
                </a:r>
              </a:p>
              <a:p>
                <a:r>
                  <a:rPr lang="en-US" dirty="0"/>
                  <a:t>Likelihood: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With some algebra: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ML estimate: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≥0⇔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With some algebra we get: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C448E-1A01-45FD-A690-E519AFFA5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182608" cy="4329817"/>
              </a:xfrm>
              <a:blipFill>
                <a:blip r:embed="rId4"/>
                <a:stretch>
                  <a:fillRect l="-258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24616-1E61-499F-90D7-986801FF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F1085B-9892-47A9-987A-7AE100645FDA}"/>
              </a:ext>
            </a:extLst>
          </p:cNvPr>
          <p:cNvCxnSpPr/>
          <p:nvPr/>
        </p:nvCxnSpPr>
        <p:spPr>
          <a:xfrm>
            <a:off x="9314590" y="2418959"/>
            <a:ext cx="0" cy="2717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724052-A394-427A-95B8-325B50FD73E5}"/>
                  </a:ext>
                </a:extLst>
              </p:cNvPr>
              <p:cNvSpPr/>
              <p:nvPr/>
            </p:nvSpPr>
            <p:spPr>
              <a:xfrm>
                <a:off x="9146471" y="5136034"/>
                <a:ext cx="370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724052-A394-427A-95B8-325B50FD7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471" y="5136034"/>
                <a:ext cx="370422" cy="369332"/>
              </a:xfrm>
              <a:prstGeom prst="rect">
                <a:avLst/>
              </a:prstGeom>
              <a:blipFill>
                <a:blip r:embed="rId5"/>
                <a:stretch>
                  <a:fillRect r="-2459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38E99D5-42A8-4853-9FBA-DCCC1784A349}"/>
                  </a:ext>
                </a:extLst>
              </p:cNvPr>
              <p:cNvSpPr/>
              <p:nvPr/>
            </p:nvSpPr>
            <p:spPr>
              <a:xfrm>
                <a:off x="9703872" y="4859035"/>
                <a:ext cx="112075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38E99D5-42A8-4853-9FBA-DCCC1784A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872" y="4859035"/>
                <a:ext cx="112075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3BD696-BAF5-4D14-B211-F9E04ED23725}"/>
                  </a:ext>
                </a:extLst>
              </p:cNvPr>
              <p:cNvSpPr/>
              <p:nvPr/>
            </p:nvSpPr>
            <p:spPr>
              <a:xfrm>
                <a:off x="7767806" y="4812868"/>
                <a:ext cx="112075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3BD696-BAF5-4D14-B211-F9E04ED23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806" y="4812868"/>
                <a:ext cx="112075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597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4C4F36-2DB1-F460-DBD2-2A0CADC13B6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63C064-6DD5-F464-C868-AE9D0F5BA42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44728A9-98AE-461E-A673-207999721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21" y="1523732"/>
            <a:ext cx="3749499" cy="30111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97DAF-E773-4D74-8A09-DEDE4E91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Two Gaussians, Different Variances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C448E-1A01-45FD-A690-E519AFFA5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18260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binary classification: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Two Gaussians with different variances</a:t>
                </a:r>
              </a:p>
              <a:p>
                <a:r>
                  <a:rPr lang="en-US" dirty="0"/>
                  <a:t>Likelihood: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ML estimate: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≥0⇔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201168" lvl="1" indent="0">
                  <a:buNone/>
                </a:pPr>
                <a:r>
                  <a:rPr lang="en-US" dirty="0"/>
                  <a:t>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C448E-1A01-45FD-A690-E519AFFA5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182608" cy="4329817"/>
              </a:xfrm>
              <a:blipFill>
                <a:blip r:embed="rId4"/>
                <a:stretch>
                  <a:fillRect l="-28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24616-1E61-499F-90D7-986801FF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F1085B-9892-47A9-987A-7AE100645FDA}"/>
              </a:ext>
            </a:extLst>
          </p:cNvPr>
          <p:cNvCxnSpPr>
            <a:cxnSpLocks/>
          </p:cNvCxnSpPr>
          <p:nvPr/>
        </p:nvCxnSpPr>
        <p:spPr>
          <a:xfrm>
            <a:off x="9120578" y="2465125"/>
            <a:ext cx="0" cy="2393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724052-A394-427A-95B8-325B50FD73E5}"/>
                  </a:ext>
                </a:extLst>
              </p:cNvPr>
              <p:cNvSpPr/>
              <p:nvPr/>
            </p:nvSpPr>
            <p:spPr>
              <a:xfrm>
                <a:off x="8658615" y="4512308"/>
                <a:ext cx="507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724052-A394-427A-95B8-325B50FD7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615" y="4512308"/>
                <a:ext cx="5077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3BD696-BAF5-4D14-B211-F9E04ED23725}"/>
                  </a:ext>
                </a:extLst>
              </p:cNvPr>
              <p:cNvSpPr/>
              <p:nvPr/>
            </p:nvSpPr>
            <p:spPr>
              <a:xfrm>
                <a:off x="7861024" y="4731829"/>
                <a:ext cx="797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3BD696-BAF5-4D14-B211-F9E04ED23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024" y="4731829"/>
                <a:ext cx="797591" cy="369332"/>
              </a:xfrm>
              <a:prstGeom prst="rect">
                <a:avLst/>
              </a:prstGeom>
              <a:blipFill>
                <a:blip r:embed="rId6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E15696-CB86-4848-9C1F-22D2B030FE4A}"/>
              </a:ext>
            </a:extLst>
          </p:cNvPr>
          <p:cNvCxnSpPr>
            <a:cxnSpLocks/>
          </p:cNvCxnSpPr>
          <p:nvPr/>
        </p:nvCxnSpPr>
        <p:spPr>
          <a:xfrm>
            <a:off x="9620601" y="2465125"/>
            <a:ext cx="0" cy="2393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85BA00E-8893-4D1E-BCA4-9FE3FA3B92C8}"/>
                  </a:ext>
                </a:extLst>
              </p:cNvPr>
              <p:cNvSpPr/>
              <p:nvPr/>
            </p:nvSpPr>
            <p:spPr>
              <a:xfrm>
                <a:off x="9582542" y="4523610"/>
                <a:ext cx="292783" cy="366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85BA00E-8893-4D1E-BCA4-9FE3FA3B92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542" y="4523610"/>
                <a:ext cx="292783" cy="366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D528B76-984D-4852-B942-3F0A8FC0698D}"/>
                  </a:ext>
                </a:extLst>
              </p:cNvPr>
              <p:cNvSpPr/>
              <p:nvPr/>
            </p:nvSpPr>
            <p:spPr>
              <a:xfrm>
                <a:off x="8948000" y="4916495"/>
                <a:ext cx="797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D528B76-984D-4852-B942-3F0A8FC069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000" y="4916495"/>
                <a:ext cx="797591" cy="369332"/>
              </a:xfrm>
              <a:prstGeom prst="rect">
                <a:avLst/>
              </a:prstGeom>
              <a:blipFill>
                <a:blip r:embed="rId8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54F0302-1DF9-4259-A24E-331954EB2A61}"/>
                  </a:ext>
                </a:extLst>
              </p:cNvPr>
              <p:cNvSpPr/>
              <p:nvPr/>
            </p:nvSpPr>
            <p:spPr>
              <a:xfrm>
                <a:off x="9930812" y="4732217"/>
                <a:ext cx="797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54F0302-1DF9-4259-A24E-331954EB2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812" y="4732217"/>
                <a:ext cx="797591" cy="369332"/>
              </a:xfrm>
              <a:prstGeom prst="rect">
                <a:avLst/>
              </a:prstGeom>
              <a:blipFill>
                <a:blip r:embed="rId9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044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094D58-2E70-AC10-3CEF-180BFC06EBFD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10889F-6E5E-5354-7106-FCC51B9E201D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Passband and </a:t>
            </a:r>
            <a:r>
              <a:rPr lang="en-US"/>
              <a:t>baseband noise, signal </a:t>
            </a:r>
            <a:r>
              <a:rPr lang="en-US" dirty="0"/>
              <a:t>to noise ratio</a:t>
            </a:r>
          </a:p>
          <a:p>
            <a:r>
              <a:rPr lang="en-US" dirty="0"/>
              <a:t>Noise in the discrete symbols</a:t>
            </a:r>
          </a:p>
          <a:p>
            <a:r>
              <a:rPr lang="en-US" dirty="0"/>
              <a:t>ML Detection</a:t>
            </a:r>
          </a:p>
          <a:p>
            <a:r>
              <a:rPr lang="en-US" dirty="0"/>
              <a:t>Symbol detection </a:t>
            </a:r>
          </a:p>
          <a:p>
            <a:r>
              <a:rPr lang="en-US" dirty="0"/>
              <a:t>Probability of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4326" y="280726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0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48541-3EC3-4637-BC50-85AAFC74BD99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F1E545-6991-0C0F-F7EC-B517457732E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Discrete-time model: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 receiver knows: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= received symbol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channel gain (it learns this through channel estimation from other symbols.  Not covered here)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constellation set.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Demodulation problem</a:t>
                </a:r>
                <a:r>
                  <a:rPr lang="en-US" dirty="0"/>
                  <a:t>:  Estimate which symbol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 was transmitted.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71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097F86-431D-A1FF-7A5F-7D6D57F39D0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46C3EB-1DD4-2E2B-CADB-3E6DFEA35C6F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Estimation for Symbol Demodulation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Demodulation problem: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Drop the sample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Maximum likelihood estimation: 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085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0993C4-F09B-A684-ADF5-F4C3C08C542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7AEEE0-586E-3E04-99E9-25AD34F8D28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Symbol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MLE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= equalized symbol.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Procedure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Step 1:  Equalize the symbol: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Step 2: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closest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 complex plane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2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1DE39D-371F-BCC8-6226-3F96A702A18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8F7284-9AD4-200B-25D1-8E411448493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Passband and baseband noise, signal to noise ratio</a:t>
            </a:r>
          </a:p>
          <a:p>
            <a:r>
              <a:rPr lang="en-US" dirty="0"/>
              <a:t>Noise in the discrete symbols</a:t>
            </a:r>
          </a:p>
          <a:p>
            <a:r>
              <a:rPr lang="en-US" dirty="0"/>
              <a:t>ML Detection</a:t>
            </a:r>
          </a:p>
          <a:p>
            <a:r>
              <a:rPr lang="en-US" dirty="0"/>
              <a:t>Symbol detection </a:t>
            </a:r>
          </a:p>
          <a:p>
            <a:r>
              <a:rPr lang="en-US" dirty="0"/>
              <a:t>Probability of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33921" y="144219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87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6E6CA7-5060-3F79-2138-A58DE2A4D739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194763-BE07-A3A0-37D8-DFF73692E42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810863" y="1597268"/>
            <a:ext cx="1981199" cy="1295400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Regions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00861" y="4019100"/>
                <a:ext cx="9998315" cy="2293955"/>
              </a:xfrm>
            </p:spPr>
            <p:txBody>
              <a:bodyPr/>
              <a:lstStyle/>
              <a:p>
                <a:r>
                  <a:rPr lang="en-US" dirty="0"/>
                  <a:t>ML estimate is closest point in constellation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Decision region </a:t>
                </a:r>
                <a:r>
                  <a:rPr lang="en-US" dirty="0"/>
                  <a:t>for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set of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the closest point: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00861" y="4019100"/>
                <a:ext cx="9998315" cy="2293955"/>
              </a:xfrm>
              <a:blipFill>
                <a:blip r:embed="rId3"/>
                <a:stretch>
                  <a:fillRect l="-1463" t="-2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rot="5400000">
            <a:off x="3820265" y="2816470"/>
            <a:ext cx="19811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48861" y="2892668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10861" y="2587868"/>
            <a:ext cx="7620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V="1">
            <a:off x="5344261" y="2359270"/>
            <a:ext cx="76200" cy="76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V="1">
            <a:off x="5344261" y="3349870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V="1">
            <a:off x="4277461" y="3349870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V="1">
            <a:off x="4277461" y="2359269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96661" y="238514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44461" y="2036719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Decision region for s</a:t>
            </a:r>
            <a:r>
              <a:rPr lang="en-US" sz="1600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29961" y="1990553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1 </a:t>
            </a:r>
            <a:r>
              <a:rPr lang="en-US" sz="1600" dirty="0"/>
              <a:t> (closest point)</a:t>
            </a:r>
            <a:endParaRPr lang="en-US" sz="16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163161" y="1973675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63161" y="3426068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29961" y="3468515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73262" y="2143081"/>
            <a:ext cx="188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Example:  Decision region in QPSK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209206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796CEC-3D9C-E98C-025A-6CF8EA7091A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D1C6C3-5B1A-1BE0-8B65-13981C3FF61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decision regions for:</a:t>
            </a:r>
          </a:p>
          <a:p>
            <a:pPr lvl="1"/>
            <a:r>
              <a:rPr lang="en-US" dirty="0"/>
              <a:t>QPSK</a:t>
            </a:r>
          </a:p>
          <a:p>
            <a:pPr lvl="1"/>
            <a:r>
              <a:rPr lang="en-US" dirty="0"/>
              <a:t>16-QAM</a:t>
            </a:r>
          </a:p>
          <a:p>
            <a:pPr lvl="1"/>
            <a:r>
              <a:rPr lang="en-US" dirty="0"/>
              <a:t>8-PSK</a:t>
            </a:r>
          </a:p>
          <a:p>
            <a:pPr lvl="1"/>
            <a:r>
              <a:rPr lang="en-US" dirty="0"/>
              <a:t>General constellations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7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710513-4420-87B5-764E-8DDED9F91E0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BFB54-323D-13BA-78B3-F6AE0D446B6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A0D9E04-09AF-447A-9425-A6D05AE9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in a General Signal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962CE-032E-4060-979E-76D2AFB99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815" y="2538360"/>
                <a:ext cx="10279674" cy="33260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Signal space view</a:t>
                </a:r>
              </a:p>
              <a:p>
                <a:pPr lvl="1"/>
                <a:r>
                  <a:rPr lang="en-US" dirty="0"/>
                  <a:t>Input is a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output has a coordinate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receive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/>
                  <a:t>)</a:t>
                </a:r>
              </a:p>
              <a:p>
                <a:pPr lvl="1"/>
                <a:r>
                  <a:rPr lang="en-US" dirty="0"/>
                  <a:t>Noise is independent and Gaussian in each symbol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ML detector for the general signal space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next slide</a:t>
                </a:r>
              </a:p>
              <a:p>
                <a:r>
                  <a:rPr lang="en-US" dirty="0"/>
                  <a:t>Consequence:  Finds the closest vector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-dimensional space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962CE-032E-4060-979E-76D2AFB99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815" y="2538360"/>
                <a:ext cx="10279674" cy="3326099"/>
              </a:xfrm>
              <a:blipFill>
                <a:blip r:embed="rId3"/>
                <a:stretch>
                  <a:fillRect l="-142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F04D2-8D81-4B15-A1CA-AFA4A171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567253-9522-4C0E-80E5-BE03255798F0}"/>
              </a:ext>
            </a:extLst>
          </p:cNvPr>
          <p:cNvSpPr/>
          <p:nvPr/>
        </p:nvSpPr>
        <p:spPr>
          <a:xfrm>
            <a:off x="5211218" y="1596734"/>
            <a:ext cx="1036912" cy="646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650688-F5DF-465A-8FDB-F0D9DAE72FED}"/>
                  </a:ext>
                </a:extLst>
              </p:cNvPr>
              <p:cNvSpPr txBox="1"/>
              <p:nvPr/>
            </p:nvSpPr>
            <p:spPr>
              <a:xfrm>
                <a:off x="2481950" y="1641986"/>
                <a:ext cx="18104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i="1" dirty="0"/>
                  <a:t>Message</a:t>
                </a:r>
                <a:br>
                  <a:rPr lang="en-US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650688-F5DF-465A-8FDB-F0D9DAE72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50" y="1641986"/>
                <a:ext cx="1810410" cy="646331"/>
              </a:xfrm>
              <a:prstGeom prst="rect">
                <a:avLst/>
              </a:prstGeom>
              <a:blipFill>
                <a:blip r:embed="rId4"/>
                <a:stretch>
                  <a:fillRect l="-2694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1B3915-9848-4A60-A787-BFF8C1529F30}"/>
              </a:ext>
            </a:extLst>
          </p:cNvPr>
          <p:cNvCxnSpPr>
            <a:cxnSpLocks/>
          </p:cNvCxnSpPr>
          <p:nvPr/>
        </p:nvCxnSpPr>
        <p:spPr>
          <a:xfrm flipV="1">
            <a:off x="4292359" y="1906943"/>
            <a:ext cx="942819" cy="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33014-1BBE-42BE-99D5-A189DEB94800}"/>
                  </a:ext>
                </a:extLst>
              </p:cNvPr>
              <p:cNvSpPr txBox="1"/>
              <p:nvPr/>
            </p:nvSpPr>
            <p:spPr>
              <a:xfrm>
                <a:off x="7063660" y="1667393"/>
                <a:ext cx="30113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Coordinates in a signal space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   </m:t>
                    </m:r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33014-1BBE-42BE-99D5-A189DEB94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660" y="1667393"/>
                <a:ext cx="3011332" cy="646331"/>
              </a:xfrm>
              <a:prstGeom prst="rect">
                <a:avLst/>
              </a:prstGeom>
              <a:blipFill>
                <a:blip r:embed="rId5"/>
                <a:stretch>
                  <a:fillRect l="-1822" t="-56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09D29F-FF0B-45B6-A4F3-07187067E8B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248130" y="1919899"/>
            <a:ext cx="746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FF123A-B29A-4C45-8313-F56FE8CE5420}"/>
              </a:ext>
            </a:extLst>
          </p:cNvPr>
          <p:cNvCxnSpPr>
            <a:cxnSpLocks/>
          </p:cNvCxnSpPr>
          <p:nvPr/>
        </p:nvCxnSpPr>
        <p:spPr>
          <a:xfrm flipV="1">
            <a:off x="10733362" y="1326816"/>
            <a:ext cx="0" cy="136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6E593B-B495-4B1C-9067-D94F648074EA}"/>
              </a:ext>
            </a:extLst>
          </p:cNvPr>
          <p:cNvCxnSpPr>
            <a:cxnSpLocks/>
          </p:cNvCxnSpPr>
          <p:nvPr/>
        </p:nvCxnSpPr>
        <p:spPr>
          <a:xfrm flipV="1">
            <a:off x="9841448" y="2119398"/>
            <a:ext cx="1978701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D7CF73-680F-4D91-9301-77C57B8F17B5}"/>
              </a:ext>
            </a:extLst>
          </p:cNvPr>
          <p:cNvSpPr/>
          <p:nvPr/>
        </p:nvSpPr>
        <p:spPr>
          <a:xfrm>
            <a:off x="11243785" y="2049380"/>
            <a:ext cx="122914" cy="1400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9D523A-2B81-4F25-8A50-262D5722916C}"/>
              </a:ext>
            </a:extLst>
          </p:cNvPr>
          <p:cNvSpPr/>
          <p:nvPr/>
        </p:nvSpPr>
        <p:spPr>
          <a:xfrm>
            <a:off x="11382323" y="2497788"/>
            <a:ext cx="122914" cy="1400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86504-E10C-4360-BFD7-BA392DFD8E65}"/>
              </a:ext>
            </a:extLst>
          </p:cNvPr>
          <p:cNvSpPr/>
          <p:nvPr/>
        </p:nvSpPr>
        <p:spPr>
          <a:xfrm>
            <a:off x="10918489" y="1613596"/>
            <a:ext cx="122914" cy="1400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2F5465-888F-4644-AB80-CDCA8B7D235A}"/>
              </a:ext>
            </a:extLst>
          </p:cNvPr>
          <p:cNvSpPr/>
          <p:nvPr/>
        </p:nvSpPr>
        <p:spPr>
          <a:xfrm>
            <a:off x="10293780" y="2049379"/>
            <a:ext cx="122914" cy="14003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83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3EB050-A497-8EDA-B8AC-66E07C1F369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8FD1FD-433E-3FE4-2BC7-CFA8BDE9646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A0D9E04-09AF-447A-9425-A6D05AE9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in a General Signal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962CE-032E-4060-979E-76D2AFB99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1423" y="1597152"/>
                <a:ext cx="9672227" cy="42732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of Theorem:  </a:t>
                </a:r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, each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independent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Since the components are independent: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Hence, ML detector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ax</m:t>
                                </m:r>
                              </m:e>
                              <m:lim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962CE-032E-4060-979E-76D2AFB99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1423" y="1597152"/>
                <a:ext cx="9672227" cy="4273296"/>
              </a:xfrm>
              <a:blipFill>
                <a:blip r:embed="rId3"/>
                <a:stretch>
                  <a:fillRect l="-1513" t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F04D2-8D81-4B15-A1CA-AFA4A171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06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FAA0F6-9CC6-95BA-07D7-66CC971300F1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8C1F22-0082-23A5-1A33-1825848F735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214B15F-6EBF-4AA5-9D4D-F9AD4924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Multiple 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264A6-6810-4EC4-8528-073A65AAA6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Transmit a single symbol: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Receive multiple measurements: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Same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transmitted over multiple samples</a:t>
                </a:r>
              </a:p>
              <a:p>
                <a:r>
                  <a:rPr lang="en-US" dirty="0"/>
                  <a:t>Multiple samples can arise in many scenarios:</a:t>
                </a:r>
              </a:p>
              <a:p>
                <a:pPr lvl="1"/>
                <a:r>
                  <a:rPr lang="en-US" dirty="0"/>
                  <a:t>Different time samples</a:t>
                </a:r>
              </a:p>
              <a:p>
                <a:pPr lvl="1"/>
                <a:r>
                  <a:rPr lang="en-US" dirty="0"/>
                  <a:t>Samples from different antennas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264A6-6810-4EC4-8528-073A65AAA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60276-ABE1-4DA4-B6E3-7ADA2999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777BC8A8-E9FE-44CA-B681-863125BDD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512" y="1619794"/>
            <a:ext cx="2772591" cy="277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72C3C4-642B-46F3-8761-22630293D0CE}"/>
                  </a:ext>
                </a:extLst>
              </p:cNvPr>
              <p:cNvSpPr txBox="1"/>
              <p:nvPr/>
            </p:nvSpPr>
            <p:spPr>
              <a:xfrm>
                <a:off x="7229856" y="4392385"/>
                <a:ext cx="399250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Ex:  5.6GHz Massive MIMO array</a:t>
                </a:r>
              </a:p>
              <a:p>
                <a:r>
                  <a:rPr lang="en-US" dirty="0"/>
                  <a:t>The received signal is a vector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= signal to antenna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h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=channel from TX to the element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72C3C4-642B-46F3-8761-22630293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856" y="4392385"/>
                <a:ext cx="3992503" cy="1200329"/>
              </a:xfrm>
              <a:prstGeom prst="rect">
                <a:avLst/>
              </a:prstGeom>
              <a:blipFill>
                <a:blip r:embed="rId5"/>
                <a:stretch>
                  <a:fillRect l="-1221" t="-3061" r="-61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517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0FB09E-FB2B-048E-FC87-40D96FA3B3F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87A901-8441-C1C5-F943-8142980455F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214B15F-6EBF-4AA5-9D4D-F9AD4924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Multiple 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264A6-6810-4EC4-8528-073A65AAA6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Receive multiple measurements: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vector form: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Each transmitted signal is received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/>
                  <a:t>.</a:t>
                </a:r>
                <a:r>
                  <a:rPr lang="en-US" dirty="0"/>
                  <a:t>  ML detector: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b="1" dirty="0"/>
              </a:p>
              <a:p>
                <a:r>
                  <a:rPr lang="en-US" dirty="0"/>
                  <a:t>But,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|^2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.  This is called the equalized symbol.</a:t>
                </a:r>
              </a:p>
              <a:p>
                <a:r>
                  <a:rPr lang="en-US" dirty="0"/>
                  <a:t>Then: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Conclusion:  Given multiple measurements:</a:t>
                </a:r>
              </a:p>
              <a:p>
                <a:pPr lvl="1"/>
                <a:r>
                  <a:rPr lang="en-US" dirty="0"/>
                  <a:t>Compute equalized symbol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Demodulate from the received scalar symbol: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264A6-6810-4EC4-8528-073A65AAA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60276-ABE1-4DA4-B6E3-7ADA2999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04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7B21C31-1A90-D0AB-F85D-885DF9D98B56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C50835-F4D9-9A96-B424-4A1F065CBE2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1FCDAF-224F-5CF1-5FA7-F8C18354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5A55B-19B9-E7A1-18C5-5AB8C803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8A4EE-88DF-EFB8-B42C-CEFA99E05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58" y="1514224"/>
            <a:ext cx="8934450" cy="1724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295400-D482-7E3B-B503-3ACF1726F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270" y="2900863"/>
            <a:ext cx="4487278" cy="32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526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6E5398-8E1E-5BAB-1B81-04C2AF59AD39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539F7C-40C3-80B1-076A-14DF8F73C156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Passband and </a:t>
            </a:r>
            <a:r>
              <a:rPr lang="en-US"/>
              <a:t>baseband noise, signal </a:t>
            </a:r>
            <a:r>
              <a:rPr lang="en-US" dirty="0"/>
              <a:t>to noise ratio</a:t>
            </a:r>
          </a:p>
          <a:p>
            <a:r>
              <a:rPr lang="en-US" dirty="0"/>
              <a:t>Noise in the discrete symbols</a:t>
            </a:r>
          </a:p>
          <a:p>
            <a:r>
              <a:rPr lang="en-US" dirty="0"/>
              <a:t>ML Detection</a:t>
            </a:r>
          </a:p>
          <a:p>
            <a:r>
              <a:rPr lang="en-US" dirty="0"/>
              <a:t>Symbol detection </a:t>
            </a:r>
          </a:p>
          <a:p>
            <a:r>
              <a:rPr lang="en-US" dirty="0"/>
              <a:t>Probability of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0422" y="3270558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968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095698-0188-00EC-0B52-20F2EE5C7E7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F8831F-7152-E326-1D45-893D75B3A85F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829552" y="1713122"/>
            <a:ext cx="1257299" cy="1312652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Symbol Error Probability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46796" y="6314270"/>
            <a:ext cx="1312025" cy="365125"/>
          </a:xfrm>
        </p:spPr>
        <p:txBody>
          <a:bodyPr/>
          <a:lstStyle/>
          <a:p>
            <a:fld id="{529F9F8D-2534-4D48-85E3-73908409BCC5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301262" y="1573822"/>
                <a:ext cx="5099538" cy="444597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Want to compute </a:t>
                </a:r>
                <a:r>
                  <a:rPr lang="en-US" dirty="0">
                    <a:solidFill>
                      <a:srgbClr val="0070C0"/>
                    </a:solidFill>
                  </a:rPr>
                  <a:t>symbol error rate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𝑆𝐸𝑅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Assume all constellation points equally likely</a:t>
                </a:r>
              </a:p>
              <a:p>
                <a:r>
                  <a:rPr lang="en-US" dirty="0"/>
                  <a:t>Average SER: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∉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301262" y="1573822"/>
                <a:ext cx="5099538" cy="4445977"/>
              </a:xfrm>
              <a:blipFill>
                <a:blip r:embed="rId3"/>
                <a:stretch>
                  <a:fillRect l="-2867" t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7067550" y="3033347"/>
            <a:ext cx="17145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7536974" y="2030524"/>
            <a:ext cx="1295400" cy="7102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V="1">
            <a:off x="8362950" y="2499948"/>
            <a:ext cx="76200" cy="76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V="1">
            <a:off x="8362950" y="3490548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V="1">
            <a:off x="7296150" y="3490548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V="1">
            <a:off x="7296150" y="2499947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02798" y="1932793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z</a:t>
            </a:r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 flipV="1">
            <a:off x="7829551" y="2564988"/>
            <a:ext cx="544559" cy="468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7025856" y="2919049"/>
            <a:ext cx="16001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8078678" y="2070955"/>
            <a:ext cx="794125" cy="128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01050" y="1991741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97486" y="1809682"/>
            <a:ext cx="285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error</a:t>
            </a:r>
          </a:p>
          <a:p>
            <a:r>
              <a:rPr lang="en-US" dirty="0"/>
              <a:t>z in correct decision region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86701" y="4456323"/>
            <a:ext cx="1257299" cy="1312652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7124699" y="5776548"/>
            <a:ext cx="17145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V="1">
            <a:off x="7200902" y="5090750"/>
            <a:ext cx="914398" cy="457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flipV="1">
            <a:off x="8420099" y="5243149"/>
            <a:ext cx="76200" cy="76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V="1">
            <a:off x="8420099" y="6233749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V="1">
            <a:off x="7353299" y="6233749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V="1">
            <a:off x="7353299" y="5243148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6" idx="1"/>
          </p:cNvCxnSpPr>
          <p:nvPr/>
        </p:nvCxnSpPr>
        <p:spPr>
          <a:xfrm flipV="1">
            <a:off x="7886700" y="5308189"/>
            <a:ext cx="544559" cy="468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7083005" y="5662250"/>
            <a:ext cx="16001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7429503" y="4862150"/>
            <a:ext cx="1039333" cy="413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15426" y="4565643"/>
            <a:ext cx="3028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  <a:p>
            <a:r>
              <a:rPr lang="en-US" b="1" dirty="0"/>
              <a:t>z</a:t>
            </a:r>
            <a:r>
              <a:rPr lang="en-US" dirty="0"/>
              <a:t> not in </a:t>
            </a:r>
            <a:br>
              <a:rPr lang="en-US" dirty="0"/>
            </a:br>
            <a:r>
              <a:rPr lang="en-US" dirty="0"/>
              <a:t>correct decision region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72450" y="2664015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m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180477" y="5407216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m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883103" y="462719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38999" y="531934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879295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C954BE-1362-EDB6-33D2-34A881DD55F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CF1895-2D47-AFC3-CABF-536833A1F8C9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to Noise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Discrete-symbol model (no channel gain):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Received symbol energy: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Signal to noise ratio: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Sometimes called SNR per symbol</a:t>
                </a:r>
              </a:p>
              <a:p>
                <a:r>
                  <a:rPr lang="en-US" dirty="0"/>
                  <a:t>When there is a channel gain,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 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0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475D91-6554-176B-81EC-F51AFDFCBE59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E83F86-6E53-7623-2357-F34DB07E29E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90ACB86-EC3E-40F4-A185-A16802F8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2103-E45E-4F6A-975F-3D9866C2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Noise</a:t>
            </a:r>
            <a:r>
              <a:rPr lang="en-US" dirty="0"/>
              <a:t>:  Any unwanted component of the signal</a:t>
            </a:r>
          </a:p>
          <a:p>
            <a:endParaRPr lang="en-US" dirty="0"/>
          </a:p>
          <a:p>
            <a:r>
              <a:rPr lang="en-US" dirty="0"/>
              <a:t>Key challenge in communication:</a:t>
            </a:r>
          </a:p>
          <a:p>
            <a:pPr lvl="1"/>
            <a:r>
              <a:rPr lang="en-US" dirty="0"/>
              <a:t>Estimate the transmitted signal in the presence of noise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CC749-1E1C-4A4D-A5C5-BE74BB6A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B4471-9D10-41BE-8B75-6B4C9BAEA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537" y="1881699"/>
            <a:ext cx="4316753" cy="376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82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4C04A7-6E9A-F3C4-8229-E6CDCD5D455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41D83F-2BF6-0C08-CE1B-9EA521160E56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 for BPSK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828803"/>
                <a:ext cx="6370320" cy="403859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BPSK constellation: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rad>
                  </m:oMath>
                </a14:m>
                <a:endParaRPr lang="en-US" sz="2400" dirty="0"/>
              </a:p>
              <a:p>
                <a:r>
                  <a:rPr lang="en-US" sz="2400" dirty="0"/>
                  <a:t>AWGN channel: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200" dirty="0"/>
              </a:p>
              <a:p>
                <a:r>
                  <a:rPr lang="en-US" sz="2200" dirty="0"/>
                  <a:t>SER:  By symmetry </a:t>
                </a:r>
                <a:br>
                  <a:rPr lang="en-US" sz="22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SER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=2|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Will show on board: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𝑆𝐸𝑅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symbol SNR</a:t>
                </a:r>
              </a:p>
              <a:p>
                <a:r>
                  <a:rPr lang="en-US" sz="2200" dirty="0"/>
                  <a:t>Also, for BPSK: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828803"/>
                <a:ext cx="6370320" cy="4038598"/>
              </a:xfrm>
              <a:blipFill>
                <a:blip r:embed="rId3"/>
                <a:stretch>
                  <a:fillRect l="-2488" t="-1508" b="-13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501330" y="2043743"/>
            <a:ext cx="1709470" cy="1312652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734300" y="2743200"/>
            <a:ext cx="17145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501330" y="2743200"/>
            <a:ext cx="37597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 flipV="1">
            <a:off x="9226665" y="2714733"/>
            <a:ext cx="45719" cy="4571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V="1">
            <a:off x="7834944" y="2705101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58200" y="270944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</a:t>
            </a:r>
          </a:p>
        </p:txBody>
      </p:sp>
      <p:cxnSp>
        <p:nvCxnSpPr>
          <p:cNvPr id="14" name="Straight Arrow Connector 13"/>
          <p:cNvCxnSpPr>
            <a:stCxn id="9" idx="2"/>
          </p:cNvCxnSpPr>
          <p:nvPr/>
        </p:nvCxnSpPr>
        <p:spPr>
          <a:xfrm rot="10800000" flipV="1">
            <a:off x="8877300" y="2737591"/>
            <a:ext cx="349364" cy="5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7692606" y="2628902"/>
            <a:ext cx="16001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15400" y="2680228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08211" y="2228773"/>
                <a:ext cx="1152047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211" y="2228773"/>
                <a:ext cx="1152047" cy="4277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127708" y="2315454"/>
                <a:ext cx="1330492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708" y="2315454"/>
                <a:ext cx="1330492" cy="427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249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BC6B38-454C-C54D-CF42-2B327827BF7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F5A47A-5720-5C65-5394-C70AA1F6AE9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 for QPSK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83695" y="1761050"/>
                <a:ext cx="6199153" cy="34781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SER for QPSK (will show on board)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Look at SNR per bit</a:t>
                </a:r>
              </a:p>
              <a:p>
                <a:r>
                  <a:rPr lang="en-US" dirty="0"/>
                  <a:t>High SNR asymptotic</a:t>
                </a:r>
              </a:p>
              <a:p>
                <a:r>
                  <a:rPr lang="en-US" dirty="0"/>
                  <a:t>Compare to BPSK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83695" y="1761050"/>
                <a:ext cx="6199153" cy="3478178"/>
              </a:xfrm>
              <a:blipFill>
                <a:blip r:embed="rId3"/>
                <a:stretch>
                  <a:fillRect l="-2360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9346796" y="3193496"/>
            <a:ext cx="1981199" cy="1295400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070395" y="3424467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Decision region for s</a:t>
            </a:r>
            <a:r>
              <a:rPr lang="en-US" sz="1600" baseline="-25000" dirty="0"/>
              <a:t>00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8806940" y="4492071"/>
            <a:ext cx="1096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660995" y="4507152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889596" y="41264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727796" y="41264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758277" y="48122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920077" y="48122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002808" y="1561399"/>
            <a:ext cx="1705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QPSK or 4-QAM </a:t>
            </a:r>
          </a:p>
          <a:p>
            <a:r>
              <a:rPr lang="en-US" dirty="0"/>
              <a:t>2 bits / symbol</a:t>
            </a:r>
          </a:p>
          <a:p>
            <a:r>
              <a:rPr lang="en-US" dirty="0"/>
              <a:t>Smaller </a:t>
            </a:r>
            <a:r>
              <a:rPr lang="en-US" dirty="0" err="1"/>
              <a:t>dmin</a:t>
            </a:r>
            <a:endParaRPr lang="en-US" dirty="0"/>
          </a:p>
        </p:txBody>
      </p:sp>
      <p:graphicFrame>
        <p:nvGraphicFramePr>
          <p:cNvPr id="26" name="Object 13"/>
          <p:cNvGraphicFramePr>
            <a:graphicFrameLocks noChangeAspect="1"/>
          </p:cNvGraphicFramePr>
          <p:nvPr/>
        </p:nvGraphicFramePr>
        <p:xfrm>
          <a:off x="8023471" y="1672081"/>
          <a:ext cx="17653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736560" progId="Equation.DSMT4">
                  <p:embed/>
                </p:oleObj>
              </mc:Choice>
              <mc:Fallback>
                <p:oleObj name="Equation" r:id="rId4" imgW="1143000" imgH="736560" progId="Equation.DSMT4">
                  <p:embed/>
                  <p:pic>
                    <p:nvPicPr>
                      <p:cNvPr id="2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3471" y="1672081"/>
                        <a:ext cx="176530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9583422" y="37168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591449" y="4869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5223" y="489370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53781" y="37168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681076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C6306B-5320-19C9-0DE3-E454D315214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E398B7-C3CC-8AC1-5DFF-C8116161BFD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Calculations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you are interested, </a:t>
            </a:r>
            <a:r>
              <a:rPr lang="en-US" dirty="0" err="1"/>
              <a:t>Proakis</a:t>
            </a:r>
            <a:r>
              <a:rPr lang="en-US" dirty="0"/>
              <a:t> “Digital Communications” derives error rates for many constellation types:</a:t>
            </a:r>
          </a:p>
          <a:p>
            <a:pPr lvl="1"/>
            <a:r>
              <a:rPr lang="en-US" dirty="0"/>
              <a:t>M-PSK, M-QAM, DQPSK, …</a:t>
            </a:r>
          </a:p>
          <a:p>
            <a:pPr lvl="1"/>
            <a:r>
              <a:rPr lang="en-US" dirty="0"/>
              <a:t>Provides exact formulae and various bounds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558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813DE8-BF49-9C34-0E04-391E78A8B55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E64D0F-5BFB-EE49-EB50-E63E6C81FDD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 for Various Modulation Schemes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80" y="1699845"/>
            <a:ext cx="5593666" cy="3821723"/>
          </a:xfrm>
        </p:spPr>
        <p:txBody>
          <a:bodyPr>
            <a:normAutofit/>
          </a:bodyPr>
          <a:lstStyle/>
          <a:p>
            <a:r>
              <a:rPr lang="en-US" dirty="0"/>
              <a:t>Some observations:</a:t>
            </a:r>
          </a:p>
          <a:p>
            <a:pPr lvl="1"/>
            <a:r>
              <a:rPr lang="en-US" dirty="0"/>
              <a:t>QPSK has roughly same BER as BPSK for same </a:t>
            </a:r>
            <a:r>
              <a:rPr lang="en-US" dirty="0" err="1"/>
              <a:t>Eb</a:t>
            </a:r>
            <a:r>
              <a:rPr lang="en-US" dirty="0"/>
              <a:t>/N0</a:t>
            </a:r>
          </a:p>
          <a:p>
            <a:pPr lvl="2"/>
            <a:r>
              <a:rPr lang="en-US" dirty="0"/>
              <a:t>Note that SNR is shown in figure </a:t>
            </a:r>
            <a:r>
              <a:rPr lang="en-US" dirty="0" err="1"/>
              <a:t>asEs</a:t>
            </a:r>
            <a:r>
              <a:rPr lang="en-US" dirty="0"/>
              <a:t>/N0 not </a:t>
            </a:r>
            <a:r>
              <a:rPr lang="en-US" dirty="0" err="1"/>
              <a:t>Eb</a:t>
            </a:r>
            <a:r>
              <a:rPr lang="en-US" dirty="0"/>
              <a:t>/N0</a:t>
            </a:r>
          </a:p>
          <a:p>
            <a:pPr lvl="1"/>
            <a:r>
              <a:rPr lang="en-US" dirty="0"/>
              <a:t>M= QAM requires roughly 6 dB per bit above M=4</a:t>
            </a:r>
          </a:p>
          <a:p>
            <a:pPr lvl="1"/>
            <a:r>
              <a:rPr lang="en-US" dirty="0"/>
              <a:t>M-PSK is significantly less efficient that M-QAM</a:t>
            </a:r>
          </a:p>
        </p:txBody>
      </p:sp>
      <p:pic>
        <p:nvPicPr>
          <p:cNvPr id="5" name="Picture 4" descr="serMod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611" y="1699845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103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BA3F18-3069-7099-83E1-95634BA7885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BDEB2F-E2B1-197C-B167-6F7E180B8996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1FCDAF-224F-5CF1-5FA7-F8C18354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5A55B-19B9-E7A1-18C5-5AB8C803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09ABFE-0C98-427A-877E-18E6B2856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58" y="1595143"/>
            <a:ext cx="7606846" cy="3453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23D7BF-87C6-DF29-E08E-E79CCF1AD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179" y="2436950"/>
            <a:ext cx="4055233" cy="326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6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56FA3B-C1B2-8BEF-FD8B-0A620504E63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328D3A-B47E-377E-217E-4C9D1BE137D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98BD64F-857F-4E41-B089-388A1BC8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“Noise”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40218-B98A-4085-A07F-A288608D8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Internal / thermal noise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From imperfections in the receiver</a:t>
            </a:r>
          </a:p>
          <a:p>
            <a:pPr lvl="1"/>
            <a:r>
              <a:rPr lang="en-US" dirty="0"/>
              <a:t>Thermal noise:  From random fluctuations of electrons</a:t>
            </a:r>
          </a:p>
          <a:p>
            <a:pPr lvl="1"/>
            <a:r>
              <a:rPr lang="en-US" dirty="0"/>
              <a:t>Other imperfections:  Phase noise, quantization, channel estimation errors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External Interference</a:t>
            </a:r>
          </a:p>
          <a:p>
            <a:pPr lvl="1"/>
            <a:r>
              <a:rPr lang="en-US" dirty="0"/>
              <a:t>Signals from other sources</a:t>
            </a:r>
          </a:p>
          <a:p>
            <a:pPr lvl="1"/>
            <a:r>
              <a:rPr lang="en-US" dirty="0"/>
              <a:t>In-band:  Transmitters in the same frequency</a:t>
            </a:r>
            <a:br>
              <a:rPr lang="en-US" dirty="0"/>
            </a:br>
            <a:r>
              <a:rPr lang="en-US" dirty="0"/>
              <a:t>Ex:  Multiple devices in a cellular band</a:t>
            </a:r>
          </a:p>
          <a:p>
            <a:pPr lvl="1"/>
            <a:r>
              <a:rPr lang="en-US" dirty="0"/>
              <a:t>Out-of-band:  From leakage out of carrier</a:t>
            </a:r>
          </a:p>
          <a:p>
            <a:pPr lvl="1"/>
            <a:r>
              <a:rPr lang="en-US" dirty="0"/>
              <a:t>Some texts do not consider “interference” as noise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5C428-781B-4A3D-8BDD-647AAD2A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 descr="Image result for wireless interference">
            <a:extLst>
              <a:ext uri="{FF2B5EF4-FFF2-40B4-BE49-F238E27FC236}">
                <a16:creationId xmlns:a16="http://schemas.microsoft.com/office/drawing/2014/main" id="{E606469C-B393-431E-B8D2-B337B97F4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246" y="3548508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21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32042F-DD6C-1D7A-2196-2A21C2B2A28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9CB4C2-E8FD-4D42-1849-100DE4A9B7B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90ACB86-EC3E-40F4-A185-A16802F8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Models for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2103-E45E-4F6A-975F-3D9866C2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 communications, we model noise as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random process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Captures “uncertainty” in the value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lecture: 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Describe mathematical models for noise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Describe effect of noise on 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CC749-1E1C-4A4D-A5C5-BE74BB6A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B4471-9D10-41BE-8B75-6B4C9BAEA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486" y="1920888"/>
            <a:ext cx="4316753" cy="376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6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3AE0C7-2CDD-B2DC-F819-7A906FACE8D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A04CE0-12E7-99B5-80AF-B0F8CCDF83A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A5F136C-0955-450D-8A93-93085552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Noise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E9CDE-36F5-49E5-8553-7B13EB73C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363686"/>
                <a:ext cx="10058400" cy="2505410"/>
              </a:xfrm>
            </p:spPr>
            <p:txBody>
              <a:bodyPr/>
              <a:lstStyle/>
              <a:p>
                <a:r>
                  <a:rPr lang="en-US" dirty="0"/>
                  <a:t>We first look at modeling thermal noise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Thermal noise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Due to random fluctuations of electrons in the receiver</a:t>
                </a:r>
              </a:p>
              <a:p>
                <a:pPr lvl="1"/>
                <a:r>
                  <a:rPr lang="en-US" dirty="0"/>
                  <a:t>Called “thermal” since the level of the fluctuations increases with temperature</a:t>
                </a:r>
              </a:p>
              <a:p>
                <a:r>
                  <a:rPr lang="en-US" dirty="0"/>
                  <a:t>Common Additive White Gaussian Noise (AWGN) model: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real Gaussian WSS noise with PSD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E9CDE-36F5-49E5-8553-7B13EB73C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363686"/>
                <a:ext cx="10058400" cy="2505410"/>
              </a:xfrm>
              <a:blipFill>
                <a:blip r:embed="rId3"/>
                <a:stretch>
                  <a:fillRect l="-1455" t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024DD-B895-48FE-B9C6-18F46F09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BB3C46-1E7A-426A-8C10-CB20A566FD88}"/>
              </a:ext>
            </a:extLst>
          </p:cNvPr>
          <p:cNvSpPr/>
          <p:nvPr/>
        </p:nvSpPr>
        <p:spPr>
          <a:xfrm>
            <a:off x="4045403" y="1755025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2A03-D41E-4928-834F-8C17C0978F70}"/>
              </a:ext>
            </a:extLst>
          </p:cNvPr>
          <p:cNvSpPr txBox="1"/>
          <p:nvPr/>
        </p:nvSpPr>
        <p:spPr>
          <a:xfrm>
            <a:off x="3570993" y="2373164"/>
            <a:ext cx="150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Upconversion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55B1D1-7F1D-4C46-BBB1-22D2963A5F66}"/>
              </a:ext>
            </a:extLst>
          </p:cNvPr>
          <p:cNvSpPr/>
          <p:nvPr/>
        </p:nvSpPr>
        <p:spPr>
          <a:xfrm>
            <a:off x="6138982" y="1749702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ED6B8-6A8B-4E13-888F-6FFD5D36F9C1}"/>
              </a:ext>
            </a:extLst>
          </p:cNvPr>
          <p:cNvSpPr txBox="1"/>
          <p:nvPr/>
        </p:nvSpPr>
        <p:spPr>
          <a:xfrm>
            <a:off x="5820112" y="236804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49435E-D986-4BF6-A3E0-5F2ED4065049}"/>
              </a:ext>
            </a:extLst>
          </p:cNvPr>
          <p:cNvSpPr/>
          <p:nvPr/>
        </p:nvSpPr>
        <p:spPr>
          <a:xfrm>
            <a:off x="8959934" y="1739026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6DFB8-4602-474B-B397-50D38CDB6CDF}"/>
              </a:ext>
            </a:extLst>
          </p:cNvPr>
          <p:cNvSpPr txBox="1"/>
          <p:nvPr/>
        </p:nvSpPr>
        <p:spPr>
          <a:xfrm>
            <a:off x="8268093" y="2409590"/>
            <a:ext cx="215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Down-</a:t>
            </a:r>
            <a:br>
              <a:rPr lang="en-US" dirty="0"/>
            </a:br>
            <a:r>
              <a:rPr lang="en-US" dirty="0"/>
              <a:t>conversion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0CDC97-DA13-4BBE-B2CA-547317759FF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92585" y="2039848"/>
            <a:ext cx="752818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081E25-83FC-4B55-ABB8-FE63FBC41D8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819126" y="2039848"/>
            <a:ext cx="1319856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01E0A0-335F-4209-8450-814A3DBB311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912705" y="2029172"/>
            <a:ext cx="2047229" cy="1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6F69EE-F1B2-4E66-B35F-B8661C04AEB7}"/>
              </a:ext>
            </a:extLst>
          </p:cNvPr>
          <p:cNvCxnSpPr>
            <a:cxnSpLocks/>
          </p:cNvCxnSpPr>
          <p:nvPr/>
        </p:nvCxnSpPr>
        <p:spPr>
          <a:xfrm>
            <a:off x="9774562" y="2004323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9AFB01-BEE1-4922-84EC-69FF0C988993}"/>
                  </a:ext>
                </a:extLst>
              </p:cNvPr>
              <p:cNvSpPr txBox="1"/>
              <p:nvPr/>
            </p:nvSpPr>
            <p:spPr>
              <a:xfrm>
                <a:off x="2650049" y="1855182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9AFB01-BEE1-4922-84EC-69FF0C988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049" y="1855182"/>
                <a:ext cx="66582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0ACDB3-63DC-465F-9B55-49F5A465FAC7}"/>
                  </a:ext>
                </a:extLst>
              </p:cNvPr>
              <p:cNvSpPr txBox="1"/>
              <p:nvPr/>
            </p:nvSpPr>
            <p:spPr>
              <a:xfrm>
                <a:off x="5196738" y="2071976"/>
                <a:ext cx="777392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0ACDB3-63DC-465F-9B55-49F5A465F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738" y="2071976"/>
                <a:ext cx="777392" cy="390748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03DFFF-95E6-4A56-BC91-D9433114EEEA}"/>
                  </a:ext>
                </a:extLst>
              </p:cNvPr>
              <p:cNvSpPr txBox="1"/>
              <p:nvPr/>
            </p:nvSpPr>
            <p:spPr>
              <a:xfrm>
                <a:off x="8006760" y="2050274"/>
                <a:ext cx="753924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03DFFF-95E6-4A56-BC91-D9433114E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760" y="2050274"/>
                <a:ext cx="753924" cy="390748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EB96FB-8428-4ECA-B1CB-B432B0E5CE29}"/>
                  </a:ext>
                </a:extLst>
              </p:cNvPr>
              <p:cNvSpPr txBox="1"/>
              <p:nvPr/>
            </p:nvSpPr>
            <p:spPr>
              <a:xfrm>
                <a:off x="10354806" y="1837625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EB96FB-8428-4ECA-B1CB-B432B0E5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806" y="1837625"/>
                <a:ext cx="66075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3659E57C-5085-4BF6-9B9D-2D1E3FD7DF96}"/>
              </a:ext>
            </a:extLst>
          </p:cNvPr>
          <p:cNvSpPr/>
          <p:nvPr/>
        </p:nvSpPr>
        <p:spPr>
          <a:xfrm>
            <a:off x="7767879" y="1981651"/>
            <a:ext cx="143692" cy="1417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9693F4-4145-41FC-A67F-6C20EEEFA016}"/>
              </a:ext>
            </a:extLst>
          </p:cNvPr>
          <p:cNvCxnSpPr>
            <a:cxnSpLocks/>
          </p:cNvCxnSpPr>
          <p:nvPr/>
        </p:nvCxnSpPr>
        <p:spPr>
          <a:xfrm>
            <a:off x="7839725" y="1247495"/>
            <a:ext cx="9593" cy="73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472057-0543-4BF3-A920-6F28C62C88B6}"/>
                  </a:ext>
                </a:extLst>
              </p:cNvPr>
              <p:cNvSpPr txBox="1"/>
              <p:nvPr/>
            </p:nvSpPr>
            <p:spPr>
              <a:xfrm>
                <a:off x="7534609" y="806710"/>
                <a:ext cx="79957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472057-0543-4BF3-A920-6F28C62C8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609" y="806710"/>
                <a:ext cx="799578" cy="390748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21EB3BD8-709C-4B7B-B7AE-2DC7668F26A1}"/>
              </a:ext>
            </a:extLst>
          </p:cNvPr>
          <p:cNvSpPr txBox="1"/>
          <p:nvPr/>
        </p:nvSpPr>
        <p:spPr>
          <a:xfrm>
            <a:off x="6802530" y="541770"/>
            <a:ext cx="215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AWGN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D1BE19-329E-4948-BDBC-2A12088D29D5}"/>
                  </a:ext>
                </a:extLst>
              </p:cNvPr>
              <p:cNvSpPr txBox="1"/>
              <p:nvPr/>
            </p:nvSpPr>
            <p:spPr>
              <a:xfrm>
                <a:off x="6949582" y="2054034"/>
                <a:ext cx="715004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D1BE19-329E-4948-BDBC-2A12088D2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582" y="2054034"/>
                <a:ext cx="715004" cy="390748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61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27BE06-6A65-F348-9604-9F57D21BD00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41BE87-CA53-5366-3AC7-2CCEB73BC9D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Thermal noise</a:t>
                </a:r>
                <a:r>
                  <a:rPr lang="en-US" dirty="0"/>
                  <a:t>: Caused by random fluctuations of electrons</a:t>
                </a:r>
              </a:p>
              <a:p>
                <a:r>
                  <a:rPr lang="en-US" dirty="0"/>
                  <a:t>Fundamental limit determined by statistical physics: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Boltzman</a:t>
                </a:r>
                <a:r>
                  <a:rPr lang="en-US" dirty="0"/>
                  <a:t> constant,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temperature in Kelvin</a:t>
                </a:r>
              </a:p>
              <a:p>
                <a:pPr lvl="1"/>
                <a:r>
                  <a:rPr lang="en-US" dirty="0"/>
                  <a:t>At room temperature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=300 K),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10 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=−174 </m:t>
                    </m:r>
                  </m:oMath>
                </a14:m>
                <a:r>
                  <a:rPr lang="en-US" dirty="0"/>
                  <a:t>dBm/Hz</a:t>
                </a:r>
              </a:p>
              <a:p>
                <a:r>
                  <a:rPr lang="en-US" dirty="0"/>
                  <a:t>Practical systems see higher noise power due to receiver imperfections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dBm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Hz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Noise figure</a:t>
                </a:r>
              </a:p>
              <a:p>
                <a:pPr lvl="1"/>
                <a:r>
                  <a:rPr lang="en-US" dirty="0"/>
                  <a:t>Typical values are 2 to 9 dB in most wireless systems</a:t>
                </a:r>
              </a:p>
              <a:p>
                <a:r>
                  <a:rPr lang="en-US" dirty="0"/>
                  <a:t>More in a wireless class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391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31941</TotalTime>
  <Words>3418</Words>
  <Application>Microsoft Office PowerPoint</Application>
  <PresentationFormat>Widescreen</PresentationFormat>
  <Paragraphs>613</Paragraphs>
  <Slides>54</Slides>
  <Notes>54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Cambria Math</vt:lpstr>
      <vt:lpstr>Wingdings</vt:lpstr>
      <vt:lpstr>Retrospect</vt:lpstr>
      <vt:lpstr>Equation</vt:lpstr>
      <vt:lpstr>Unit 6:  Noise and Symbol Demodulation</vt:lpstr>
      <vt:lpstr>Learning Objectives</vt:lpstr>
      <vt:lpstr>This Unit</vt:lpstr>
      <vt:lpstr>Outline </vt:lpstr>
      <vt:lpstr>What is Noise?</vt:lpstr>
      <vt:lpstr>Types of “Noise”</vt:lpstr>
      <vt:lpstr>Statistical Models for Noise</vt:lpstr>
      <vt:lpstr>Additive Noise Model</vt:lpstr>
      <vt:lpstr>Thermal Noise</vt:lpstr>
      <vt:lpstr>Scaling Up- and Down-Conversion</vt:lpstr>
      <vt:lpstr>Downconverting Noise</vt:lpstr>
      <vt:lpstr>Equivalent Channel with Noise</vt:lpstr>
      <vt:lpstr>Effective Baseband Noise ≈ White</vt:lpstr>
      <vt:lpstr>Thermal Noise and Bandwidth </vt:lpstr>
      <vt:lpstr>Signal To Noise Ratio</vt:lpstr>
      <vt:lpstr>Example:  SNR of a Wireless Signal</vt:lpstr>
      <vt:lpstr>Free-Space SNR Visualized</vt:lpstr>
      <vt:lpstr>In Class Exercise</vt:lpstr>
      <vt:lpstr>Outline </vt:lpstr>
      <vt:lpstr>End-to-End System So Far</vt:lpstr>
      <vt:lpstr>Signal and Noise Components</vt:lpstr>
      <vt:lpstr>Noise Component</vt:lpstr>
      <vt:lpstr>Symbol Noise with Orthonormal RX Filtering</vt:lpstr>
      <vt:lpstr>Single Path Channel Model</vt:lpstr>
      <vt:lpstr>Power and Energy</vt:lpstr>
      <vt:lpstr>Units</vt:lpstr>
      <vt:lpstr>Sample Question</vt:lpstr>
      <vt:lpstr>In Class Exercise</vt:lpstr>
      <vt:lpstr>Outline </vt:lpstr>
      <vt:lpstr>Detection Theory</vt:lpstr>
      <vt:lpstr>Min and Arg Min</vt:lpstr>
      <vt:lpstr>Maximum Likelihood Estimation</vt:lpstr>
      <vt:lpstr>Likelihood Ratio</vt:lpstr>
      <vt:lpstr>Example:  Two Gaussians, Different Means </vt:lpstr>
      <vt:lpstr>Example:  Two Gaussians, Different Variances </vt:lpstr>
      <vt:lpstr>Outline </vt:lpstr>
      <vt:lpstr>Demodulation</vt:lpstr>
      <vt:lpstr>ML Estimation for Symbol Demodulation</vt:lpstr>
      <vt:lpstr>Nearest Symbol Detection</vt:lpstr>
      <vt:lpstr>Decision Regions</vt:lpstr>
      <vt:lpstr>Sample Problems</vt:lpstr>
      <vt:lpstr>Detection in a General Signal Space</vt:lpstr>
      <vt:lpstr>Detection in a General Signal Space</vt:lpstr>
      <vt:lpstr>Example:  Multiple Measurements</vt:lpstr>
      <vt:lpstr>Example:  Multiple Measurements</vt:lpstr>
      <vt:lpstr>In Class Exercise</vt:lpstr>
      <vt:lpstr>Outline </vt:lpstr>
      <vt:lpstr>Symbol Error Probability</vt:lpstr>
      <vt:lpstr>Signal to Noise Ratio</vt:lpstr>
      <vt:lpstr>SER for BPSK</vt:lpstr>
      <vt:lpstr>SER for QPSK</vt:lpstr>
      <vt:lpstr>More Calculations</vt:lpstr>
      <vt:lpstr>SER for Various Modulation Schemes</vt:lpstr>
      <vt:lpstr>In Class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458</cp:revision>
  <cp:lastPrinted>2017-03-30T17:15:31Z</cp:lastPrinted>
  <dcterms:created xsi:type="dcterms:W3CDTF">2015-03-22T11:15:32Z</dcterms:created>
  <dcterms:modified xsi:type="dcterms:W3CDTF">2022-10-18T19:21:41Z</dcterms:modified>
</cp:coreProperties>
</file>