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8" r:id="rId2"/>
    <p:sldId id="282" r:id="rId3"/>
    <p:sldId id="404" r:id="rId4"/>
    <p:sldId id="666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718" r:id="rId13"/>
    <p:sldId id="667" r:id="rId14"/>
    <p:sldId id="637" r:id="rId15"/>
    <p:sldId id="639" r:id="rId16"/>
    <p:sldId id="638" r:id="rId17"/>
    <p:sldId id="640" r:id="rId18"/>
    <p:sldId id="641" r:id="rId19"/>
    <p:sldId id="642" r:id="rId20"/>
    <p:sldId id="719" r:id="rId21"/>
    <p:sldId id="668" r:id="rId22"/>
    <p:sldId id="656" r:id="rId23"/>
    <p:sldId id="703" r:id="rId24"/>
    <p:sldId id="660" r:id="rId25"/>
    <p:sldId id="661" r:id="rId26"/>
    <p:sldId id="701" r:id="rId27"/>
    <p:sldId id="705" r:id="rId28"/>
    <p:sldId id="662" r:id="rId29"/>
    <p:sldId id="706" r:id="rId30"/>
    <p:sldId id="707" r:id="rId31"/>
    <p:sldId id="669" r:id="rId32"/>
    <p:sldId id="708" r:id="rId33"/>
    <p:sldId id="709" r:id="rId34"/>
    <p:sldId id="710" r:id="rId35"/>
    <p:sldId id="712" r:id="rId36"/>
    <p:sldId id="714" r:id="rId37"/>
    <p:sldId id="715" r:id="rId38"/>
    <p:sldId id="716" r:id="rId39"/>
    <p:sldId id="717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85" r:id="rId48"/>
    <p:sldId id="686" r:id="rId49"/>
    <p:sldId id="698" r:id="rId50"/>
    <p:sldId id="699" r:id="rId51"/>
    <p:sldId id="700" r:id="rId52"/>
    <p:sldId id="721" r:id="rId53"/>
    <p:sldId id="720" r:id="rId5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7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50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5.png"/><Relationship Id="rId16" Type="http://schemas.openxmlformats.org/officeDocument/2006/relationships/image" Target="../media/image5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9.png"/><Relationship Id="rId30" Type="http://schemas.openxmlformats.org/officeDocument/2006/relationships/image" Target="../media/image86.png"/><Relationship Id="rId8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8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4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92.png"/><Relationship Id="rId30" Type="http://schemas.openxmlformats.org/officeDocument/2006/relationships/image" Target="../media/image86.png"/><Relationship Id="rId35" Type="http://schemas.openxmlformats.org/officeDocument/2006/relationships/image" Target="../media/image93.png"/><Relationship Id="rId8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93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91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90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5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8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8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gif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10:  Convolutional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Polynomials:  Octal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1FBF-514B-4565-9397-0D78731D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2328528"/>
          </a:xfrm>
        </p:spPr>
        <p:txBody>
          <a:bodyPr/>
          <a:lstStyle/>
          <a:p>
            <a:r>
              <a:rPr lang="en-US" dirty="0"/>
              <a:t>For large constraint lengths (large K), binary form is inefficient</a:t>
            </a:r>
          </a:p>
          <a:p>
            <a:pPr lvl="1"/>
            <a:r>
              <a:rPr lang="en-US" dirty="0"/>
              <a:t>Engineers often use octal form</a:t>
            </a:r>
          </a:p>
          <a:p>
            <a:pPr lvl="1"/>
            <a:r>
              <a:rPr lang="en-US" dirty="0"/>
              <a:t>Base 8, each digit 0…7</a:t>
            </a:r>
          </a:p>
          <a:p>
            <a:pPr lvl="1"/>
            <a:r>
              <a:rPr lang="en-US" dirty="0"/>
              <a:t>Each digit represents three bits</a:t>
            </a:r>
          </a:p>
          <a:p>
            <a:r>
              <a:rPr lang="en-US" dirty="0"/>
              <a:t>Example: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647090" y="3892132"/>
            <a:ext cx="1724650" cy="109112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7088889" y="3867808"/>
            <a:ext cx="1394250" cy="1090587"/>
          </a:xfrm>
          <a:prstGeom prst="rect">
            <a:avLst/>
          </a:prstGeom>
          <a:noFill/>
          <a:ln/>
          <a:effectLst/>
        </p:spPr>
      </p:pic>
      <p:sp>
        <p:nvSpPr>
          <p:cNvPr id="13" name="Right Arrow 12"/>
          <p:cNvSpPr/>
          <p:nvPr/>
        </p:nvSpPr>
        <p:spPr>
          <a:xfrm>
            <a:off x="5716682" y="41207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449" y="5155266"/>
            <a:ext cx="847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Binary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7090" y="5155266"/>
            <a:ext cx="72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Octal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up to now are R=1/n</a:t>
            </a:r>
          </a:p>
          <a:p>
            <a:r>
              <a:rPr lang="en-US" dirty="0"/>
              <a:t>Can extend to rate R=k/n</a:t>
            </a:r>
          </a:p>
          <a:p>
            <a:pPr lvl="1"/>
            <a:r>
              <a:rPr lang="en-US" dirty="0"/>
              <a:t>Add k bits at a time </a:t>
            </a:r>
          </a:p>
        </p:txBody>
      </p:sp>
      <p:pic>
        <p:nvPicPr>
          <p:cNvPr id="5" name="Picture 4" descr="Fig8-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819400"/>
            <a:ext cx="611411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DC2EF-9D3B-019A-0CBD-AA6AEA9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72" y="1551786"/>
            <a:ext cx="8409783" cy="39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97545" y="1912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 as State Machines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have memory</a:t>
            </a:r>
          </a:p>
          <a:p>
            <a:pPr lvl="1"/>
            <a:r>
              <a:rPr lang="en-US" dirty="0"/>
              <a:t>Stored in contents of shift registers</a:t>
            </a:r>
          </a:p>
          <a:p>
            <a:pPr lvl="1"/>
            <a:r>
              <a:rPr lang="en-US" dirty="0"/>
              <a:t>Each input bit changes memory contents</a:t>
            </a:r>
          </a:p>
          <a:p>
            <a:pPr lvl="1"/>
            <a:r>
              <a:rPr lang="en-US" dirty="0"/>
              <a:t>Output bits are a function of memory and input</a:t>
            </a:r>
          </a:p>
          <a:p>
            <a:pPr lvl="1"/>
            <a:endParaRPr lang="en-US" dirty="0"/>
          </a:p>
          <a:p>
            <a:r>
              <a:rPr lang="en-US" dirty="0"/>
              <a:t>Three common ways to represent evolution of the memory:</a:t>
            </a:r>
          </a:p>
          <a:p>
            <a:pPr lvl="1"/>
            <a:r>
              <a:rPr lang="en-US" dirty="0"/>
              <a:t>Tree diagram</a:t>
            </a:r>
          </a:p>
          <a:p>
            <a:pPr lvl="1"/>
            <a:r>
              <a:rPr lang="en-US" dirty="0"/>
              <a:t>Trellis diagram</a:t>
            </a:r>
          </a:p>
          <a:p>
            <a:pPr lvl="1"/>
            <a:r>
              <a:rPr lang="en-US" dirty="0"/>
              <a:t>State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States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State of the encoder determined by contents of shift register</a:t>
                </a:r>
              </a:p>
              <a:p>
                <a:r>
                  <a:rPr lang="en-US" dirty="0"/>
                  <a:t>Only need to look at most recent K-1 bits</a:t>
                </a:r>
              </a:p>
              <a:p>
                <a:pPr lvl="1"/>
                <a:r>
                  <a:rPr lang="en-US" dirty="0"/>
                  <a:t>Last bit will be shifted out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states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76" y="3680619"/>
            <a:ext cx="3704049" cy="17827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3775" y="4366419"/>
            <a:ext cx="838200" cy="38100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216184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216184"/>
                  </p:ext>
                </p:extLst>
              </p:nvPr>
            </p:nvGraphicFramePr>
            <p:xfrm>
              <a:off x="6629400" y="3179761"/>
              <a:ext cx="3071649" cy="2923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3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label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762" r="-10177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90" t="-4762" r="-2381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09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643775" y="56504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b[t]   b[t-1]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5600" y="4572000"/>
            <a:ext cx="0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76601" y="4572000"/>
            <a:ext cx="205375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29709" y="1700048"/>
            <a:ext cx="6053959" cy="2667000"/>
          </a:xfrm>
        </p:spPr>
        <p:txBody>
          <a:bodyPr>
            <a:normAutofit/>
          </a:bodyPr>
          <a:lstStyle/>
          <a:p>
            <a:r>
              <a:rPr lang="en-US" sz="2400" dirty="0"/>
              <a:t>Two branches for each input bit 0 or 1.</a:t>
            </a:r>
          </a:p>
          <a:p>
            <a:r>
              <a:rPr lang="en-US" sz="2400" dirty="0"/>
              <a:t>Branches labeled by output bits (n bits)</a:t>
            </a:r>
          </a:p>
          <a:p>
            <a:r>
              <a:rPr lang="en-US" sz="2400" dirty="0"/>
              <a:t>Difficult to use since branches infinitely grow</a:t>
            </a:r>
          </a:p>
        </p:txBody>
      </p:sp>
      <p:pic>
        <p:nvPicPr>
          <p:cNvPr id="6" name="Picture 5" descr="Fig8-2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42" y="3962794"/>
            <a:ext cx="3704049" cy="1782762"/>
          </a:xfrm>
          <a:prstGeom prst="rect">
            <a:avLst/>
          </a:prstGeom>
        </p:spPr>
      </p:pic>
      <p:pic>
        <p:nvPicPr>
          <p:cNvPr id="13" name="Picture 12" descr="pro21113_0802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838200"/>
            <a:ext cx="2589276" cy="49073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6062" y="1518138"/>
            <a:ext cx="7772400" cy="1143000"/>
          </a:xfrm>
        </p:spPr>
        <p:txBody>
          <a:bodyPr/>
          <a:lstStyle/>
          <a:p>
            <a:r>
              <a:rPr lang="en-US" dirty="0"/>
              <a:t>Show trajectory through the states</a:t>
            </a:r>
          </a:p>
          <a:p>
            <a:r>
              <a:rPr lang="en-US" dirty="0"/>
              <a:t>Solid lines:  paths with b[t]=0, Dash lines: b[t]=1</a:t>
            </a:r>
          </a:p>
        </p:txBody>
      </p:sp>
      <p:pic>
        <p:nvPicPr>
          <p:cNvPr id="5" name="Picture 4" descr="pro21113_080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1138"/>
            <a:ext cx="4705700" cy="3053862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7462038" y="2673316"/>
            <a:ext cx="3657600" cy="26665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defTabSz="91440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Labels are the outputs along each path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96421" y="1437290"/>
            <a:ext cx="4980572" cy="4572000"/>
          </a:xfrm>
        </p:spPr>
        <p:txBody>
          <a:bodyPr/>
          <a:lstStyle/>
          <a:p>
            <a:r>
              <a:rPr lang="en-US" dirty="0"/>
              <a:t>One node per state</a:t>
            </a:r>
          </a:p>
          <a:p>
            <a:r>
              <a:rPr lang="en-US" dirty="0"/>
              <a:t>Solid lines:  </a:t>
            </a:r>
          </a:p>
          <a:p>
            <a:pPr lvl="1"/>
            <a:r>
              <a:rPr lang="en-US" dirty="0"/>
              <a:t>Transitions with b[t]=0</a:t>
            </a:r>
          </a:p>
          <a:p>
            <a:r>
              <a:rPr lang="en-US" dirty="0"/>
              <a:t>Dashed lines:</a:t>
            </a:r>
          </a:p>
          <a:p>
            <a:pPr lvl="1"/>
            <a:r>
              <a:rPr lang="en-US" dirty="0"/>
              <a:t>Transitions with b[t]=1</a:t>
            </a:r>
          </a:p>
          <a:p>
            <a:r>
              <a:rPr lang="en-US" dirty="0"/>
              <a:t>Labels indicate outputs on each state</a:t>
            </a:r>
          </a:p>
        </p:txBody>
      </p:sp>
      <p:pic>
        <p:nvPicPr>
          <p:cNvPr id="5" name="Picture 4" descr="pro21113_0802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9" y="2022397"/>
            <a:ext cx="4419600" cy="34017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Functional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Finite state machine: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∈{0,…,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Input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Output sequence</a:t>
                </a:r>
              </a:p>
              <a:p>
                <a:r>
                  <a:rPr lang="en-US" dirty="0"/>
                  <a:t>Iterative generating sequence: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 condition: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94687" y="3062352"/>
            <a:ext cx="1861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function</a:t>
            </a:r>
          </a:p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08444" y="3239814"/>
            <a:ext cx="586243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6977522" y="3794235"/>
            <a:ext cx="1017165" cy="84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 data using a convolutional code for given a generator polynomial</a:t>
            </a:r>
          </a:p>
          <a:p>
            <a:r>
              <a:rPr lang="en-US" dirty="0"/>
              <a:t>Compute the rate of the code including tail bits</a:t>
            </a:r>
          </a:p>
          <a:p>
            <a:r>
              <a:rPr lang="en-US" dirty="0"/>
              <a:t>Represent the code via a trellis diagram and finite state machine</a:t>
            </a:r>
          </a:p>
          <a:p>
            <a:r>
              <a:rPr lang="en-US" dirty="0"/>
              <a:t>Compute the branch metrics of a code for a memoryless channel</a:t>
            </a:r>
          </a:p>
          <a:p>
            <a:r>
              <a:rPr lang="en-US" dirty="0"/>
              <a:t>Decode the code via the Viterbi algorithm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7401-6AA1-E0FF-7389-DE020B4C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22" y="1647825"/>
            <a:ext cx="6981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3963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following dimensions: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outputs per time steps: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(including tail bits!)</a:t>
                </a:r>
              </a:p>
              <a:p>
                <a:r>
                  <a:rPr lang="en-US" dirty="0"/>
                  <a:t>Channel model: </a:t>
                </a:r>
              </a:p>
              <a:p>
                <a:pPr lvl="1"/>
                <a:r>
                  <a:rPr lang="en-US" dirty="0"/>
                  <a:t>For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we make some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Output is probabilistic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all outputs are independent: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ML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over all sequences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4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F11EC-8E81-6B01-86A8-64C22D84AE65}"/>
              </a:ext>
            </a:extLst>
          </p:cNvPr>
          <p:cNvSpPr/>
          <p:nvPr/>
        </p:nvSpPr>
        <p:spPr>
          <a:xfrm>
            <a:off x="3633216" y="4645152"/>
            <a:ext cx="4949952" cy="1335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BB9E-90CD-0227-4E18-6BF7ACB3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Before studying convolutional codes, consider simple code:</a:t>
                </a:r>
              </a:p>
              <a:p>
                <a:pPr lvl="1"/>
                <a:r>
                  <a:rPr lang="en-US" dirty="0"/>
                  <a:t>Codeword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output bits: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may be binary, discrete, real-valued or complex-valued</a:t>
                </a:r>
              </a:p>
              <a:p>
                <a:pPr lvl="1"/>
                <a:r>
                  <a:rPr lang="en-US" dirty="0"/>
                  <a:t>Assume a memoryless channel: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LLR: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ML codeword maximizes the LLR sum value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9ED5-9142-D1EA-8B96-E8E94F1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2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Binary Symmetric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Binary symmetric channel: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or 1</a:t>
                </a:r>
              </a:p>
              <a:p>
                <a:r>
                  <a:rPr lang="en-US" dirty="0"/>
                  <a:t>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Branch metric:  After appropriate shifting: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ML estimate value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correct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Maximizes number of correct bits</a:t>
                </a:r>
                <a:br>
                  <a:rPr lang="en-US" dirty="0"/>
                </a:br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23521" b="-2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5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QPSK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modulation (on a real or imaginary dimension):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Gaussian distribution: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b="0" dirty="0"/>
                  <a:t>LLR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LLR sum value function: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5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Metric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6918960" cy="4329817"/>
              </a:xfrm>
            </p:spPr>
            <p:txBody>
              <a:bodyPr/>
              <a:lstStyle/>
              <a:p>
                <a:r>
                  <a:rPr lang="en-US" dirty="0"/>
                  <a:t>Log-likelihood ratio: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Depends on received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branch has an output set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branch metric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coded outputs on the branch </a:t>
                </a:r>
              </a:p>
              <a:p>
                <a:r>
                  <a:rPr lang="en-US" dirty="0"/>
                  <a:t>Describes likelihood that sequence passed through the branch</a:t>
                </a:r>
              </a:p>
              <a:p>
                <a:pPr lvl="1"/>
                <a:r>
                  <a:rPr lang="en-US" dirty="0"/>
                  <a:t>Branches with higher branch metrics are more likely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6918960" cy="4329817"/>
              </a:xfrm>
              <a:blipFill>
                <a:blip r:embed="rId2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ro21113_080205.jpg">
            <a:extLst>
              <a:ext uri="{FF2B5EF4-FFF2-40B4-BE49-F238E27FC236}">
                <a16:creationId xmlns:a16="http://schemas.microsoft.com/office/drawing/2014/main" id="{CD4A82A6-4E6E-56BB-5706-4C3EB7E3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16" y="2485761"/>
            <a:ext cx="3432903" cy="22278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9DCD02-FEFA-5CE9-6B7F-C9137BCABE28}"/>
              </a:ext>
            </a:extLst>
          </p:cNvPr>
          <p:cNvSpPr/>
          <p:nvPr/>
        </p:nvSpPr>
        <p:spPr>
          <a:xfrm>
            <a:off x="8869680" y="3387195"/>
            <a:ext cx="304800" cy="316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0E7B8-46E0-1206-8B69-E72DED929F4C}"/>
              </a:ext>
            </a:extLst>
          </p:cNvPr>
          <p:cNvCxnSpPr>
            <a:stCxn id="6" idx="4"/>
          </p:cNvCxnSpPr>
          <p:nvPr/>
        </p:nvCxnSpPr>
        <p:spPr>
          <a:xfrm>
            <a:off x="9022080" y="3704187"/>
            <a:ext cx="6096" cy="148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DFB7A-E6F4-B5DB-3D80-41625F8F795C}"/>
                  </a:ext>
                </a:extLst>
              </p:cNvPr>
              <p:cNvSpPr txBox="1"/>
              <p:nvPr/>
            </p:nvSpPr>
            <p:spPr>
              <a:xfrm>
                <a:off x="7461504" y="5229113"/>
                <a:ext cx="42184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DFB7A-E6F4-B5DB-3D80-41625F8F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504" y="5229113"/>
                <a:ext cx="42184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67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F11EC-8E81-6B01-86A8-64C22D84AE65}"/>
              </a:ext>
            </a:extLst>
          </p:cNvPr>
          <p:cNvSpPr/>
          <p:nvPr/>
        </p:nvSpPr>
        <p:spPr>
          <a:xfrm>
            <a:off x="1097280" y="4486656"/>
            <a:ext cx="7699248" cy="1103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BB9E-90CD-0227-4E18-6BF7ACB3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Metric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3183"/>
                <a:ext cx="836980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Each branch in trellis has a branch metric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can write LLR sum value function as: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Each code sequence is a path in the trellis</a:t>
                </a:r>
              </a:p>
              <a:p>
                <a:pPr lvl="1"/>
                <a:r>
                  <a:rPr lang="en-US" dirty="0"/>
                  <a:t>Value function is the sum of branch metrics on the path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i="1" dirty="0"/>
                  <a:t>:  ML estimate is the codeword with the highest total path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CFB1A-4AC2-F08A-CA05-510C03F5C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3183"/>
                <a:ext cx="8369808" cy="4329817"/>
              </a:xfrm>
              <a:blipFill>
                <a:blip r:embed="rId2"/>
                <a:stretch>
                  <a:fillRect l="-1748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49ED5-9142-D1EA-8B96-E8E94F1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 descr="pro21113_080205.jpg">
            <a:extLst>
              <a:ext uri="{FF2B5EF4-FFF2-40B4-BE49-F238E27FC236}">
                <a16:creationId xmlns:a16="http://schemas.microsoft.com/office/drawing/2014/main" id="{31A3F4AD-22B0-3BD9-AD00-E1EE2B99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220" y="2052435"/>
            <a:ext cx="3432903" cy="22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toy Trellis (not a real conv code)</a:t>
                </a:r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Shown on branches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RX symbols: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shown above Trellis</a:t>
                </a:r>
              </a:p>
              <a:p>
                <a:r>
                  <a:rPr lang="en-US" dirty="0"/>
                  <a:t>Assume QPSK channel value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is ignored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66550" y="465945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50" y="4659456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22653" y="407086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53" y="4070866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03608" y="47843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608" y="4784349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764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2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2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1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Compute Branch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QPSK channel, branch metric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 each branch we have labeled: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(Output Bits, </a:t>
                </a:r>
                <a:r>
                  <a:rPr lang="en-US" dirty="0">
                    <a:solidFill>
                      <a:srgbClr val="00B050"/>
                    </a:solidFill>
                  </a:rPr>
                  <a:t>branch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239657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 r="-2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6"/>
                <a:stretch>
                  <a:fillRect r="-3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2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2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46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2125767" y="4496501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F9E790-DD15-47D3-BB5C-F508528BFA5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08017" y="2199597"/>
            <a:ext cx="797138" cy="7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9C1F489-1CB1-422D-9F62-12AE5FB41840}"/>
              </a:ext>
            </a:extLst>
          </p:cNvPr>
          <p:cNvSpPr/>
          <p:nvPr/>
        </p:nvSpPr>
        <p:spPr>
          <a:xfrm>
            <a:off x="2173493" y="1613432"/>
            <a:ext cx="1110644" cy="12946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Find the Maximizing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539279"/>
            <a:ext cx="5239657" cy="4329817"/>
          </a:xfrm>
        </p:spPr>
        <p:txBody>
          <a:bodyPr>
            <a:normAutofit/>
          </a:bodyPr>
          <a:lstStyle/>
          <a:p>
            <a:r>
              <a:rPr lang="en-US" dirty="0"/>
              <a:t>For this simple Trellis, we can do this manually</a:t>
            </a:r>
          </a:p>
          <a:p>
            <a:r>
              <a:rPr lang="en-US" dirty="0"/>
              <a:t>Path is shown with  red nodes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Coded sequence: (11), (10), (00)</a:t>
            </a:r>
          </a:p>
          <a:p>
            <a:pPr lvl="1"/>
            <a:r>
              <a:rPr lang="en-US" dirty="0"/>
              <a:t>Bits:  (1,1,0)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E292C5-FCE8-BFAF-06D9-2C500C3A252D}"/>
              </a:ext>
            </a:extLst>
          </p:cNvPr>
          <p:cNvSpPr/>
          <p:nvPr/>
        </p:nvSpPr>
        <p:spPr>
          <a:xfrm>
            <a:off x="6420439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4DAA-8617-D88E-1F2D-CB8CB60E3C73}"/>
              </a:ext>
            </a:extLst>
          </p:cNvPr>
          <p:cNvSpPr/>
          <p:nvPr/>
        </p:nvSpPr>
        <p:spPr>
          <a:xfrm>
            <a:off x="7929199" y="3762943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46B97E-E8A2-7746-19D8-332DBB969ECC}"/>
              </a:ext>
            </a:extLst>
          </p:cNvPr>
          <p:cNvSpPr/>
          <p:nvPr/>
        </p:nvSpPr>
        <p:spPr>
          <a:xfrm>
            <a:off x="9535495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A03D20-1504-4C83-6E26-A11ABD7F1EC8}"/>
              </a:ext>
            </a:extLst>
          </p:cNvPr>
          <p:cNvSpPr/>
          <p:nvPr/>
        </p:nvSpPr>
        <p:spPr>
          <a:xfrm>
            <a:off x="11144839" y="3762943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5BBF-F691-9A39-6029-82687217DBB3}"/>
              </a:ext>
            </a:extLst>
          </p:cNvPr>
          <p:cNvSpPr/>
          <p:nvPr/>
        </p:nvSpPr>
        <p:spPr>
          <a:xfrm>
            <a:off x="7972304" y="5366190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92AA54-17D8-7808-D322-5C27926E905A}"/>
              </a:ext>
            </a:extLst>
          </p:cNvPr>
          <p:cNvSpPr/>
          <p:nvPr/>
        </p:nvSpPr>
        <p:spPr>
          <a:xfrm>
            <a:off x="9535495" y="5363132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3F840-A47D-F173-2033-E325CA4F4D7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42359" y="3833047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602B3-9E6A-7950-BB4C-08C8540AB5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051119" y="3833047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766D9-0087-BDEA-EE95-3249B797476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657415" y="3833047"/>
            <a:ext cx="14874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1176FB-D1E0-2D34-0675-9FE707EF40F9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6524504" y="3882618"/>
            <a:ext cx="1447800" cy="15536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9B99E9-E27F-5D69-81E9-5F2782435F2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8076369" y="3882618"/>
            <a:ext cx="1476981" cy="15041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6DD0A0-3F60-E183-C3A9-56FB71705141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9639560" y="3882618"/>
            <a:ext cx="1523134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0054-7DFA-A7A2-D1DE-BE0F28586D9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94224" y="5433236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A26E69-EF1F-35AB-2771-6A825C4F261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8033264" y="388261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1F00E3-EA5E-4412-98D3-DD609E42F66A}"/>
              </a:ext>
            </a:extLst>
          </p:cNvPr>
          <p:cNvCxnSpPr>
            <a:cxnSpLocks/>
          </p:cNvCxnSpPr>
          <p:nvPr/>
        </p:nvCxnSpPr>
        <p:spPr>
          <a:xfrm>
            <a:off x="9310774" y="1717902"/>
            <a:ext cx="10903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/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F3693-62A8-C8F9-1A6B-DCBC06F0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66" y="1474335"/>
                <a:ext cx="1055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7C535-6FC9-0ED7-AB1F-9A093283328C}"/>
              </a:ext>
            </a:extLst>
          </p:cNvPr>
          <p:cNvCxnSpPr>
            <a:cxnSpLocks/>
          </p:cNvCxnSpPr>
          <p:nvPr/>
        </p:nvCxnSpPr>
        <p:spPr>
          <a:xfrm>
            <a:off x="9310774" y="2254350"/>
            <a:ext cx="109035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/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F30DF-23DD-F398-21C2-1D25C244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127" y="2069684"/>
                <a:ext cx="1055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/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E96E1-95BF-F3CB-AD29-CAA134FA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0" y="5699934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/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B6D91-F085-577A-4522-FAFC48E0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0" y="5659143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/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337D8A-5E3B-F225-3B4D-E2AE61B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80" y="5659143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/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69C3C8-A052-A765-5357-A1C33986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02" y="5659143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/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(0.8,−0.2)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22B07A-8CB1-14F2-D468-427A7BA9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76" y="2932049"/>
                <a:ext cx="135428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/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F71E51-FE40-2195-1744-89BCEBA5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5" y="4714674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/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0804ED-2242-53CD-222F-3C73A0206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1" y="4198341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/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9CD9D0-CD43-0146-598B-4B94394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81" y="4716958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/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A8C81E-2AE5-FF55-A408-507C162F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21" y="5084007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/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FB8780-D2A5-28C7-3339-68DA6E10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42" y="3493774"/>
                <a:ext cx="7641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1A195264-2ECC-5B76-A2EE-2E0D3A7F79E7}"/>
              </a:ext>
            </a:extLst>
          </p:cNvPr>
          <p:cNvSpPr/>
          <p:nvPr/>
        </p:nvSpPr>
        <p:spPr>
          <a:xfrm>
            <a:off x="11116541" y="5363131"/>
            <a:ext cx="121920" cy="140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645F51-F5E9-C0FC-6D5C-E5A06DDEC92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675270" y="5433235"/>
            <a:ext cx="1441271" cy="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/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01, 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5B019A-AAFE-BA77-AB3C-408EAB37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67" y="5084006"/>
                <a:ext cx="764184" cy="369332"/>
              </a:xfrm>
              <a:prstGeom prst="rect">
                <a:avLst/>
              </a:prstGeom>
              <a:blipFill>
                <a:blip r:embed="rId14"/>
                <a:stretch>
                  <a:fillRect r="-2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/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57B67C-109C-F46B-14B3-990E402B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997" y="4079143"/>
                <a:ext cx="764184" cy="369332"/>
              </a:xfrm>
              <a:prstGeom prst="rect">
                <a:avLst/>
              </a:prstGeom>
              <a:blipFill>
                <a:blip r:embed="rId15"/>
                <a:stretch>
                  <a:fillRect r="-3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770344-1892-7F7C-5C11-93A940DF83AE}"/>
              </a:ext>
            </a:extLst>
          </p:cNvPr>
          <p:cNvCxnSpPr>
            <a:cxnSpLocks/>
          </p:cNvCxnSpPr>
          <p:nvPr/>
        </p:nvCxnSpPr>
        <p:spPr>
          <a:xfrm>
            <a:off x="9614310" y="3888308"/>
            <a:ext cx="1520086" cy="1501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/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11, 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93DDE5-E133-1C58-4C55-3E32234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654" y="4790039"/>
                <a:ext cx="12172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/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7782D1-58E1-48A4-2DF4-91534F04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06" y="3512547"/>
                <a:ext cx="764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/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6971FC2-5A9D-34B3-E300-121A29C4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2" y="3488501"/>
                <a:ext cx="7641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/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E6314F-3103-19EA-4BCA-E43797FA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34" y="2932049"/>
                <a:ext cx="764184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/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(1.3,0.1)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CC41A2-B12D-CC87-54C2-B9DD822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81" y="2932049"/>
                <a:ext cx="1354287" cy="369332"/>
              </a:xfrm>
              <a:prstGeom prst="rect">
                <a:avLst/>
              </a:prstGeom>
              <a:blipFill>
                <a:blip r:embed="rId2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/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(−0.6, −0.2)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C6801A-5FE2-8801-1354-72ADB28E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07" y="2932049"/>
                <a:ext cx="1354287" cy="369332"/>
              </a:xfrm>
              <a:prstGeom prst="rect">
                <a:avLst/>
              </a:prstGeom>
              <a:blipFill>
                <a:blip r:embed="rId21"/>
                <a:stretch>
                  <a:fillRect l="-1351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26F195B3-B885-EFCB-DA4F-B39BA8ECD4C6}"/>
              </a:ext>
            </a:extLst>
          </p:cNvPr>
          <p:cNvSpPr/>
          <p:nvPr/>
        </p:nvSpPr>
        <p:spPr>
          <a:xfrm>
            <a:off x="4598965" y="2114142"/>
            <a:ext cx="121920" cy="1402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55503" y="28377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solution for finding maximum path in a graph</a:t>
            </a:r>
          </a:p>
          <a:p>
            <a:r>
              <a:rPr lang="en-US" dirty="0"/>
              <a:t>Key idea:  Find the max path one time step at a time</a:t>
            </a:r>
          </a:p>
          <a:p>
            <a:r>
              <a:rPr lang="en-US" dirty="0"/>
              <a:t>We will illustrate by example:  Shown are the branch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3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664" y="1539279"/>
            <a:ext cx="6900015" cy="4329817"/>
          </a:xfrm>
        </p:spPr>
        <p:txBody>
          <a:bodyPr/>
          <a:lstStyle/>
          <a:p>
            <a:r>
              <a:rPr lang="en-US" dirty="0"/>
              <a:t>Find total value to get to each node at time 1</a:t>
            </a:r>
          </a:p>
          <a:p>
            <a:r>
              <a:rPr lang="en-US" dirty="0"/>
              <a:t>Remember best path to get to node (indicated with green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3358540" y="2299100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37D7E-554E-1FB0-439B-67C6E5A64AFF}"/>
              </a:ext>
            </a:extLst>
          </p:cNvPr>
          <p:cNvCxnSpPr>
            <a:cxnSpLocks/>
          </p:cNvCxnSpPr>
          <p:nvPr/>
        </p:nvCxnSpPr>
        <p:spPr>
          <a:xfrm>
            <a:off x="9552487" y="2407542"/>
            <a:ext cx="138684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68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1 +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5034163" y="2345726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6718229" y="1788232"/>
                <a:ext cx="3561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−0.8−0.6=−1.4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29" y="1788232"/>
                <a:ext cx="3561403" cy="646331"/>
              </a:xfrm>
              <a:prstGeom prst="rect">
                <a:avLst/>
              </a:prstGeom>
              <a:blipFill>
                <a:blip r:embed="rId27"/>
                <a:stretch>
                  <a:fillRect l="-137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5092280" y="3075005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stCxn id="14" idx="1"/>
            <a:endCxn id="15" idx="7"/>
          </p:cNvCxnSpPr>
          <p:nvPr/>
        </p:nvCxnSpPr>
        <p:spPr>
          <a:xfrm flipH="1">
            <a:off x="5432118" y="2111398"/>
            <a:ext cx="1286111" cy="10257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68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2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6545713" y="2304934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8456315" y="1670109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−1.4−0.5, 0.7−0.1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−1.9,0.6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=0.6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15" y="1670109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639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6680055" y="3081998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</p:cNvCxnSpPr>
          <p:nvPr/>
        </p:nvCxnSpPr>
        <p:spPr>
          <a:xfrm flipH="1">
            <a:off x="6953661" y="2116696"/>
            <a:ext cx="1310529" cy="1061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795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3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8171363" y="2244635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8765698" y="1683090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.6+.1, 2.4+1.5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.7, 3.9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=3.9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98" y="1683090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84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8262058" y="3075227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8601896" y="2679126"/>
            <a:ext cx="600523" cy="458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82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Time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value from Time 4 + branch</a:t>
            </a:r>
          </a:p>
          <a:p>
            <a:r>
              <a:rPr lang="en-US" dirty="0"/>
              <a:t>Take route with maximum value (shown in green)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9786978" y="2642743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/>
              <p:nvPr/>
            </p:nvSpPr>
            <p:spPr>
              <a:xfrm>
                <a:off x="9172335" y="4724914"/>
                <a:ext cx="2972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3.9+0.3, −0.4−0.3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4.2, −0.7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=4.2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90ACB1-1F55-8720-5FDD-D879C2D0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35" y="4724914"/>
                <a:ext cx="2972971" cy="923330"/>
              </a:xfrm>
              <a:prstGeom prst="rect">
                <a:avLst/>
              </a:prstGeom>
              <a:blipFill>
                <a:blip r:embed="rId27"/>
                <a:stretch>
                  <a:fillRect l="-1848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2A05C7B-2F35-D8B7-21DC-2E6BEBA94170}"/>
              </a:ext>
            </a:extLst>
          </p:cNvPr>
          <p:cNvSpPr/>
          <p:nvPr/>
        </p:nvSpPr>
        <p:spPr>
          <a:xfrm>
            <a:off x="9891040" y="3081724"/>
            <a:ext cx="398145" cy="424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8CB84F-FA9C-003F-CB0D-9953C628477E}"/>
              </a:ext>
            </a:extLst>
          </p:cNvPr>
          <p:cNvCxnSpPr>
            <a:cxnSpLocks/>
          </p:cNvCxnSpPr>
          <p:nvPr/>
        </p:nvCxnSpPr>
        <p:spPr>
          <a:xfrm flipH="1" flipV="1">
            <a:off x="10144513" y="3366739"/>
            <a:ext cx="323990" cy="12058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/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98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Trace back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1FC2-54DD-510D-1A44-4E9E1E0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back maximum path.  Shown in red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/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958686B-ABAC-6D5A-E868-4158440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39" y="2838630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/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7ED21C-FE12-F0BE-08B2-CF2F02BE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21" y="3885308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/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13CD5FD-9538-C009-3927-7338DBA9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06" y="5296704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/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1CC5D13-7D0F-2268-9B19-A2B468B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94" y="3770474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/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576080-ED78-929D-F029-C50C32CA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4380316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/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DCBE16-0D69-6D52-CD69-418B17F7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3" y="4689973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/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3C7A3E0-97A6-B71C-A6F2-9B385E7B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5151837"/>
                <a:ext cx="676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/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DAC5C0A-ED67-E316-FB81-5CFA9206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0" y="5770988"/>
                <a:ext cx="676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/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EE9BCDD-17D5-8D8B-F3FB-F06B59DC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78" y="3715104"/>
                <a:ext cx="6762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/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468CFB-4B02-62BC-F96B-B584490D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12" y="4113813"/>
                <a:ext cx="676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/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21E20D-F791-C509-F461-D70E19F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13" y="2883942"/>
                <a:ext cx="6762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/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01E874C-7197-8A9F-9998-33E695C2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26" y="3412618"/>
                <a:ext cx="676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/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D12AD6B-61FD-9F6F-087E-83649545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76" y="2918166"/>
                <a:ext cx="6762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/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FC4196-25B5-A040-2599-588E5268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57" y="2918166"/>
                <a:ext cx="676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/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5608D0-518D-6BD5-D028-CFDE9D2C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54" y="2968140"/>
                <a:ext cx="676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/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E95DEC3-6CA9-9E3F-B411-87E8E031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94" y="3744481"/>
                <a:ext cx="6762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/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EF4B10-1244-E276-53C1-851F3D432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85" y="4138599"/>
                <a:ext cx="6762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/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BB3877-378F-9AAF-BAD6-37396231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4" y="5112038"/>
                <a:ext cx="6762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F28B423-65E4-DF57-2F06-A31CAB0C1D00}"/>
              </a:ext>
            </a:extLst>
          </p:cNvPr>
          <p:cNvSpPr/>
          <p:nvPr/>
        </p:nvSpPr>
        <p:spPr>
          <a:xfrm rot="5400000">
            <a:off x="9786978" y="2642743"/>
            <a:ext cx="607765" cy="15052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/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0489B-E67D-FB40-8EEB-8C062083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6" y="2861375"/>
                <a:ext cx="67627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/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C86DE-B15A-37B8-248B-38E174E5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888" y="4382512"/>
                <a:ext cx="67627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/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28091-B5D1-CE4D-F396-C0589580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76" y="2808787"/>
                <a:ext cx="67627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/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AB97B4-4F49-BFF4-9E83-D9F930D9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3600339"/>
                <a:ext cx="6762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/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ED7241-7E00-0B2A-E50B-3ABCA8238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0" y="4513336"/>
                <a:ext cx="6762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/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2777-1F2D-4CC1-C663-E3BABE6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3" y="4934123"/>
                <a:ext cx="67627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/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90DB29-A992-D460-E421-52DB96CA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14" y="5753875"/>
                <a:ext cx="6762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/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80C16-2C77-7B05-43F5-A162D69D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40" y="3324086"/>
                <a:ext cx="6762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/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79BE79-1F48-5418-5A29-B052D3B6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06" y="2749365"/>
                <a:ext cx="6762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/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9A9AA-FDFA-6708-F094-552802FC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60" y="3650865"/>
                <a:ext cx="6762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/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ED493-4B4E-E425-1E04-E6717118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75" y="4952147"/>
                <a:ext cx="67627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/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0CFFD-7746-5185-FD0D-1ED015C0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83" y="5802368"/>
                <a:ext cx="67627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/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9BAC60-CAC8-BA96-FD2B-CD57A9FD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93" y="2690006"/>
                <a:ext cx="67627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/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765B48-710E-942B-45EF-B4966430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79" y="4167875"/>
                <a:ext cx="67627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/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4.2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C1F8E9-3631-164A-F591-B37500470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418" y="3138231"/>
                <a:ext cx="67627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13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B00-E28E-884F-748D-078EB0F4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Read off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41FC2-54DD-510D-1A44-4E9E1E0A9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Read off the bits from the maximum path</a:t>
                </a:r>
              </a:p>
              <a:p>
                <a:r>
                  <a:rPr lang="en-US" dirty="0"/>
                  <a:t>ML input bits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(0,1,0,0,0)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41FC2-54DD-510D-1A44-4E9E1E0A9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C76F-0B39-E558-00BC-04AFAAC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C8DE39-3E7A-EEB1-44E9-67C4D02069E5}"/>
              </a:ext>
            </a:extLst>
          </p:cNvPr>
          <p:cNvSpPr/>
          <p:nvPr/>
        </p:nvSpPr>
        <p:spPr>
          <a:xfrm>
            <a:off x="209085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1155AC-8F50-8489-D0D5-C2BA80CA9D5B}"/>
              </a:ext>
            </a:extLst>
          </p:cNvPr>
          <p:cNvSpPr/>
          <p:nvPr/>
        </p:nvSpPr>
        <p:spPr>
          <a:xfrm>
            <a:off x="3599612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CB8E-0245-6D4D-8B69-45FBEAE52BB2}"/>
              </a:ext>
            </a:extLst>
          </p:cNvPr>
          <p:cNvSpPr/>
          <p:nvPr/>
        </p:nvSpPr>
        <p:spPr>
          <a:xfrm>
            <a:off x="523398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C1991-2FC4-4CF0-7401-EC6C9AD9CBB8}"/>
              </a:ext>
            </a:extLst>
          </p:cNvPr>
          <p:cNvSpPr/>
          <p:nvPr/>
        </p:nvSpPr>
        <p:spPr>
          <a:xfrm>
            <a:off x="6831741" y="320944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66FD45-477F-9D1B-6FFE-F8AC34DEFCAB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212772" y="3279545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A0207C-E632-DEB5-38DD-8BF1FB6BBE3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3721532" y="3279545"/>
            <a:ext cx="151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926445-6D58-4854-C1B1-E62D99BA338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355901" y="327954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608D4E4-FA71-9C1F-6D01-4E5DD4562767}"/>
              </a:ext>
            </a:extLst>
          </p:cNvPr>
          <p:cNvSpPr/>
          <p:nvPr/>
        </p:nvSpPr>
        <p:spPr>
          <a:xfrm>
            <a:off x="523398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891602-9709-3DC1-37BD-D5B5FE54DEB2}"/>
              </a:ext>
            </a:extLst>
          </p:cNvPr>
          <p:cNvSpPr/>
          <p:nvPr/>
        </p:nvSpPr>
        <p:spPr>
          <a:xfrm>
            <a:off x="6831741" y="4001349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0CF5F5-4CFF-7AFD-82ED-74164F3B20B2}"/>
              </a:ext>
            </a:extLst>
          </p:cNvPr>
          <p:cNvCxnSpPr>
            <a:cxnSpLocks/>
            <a:stCxn id="65" idx="7"/>
            <a:endCxn id="34" idx="3"/>
          </p:cNvCxnSpPr>
          <p:nvPr/>
        </p:nvCxnSpPr>
        <p:spPr>
          <a:xfrm flipV="1">
            <a:off x="5338046" y="332911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24D213-F000-570C-158F-6C7192B215CC}"/>
              </a:ext>
            </a:extLst>
          </p:cNvPr>
          <p:cNvSpPr/>
          <p:nvPr/>
        </p:nvSpPr>
        <p:spPr>
          <a:xfrm>
            <a:off x="3655759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B9E62F2-56E3-E80A-538B-424448B6FFB5}"/>
              </a:ext>
            </a:extLst>
          </p:cNvPr>
          <p:cNvSpPr/>
          <p:nvPr/>
        </p:nvSpPr>
        <p:spPr>
          <a:xfrm>
            <a:off x="5233981" y="4793915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10BE7-DED2-9A7D-A46A-E033D3FB61D9}"/>
              </a:ext>
            </a:extLst>
          </p:cNvPr>
          <p:cNvSpPr/>
          <p:nvPr/>
        </p:nvSpPr>
        <p:spPr>
          <a:xfrm>
            <a:off x="6831741" y="4758358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552423-6CC2-F3D8-E64A-05F24BB70967}"/>
              </a:ext>
            </a:extLst>
          </p:cNvPr>
          <p:cNvSpPr/>
          <p:nvPr/>
        </p:nvSpPr>
        <p:spPr>
          <a:xfrm>
            <a:off x="523398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93D5B9-C58C-A7D7-B680-BBE83AEFE78A}"/>
              </a:ext>
            </a:extLst>
          </p:cNvPr>
          <p:cNvSpPr/>
          <p:nvPr/>
        </p:nvSpPr>
        <p:spPr>
          <a:xfrm>
            <a:off x="6831741" y="5666036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341799-2709-0318-4EA2-6F9AB6F7353F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5355901" y="5736140"/>
            <a:ext cx="14758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D9E7B6-1F5F-2EEB-E468-DCF6707B2EA5}"/>
              </a:ext>
            </a:extLst>
          </p:cNvPr>
          <p:cNvCxnSpPr>
            <a:cxnSpLocks/>
            <a:stCxn id="31" idx="5"/>
            <a:endCxn id="71" idx="2"/>
          </p:cNvCxnSpPr>
          <p:nvPr/>
        </p:nvCxnSpPr>
        <p:spPr>
          <a:xfrm>
            <a:off x="2194917" y="3329116"/>
            <a:ext cx="1460842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192B2BB-8CB3-1A54-2A24-28C775FB9B05}"/>
              </a:ext>
            </a:extLst>
          </p:cNvPr>
          <p:cNvCxnSpPr>
            <a:cxnSpLocks/>
            <a:stCxn id="71" idx="7"/>
            <a:endCxn id="65" idx="2"/>
          </p:cNvCxnSpPr>
          <p:nvPr/>
        </p:nvCxnSpPr>
        <p:spPr>
          <a:xfrm flipV="1">
            <a:off x="3759824" y="4071453"/>
            <a:ext cx="1474157" cy="7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97DE10-6E9D-38FC-A91A-ED31CD29EE1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724347" y="4933464"/>
            <a:ext cx="1570594" cy="732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EC2887-8278-E998-166F-0A9E36B1D1FA}"/>
              </a:ext>
            </a:extLst>
          </p:cNvPr>
          <p:cNvCxnSpPr>
            <a:cxnSpLocks/>
          </p:cNvCxnSpPr>
          <p:nvPr/>
        </p:nvCxnSpPr>
        <p:spPr>
          <a:xfrm>
            <a:off x="3662423" y="3329116"/>
            <a:ext cx="1591265" cy="15349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3E5D02-1335-A223-0081-44B24FA7CD27}"/>
              </a:ext>
            </a:extLst>
          </p:cNvPr>
          <p:cNvCxnSpPr>
            <a:cxnSpLocks/>
            <a:stCxn id="33" idx="5"/>
            <a:endCxn id="73" idx="1"/>
          </p:cNvCxnSpPr>
          <p:nvPr/>
        </p:nvCxnSpPr>
        <p:spPr>
          <a:xfrm>
            <a:off x="5338046" y="3329116"/>
            <a:ext cx="1511550" cy="14497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E2D058-E2C7-9E0A-DDEA-FE94B276D47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328640" y="4071453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07E308-144D-E544-0580-E82BC012CFDD}"/>
              </a:ext>
            </a:extLst>
          </p:cNvPr>
          <p:cNvCxnSpPr>
            <a:cxnSpLocks/>
            <a:stCxn id="72" idx="5"/>
            <a:endCxn id="80" idx="1"/>
          </p:cNvCxnSpPr>
          <p:nvPr/>
        </p:nvCxnSpPr>
        <p:spPr>
          <a:xfrm>
            <a:off x="5338046" y="4913590"/>
            <a:ext cx="1511550" cy="7729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F3ACC20-5C5D-D18F-E206-FB21DA1B22C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5369168" y="4121024"/>
            <a:ext cx="1480428" cy="155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B235B23-E89F-C047-A22C-388165AB16A2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5355901" y="4071453"/>
            <a:ext cx="1475840" cy="7570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A0A1697-AE13-DA76-0D25-902C78C40C3A}"/>
              </a:ext>
            </a:extLst>
          </p:cNvPr>
          <p:cNvSpPr/>
          <p:nvPr/>
        </p:nvSpPr>
        <p:spPr>
          <a:xfrm>
            <a:off x="8437971" y="3207962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F290942-4610-88B1-92F3-A63BF3A40DDD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6962131" y="3278066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B00600B-EC22-70B0-5FAF-CF2BE43F176B}"/>
              </a:ext>
            </a:extLst>
          </p:cNvPr>
          <p:cNvSpPr/>
          <p:nvPr/>
        </p:nvSpPr>
        <p:spPr>
          <a:xfrm>
            <a:off x="8437971" y="3999870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0AF4FA-9A41-116C-FCE2-A605A5029634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6944276" y="3327637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2EB9769-F9A8-1C0C-A3CB-B528B277E3CE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934870" y="4069974"/>
            <a:ext cx="1503101" cy="76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048100-FCE1-65A3-0DC5-F8D127B13D66}"/>
              </a:ext>
            </a:extLst>
          </p:cNvPr>
          <p:cNvCxnSpPr>
            <a:cxnSpLocks/>
            <a:stCxn id="80" idx="6"/>
            <a:endCxn id="134" idx="3"/>
          </p:cNvCxnSpPr>
          <p:nvPr/>
        </p:nvCxnSpPr>
        <p:spPr>
          <a:xfrm flipV="1">
            <a:off x="6953661" y="4119545"/>
            <a:ext cx="1502165" cy="16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9CED34-AD46-6B70-BE08-A207BA0A5246}"/>
              </a:ext>
            </a:extLst>
          </p:cNvPr>
          <p:cNvSpPr/>
          <p:nvPr/>
        </p:nvSpPr>
        <p:spPr>
          <a:xfrm>
            <a:off x="10044201" y="3218911"/>
            <a:ext cx="121920" cy="140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A65F1C-C1B9-1DCF-32A8-56C6BCB296FA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568361" y="3289015"/>
            <a:ext cx="147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D69E14A-B4C4-3AE2-6812-FB0D893AFCA8}"/>
              </a:ext>
            </a:extLst>
          </p:cNvPr>
          <p:cNvCxnSpPr>
            <a:cxnSpLocks/>
            <a:endCxn id="145" idx="3"/>
          </p:cNvCxnSpPr>
          <p:nvPr/>
        </p:nvCxnSpPr>
        <p:spPr>
          <a:xfrm flipV="1">
            <a:off x="8550506" y="3338586"/>
            <a:ext cx="1511550" cy="6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EA1A2D-FFFB-C9DA-0E96-6DE37F3D1A69}"/>
              </a:ext>
            </a:extLst>
          </p:cNvPr>
          <p:cNvCxnSpPr>
            <a:cxnSpLocks/>
          </p:cNvCxnSpPr>
          <p:nvPr/>
        </p:nvCxnSpPr>
        <p:spPr>
          <a:xfrm>
            <a:off x="2212772" y="3192636"/>
            <a:ext cx="13868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C8A287-0C22-0351-FF5F-66D50516D9ED}"/>
              </a:ext>
            </a:extLst>
          </p:cNvPr>
          <p:cNvCxnSpPr>
            <a:cxnSpLocks/>
          </p:cNvCxnSpPr>
          <p:nvPr/>
        </p:nvCxnSpPr>
        <p:spPr>
          <a:xfrm>
            <a:off x="3777679" y="3324456"/>
            <a:ext cx="1476009" cy="14339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7EF65D-6526-6051-BB87-C046B3199B21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5421334" y="4141557"/>
            <a:ext cx="1471367" cy="738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A8B82-8394-7DCE-FC43-182DC3E8F0A4}"/>
              </a:ext>
            </a:extLst>
          </p:cNvPr>
          <p:cNvCxnSpPr>
            <a:cxnSpLocks/>
          </p:cNvCxnSpPr>
          <p:nvPr/>
        </p:nvCxnSpPr>
        <p:spPr>
          <a:xfrm flipV="1">
            <a:off x="7031061" y="3372098"/>
            <a:ext cx="1471367" cy="7388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C7CF-CB23-FE40-66B0-1E5FC76A3ADE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8572834" y="3218911"/>
            <a:ext cx="15323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Convolutional codes:  encoding and representations </a:t>
            </a:r>
          </a:p>
          <a:p>
            <a:r>
              <a:rPr lang="en-US" dirty="0"/>
              <a:t>Tree, trellis and state diagrams</a:t>
            </a:r>
          </a:p>
          <a:p>
            <a:r>
              <a:rPr lang="en-US" dirty="0"/>
              <a:t>Decoding with branch metrics</a:t>
            </a:r>
          </a:p>
          <a:p>
            <a:r>
              <a:rPr lang="en-US" dirty="0"/>
              <a:t>Viterbi decoding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87035" y="14609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3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of each node requires maxima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branches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states, so complexity /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Total 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Storage is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𝑘𝐾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(From the paths)</a:t>
                </a:r>
              </a:p>
              <a:p>
                <a:r>
                  <a:rPr lang="en-US" dirty="0"/>
                  <a:t>Summary:</a:t>
                </a:r>
              </a:p>
              <a:p>
                <a:pPr lvl="1"/>
                <a:r>
                  <a:rPr lang="en-US" dirty="0"/>
                  <a:t>Viterbi algorithm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</a:t>
                </a:r>
                <a:r>
                  <a:rPr lang="en-US" dirty="0"/>
                  <a:t> in block length.   </a:t>
                </a:r>
              </a:p>
              <a:p>
                <a:pPr lvl="1"/>
                <a:r>
                  <a:rPr lang="en-US" dirty="0"/>
                  <a:t>Can have very long block lengths (often T in the 1000s)</a:t>
                </a:r>
              </a:p>
              <a:p>
                <a:pPr lvl="1"/>
                <a:r>
                  <a:rPr lang="en-US" dirty="0"/>
                  <a:t>But, complexity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exponential</a:t>
                </a:r>
                <a:r>
                  <a:rPr lang="en-US" dirty="0"/>
                  <a:t> in constraint length</a:t>
                </a:r>
              </a:p>
              <a:p>
                <a:pPr lvl="1"/>
                <a:r>
                  <a:rPr lang="en-US" dirty="0"/>
                  <a:t>Practical decoders limited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98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the Trellis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tail bits are zero: </a:t>
                </a:r>
                <a:br>
                  <a:rPr lang="en-US" b="1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=…=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Limits the paths at the end of the trellis</a:t>
                </a:r>
              </a:p>
              <a:p>
                <a:r>
                  <a:rPr lang="en-US" dirty="0"/>
                  <a:t>Viterbi algorithm should only be </a:t>
                </a:r>
                <a:br>
                  <a:rPr lang="en-US" dirty="0"/>
                </a:br>
                <a:r>
                  <a:rPr lang="en-US" dirty="0"/>
                  <a:t>  done on the zero path.</a:t>
                </a:r>
              </a:p>
              <a:p>
                <a:r>
                  <a:rPr lang="en-US" dirty="0"/>
                  <a:t>Very important to not forget the bits at the end.</a:t>
                </a:r>
              </a:p>
              <a:p>
                <a:r>
                  <a:rPr lang="en-US" dirty="0"/>
                  <a:t>Otherwise, final bits are not protected.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21889" y="2017986"/>
                <a:ext cx="5780924" cy="4192314"/>
              </a:xfrm>
              <a:blipFill>
                <a:blip r:embed="rId2"/>
                <a:stretch>
                  <a:fillRect l="-2532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" y="1774990"/>
            <a:ext cx="5072530" cy="24521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83200" y="1774989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50000" y="1805151"/>
            <a:ext cx="0" cy="368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3200" y="5005551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1822" y="4528646"/>
            <a:ext cx="18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tail bits only paths with zero bit inputs.</a:t>
            </a:r>
          </a:p>
        </p:txBody>
      </p:sp>
    </p:spTree>
    <p:extLst>
      <p:ext uri="{BB962C8B-B14F-4D97-AF65-F5344CB8AC3E}">
        <p14:creationId xmlns:p14="http://schemas.microsoft.com/office/powerpoint/2010/main" val="3509846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the Path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current algorithm,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grows to full block length.</a:t>
                </a:r>
              </a:p>
              <a:p>
                <a:r>
                  <a:rPr lang="en-US" dirty="0"/>
                  <a:t>Adds storage:  Storage is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𝑇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.  Linear in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T</a:t>
                </a:r>
                <a:endParaRPr lang="en-US" dirty="0"/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Adds delay.  No bits can be determined until code is fully decoded.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Many practical implementations: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Store some finite length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of each surviving path.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Can make decision on bit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after 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Rule of thumb:  Good performance if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≥5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545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Rate Matching Convolutional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have limited rates, usu. ½ or 1/3.</a:t>
            </a:r>
          </a:p>
          <a:p>
            <a:r>
              <a:rPr lang="en-US" dirty="0"/>
              <a:t>Obtain other rates through 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Puncturing</a:t>
            </a:r>
            <a:r>
              <a:rPr lang="en-US" dirty="0"/>
              <a:t>: Remove coded bits to increase rate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Repetition</a:t>
            </a:r>
            <a:r>
              <a:rPr lang="en-US" dirty="0"/>
              <a:t>:  Repeat coded bits to decrease rate</a:t>
            </a:r>
          </a:p>
          <a:p>
            <a:r>
              <a:rPr lang="en-US" dirty="0"/>
              <a:t>Puncture / repeat pattern is important (see </a:t>
            </a:r>
            <a:r>
              <a:rPr lang="en-US" dirty="0" err="1"/>
              <a:t>Proakis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to spread out modified bits</a:t>
            </a:r>
          </a:p>
          <a:p>
            <a:r>
              <a:rPr lang="en-US" dirty="0"/>
              <a:t>For punctured bits, set corresponding LLRs to zero</a:t>
            </a:r>
          </a:p>
          <a:p>
            <a:pPr lvl="1"/>
            <a:r>
              <a:rPr lang="en-US" dirty="0"/>
              <a:t>Viterbi decoder just ignores those bits</a:t>
            </a:r>
          </a:p>
          <a:p>
            <a:r>
              <a:rPr lang="en-US" dirty="0"/>
              <a:t>For repeated bits, add the corresponding LLRs</a:t>
            </a:r>
          </a:p>
          <a:p>
            <a:pPr lvl="1"/>
            <a:r>
              <a:rPr lang="en-US" dirty="0"/>
              <a:t>Viterbi decoder will increase confidence on that branch</a:t>
            </a:r>
          </a:p>
        </p:txBody>
      </p:sp>
    </p:spTree>
    <p:extLst>
      <p:ext uri="{BB962C8B-B14F-4D97-AF65-F5344CB8AC3E}">
        <p14:creationId xmlns:p14="http://schemas.microsoft.com/office/powerpoint/2010/main" val="1615978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is a point is a function of multiple bits.</a:t>
                </a:r>
              </a:p>
              <a:p>
                <a:r>
                  <a:rPr lang="en-US" dirty="0"/>
                  <a:t>Likelihood does not factorize </a:t>
                </a:r>
              </a:p>
              <a:p>
                <a:pPr lvl="1"/>
                <a:r>
                  <a:rPr lang="en-US" dirty="0"/>
                  <a:t>Each symbol r(t) depends on multiple bits</a:t>
                </a:r>
              </a:p>
              <a:p>
                <a:r>
                  <a:rPr lang="en-US" dirty="0"/>
                  <a:t>Example 4-PAM (or one dimension of 16-QAM):</a:t>
                </a:r>
              </a:p>
              <a:p>
                <a:pPr lvl="1"/>
                <a:r>
                  <a:rPr lang="en-US" dirty="0"/>
                  <a:t>Each symbol likelihood depends on two bits: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572000" y="5361801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527036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4992470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5102721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4813161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4813161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48131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4813161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4813161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4901029"/>
                <a:ext cx="11891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0954" y="3181588"/>
            <a:ext cx="5413206" cy="2695394"/>
          </a:xfrm>
        </p:spPr>
        <p:txBody>
          <a:bodyPr>
            <a:normAutofit/>
          </a:bodyPr>
          <a:lstStyle/>
          <a:p>
            <a:r>
              <a:rPr lang="en-US" dirty="0"/>
              <a:t>LLRs can have irregular shapes</a:t>
            </a:r>
          </a:p>
          <a:p>
            <a:r>
              <a:rPr lang="en-US" dirty="0"/>
              <a:t>Not simple linear function as in BPSK / QPSK case</a:t>
            </a:r>
          </a:p>
          <a:p>
            <a:r>
              <a:rPr lang="en-US" dirty="0"/>
              <a:t>Often use approximations</a:t>
            </a:r>
          </a:p>
          <a:p>
            <a:r>
              <a:rPr lang="en-US" dirty="0"/>
              <a:t>More info:  </a:t>
            </a:r>
            <a:r>
              <a:rPr lang="en-US" dirty="0" err="1"/>
              <a:t>Caire</a:t>
            </a:r>
            <a:r>
              <a:rPr lang="en-US" dirty="0"/>
              <a:t>,  </a:t>
            </a:r>
            <a:r>
              <a:rPr lang="en-US" dirty="0" err="1"/>
              <a:t>Taricco</a:t>
            </a:r>
            <a:r>
              <a:rPr lang="en-US" dirty="0"/>
              <a:t> and  </a:t>
            </a:r>
            <a:r>
              <a:rPr lang="en-US" dirty="0" err="1"/>
              <a:t>Biglieri</a:t>
            </a:r>
            <a:r>
              <a:rPr lang="en-US" dirty="0"/>
              <a:t>, “Bit-Interleaved Coded Modulation," 1998.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978839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50292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7302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647700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7178040" y="18873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29" y="1609508"/>
                <a:ext cx="1028871" cy="646331"/>
              </a:xfrm>
              <a:prstGeom prst="rect">
                <a:avLst/>
              </a:prstGeom>
              <a:blipFill>
                <a:blip r:embed="rId2"/>
                <a:stretch>
                  <a:fillRect l="-4734" t="-4717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3657600" y="1719759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5" y="1430199"/>
                <a:ext cx="5444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430199"/>
                <a:ext cx="5503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36" y="1430199"/>
                <a:ext cx="555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9" y="1430199"/>
                <a:ext cx="5503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1518067"/>
                <a:ext cx="129958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416" y="3480490"/>
            <a:ext cx="3222665" cy="221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5466" y="2907268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for c2         LLR for c1</a:t>
            </a:r>
          </a:p>
        </p:txBody>
      </p:sp>
    </p:spTree>
    <p:extLst>
      <p:ext uri="{BB962C8B-B14F-4D97-AF65-F5344CB8AC3E}">
        <p14:creationId xmlns:p14="http://schemas.microsoft.com/office/powerpoint/2010/main" val="674430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802.11 uses  R=1/2 K=7 code.  </a:t>
            </a:r>
          </a:p>
          <a:p>
            <a:r>
              <a:rPr lang="en-US" dirty="0"/>
              <a:t>Length adjusted to packet size</a:t>
            </a:r>
          </a:p>
          <a:p>
            <a:r>
              <a:rPr lang="en-US" dirty="0"/>
              <a:t>Higher rates (R=2/3 and ¾) achieved through puncturing</a:t>
            </a:r>
          </a:p>
          <a:p>
            <a:r>
              <a:rPr lang="en-US" dirty="0"/>
              <a:t>Enables decoding as data arrives for ACK fast turnaround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4172" y="3607832"/>
            <a:ext cx="2887548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8797" y="3607832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4819888"/>
            <a:ext cx="239986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7982" y="4818460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Viterbi decoding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4172" y="4267200"/>
            <a:ext cx="78442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1" y="4298156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</a:t>
            </a:r>
            <a:r>
              <a:rPr lang="en-US" dirty="0" err="1"/>
              <a:t>est</a:t>
            </a:r>
            <a:r>
              <a:rPr lang="en-US" dirty="0"/>
              <a:t> / sync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8060" y="3619024"/>
            <a:ext cx="587603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04485" y="360783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Preamble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4092" y="5351026"/>
            <a:ext cx="296748" cy="381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50453" y="5334000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CRC &amp; form 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6032778"/>
            <a:ext cx="914400" cy="3810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1" y="603277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54172" y="37732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38600" y="42304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4092" y="4840010"/>
            <a:ext cx="0" cy="87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3607833"/>
            <a:ext cx="15240" cy="269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735213" y="3810000"/>
            <a:ext cx="6905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125614" y="3810000"/>
            <a:ext cx="5799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3810001"/>
            <a:ext cx="176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Turnaround time</a:t>
            </a:r>
            <a:br>
              <a:rPr lang="en-US" dirty="0"/>
            </a:br>
            <a:r>
              <a:rPr lang="en-US" dirty="0"/>
              <a:t>(&lt;= SIFS = 10us)</a:t>
            </a:r>
          </a:p>
        </p:txBody>
      </p:sp>
    </p:spTree>
    <p:extLst>
      <p:ext uri="{BB962C8B-B14F-4D97-AF65-F5344CB8AC3E}">
        <p14:creationId xmlns:p14="http://schemas.microsoft.com/office/powerpoint/2010/main" val="2445092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Codes in LTE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Convolutional codes in LTE used for:</a:t>
            </a:r>
          </a:p>
          <a:p>
            <a:pPr lvl="1"/>
            <a:r>
              <a:rPr lang="en-US" dirty="0"/>
              <a:t>Control channels (payload </a:t>
            </a:r>
            <a:r>
              <a:rPr lang="en-US" dirty="0" err="1"/>
              <a:t>typ</a:t>
            </a:r>
            <a:r>
              <a:rPr lang="en-US" dirty="0"/>
              <a:t> 20-40 bits +CRC), and </a:t>
            </a:r>
          </a:p>
          <a:p>
            <a:pPr lvl="1"/>
            <a:r>
              <a:rPr lang="en-US" dirty="0"/>
              <a:t>Short (&lt; 128 bit) data frames</a:t>
            </a:r>
          </a:p>
          <a:p>
            <a:r>
              <a:rPr lang="en-US" dirty="0"/>
              <a:t>Larger payloads encoded with turbo codes (discussed later)</a:t>
            </a:r>
          </a:p>
          <a:p>
            <a:r>
              <a:rPr lang="en-US" dirty="0"/>
              <a:t>Uses rate=1/3 base convolutional code with K=7.</a:t>
            </a:r>
          </a:p>
          <a:p>
            <a:r>
              <a:rPr lang="en-US" dirty="0"/>
              <a:t>Higher rates achieved via puncturing</a:t>
            </a:r>
          </a:p>
          <a:p>
            <a:r>
              <a:rPr lang="en-US" dirty="0"/>
              <a:t>Control channels use a sophisticated technique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tail biting </a:t>
            </a:r>
            <a:r>
              <a:rPr lang="en-US" dirty="0"/>
              <a:t>to reduce loss on the tail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6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Performance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11613" y="1965762"/>
            <a:ext cx="5171089" cy="4054038"/>
          </a:xfrm>
        </p:spPr>
        <p:txBody>
          <a:bodyPr/>
          <a:lstStyle/>
          <a:p>
            <a:r>
              <a:rPr lang="en-US" dirty="0"/>
              <a:t>Hard decision loses approximately 1.5 to 2 dB</a:t>
            </a:r>
          </a:p>
          <a:p>
            <a:r>
              <a:rPr lang="en-US" dirty="0"/>
              <a:t>Constraint length K=7 is sufficient for very sharp error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03" y="1793524"/>
            <a:ext cx="3657600" cy="40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Generates a stream of coded bits from </a:t>
            </a:r>
            <a:r>
              <a:rPr lang="en-US" dirty="0" err="1"/>
              <a:t>uncoded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Block codes form by terminating the stream</a:t>
            </a:r>
          </a:p>
          <a:p>
            <a:r>
              <a:rPr lang="en-US" dirty="0"/>
              <a:t>Output stream created by binary FIR filters</a:t>
            </a:r>
          </a:p>
          <a:p>
            <a:r>
              <a:rPr lang="en-US" dirty="0"/>
              <a:t>Developed originally by Elias (1955)</a:t>
            </a:r>
          </a:p>
          <a:p>
            <a:pPr lvl="1"/>
            <a:r>
              <a:rPr lang="en-US" dirty="0"/>
              <a:t>Key challenge was decoders.  Much study in 1960s.  </a:t>
            </a:r>
          </a:p>
          <a:p>
            <a:pPr lvl="1"/>
            <a:r>
              <a:rPr lang="en-US" dirty="0"/>
              <a:t>Practical, optimal decoders developed by Viterbi,1967.</a:t>
            </a:r>
          </a:p>
          <a:p>
            <a:r>
              <a:rPr lang="en-US" dirty="0"/>
              <a:t>Can perform within 2-3 dB  of Shannon limit.</a:t>
            </a:r>
          </a:p>
          <a:p>
            <a:r>
              <a:rPr lang="en-US" dirty="0"/>
              <a:t>Instrumental in Pioneer Space program (along with RS codes)</a:t>
            </a:r>
          </a:p>
          <a:p>
            <a:r>
              <a:rPr lang="en-US" dirty="0"/>
              <a:t>Most widely-used code in industry today:  </a:t>
            </a:r>
            <a:r>
              <a:rPr lang="en-US" dirty="0" err="1"/>
              <a:t>WiFi</a:t>
            </a:r>
            <a:r>
              <a:rPr lang="en-US" dirty="0"/>
              <a:t>, cellular</a:t>
            </a:r>
          </a:p>
          <a:p>
            <a:pPr lvl="1"/>
            <a:r>
              <a:rPr lang="en-US" dirty="0"/>
              <a:t>In the mid 1990s, longer block length cellular codes were replaced with Turbo codes, </a:t>
            </a:r>
          </a:p>
          <a:p>
            <a:pPr lvl="1"/>
            <a:r>
              <a:rPr lang="en-US" dirty="0"/>
              <a:t>But, these use convolutional codes as basis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Constraint Lengths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22427" y="1723068"/>
            <a:ext cx="5959365" cy="4296731"/>
          </a:xfrm>
        </p:spPr>
        <p:txBody>
          <a:bodyPr/>
          <a:lstStyle/>
          <a:p>
            <a:r>
              <a:rPr lang="en-US" dirty="0"/>
              <a:t>Approximate 1 dB improvement between  K=3, 5 and 7</a:t>
            </a:r>
          </a:p>
          <a:p>
            <a:r>
              <a:rPr lang="en-US" dirty="0"/>
              <a:t>Higher constraint lengths become computationally intractable</a:t>
            </a:r>
          </a:p>
          <a:p>
            <a:r>
              <a:rPr lang="en-US" dirty="0"/>
              <a:t>Recall decoding complexity is exponential in 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0" y="1723069"/>
            <a:ext cx="3336890" cy="41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3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Quantization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959366" y="1839310"/>
            <a:ext cx="5749158" cy="4180490"/>
          </a:xfrm>
        </p:spPr>
        <p:txBody>
          <a:bodyPr/>
          <a:lstStyle/>
          <a:p>
            <a:r>
              <a:rPr lang="en-US" dirty="0"/>
              <a:t>Minimal gains after 16 bit quantization of branch metrics</a:t>
            </a:r>
          </a:p>
          <a:p>
            <a:r>
              <a:rPr lang="en-US" dirty="0"/>
              <a:t>Recall HD is equivalent to 1 bit quantization</a:t>
            </a:r>
          </a:p>
          <a:p>
            <a:r>
              <a:rPr lang="en-US" dirty="0"/>
              <a:t>Most commercial implementations use 6-bit LLRs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05" y="1596002"/>
            <a:ext cx="3684396" cy="4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34A1-9044-AE41-3547-73064D4E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Convolution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FE74-BDF9-82D7-01DC-9B031B57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05" y="1498791"/>
            <a:ext cx="3943607" cy="4404681"/>
          </a:xfrm>
        </p:spPr>
        <p:txBody>
          <a:bodyPr/>
          <a:lstStyle/>
          <a:p>
            <a:r>
              <a:rPr lang="en-US" dirty="0"/>
              <a:t>MATLAB comm toolbox</a:t>
            </a:r>
          </a:p>
          <a:p>
            <a:pPr lvl="1"/>
            <a:r>
              <a:rPr lang="en-US" dirty="0"/>
              <a:t>General convolution encoders &amp; decoders</a:t>
            </a:r>
          </a:p>
          <a:p>
            <a:pPr lvl="1"/>
            <a:r>
              <a:rPr lang="en-US" dirty="0"/>
              <a:t>Efficient implementation</a:t>
            </a:r>
          </a:p>
          <a:p>
            <a:pPr lvl="1"/>
            <a:r>
              <a:rPr lang="en-US" dirty="0"/>
              <a:t>Excellent for testing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1D9F3-BF55-7367-13AA-5CA115B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6BC23-830F-D99D-2C6B-C673C015F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73"/>
          <a:stretch/>
        </p:blipFill>
        <p:spPr>
          <a:xfrm>
            <a:off x="1036321" y="1771990"/>
            <a:ext cx="625825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86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20A-DF02-8969-D437-C41A4A4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3003-4348-6C99-5127-155FA1D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47069-37DB-D869-3630-B07DA70B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6" y="1669882"/>
            <a:ext cx="4638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) for each input bit b[t].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Constraint length </a:t>
                </a:r>
                <a:r>
                  <a:rPr lang="en-US" sz="2000" dirty="0"/>
                  <a:t>K=3 (size of shift register)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93" y="3880446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8892" y="42276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692" y="372804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892" y="48372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0892" y="435421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892" y="435489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0874" y="43628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/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96CE9-8B29-4D3C-B040-E803FB2A9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643" y="4276417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Block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To implement as block code:</a:t>
                </a:r>
              </a:p>
              <a:p>
                <a:pPr lvl="1"/>
                <a:r>
                  <a:rPr lang="en-US" dirty="0"/>
                  <a:t>Start with L input bits b[0],b[1],…,b[L-1]</a:t>
                </a:r>
              </a:p>
              <a:p>
                <a:pPr lvl="1"/>
                <a:r>
                  <a:rPr lang="en-US" dirty="0"/>
                  <a:t>Append K-1 zero b[L]=b[L+1]=…=b[L+K-2]=0 (called </a:t>
                </a:r>
                <a:r>
                  <a:rPr lang="en-US" dirty="0">
                    <a:solidFill>
                      <a:schemeClr val="accent1"/>
                    </a:solidFill>
                  </a:rPr>
                  <a:t>tail bits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Generate output bits from each branch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[L+K-2], j=1,…,N where N = number of branches</a:t>
                </a:r>
              </a:p>
              <a:p>
                <a:pPr lvl="1"/>
                <a:r>
                  <a:rPr lang="en-US" dirty="0"/>
                  <a:t>Final codeword is concatenation of branch output </a:t>
                </a:r>
              </a:p>
              <a:p>
                <a:pPr lvl="2"/>
                <a:r>
                  <a:rPr lang="en-US" b="1" dirty="0"/>
                  <a:t>c</a:t>
                </a:r>
                <a:r>
                  <a:rPr lang="en-US" dirty="0"/>
                  <a:t>=(c</a:t>
                </a:r>
                <a:r>
                  <a:rPr lang="en-US" baseline="-25000" dirty="0"/>
                  <a:t>1</a:t>
                </a:r>
                <a:r>
                  <a:rPr lang="en-US" dirty="0"/>
                  <a:t>[0], c</a:t>
                </a:r>
                <a:r>
                  <a:rPr lang="en-US" baseline="-25000" dirty="0"/>
                  <a:t>1</a:t>
                </a:r>
                <a:r>
                  <a:rPr lang="en-US" dirty="0"/>
                  <a:t>[1], … , c</a:t>
                </a:r>
                <a:r>
                  <a:rPr lang="en-US" baseline="-25000" dirty="0"/>
                  <a:t>1</a:t>
                </a:r>
                <a:r>
                  <a:rPr lang="en-US" dirty="0"/>
                  <a:t>[L+K-2],…,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[0],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[1],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en-US" dirty="0"/>
                  <a:t>[L+K-2])</a:t>
                </a:r>
              </a:p>
              <a:p>
                <a:r>
                  <a:rPr lang="en-US" dirty="0"/>
                  <a:t>Effective rate: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25139" y="2853904"/>
                <a:ext cx="7772400" cy="3005138"/>
              </a:xfrm>
              <a:blipFill>
                <a:blip r:embed="rId2"/>
                <a:stretch>
                  <a:fillRect l="-188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6" y="1491756"/>
            <a:ext cx="3850864" cy="132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9275" y="172837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1339" y="13802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7539" y="22946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3641" y="193087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418" y="193950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1947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/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321BEE-A835-41BE-83C4-04D93627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29" y="1743759"/>
                <a:ext cx="4171751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  <a:br>
              <a:rPr lang="en-US" dirty="0"/>
            </a:br>
            <a:r>
              <a:rPr lang="en-US" sz="3100" dirty="0"/>
              <a:t>Encoding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Encode message </a:t>
            </a:r>
            <a:r>
              <a:rPr lang="en-US" sz="2400" b="1" dirty="0"/>
              <a:t>b</a:t>
            </a:r>
            <a:r>
              <a:rPr lang="en-US" sz="2400" dirty="0"/>
              <a:t> = [1 0 1]</a:t>
            </a:r>
          </a:p>
          <a:p>
            <a:r>
              <a:rPr lang="en-US" sz="2400" dirty="0"/>
              <a:t>Branch outputs </a:t>
            </a:r>
            <a:r>
              <a:rPr lang="en-US" sz="2400" b="1" dirty="0"/>
              <a:t>c</a:t>
            </a:r>
            <a:r>
              <a:rPr lang="en-US" sz="2400" dirty="0"/>
              <a:t>1=[11011]  c2=[11001]</a:t>
            </a:r>
          </a:p>
          <a:p>
            <a:r>
              <a:rPr lang="en-US" sz="2400" dirty="0"/>
              <a:t>Final output </a:t>
            </a:r>
            <a:r>
              <a:rPr lang="en-US" sz="2400" b="1" dirty="0"/>
              <a:t>c</a:t>
            </a:r>
            <a:r>
              <a:rPr lang="en-US" sz="2400" dirty="0"/>
              <a:t>=[11,10,00,10,11]  (interleaved)</a:t>
            </a:r>
          </a:p>
          <a:p>
            <a:r>
              <a:rPr lang="en-US" sz="2400" dirty="0"/>
              <a:t>Rate = 3/10</a:t>
            </a:r>
            <a:endParaRPr lang="en-US" dirty="0"/>
          </a:p>
        </p:txBody>
      </p:sp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26" y="4499490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8025" y="48467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7825" y="43470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4025" y="545633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0025" y="497325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1025" y="497394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0007" y="498188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90030"/>
              </p:ext>
            </p:extLst>
          </p:nvPr>
        </p:nvGraphicFramePr>
        <p:xfrm>
          <a:off x="2322577" y="3573123"/>
          <a:ext cx="3372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c2[t]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>
            <a:off x="1941576" y="5075753"/>
            <a:ext cx="304800" cy="752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97280" y="51511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Tail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/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854C21-2C17-43D8-9989-2E001B593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49" y="3429000"/>
                <a:ext cx="4171751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 Polynomials:  Binary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79331" y="3690535"/>
            <a:ext cx="7543800" cy="2362200"/>
          </a:xfrm>
        </p:spPr>
        <p:txBody>
          <a:bodyPr/>
          <a:lstStyle/>
          <a:p>
            <a:r>
              <a:rPr lang="en-US" dirty="0"/>
              <a:t>Code polynomials:  Binary vector of filter coefficients</a:t>
            </a:r>
          </a:p>
          <a:p>
            <a:endParaRPr lang="en-US" dirty="0"/>
          </a:p>
        </p:txBody>
      </p:sp>
      <p:pic>
        <p:nvPicPr>
          <p:cNvPr id="5" name="Picture 4" descr="Fig8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1580368"/>
            <a:ext cx="3704049" cy="1782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/>
              <a:p>
                <a:pPr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defRPr/>
                </a:pPr>
                <a:r>
                  <a:rPr lang="en-US" sz="2600" dirty="0"/>
                  <a:t>Rate 1/3, K=3 example:</a:t>
                </a:r>
                <a:br>
                  <a:rPr lang="en-US" sz="2600" dirty="0"/>
                </a:br>
                <a:br>
                  <a:rPr lang="en-US" sz="2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sz="2600" dirty="0"/>
              </a:p>
              <a:p>
                <a:pPr marL="274320" indent="-274320" defTabSz="914400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/>
                </a:pPr>
                <a:endParaRPr lang="en-US" sz="2600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1473200"/>
                <a:ext cx="5785945" cy="1955800"/>
              </a:xfrm>
              <a:prstGeom prst="rect">
                <a:avLst/>
              </a:prstGeom>
              <a:blipFill>
                <a:blip r:embed="rId4"/>
                <a:stretch>
                  <a:fillRect l="-1897" t="-4984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2911366" y="4210933"/>
            <a:ext cx="1522500" cy="10916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00] \\&#10;\mathbf{g}_2 &amp;=&amp; [101] \\&#10;\mathbf{g}_3 &amp;=&amp; [111]  template TPT1  env TPENV3  fore 0  back 16777215  eqnno 1"/>
  <p:tag name="FILENAME" val="TP_tmp"/>
  <p:tag name="ORIGWIDTH" val="60"/>
  <p:tag name="PICTUREFILESIZE" val="64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 ~ 011] \\&#10;\mathbf{g}_2 &amp;=&amp; [1~ 101] \\&#10;\mathbf{g}_3 &amp;=&amp; [1~010]  template TPT1  env TPENV3  fore 0  back 16777215  eqnno 1"/>
  <p:tag name="FILENAME" val="TP_tmp"/>
  <p:tag name="ORIGWIDTH" val="68"/>
  <p:tag name="PICTUREFILESIZE" val="66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bf{g}_1 &amp;=&amp; [13] \\&#10;\mathbf{g}_2 &amp;=&amp; [15] \\&#10;\mathbf{g}_3 &amp;=&amp; [12]  template TPT1  env TPENV3  fore 0  back 16777215  eqnno 1"/>
  <p:tag name="FILENAME" val="TP_tmp"/>
  <p:tag name="ORIGWIDTH" val="55"/>
  <p:tag name="PICTUREFILESIZE" val="6120"/>
</p:tagLst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41867</TotalTime>
  <Words>3114</Words>
  <Application>Microsoft Office PowerPoint</Application>
  <PresentationFormat>Widescreen</PresentationFormat>
  <Paragraphs>718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Calibri</vt:lpstr>
      <vt:lpstr>Cambria Math</vt:lpstr>
      <vt:lpstr>Wingdings</vt:lpstr>
      <vt:lpstr>Wingdings 2</vt:lpstr>
      <vt:lpstr>Retrospect</vt:lpstr>
      <vt:lpstr>Unit 10:  Convolutional Codes</vt:lpstr>
      <vt:lpstr>Learning Objectives</vt:lpstr>
      <vt:lpstr>This Unit</vt:lpstr>
      <vt:lpstr>Outline</vt:lpstr>
      <vt:lpstr>Convolutional Codes History</vt:lpstr>
      <vt:lpstr>Convolutional Codes</vt:lpstr>
      <vt:lpstr>Convolutional Codes Block Implementation</vt:lpstr>
      <vt:lpstr>Convolutional Codes Encoding Example</vt:lpstr>
      <vt:lpstr>Generator Polynomials:  Binary Form</vt:lpstr>
      <vt:lpstr>Generator Polynomials:  Octal Form</vt:lpstr>
      <vt:lpstr>Multiple Inputs</vt:lpstr>
      <vt:lpstr>In-Class Exercise</vt:lpstr>
      <vt:lpstr>Outline</vt:lpstr>
      <vt:lpstr>Convolutional Codes as State Machines</vt:lpstr>
      <vt:lpstr>Encoder States</vt:lpstr>
      <vt:lpstr>Tree Diagram</vt:lpstr>
      <vt:lpstr>Trellis Diagram</vt:lpstr>
      <vt:lpstr>State Diagram</vt:lpstr>
      <vt:lpstr>State Machine Functional Description</vt:lpstr>
      <vt:lpstr>In-Class Exercise</vt:lpstr>
      <vt:lpstr>Outline</vt:lpstr>
      <vt:lpstr>ML Estimation</vt:lpstr>
      <vt:lpstr>LLR Review</vt:lpstr>
      <vt:lpstr>Example 1: Binary Symmetric Channel</vt:lpstr>
      <vt:lpstr>Example 2: QPSK Channel</vt:lpstr>
      <vt:lpstr>Branch Metric</vt:lpstr>
      <vt:lpstr>Branch Metric Maximization</vt:lpstr>
      <vt:lpstr>Example</vt:lpstr>
      <vt:lpstr>Step 1:  Compute Branch Metrics</vt:lpstr>
      <vt:lpstr>Step 2:  Find the Maximizing Path</vt:lpstr>
      <vt:lpstr>Outline</vt:lpstr>
      <vt:lpstr>Viterbi Algorithm by Example</vt:lpstr>
      <vt:lpstr>Ex:  Time 1</vt:lpstr>
      <vt:lpstr>Ex:  Time 2</vt:lpstr>
      <vt:lpstr>Ex:  Time 3</vt:lpstr>
      <vt:lpstr>Ex:  Time 4</vt:lpstr>
      <vt:lpstr>Ex:  Time 5</vt:lpstr>
      <vt:lpstr>Ex:  Trace back path</vt:lpstr>
      <vt:lpstr>Ex:  Read off bits</vt:lpstr>
      <vt:lpstr>Complexity</vt:lpstr>
      <vt:lpstr>Terminating the Trellis</vt:lpstr>
      <vt:lpstr>Pruning the Path Memory</vt:lpstr>
      <vt:lpstr>Rate Matching Convolutional Codes</vt:lpstr>
      <vt:lpstr>High Order Constellations</vt:lpstr>
      <vt:lpstr>High Order Constellations</vt:lpstr>
      <vt:lpstr>High Order Constellations</vt:lpstr>
      <vt:lpstr>Convolutional Codes in WiFi</vt:lpstr>
      <vt:lpstr>Convolutional Codes in LTE</vt:lpstr>
      <vt:lpstr>Decoding Performance </vt:lpstr>
      <vt:lpstr>Different Constraint Lengths</vt:lpstr>
      <vt:lpstr>LLR Quantization</vt:lpstr>
      <vt:lpstr>MATLAB Convolution Tools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568</cp:revision>
  <cp:lastPrinted>2017-03-30T17:15:31Z</cp:lastPrinted>
  <dcterms:created xsi:type="dcterms:W3CDTF">2015-03-22T11:15:32Z</dcterms:created>
  <dcterms:modified xsi:type="dcterms:W3CDTF">2022-11-29T21:45:35Z</dcterms:modified>
</cp:coreProperties>
</file>